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 id="2147483656" r:id="rId5"/>
  </p:sldMasterIdLst>
  <p:notesMasterIdLst>
    <p:notesMasterId r:id="rId23"/>
  </p:notesMasterIdLst>
  <p:sldIdLst>
    <p:sldId id="259" r:id="rId6"/>
    <p:sldId id="260" r:id="rId7"/>
    <p:sldId id="261" r:id="rId8"/>
    <p:sldId id="262" r:id="rId9"/>
    <p:sldId id="263" r:id="rId10"/>
    <p:sldId id="264" r:id="rId11"/>
    <p:sldId id="265" r:id="rId12"/>
    <p:sldId id="266" r:id="rId13"/>
    <p:sldId id="267" r:id="rId14"/>
    <p:sldId id="269" r:id="rId15"/>
    <p:sldId id="268" r:id="rId16"/>
    <p:sldId id="270" r:id="rId17"/>
    <p:sldId id="272" r:id="rId18"/>
    <p:sldId id="274" r:id="rId19"/>
    <p:sldId id="275" r:id="rId20"/>
    <p:sldId id="271" r:id="rId21"/>
    <p:sldId id="273"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Open Sans" panose="020B0604020202020204" charset="0"/>
      <p:regular r:id="rId28"/>
      <p:bold r:id="rId29"/>
      <p:italic r:id="rId30"/>
      <p:boldItalic r:id="rId31"/>
    </p:embeddedFont>
    <p:embeddedFont>
      <p:font typeface="Proxima Nova Black" panose="020B0604020202020204" charset="0"/>
      <p:bold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stap Kovbasiuk" initials="OK" lastIdx="1" clrIdx="0">
    <p:extLst>
      <p:ext uri="{19B8F6BF-5375-455C-9EA6-DF929625EA0E}">
        <p15:presenceInfo xmlns:p15="http://schemas.microsoft.com/office/powerpoint/2012/main" userId="774501e065e7a45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957" autoAdjust="0"/>
  </p:normalViewPr>
  <p:slideViewPr>
    <p:cSldViewPr snapToGrid="0">
      <p:cViewPr varScale="1">
        <p:scale>
          <a:sx n="79" d="100"/>
          <a:sy n="79" d="100"/>
        </p:scale>
        <p:origin x="850" y="8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3.fntdata"/><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2.fntdata"/><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Місце для дати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C4E562-BB57-45BF-B219-CF5327416608}" type="datetimeFigureOut">
              <a:rPr lang="uk-UA" smtClean="0"/>
              <a:t>19.02.2020</a:t>
            </a:fld>
            <a:endParaRPr lang="uk-UA"/>
          </a:p>
        </p:txBody>
      </p:sp>
      <p:sp>
        <p:nvSpPr>
          <p:cNvPr id="4" name="Місце для зображення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Місце для нотаток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6" name="Місце для нижнього колонтитула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Місце для номер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191184-6DA6-4EC5-8D1D-2AEFC2BF110D}" type="slidenum">
              <a:rPr lang="uk-UA" smtClean="0"/>
              <a:t>‹№›</a:t>
            </a:fld>
            <a:endParaRPr lang="uk-UA"/>
          </a:p>
        </p:txBody>
      </p:sp>
    </p:spTree>
    <p:extLst>
      <p:ext uri="{BB962C8B-B14F-4D97-AF65-F5344CB8AC3E}">
        <p14:creationId xmlns:p14="http://schemas.microsoft.com/office/powerpoint/2010/main" val="1993820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5"/>
          </p:nvPr>
        </p:nvSpPr>
        <p:spPr/>
        <p:txBody>
          <a:bodyPr/>
          <a:lstStyle/>
          <a:p>
            <a:fld id="{DA191184-6DA6-4EC5-8D1D-2AEFC2BF110D}" type="slidenum">
              <a:rPr lang="uk-UA" smtClean="0"/>
              <a:t>1</a:t>
            </a:fld>
            <a:endParaRPr lang="uk-UA"/>
          </a:p>
        </p:txBody>
      </p:sp>
    </p:spTree>
    <p:extLst>
      <p:ext uri="{BB962C8B-B14F-4D97-AF65-F5344CB8AC3E}">
        <p14:creationId xmlns:p14="http://schemas.microsoft.com/office/powerpoint/2010/main" val="83373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en-US" dirty="0"/>
              <a:t>Many parameters</a:t>
            </a:r>
            <a:endParaRPr lang="uk-UA" dirty="0"/>
          </a:p>
        </p:txBody>
      </p:sp>
      <p:sp>
        <p:nvSpPr>
          <p:cNvPr id="4" name="Місце для номера слайда 3"/>
          <p:cNvSpPr>
            <a:spLocks noGrp="1"/>
          </p:cNvSpPr>
          <p:nvPr>
            <p:ph type="sldNum" sz="quarter" idx="5"/>
          </p:nvPr>
        </p:nvSpPr>
        <p:spPr/>
        <p:txBody>
          <a:bodyPr/>
          <a:lstStyle/>
          <a:p>
            <a:fld id="{DA191184-6DA6-4EC5-8D1D-2AEFC2BF110D}" type="slidenum">
              <a:rPr lang="uk-UA" smtClean="0"/>
              <a:t>13</a:t>
            </a:fld>
            <a:endParaRPr lang="uk-UA"/>
          </a:p>
        </p:txBody>
      </p:sp>
    </p:spTree>
    <p:extLst>
      <p:ext uri="{BB962C8B-B14F-4D97-AF65-F5344CB8AC3E}">
        <p14:creationId xmlns:p14="http://schemas.microsoft.com/office/powerpoint/2010/main" val="3159746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en-US" dirty="0"/>
              <a:t>RAM</a:t>
            </a:r>
            <a:endParaRPr lang="uk-UA" dirty="0"/>
          </a:p>
        </p:txBody>
      </p:sp>
      <p:sp>
        <p:nvSpPr>
          <p:cNvPr id="4" name="Місце для номера слайда 3"/>
          <p:cNvSpPr>
            <a:spLocks noGrp="1"/>
          </p:cNvSpPr>
          <p:nvPr>
            <p:ph type="sldNum" sz="quarter" idx="5"/>
          </p:nvPr>
        </p:nvSpPr>
        <p:spPr/>
        <p:txBody>
          <a:bodyPr/>
          <a:lstStyle/>
          <a:p>
            <a:fld id="{DA191184-6DA6-4EC5-8D1D-2AEFC2BF110D}" type="slidenum">
              <a:rPr lang="uk-UA" smtClean="0"/>
              <a:t>14</a:t>
            </a:fld>
            <a:endParaRPr lang="uk-UA"/>
          </a:p>
        </p:txBody>
      </p:sp>
    </p:spTree>
    <p:extLst>
      <p:ext uri="{BB962C8B-B14F-4D97-AF65-F5344CB8AC3E}">
        <p14:creationId xmlns:p14="http://schemas.microsoft.com/office/powerpoint/2010/main" val="893825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5"/>
          </p:nvPr>
        </p:nvSpPr>
        <p:spPr/>
        <p:txBody>
          <a:bodyPr/>
          <a:lstStyle/>
          <a:p>
            <a:fld id="{DA191184-6DA6-4EC5-8D1D-2AEFC2BF110D}" type="slidenum">
              <a:rPr lang="uk-UA" smtClean="0"/>
              <a:t>15</a:t>
            </a:fld>
            <a:endParaRPr lang="uk-UA"/>
          </a:p>
        </p:txBody>
      </p:sp>
    </p:spTree>
    <p:extLst>
      <p:ext uri="{BB962C8B-B14F-4D97-AF65-F5344CB8AC3E}">
        <p14:creationId xmlns:p14="http://schemas.microsoft.com/office/powerpoint/2010/main" val="29810614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57075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a:t>Click icon to add picture</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2739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0202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a:t>Click icon to add picture</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3734514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a:t>Click icon to add chart</a:t>
            </a:r>
          </a:p>
        </p:txBody>
      </p:sp>
    </p:spTree>
    <p:extLst>
      <p:ext uri="{BB962C8B-B14F-4D97-AF65-F5344CB8AC3E}">
        <p14:creationId xmlns:p14="http://schemas.microsoft.com/office/powerpoint/2010/main" val="16854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a:t>Click icon to add chart</a:t>
            </a:r>
          </a:p>
        </p:txBody>
      </p:sp>
    </p:spTree>
    <p:extLst>
      <p:ext uri="{BB962C8B-B14F-4D97-AF65-F5344CB8AC3E}">
        <p14:creationId xmlns:p14="http://schemas.microsoft.com/office/powerpoint/2010/main" val="402253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4242457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2667753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718938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77016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419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966486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86897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7487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1128689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84278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85546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559046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5463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197772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66044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60788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56236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98628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a:t>Click icon to add picture</a:t>
            </a:r>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337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6"/>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34738578"/>
      </p:ext>
    </p:extLst>
  </p:cSld>
  <p:clrMap bg1="dk1" tx1="lt1" bg2="dk2" tx2="lt2" accent1="accent1" accent2="accent2" accent3="accent3" accent4="accent4" accent5="accent5" accent6="accent6" hlink="hlink" folHlink="folHlink"/>
  <p:sldLayoutIdLst>
    <p:sldLayoutId id="2147483649" r:id="rId1"/>
    <p:sldLayoutId id="2147483674" r:id="rId2"/>
    <p:sldLayoutId id="2147483652" r:id="rId3"/>
    <p:sldLayoutId id="2147483654" r:id="rId4"/>
    <p:sldLayoutId id="2147483657" r:id="rId5"/>
    <p:sldLayoutId id="2147483661" r:id="rId6"/>
    <p:sldLayoutId id="2147483663" r:id="rId7"/>
    <p:sldLayoutId id="2147483665" r:id="rId8"/>
    <p:sldLayoutId id="2147483667" r:id="rId9"/>
    <p:sldLayoutId id="2147483670" r:id="rId10"/>
    <p:sldLayoutId id="2147483669" r:id="rId11"/>
    <p:sldLayoutId id="2147483671" r:id="rId12"/>
    <p:sldLayoutId id="2147483672"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2" userDrawn="1">
          <p15:clr>
            <a:srgbClr val="F26B43"/>
          </p15:clr>
        </p15:guide>
        <p15:guide id="4" pos="7248" userDrawn="1">
          <p15:clr>
            <a:srgbClr val="F26B43"/>
          </p15:clr>
        </p15:guide>
        <p15:guide id="5" orient="horz" pos="432" userDrawn="1">
          <p15:clr>
            <a:srgbClr val="F26B43"/>
          </p15:clr>
        </p15:guide>
        <p15:guide id="6" orient="horz" pos="864" userDrawn="1">
          <p15:clr>
            <a:srgbClr val="F26B43"/>
          </p15:clr>
        </p15:guide>
        <p15:guide id="7" orient="horz" pos="3456" userDrawn="1">
          <p15:clr>
            <a:srgbClr val="F26B43"/>
          </p15:clr>
        </p15:guide>
        <p15:guide id="8" orient="horz" pos="3888" userDrawn="1">
          <p15:clr>
            <a:srgbClr val="F26B43"/>
          </p15:clr>
        </p15:guide>
        <p15:guide id="9" pos="1680" userDrawn="1">
          <p15:clr>
            <a:srgbClr val="F26B43"/>
          </p15:clr>
        </p15:guide>
        <p15:guide id="10" pos="1824" userDrawn="1">
          <p15:clr>
            <a:srgbClr val="F26B43"/>
          </p15:clr>
        </p15:guide>
        <p15:guide id="11" pos="2616" userDrawn="1">
          <p15:clr>
            <a:srgbClr val="F26B43"/>
          </p15:clr>
        </p15:guide>
        <p15:guide id="12" pos="3072" userDrawn="1">
          <p15:clr>
            <a:srgbClr val="F26B43"/>
          </p15:clr>
        </p15:guide>
        <p15:guide id="13" pos="2760" userDrawn="1">
          <p15:clr>
            <a:srgbClr val="F26B43"/>
          </p15:clr>
        </p15:guide>
        <p15:guide id="14" pos="3216" userDrawn="1">
          <p15:clr>
            <a:srgbClr val="F26B43"/>
          </p15:clr>
        </p15:guide>
        <p15:guide id="15" pos="4464" userDrawn="1">
          <p15:clr>
            <a:srgbClr val="F26B43"/>
          </p15:clr>
        </p15:guide>
        <p15:guide id="16" pos="4608" userDrawn="1">
          <p15:clr>
            <a:srgbClr val="F26B43"/>
          </p15:clr>
        </p15:guide>
        <p15:guide id="17" pos="4920" userDrawn="1">
          <p15:clr>
            <a:srgbClr val="F26B43"/>
          </p15:clr>
        </p15:guide>
        <p15:guide id="18" pos="5064" userDrawn="1">
          <p15:clr>
            <a:srgbClr val="F26B43"/>
          </p15:clr>
        </p15:guide>
        <p15:guide id="19" pos="5856" userDrawn="1">
          <p15:clr>
            <a:srgbClr val="F26B43"/>
          </p15:clr>
        </p15:guide>
        <p15:guide id="20" pos="6000" userDrawn="1">
          <p15:clr>
            <a:srgbClr val="F26B43"/>
          </p15:clr>
        </p15:guide>
        <p15:guide id="21" orient="horz" pos="1296" userDrawn="1">
          <p15:clr>
            <a:srgbClr val="F26B43"/>
          </p15:clr>
        </p15:guide>
        <p15:guide id="22" orient="horz" pos="1728" userDrawn="1">
          <p15:clr>
            <a:srgbClr val="F26B43"/>
          </p15:clr>
        </p15:guide>
        <p15:guide id="23" pos="3768" userDrawn="1">
          <p15:clr>
            <a:srgbClr val="F26B43"/>
          </p15:clr>
        </p15:guide>
        <p15:guide id="24" pos="39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mozilla.org/en-US/docs/Web/JavaScript/Reference/Functions" TargetMode="External"/><Relationship Id="rId2" Type="http://schemas.openxmlformats.org/officeDocument/2006/relationships/hyperlink" Target="https://codeburst.io/javascript-functions-understanding-the-basics-207dbf42ed99" TargetMode="External"/><Relationship Id="rId1" Type="http://schemas.openxmlformats.org/officeDocument/2006/relationships/slideLayout" Target="../slideLayouts/slideLayout3.xml"/><Relationship Id="rId5" Type="http://schemas.openxmlformats.org/officeDocument/2006/relationships/hyperlink" Target="https://www.dofactory.com/tutorial/javascript-function-objects" TargetMode="External"/><Relationship Id="rId4" Type="http://schemas.openxmlformats.org/officeDocument/2006/relationships/hyperlink" Target="https://zendev.com/2018/10/01/javascript-arrow-functions-how-why-when.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FUNCTIONS</a:t>
            </a:r>
            <a:br>
              <a:rPr lang="en-US" dirty="0"/>
            </a:br>
            <a:r>
              <a:rPr lang="en-US" dirty="0"/>
              <a:t>IN JS </a:t>
            </a:r>
            <a:br>
              <a:rPr lang="en-US" dirty="0"/>
            </a:br>
            <a:r>
              <a:rPr lang="en-US" dirty="0"/>
              <a:t>(PART 1)</a:t>
            </a:r>
            <a:endParaRPr lang="uk-UA" dirty="0"/>
          </a:p>
        </p:txBody>
      </p:sp>
      <p:sp>
        <p:nvSpPr>
          <p:cNvPr id="5" name="Text Placeholder 4"/>
          <p:cNvSpPr>
            <a:spLocks noGrp="1"/>
          </p:cNvSpPr>
          <p:nvPr>
            <p:ph type="body" sz="quarter" idx="10"/>
          </p:nvPr>
        </p:nvSpPr>
        <p:spPr/>
        <p:txBody>
          <a:bodyPr/>
          <a:lstStyle/>
          <a:p>
            <a:r>
              <a:rPr lang="en-US" dirty="0"/>
              <a:t>by Ostap Kovbasiuk</a:t>
            </a:r>
            <a:endParaRPr lang="uk-UA" dirty="0"/>
          </a:p>
        </p:txBody>
      </p:sp>
    </p:spTree>
    <p:extLst>
      <p:ext uri="{BB962C8B-B14F-4D97-AF65-F5344CB8AC3E}">
        <p14:creationId xmlns:p14="http://schemas.microsoft.com/office/powerpoint/2010/main" val="658380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8CBD64-F88D-4B39-AF1F-C3A97974B827}"/>
              </a:ext>
            </a:extLst>
          </p:cNvPr>
          <p:cNvSpPr>
            <a:spLocks noGrp="1"/>
          </p:cNvSpPr>
          <p:nvPr>
            <p:ph type="title"/>
          </p:nvPr>
        </p:nvSpPr>
        <p:spPr/>
        <p:txBody>
          <a:bodyPr/>
          <a:lstStyle/>
          <a:p>
            <a:r>
              <a:rPr lang="en-US" dirty="0"/>
              <a:t>ARROW FUNCTIONS</a:t>
            </a:r>
            <a:endParaRPr lang="uk-UA" dirty="0"/>
          </a:p>
        </p:txBody>
      </p:sp>
      <p:sp>
        <p:nvSpPr>
          <p:cNvPr id="3" name="Місце для тексту 2">
            <a:extLst>
              <a:ext uri="{FF2B5EF4-FFF2-40B4-BE49-F238E27FC236}">
                <a16:creationId xmlns:a16="http://schemas.microsoft.com/office/drawing/2014/main" id="{1DBA9E59-FC54-49A6-B2F5-DE5A80D17B95}"/>
              </a:ext>
            </a:extLst>
          </p:cNvPr>
          <p:cNvSpPr>
            <a:spLocks noGrp="1"/>
          </p:cNvSpPr>
          <p:nvPr>
            <p:ph type="body" sz="quarter" idx="10"/>
          </p:nvPr>
        </p:nvSpPr>
        <p:spPr/>
        <p:txBody>
          <a:bodyPr/>
          <a:lstStyle/>
          <a:p>
            <a:r>
              <a:rPr lang="en-US" dirty="0"/>
              <a:t> If the function body is a single expression, you can leave off the brackets and put it inline. It will just return the result of expression</a:t>
            </a:r>
          </a:p>
          <a:p>
            <a:endParaRPr lang="uk-UA" dirty="0"/>
          </a:p>
        </p:txBody>
      </p:sp>
      <p:pic>
        <p:nvPicPr>
          <p:cNvPr id="6" name="Рисунок 5">
            <a:extLst>
              <a:ext uri="{FF2B5EF4-FFF2-40B4-BE49-F238E27FC236}">
                <a16:creationId xmlns:a16="http://schemas.microsoft.com/office/drawing/2014/main" id="{8A5A83EF-55F0-4F68-88C7-ECFB7B495B80}"/>
              </a:ext>
            </a:extLst>
          </p:cNvPr>
          <p:cNvPicPr>
            <a:picLocks noChangeAspect="1"/>
          </p:cNvPicPr>
          <p:nvPr/>
        </p:nvPicPr>
        <p:blipFill>
          <a:blip r:embed="rId2"/>
          <a:stretch>
            <a:fillRect/>
          </a:stretch>
        </p:blipFill>
        <p:spPr>
          <a:xfrm>
            <a:off x="685799" y="3184912"/>
            <a:ext cx="2861455" cy="305711"/>
          </a:xfrm>
          <a:prstGeom prst="rect">
            <a:avLst/>
          </a:prstGeom>
        </p:spPr>
      </p:pic>
      <p:pic>
        <p:nvPicPr>
          <p:cNvPr id="7" name="Рисунок 6">
            <a:extLst>
              <a:ext uri="{FF2B5EF4-FFF2-40B4-BE49-F238E27FC236}">
                <a16:creationId xmlns:a16="http://schemas.microsoft.com/office/drawing/2014/main" id="{F49CC5C9-C4FB-4B6D-BE4C-052D87B5C269}"/>
              </a:ext>
            </a:extLst>
          </p:cNvPr>
          <p:cNvPicPr>
            <a:picLocks noChangeAspect="1"/>
          </p:cNvPicPr>
          <p:nvPr/>
        </p:nvPicPr>
        <p:blipFill>
          <a:blip r:embed="rId3"/>
          <a:stretch>
            <a:fillRect/>
          </a:stretch>
        </p:blipFill>
        <p:spPr>
          <a:xfrm>
            <a:off x="685798" y="3897961"/>
            <a:ext cx="5918317" cy="777406"/>
          </a:xfrm>
          <a:prstGeom prst="rect">
            <a:avLst/>
          </a:prstGeom>
        </p:spPr>
      </p:pic>
    </p:spTree>
    <p:extLst>
      <p:ext uri="{BB962C8B-B14F-4D97-AF65-F5344CB8AC3E}">
        <p14:creationId xmlns:p14="http://schemas.microsoft.com/office/powerpoint/2010/main" val="1843666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4C4258-7F9D-4851-B1A1-5A5B2131B731}"/>
              </a:ext>
            </a:extLst>
          </p:cNvPr>
          <p:cNvSpPr>
            <a:spLocks noGrp="1"/>
          </p:cNvSpPr>
          <p:nvPr>
            <p:ph type="title"/>
          </p:nvPr>
        </p:nvSpPr>
        <p:spPr/>
        <p:txBody>
          <a:bodyPr/>
          <a:lstStyle/>
          <a:p>
            <a:r>
              <a:rPr lang="en-US" dirty="0"/>
              <a:t>ARROW FUNCTIONS</a:t>
            </a:r>
            <a:endParaRPr lang="uk-UA" dirty="0"/>
          </a:p>
        </p:txBody>
      </p:sp>
      <p:sp>
        <p:nvSpPr>
          <p:cNvPr id="3" name="Місце для тексту 2">
            <a:extLst>
              <a:ext uri="{FF2B5EF4-FFF2-40B4-BE49-F238E27FC236}">
                <a16:creationId xmlns:a16="http://schemas.microsoft.com/office/drawing/2014/main" id="{94EFCA76-2EA4-4A5B-9C12-BE629638AE67}"/>
              </a:ext>
            </a:extLst>
          </p:cNvPr>
          <p:cNvSpPr>
            <a:spLocks noGrp="1"/>
          </p:cNvSpPr>
          <p:nvPr>
            <p:ph type="body" sz="quarter" idx="10"/>
          </p:nvPr>
        </p:nvSpPr>
        <p:spPr/>
        <p:txBody>
          <a:bodyPr/>
          <a:lstStyle/>
          <a:p>
            <a:r>
              <a:rPr lang="en-US" dirty="0"/>
              <a:t>If there is only a single argument, you can even leave off the parenthesis around the argument</a:t>
            </a:r>
          </a:p>
          <a:p>
            <a:endParaRPr lang="en-US" dirty="0"/>
          </a:p>
          <a:p>
            <a:endParaRPr lang="en-US" dirty="0"/>
          </a:p>
          <a:p>
            <a:r>
              <a:rPr lang="en-US" dirty="0"/>
              <a:t>If you're attempting to use the inline, single-expression syntax but the value you're returning is an object literal you need to wrap the object with parentheses</a:t>
            </a:r>
          </a:p>
          <a:p>
            <a:endParaRPr lang="uk-UA" dirty="0"/>
          </a:p>
        </p:txBody>
      </p:sp>
      <p:pic>
        <p:nvPicPr>
          <p:cNvPr id="4" name="Рисунок 3">
            <a:extLst>
              <a:ext uri="{FF2B5EF4-FFF2-40B4-BE49-F238E27FC236}">
                <a16:creationId xmlns:a16="http://schemas.microsoft.com/office/drawing/2014/main" id="{0ABA3CC8-2FF1-4A17-A22B-228B1392CEFC}"/>
              </a:ext>
            </a:extLst>
          </p:cNvPr>
          <p:cNvPicPr>
            <a:picLocks noChangeAspect="1"/>
          </p:cNvPicPr>
          <p:nvPr/>
        </p:nvPicPr>
        <p:blipFill>
          <a:blip r:embed="rId2"/>
          <a:stretch>
            <a:fillRect/>
          </a:stretch>
        </p:blipFill>
        <p:spPr>
          <a:xfrm>
            <a:off x="685800" y="2982361"/>
            <a:ext cx="3766930" cy="360664"/>
          </a:xfrm>
          <a:prstGeom prst="rect">
            <a:avLst/>
          </a:prstGeom>
        </p:spPr>
      </p:pic>
      <p:pic>
        <p:nvPicPr>
          <p:cNvPr id="5" name="Рисунок 4">
            <a:extLst>
              <a:ext uri="{FF2B5EF4-FFF2-40B4-BE49-F238E27FC236}">
                <a16:creationId xmlns:a16="http://schemas.microsoft.com/office/drawing/2014/main" id="{158234E3-9231-4835-B194-90276C5A5203}"/>
              </a:ext>
            </a:extLst>
          </p:cNvPr>
          <p:cNvPicPr>
            <a:picLocks noChangeAspect="1"/>
          </p:cNvPicPr>
          <p:nvPr/>
        </p:nvPicPr>
        <p:blipFill>
          <a:blip r:embed="rId3"/>
          <a:stretch>
            <a:fillRect/>
          </a:stretch>
        </p:blipFill>
        <p:spPr>
          <a:xfrm>
            <a:off x="685800" y="4693423"/>
            <a:ext cx="8809124" cy="260240"/>
          </a:xfrm>
          <a:prstGeom prst="rect">
            <a:avLst/>
          </a:prstGeom>
        </p:spPr>
      </p:pic>
    </p:spTree>
    <p:extLst>
      <p:ext uri="{BB962C8B-B14F-4D97-AF65-F5344CB8AC3E}">
        <p14:creationId xmlns:p14="http://schemas.microsoft.com/office/powerpoint/2010/main" val="1523554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6DC45D-10D5-4545-81A2-9D7C5900AB94}"/>
              </a:ext>
            </a:extLst>
          </p:cNvPr>
          <p:cNvSpPr>
            <a:spLocks noGrp="1"/>
          </p:cNvSpPr>
          <p:nvPr>
            <p:ph type="title"/>
          </p:nvPr>
        </p:nvSpPr>
        <p:spPr/>
        <p:txBody>
          <a:bodyPr/>
          <a:lstStyle/>
          <a:p>
            <a:r>
              <a:rPr lang="en-US" dirty="0"/>
              <a:t>FUNCTION OBJECTS</a:t>
            </a:r>
            <a:endParaRPr lang="uk-UA" dirty="0"/>
          </a:p>
        </p:txBody>
      </p:sp>
      <p:sp>
        <p:nvSpPr>
          <p:cNvPr id="3" name="Місце для тексту 2">
            <a:extLst>
              <a:ext uri="{FF2B5EF4-FFF2-40B4-BE49-F238E27FC236}">
                <a16:creationId xmlns:a16="http://schemas.microsoft.com/office/drawing/2014/main" id="{6102BFEB-3306-4825-9A81-14B8B6675EFF}"/>
              </a:ext>
            </a:extLst>
          </p:cNvPr>
          <p:cNvSpPr>
            <a:spLocks noGrp="1"/>
          </p:cNvSpPr>
          <p:nvPr>
            <p:ph type="body" sz="quarter" idx="10"/>
          </p:nvPr>
        </p:nvSpPr>
        <p:spPr/>
        <p:txBody>
          <a:bodyPr/>
          <a:lstStyle/>
          <a:p>
            <a:r>
              <a:rPr lang="en-US" dirty="0"/>
              <a:t>In JavaScript, functions are </a:t>
            </a:r>
            <a:r>
              <a:rPr lang="en-US" dirty="0">
                <a:solidFill>
                  <a:schemeClr val="accent6"/>
                </a:solidFill>
              </a:rPr>
              <a:t>objects</a:t>
            </a:r>
            <a:r>
              <a:rPr lang="en-US" dirty="0"/>
              <a:t>. You can work with functions as if they were objects. For example, you can assign functions to variables, to array elements, and to other objects. They can also be passed around as arguments to other functions or be returned from those functions.</a:t>
            </a:r>
            <a:endParaRPr lang="uk-UA" dirty="0"/>
          </a:p>
        </p:txBody>
      </p:sp>
      <p:pic>
        <p:nvPicPr>
          <p:cNvPr id="4" name="Рисунок 3">
            <a:extLst>
              <a:ext uri="{FF2B5EF4-FFF2-40B4-BE49-F238E27FC236}">
                <a16:creationId xmlns:a16="http://schemas.microsoft.com/office/drawing/2014/main" id="{3AF37DA2-990F-49F3-840F-BE2630F9507B}"/>
              </a:ext>
            </a:extLst>
          </p:cNvPr>
          <p:cNvPicPr>
            <a:picLocks noChangeAspect="1"/>
          </p:cNvPicPr>
          <p:nvPr/>
        </p:nvPicPr>
        <p:blipFill>
          <a:blip r:embed="rId2"/>
          <a:stretch>
            <a:fillRect/>
          </a:stretch>
        </p:blipFill>
        <p:spPr>
          <a:xfrm>
            <a:off x="685800" y="3771900"/>
            <a:ext cx="4504056" cy="1166854"/>
          </a:xfrm>
          <a:prstGeom prst="rect">
            <a:avLst/>
          </a:prstGeom>
        </p:spPr>
      </p:pic>
    </p:spTree>
    <p:extLst>
      <p:ext uri="{BB962C8B-B14F-4D97-AF65-F5344CB8AC3E}">
        <p14:creationId xmlns:p14="http://schemas.microsoft.com/office/powerpoint/2010/main" val="3713921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6DC45D-10D5-4545-81A2-9D7C5900AB94}"/>
              </a:ext>
            </a:extLst>
          </p:cNvPr>
          <p:cNvSpPr>
            <a:spLocks noGrp="1"/>
          </p:cNvSpPr>
          <p:nvPr>
            <p:ph type="title"/>
          </p:nvPr>
        </p:nvSpPr>
        <p:spPr/>
        <p:txBody>
          <a:bodyPr/>
          <a:lstStyle/>
          <a:p>
            <a:r>
              <a:rPr lang="en-US" dirty="0"/>
              <a:t>FUNCTION OBJECTS</a:t>
            </a:r>
            <a:endParaRPr lang="uk-UA" dirty="0"/>
          </a:p>
        </p:txBody>
      </p:sp>
      <p:sp>
        <p:nvSpPr>
          <p:cNvPr id="3" name="Місце для тексту 2">
            <a:extLst>
              <a:ext uri="{FF2B5EF4-FFF2-40B4-BE49-F238E27FC236}">
                <a16:creationId xmlns:a16="http://schemas.microsoft.com/office/drawing/2014/main" id="{6102BFEB-3306-4825-9A81-14B8B6675EFF}"/>
              </a:ext>
            </a:extLst>
          </p:cNvPr>
          <p:cNvSpPr>
            <a:spLocks noGrp="1"/>
          </p:cNvSpPr>
          <p:nvPr>
            <p:ph type="body" sz="quarter" idx="10"/>
          </p:nvPr>
        </p:nvSpPr>
        <p:spPr/>
        <p:txBody>
          <a:bodyPr/>
          <a:lstStyle/>
          <a:p>
            <a:r>
              <a:rPr lang="en-US" dirty="0"/>
              <a:t>You can create a new function object by passing to the built-in </a:t>
            </a:r>
            <a:r>
              <a:rPr lang="en-US" dirty="0">
                <a:solidFill>
                  <a:schemeClr val="accent6"/>
                </a:solidFill>
              </a:rPr>
              <a:t>Function</a:t>
            </a:r>
            <a:r>
              <a:rPr lang="en-US" dirty="0"/>
              <a:t> constructor parameter names and a string of code as body. </a:t>
            </a:r>
            <a:endParaRPr lang="uk-UA" dirty="0"/>
          </a:p>
        </p:txBody>
      </p:sp>
      <p:pic>
        <p:nvPicPr>
          <p:cNvPr id="5" name="Рисунок 4">
            <a:extLst>
              <a:ext uri="{FF2B5EF4-FFF2-40B4-BE49-F238E27FC236}">
                <a16:creationId xmlns:a16="http://schemas.microsoft.com/office/drawing/2014/main" id="{FFFE94C1-29DD-411B-A8A6-9BF1F1E7736C}"/>
              </a:ext>
            </a:extLst>
          </p:cNvPr>
          <p:cNvPicPr>
            <a:picLocks noChangeAspect="1"/>
          </p:cNvPicPr>
          <p:nvPr/>
        </p:nvPicPr>
        <p:blipFill>
          <a:blip r:embed="rId3"/>
          <a:stretch>
            <a:fillRect/>
          </a:stretch>
        </p:blipFill>
        <p:spPr>
          <a:xfrm>
            <a:off x="685800" y="3143250"/>
            <a:ext cx="5036032" cy="832402"/>
          </a:xfrm>
          <a:prstGeom prst="rect">
            <a:avLst/>
          </a:prstGeom>
        </p:spPr>
      </p:pic>
    </p:spTree>
    <p:extLst>
      <p:ext uri="{BB962C8B-B14F-4D97-AF65-F5344CB8AC3E}">
        <p14:creationId xmlns:p14="http://schemas.microsoft.com/office/powerpoint/2010/main" val="617614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A03B8C-8853-4F29-991B-6C9E990775B9}"/>
              </a:ext>
            </a:extLst>
          </p:cNvPr>
          <p:cNvSpPr>
            <a:spLocks noGrp="1"/>
          </p:cNvSpPr>
          <p:nvPr>
            <p:ph type="title"/>
          </p:nvPr>
        </p:nvSpPr>
        <p:spPr/>
        <p:txBody>
          <a:bodyPr/>
          <a:lstStyle/>
          <a:p>
            <a:r>
              <a:rPr lang="en-US" dirty="0"/>
              <a:t>HOISTING</a:t>
            </a:r>
            <a:endParaRPr lang="uk-UA" dirty="0"/>
          </a:p>
        </p:txBody>
      </p:sp>
      <p:sp>
        <p:nvSpPr>
          <p:cNvPr id="3" name="Місце для тексту 2">
            <a:extLst>
              <a:ext uri="{FF2B5EF4-FFF2-40B4-BE49-F238E27FC236}">
                <a16:creationId xmlns:a16="http://schemas.microsoft.com/office/drawing/2014/main" id="{54F659B8-10C6-4AF3-A4FC-2FC697084499}"/>
              </a:ext>
            </a:extLst>
          </p:cNvPr>
          <p:cNvSpPr>
            <a:spLocks noGrp="1"/>
          </p:cNvSpPr>
          <p:nvPr>
            <p:ph type="body" sz="quarter" idx="10"/>
          </p:nvPr>
        </p:nvSpPr>
        <p:spPr/>
        <p:txBody>
          <a:bodyPr/>
          <a:lstStyle/>
          <a:p>
            <a:r>
              <a:rPr lang="en-US" dirty="0"/>
              <a:t>Hoisting is a JavaScript mechanism where variables and function declarations are </a:t>
            </a:r>
            <a:r>
              <a:rPr lang="en-US" dirty="0">
                <a:solidFill>
                  <a:schemeClr val="accent6"/>
                </a:solidFill>
              </a:rPr>
              <a:t>moved</a:t>
            </a:r>
            <a:r>
              <a:rPr lang="en-US" dirty="0"/>
              <a:t> to the top of their scope before code execution.</a:t>
            </a:r>
            <a:endParaRPr lang="uk-UA" dirty="0"/>
          </a:p>
        </p:txBody>
      </p:sp>
      <p:pic>
        <p:nvPicPr>
          <p:cNvPr id="5" name="Рисунок 4">
            <a:extLst>
              <a:ext uri="{FF2B5EF4-FFF2-40B4-BE49-F238E27FC236}">
                <a16:creationId xmlns:a16="http://schemas.microsoft.com/office/drawing/2014/main" id="{D9CAD719-FF63-4542-8A42-05C729972BF2}"/>
              </a:ext>
            </a:extLst>
          </p:cNvPr>
          <p:cNvPicPr>
            <a:picLocks noChangeAspect="1"/>
          </p:cNvPicPr>
          <p:nvPr/>
        </p:nvPicPr>
        <p:blipFill>
          <a:blip r:embed="rId3"/>
          <a:stretch>
            <a:fillRect/>
          </a:stretch>
        </p:blipFill>
        <p:spPr>
          <a:xfrm>
            <a:off x="685800" y="2942648"/>
            <a:ext cx="6230686" cy="1232188"/>
          </a:xfrm>
          <a:prstGeom prst="rect">
            <a:avLst/>
          </a:prstGeom>
        </p:spPr>
      </p:pic>
    </p:spTree>
    <p:extLst>
      <p:ext uri="{BB962C8B-B14F-4D97-AF65-F5344CB8AC3E}">
        <p14:creationId xmlns:p14="http://schemas.microsoft.com/office/powerpoint/2010/main" val="2697227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A03B8C-8853-4F29-991B-6C9E990775B9}"/>
              </a:ext>
            </a:extLst>
          </p:cNvPr>
          <p:cNvSpPr>
            <a:spLocks noGrp="1"/>
          </p:cNvSpPr>
          <p:nvPr>
            <p:ph type="title"/>
          </p:nvPr>
        </p:nvSpPr>
        <p:spPr/>
        <p:txBody>
          <a:bodyPr/>
          <a:lstStyle/>
          <a:p>
            <a:r>
              <a:rPr lang="en-US" dirty="0"/>
              <a:t>HOISTING</a:t>
            </a:r>
            <a:endParaRPr lang="uk-UA" dirty="0"/>
          </a:p>
        </p:txBody>
      </p:sp>
      <p:sp>
        <p:nvSpPr>
          <p:cNvPr id="3" name="Місце для тексту 2">
            <a:extLst>
              <a:ext uri="{FF2B5EF4-FFF2-40B4-BE49-F238E27FC236}">
                <a16:creationId xmlns:a16="http://schemas.microsoft.com/office/drawing/2014/main" id="{54F659B8-10C6-4AF3-A4FC-2FC697084499}"/>
              </a:ext>
            </a:extLst>
          </p:cNvPr>
          <p:cNvSpPr>
            <a:spLocks noGrp="1"/>
          </p:cNvSpPr>
          <p:nvPr>
            <p:ph type="body" sz="quarter" idx="10"/>
          </p:nvPr>
        </p:nvSpPr>
        <p:spPr/>
        <p:txBody>
          <a:bodyPr/>
          <a:lstStyle/>
          <a:p>
            <a:r>
              <a:rPr lang="en-US" dirty="0"/>
              <a:t>JavaScript only hoists declarations, not initializations. If a variable is declared and initialized after using it, the value will be undefined</a:t>
            </a:r>
            <a:endParaRPr lang="uk-UA" dirty="0"/>
          </a:p>
        </p:txBody>
      </p:sp>
      <p:pic>
        <p:nvPicPr>
          <p:cNvPr id="6" name="Рисунок 5">
            <a:extLst>
              <a:ext uri="{FF2B5EF4-FFF2-40B4-BE49-F238E27FC236}">
                <a16:creationId xmlns:a16="http://schemas.microsoft.com/office/drawing/2014/main" id="{163C4DB7-4BDF-41A0-9B94-88B006459843}"/>
              </a:ext>
            </a:extLst>
          </p:cNvPr>
          <p:cNvPicPr>
            <a:picLocks noChangeAspect="1"/>
          </p:cNvPicPr>
          <p:nvPr/>
        </p:nvPicPr>
        <p:blipFill>
          <a:blip r:embed="rId3"/>
          <a:stretch>
            <a:fillRect/>
          </a:stretch>
        </p:blipFill>
        <p:spPr>
          <a:xfrm>
            <a:off x="685800" y="3413413"/>
            <a:ext cx="3034332" cy="716973"/>
          </a:xfrm>
          <a:prstGeom prst="rect">
            <a:avLst/>
          </a:prstGeom>
        </p:spPr>
      </p:pic>
    </p:spTree>
    <p:extLst>
      <p:ext uri="{BB962C8B-B14F-4D97-AF65-F5344CB8AC3E}">
        <p14:creationId xmlns:p14="http://schemas.microsoft.com/office/powerpoint/2010/main" val="1082822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13DDCF-C559-4D73-9229-BB5A6FACF364}"/>
              </a:ext>
            </a:extLst>
          </p:cNvPr>
          <p:cNvSpPr>
            <a:spLocks noGrp="1"/>
          </p:cNvSpPr>
          <p:nvPr>
            <p:ph type="title"/>
          </p:nvPr>
        </p:nvSpPr>
        <p:spPr/>
        <p:txBody>
          <a:bodyPr/>
          <a:lstStyle/>
          <a:p>
            <a:r>
              <a:rPr lang="en-US" dirty="0"/>
              <a:t>USED LINKS</a:t>
            </a:r>
            <a:endParaRPr lang="uk-UA" dirty="0"/>
          </a:p>
        </p:txBody>
      </p:sp>
      <p:sp>
        <p:nvSpPr>
          <p:cNvPr id="3" name="Місце для тексту 2">
            <a:extLst>
              <a:ext uri="{FF2B5EF4-FFF2-40B4-BE49-F238E27FC236}">
                <a16:creationId xmlns:a16="http://schemas.microsoft.com/office/drawing/2014/main" id="{6AB45B8E-76FD-45EA-9F5F-61DAAB3A4038}"/>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hlinkClick r:id="rId2"/>
              </a:rPr>
              <a:t>https://codeburst.io/javascript-functions-understanding-the-basics-207dbf42ed99</a:t>
            </a:r>
            <a:endParaRPr lang="en-US" dirty="0"/>
          </a:p>
          <a:p>
            <a:pPr marL="342900" indent="-342900">
              <a:buFont typeface="Arial" panose="020B0604020202020204" pitchFamily="34" charset="0"/>
              <a:buChar char="•"/>
            </a:pPr>
            <a:r>
              <a:rPr lang="en-US" dirty="0">
                <a:hlinkClick r:id="rId3"/>
              </a:rPr>
              <a:t>https://developer.mozilla.org/en-US/docs/Web/JavaScript/Reference/Functions</a:t>
            </a:r>
            <a:endParaRPr lang="en-US" dirty="0"/>
          </a:p>
          <a:p>
            <a:pPr marL="342900" indent="-342900">
              <a:buFont typeface="Arial" panose="020B0604020202020204" pitchFamily="34" charset="0"/>
              <a:buChar char="•"/>
            </a:pPr>
            <a:r>
              <a:rPr lang="en-US" dirty="0">
                <a:hlinkClick r:id="rId4"/>
              </a:rPr>
              <a:t>https://zendev.com/2018/10/01/javascript-arrow-functions-how-why-when.html</a:t>
            </a:r>
            <a:endParaRPr lang="en-US" dirty="0"/>
          </a:p>
          <a:p>
            <a:pPr marL="342900" indent="-342900">
              <a:buFont typeface="Arial" panose="020B0604020202020204" pitchFamily="34" charset="0"/>
              <a:buChar char="•"/>
            </a:pPr>
            <a:r>
              <a:rPr lang="en-US" dirty="0">
                <a:hlinkClick r:id="rId5"/>
              </a:rPr>
              <a:t>https://www.dofactory.com/tutorial/javascript-function-objects</a:t>
            </a:r>
            <a:endParaRPr lang="uk-UA" dirty="0"/>
          </a:p>
        </p:txBody>
      </p:sp>
    </p:spTree>
    <p:extLst>
      <p:ext uri="{BB962C8B-B14F-4D97-AF65-F5344CB8AC3E}">
        <p14:creationId xmlns:p14="http://schemas.microsoft.com/office/powerpoint/2010/main" val="231574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39824F-AF78-4536-B392-2659657A49EF}"/>
              </a:ext>
            </a:extLst>
          </p:cNvPr>
          <p:cNvSpPr>
            <a:spLocks noGrp="1"/>
          </p:cNvSpPr>
          <p:nvPr>
            <p:ph type="title"/>
          </p:nvPr>
        </p:nvSpPr>
        <p:spPr>
          <a:xfrm>
            <a:off x="685800" y="3086100"/>
            <a:ext cx="10820400" cy="685800"/>
          </a:xfrm>
        </p:spPr>
        <p:txBody>
          <a:bodyPr/>
          <a:lstStyle/>
          <a:p>
            <a:pPr algn="ctr"/>
            <a:r>
              <a:rPr lang="en-US" dirty="0"/>
              <a:t>THANKS FOR ATTENTION</a:t>
            </a:r>
            <a:endParaRPr lang="uk-UA" dirty="0"/>
          </a:p>
        </p:txBody>
      </p:sp>
    </p:spTree>
    <p:extLst>
      <p:ext uri="{BB962C8B-B14F-4D97-AF65-F5344CB8AC3E}">
        <p14:creationId xmlns:p14="http://schemas.microsoft.com/office/powerpoint/2010/main" val="2141968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6F65EB-18B2-4F47-AB99-A0479F9808E2}"/>
              </a:ext>
            </a:extLst>
          </p:cNvPr>
          <p:cNvSpPr>
            <a:spLocks noGrp="1"/>
          </p:cNvSpPr>
          <p:nvPr>
            <p:ph type="title"/>
          </p:nvPr>
        </p:nvSpPr>
        <p:spPr/>
        <p:txBody>
          <a:bodyPr/>
          <a:lstStyle/>
          <a:p>
            <a:r>
              <a:rPr lang="en-US" dirty="0"/>
              <a:t>WHAT IS A FUNCTION?</a:t>
            </a:r>
            <a:endParaRPr lang="uk-UA" dirty="0"/>
          </a:p>
        </p:txBody>
      </p:sp>
      <p:sp>
        <p:nvSpPr>
          <p:cNvPr id="3" name="Місце для тексту 2">
            <a:extLst>
              <a:ext uri="{FF2B5EF4-FFF2-40B4-BE49-F238E27FC236}">
                <a16:creationId xmlns:a16="http://schemas.microsoft.com/office/drawing/2014/main" id="{B13D87D8-0D4A-4778-A9F0-B3156CDD21AC}"/>
              </a:ext>
            </a:extLst>
          </p:cNvPr>
          <p:cNvSpPr>
            <a:spLocks noGrp="1"/>
          </p:cNvSpPr>
          <p:nvPr>
            <p:ph type="body" sz="quarter" idx="10"/>
          </p:nvPr>
        </p:nvSpPr>
        <p:spPr/>
        <p:txBody>
          <a:bodyPr/>
          <a:lstStyle/>
          <a:p>
            <a:r>
              <a:rPr lang="en-US" dirty="0"/>
              <a:t>A function is a </a:t>
            </a:r>
            <a:r>
              <a:rPr lang="en-US" dirty="0">
                <a:solidFill>
                  <a:schemeClr val="accent6"/>
                </a:solidFill>
              </a:rPr>
              <a:t>subprogram</a:t>
            </a:r>
            <a:r>
              <a:rPr lang="en-US" dirty="0"/>
              <a:t> designed to perform a particular task. They are executed when they are called (this is known as invoking a function).</a:t>
            </a:r>
            <a:r>
              <a:rPr lang="en-US" dirty="0">
                <a:solidFill>
                  <a:schemeClr val="accent6"/>
                </a:solidFill>
              </a:rPr>
              <a:t> </a:t>
            </a:r>
            <a:r>
              <a:rPr lang="en-US" dirty="0"/>
              <a:t>Values can be passed into functions and used within the function. Functions </a:t>
            </a:r>
            <a:r>
              <a:rPr lang="en-US" dirty="0">
                <a:solidFill>
                  <a:schemeClr val="accent6"/>
                </a:solidFill>
              </a:rPr>
              <a:t>always</a:t>
            </a:r>
            <a:r>
              <a:rPr lang="en-US" dirty="0"/>
              <a:t> return a value. In JavaScript, if no return value is specified, the function will return undefined.</a:t>
            </a:r>
            <a:endParaRPr lang="uk-UA" dirty="0"/>
          </a:p>
        </p:txBody>
      </p:sp>
    </p:spTree>
    <p:extLst>
      <p:ext uri="{BB962C8B-B14F-4D97-AF65-F5344CB8AC3E}">
        <p14:creationId xmlns:p14="http://schemas.microsoft.com/office/powerpoint/2010/main" val="2419542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EC61A6-0918-4D7E-8C63-788C2E8DBA9F}"/>
              </a:ext>
            </a:extLst>
          </p:cNvPr>
          <p:cNvSpPr>
            <a:spLocks noGrp="1"/>
          </p:cNvSpPr>
          <p:nvPr>
            <p:ph type="title"/>
          </p:nvPr>
        </p:nvSpPr>
        <p:spPr/>
        <p:txBody>
          <a:bodyPr/>
          <a:lstStyle/>
          <a:p>
            <a:r>
              <a:rPr lang="en-US" dirty="0"/>
              <a:t>FUNCTION DECLARATION</a:t>
            </a:r>
            <a:endParaRPr lang="uk-UA" dirty="0"/>
          </a:p>
        </p:txBody>
      </p:sp>
      <p:sp>
        <p:nvSpPr>
          <p:cNvPr id="3" name="Місце для тексту 2">
            <a:extLst>
              <a:ext uri="{FF2B5EF4-FFF2-40B4-BE49-F238E27FC236}">
                <a16:creationId xmlns:a16="http://schemas.microsoft.com/office/drawing/2014/main" id="{50EA882D-F6B0-4B55-95F8-74E7DD138CF5}"/>
              </a:ext>
            </a:extLst>
          </p:cNvPr>
          <p:cNvSpPr>
            <a:spLocks noGrp="1"/>
          </p:cNvSpPr>
          <p:nvPr>
            <p:ph type="body" sz="quarter" idx="10"/>
          </p:nvPr>
        </p:nvSpPr>
        <p:spPr/>
        <p:txBody>
          <a:bodyPr/>
          <a:lstStyle/>
          <a:p>
            <a:r>
              <a:rPr lang="en-US" dirty="0"/>
              <a:t>To create a function declaration you use the </a:t>
            </a:r>
            <a:r>
              <a:rPr lang="en-US" dirty="0">
                <a:solidFill>
                  <a:schemeClr val="accent6"/>
                </a:solidFill>
              </a:rPr>
              <a:t>function </a:t>
            </a:r>
            <a:r>
              <a:rPr lang="en-US" dirty="0"/>
              <a:t>keyword followed by the name of the function.</a:t>
            </a:r>
            <a:r>
              <a:rPr lang="uk-UA" dirty="0"/>
              <a:t> </a:t>
            </a:r>
            <a:r>
              <a:rPr lang="en-US" dirty="0"/>
              <a:t>When using function declarations, the function definition is hoisted, thus allowing the function to be used before it is defined.</a:t>
            </a:r>
          </a:p>
          <a:p>
            <a:endParaRPr lang="en-US" dirty="0">
              <a:solidFill>
                <a:schemeClr val="accent6"/>
              </a:solidFill>
            </a:endParaRPr>
          </a:p>
        </p:txBody>
      </p:sp>
      <p:pic>
        <p:nvPicPr>
          <p:cNvPr id="4" name="Рисунок 3">
            <a:extLst>
              <a:ext uri="{FF2B5EF4-FFF2-40B4-BE49-F238E27FC236}">
                <a16:creationId xmlns:a16="http://schemas.microsoft.com/office/drawing/2014/main" id="{54418E9D-FFBD-4508-86A3-BE76807BC397}"/>
              </a:ext>
            </a:extLst>
          </p:cNvPr>
          <p:cNvPicPr>
            <a:picLocks noChangeAspect="1"/>
          </p:cNvPicPr>
          <p:nvPr/>
        </p:nvPicPr>
        <p:blipFill>
          <a:blip r:embed="rId2"/>
          <a:stretch>
            <a:fillRect/>
          </a:stretch>
        </p:blipFill>
        <p:spPr>
          <a:xfrm>
            <a:off x="685800" y="3429000"/>
            <a:ext cx="3102523" cy="843543"/>
          </a:xfrm>
          <a:prstGeom prst="rect">
            <a:avLst/>
          </a:prstGeom>
        </p:spPr>
      </p:pic>
    </p:spTree>
    <p:extLst>
      <p:ext uri="{BB962C8B-B14F-4D97-AF65-F5344CB8AC3E}">
        <p14:creationId xmlns:p14="http://schemas.microsoft.com/office/powerpoint/2010/main" val="2254747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EC61A6-0918-4D7E-8C63-788C2E8DBA9F}"/>
              </a:ext>
            </a:extLst>
          </p:cNvPr>
          <p:cNvSpPr>
            <a:spLocks noGrp="1"/>
          </p:cNvSpPr>
          <p:nvPr>
            <p:ph type="title"/>
          </p:nvPr>
        </p:nvSpPr>
        <p:spPr/>
        <p:txBody>
          <a:bodyPr/>
          <a:lstStyle/>
          <a:p>
            <a:r>
              <a:rPr lang="en-US" dirty="0"/>
              <a:t>FUNCTION EXPRESSION</a:t>
            </a:r>
            <a:endParaRPr lang="uk-UA" dirty="0"/>
          </a:p>
        </p:txBody>
      </p:sp>
      <p:sp>
        <p:nvSpPr>
          <p:cNvPr id="3" name="Місце для тексту 2">
            <a:extLst>
              <a:ext uri="{FF2B5EF4-FFF2-40B4-BE49-F238E27FC236}">
                <a16:creationId xmlns:a16="http://schemas.microsoft.com/office/drawing/2014/main" id="{50EA882D-F6B0-4B55-95F8-74E7DD138CF5}"/>
              </a:ext>
            </a:extLst>
          </p:cNvPr>
          <p:cNvSpPr>
            <a:spLocks noGrp="1"/>
          </p:cNvSpPr>
          <p:nvPr>
            <p:ph type="body" sz="quarter" idx="10"/>
          </p:nvPr>
        </p:nvSpPr>
        <p:spPr/>
        <p:txBody>
          <a:bodyPr/>
          <a:lstStyle/>
          <a:p>
            <a:r>
              <a:rPr lang="en-US" dirty="0"/>
              <a:t>Function Expressions are not hoisted, and therefore cannot be used before they are defined. They can be </a:t>
            </a:r>
            <a:r>
              <a:rPr lang="en-US" dirty="0">
                <a:solidFill>
                  <a:schemeClr val="accent6"/>
                </a:solidFill>
              </a:rPr>
              <a:t>named</a:t>
            </a:r>
            <a:r>
              <a:rPr lang="en-US" dirty="0"/>
              <a:t> or </a:t>
            </a:r>
            <a:r>
              <a:rPr lang="en-US" dirty="0">
                <a:solidFill>
                  <a:schemeClr val="accent6"/>
                </a:solidFill>
              </a:rPr>
              <a:t>anonymous</a:t>
            </a:r>
            <a:r>
              <a:rPr lang="en-US" dirty="0"/>
              <a:t>. </a:t>
            </a:r>
            <a:endParaRPr lang="uk-UA" dirty="0"/>
          </a:p>
          <a:p>
            <a:endParaRPr lang="uk-UA" dirty="0">
              <a:solidFill>
                <a:schemeClr val="accent6"/>
              </a:solidFill>
            </a:endParaRPr>
          </a:p>
          <a:p>
            <a:r>
              <a:rPr lang="uk-UA" dirty="0">
                <a:solidFill>
                  <a:schemeClr val="accent6"/>
                </a:solidFill>
              </a:rPr>
              <a:t>			</a:t>
            </a:r>
            <a:r>
              <a:rPr lang="en-US" dirty="0">
                <a:solidFill>
                  <a:schemeClr val="accent6"/>
                </a:solidFill>
              </a:rPr>
              <a:t>       anonymous</a:t>
            </a:r>
          </a:p>
          <a:p>
            <a:endParaRPr lang="en-US" dirty="0">
              <a:solidFill>
                <a:schemeClr val="accent6"/>
              </a:solidFill>
            </a:endParaRPr>
          </a:p>
          <a:p>
            <a:endParaRPr lang="en-US" dirty="0">
              <a:solidFill>
                <a:schemeClr val="accent6"/>
              </a:solidFill>
            </a:endParaRPr>
          </a:p>
          <a:p>
            <a:r>
              <a:rPr lang="en-US" dirty="0">
                <a:solidFill>
                  <a:schemeClr val="accent6"/>
                </a:solidFill>
              </a:rPr>
              <a:t>						   named</a:t>
            </a:r>
          </a:p>
        </p:txBody>
      </p:sp>
      <p:pic>
        <p:nvPicPr>
          <p:cNvPr id="5" name="Рисунок 4">
            <a:extLst>
              <a:ext uri="{FF2B5EF4-FFF2-40B4-BE49-F238E27FC236}">
                <a16:creationId xmlns:a16="http://schemas.microsoft.com/office/drawing/2014/main" id="{1BFE4917-F2A0-4533-85FD-B539E1A2DE41}"/>
              </a:ext>
            </a:extLst>
          </p:cNvPr>
          <p:cNvPicPr>
            <a:picLocks noChangeAspect="1"/>
          </p:cNvPicPr>
          <p:nvPr/>
        </p:nvPicPr>
        <p:blipFill>
          <a:blip r:embed="rId2"/>
          <a:stretch>
            <a:fillRect/>
          </a:stretch>
        </p:blipFill>
        <p:spPr>
          <a:xfrm>
            <a:off x="685799" y="3148012"/>
            <a:ext cx="3022169" cy="685800"/>
          </a:xfrm>
          <a:prstGeom prst="rect">
            <a:avLst/>
          </a:prstGeom>
        </p:spPr>
      </p:pic>
      <p:pic>
        <p:nvPicPr>
          <p:cNvPr id="6" name="Рисунок 5">
            <a:extLst>
              <a:ext uri="{FF2B5EF4-FFF2-40B4-BE49-F238E27FC236}">
                <a16:creationId xmlns:a16="http://schemas.microsoft.com/office/drawing/2014/main" id="{63B57A28-0B44-4815-AF73-21E2E8CE0C8E}"/>
              </a:ext>
            </a:extLst>
          </p:cNvPr>
          <p:cNvPicPr>
            <a:picLocks noChangeAspect="1"/>
          </p:cNvPicPr>
          <p:nvPr/>
        </p:nvPicPr>
        <p:blipFill>
          <a:blip r:embed="rId3"/>
          <a:stretch>
            <a:fillRect/>
          </a:stretch>
        </p:blipFill>
        <p:spPr>
          <a:xfrm>
            <a:off x="685799" y="4355306"/>
            <a:ext cx="5526343" cy="741480"/>
          </a:xfrm>
          <a:prstGeom prst="rect">
            <a:avLst/>
          </a:prstGeom>
        </p:spPr>
      </p:pic>
    </p:spTree>
    <p:extLst>
      <p:ext uri="{BB962C8B-B14F-4D97-AF65-F5344CB8AC3E}">
        <p14:creationId xmlns:p14="http://schemas.microsoft.com/office/powerpoint/2010/main" val="2689592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86C32C-234E-451B-AF4C-A29B5DF171AB}"/>
              </a:ext>
            </a:extLst>
          </p:cNvPr>
          <p:cNvSpPr>
            <a:spLocks noGrp="1"/>
          </p:cNvSpPr>
          <p:nvPr>
            <p:ph type="title"/>
          </p:nvPr>
        </p:nvSpPr>
        <p:spPr/>
        <p:txBody>
          <a:bodyPr/>
          <a:lstStyle/>
          <a:p>
            <a:r>
              <a:rPr lang="en-US" dirty="0"/>
              <a:t>SCOPE</a:t>
            </a:r>
            <a:endParaRPr lang="uk-UA" dirty="0"/>
          </a:p>
        </p:txBody>
      </p:sp>
      <p:sp>
        <p:nvSpPr>
          <p:cNvPr id="3" name="Місце для тексту 2">
            <a:extLst>
              <a:ext uri="{FF2B5EF4-FFF2-40B4-BE49-F238E27FC236}">
                <a16:creationId xmlns:a16="http://schemas.microsoft.com/office/drawing/2014/main" id="{F836AA32-13BA-4D2C-B28C-0BAFA7782559}"/>
              </a:ext>
            </a:extLst>
          </p:cNvPr>
          <p:cNvSpPr>
            <a:spLocks noGrp="1"/>
          </p:cNvSpPr>
          <p:nvPr>
            <p:ph type="body" sz="quarter" idx="10"/>
          </p:nvPr>
        </p:nvSpPr>
        <p:spPr/>
        <p:txBody>
          <a:bodyPr/>
          <a:lstStyle/>
          <a:p>
            <a:r>
              <a:rPr lang="en-US" dirty="0"/>
              <a:t>In JavaScript there are two types of scope:</a:t>
            </a:r>
          </a:p>
          <a:p>
            <a:endParaRPr lang="en-US" dirty="0"/>
          </a:p>
          <a:p>
            <a:pPr marL="342900" indent="-342900">
              <a:buFont typeface="Arial" panose="020B0604020202020204" pitchFamily="34" charset="0"/>
              <a:buChar char="•"/>
            </a:pPr>
            <a:r>
              <a:rPr lang="en-US" dirty="0"/>
              <a:t>Local scope</a:t>
            </a:r>
          </a:p>
          <a:p>
            <a:pPr marL="342900" indent="-342900">
              <a:buFont typeface="Arial" panose="020B0604020202020204" pitchFamily="34" charset="0"/>
              <a:buChar char="•"/>
            </a:pPr>
            <a:r>
              <a:rPr lang="en-US" dirty="0"/>
              <a:t>Global scope</a:t>
            </a:r>
          </a:p>
          <a:p>
            <a:pPr marL="342900" indent="-342900">
              <a:buFont typeface="Arial" panose="020B0604020202020204" pitchFamily="34" charset="0"/>
              <a:buChar char="•"/>
            </a:pPr>
            <a:endParaRPr lang="en-US" dirty="0"/>
          </a:p>
          <a:p>
            <a:r>
              <a:rPr lang="en-US" dirty="0"/>
              <a:t>Each JavaScript function creates a new local scope, which means that variables defined inside a function are not accessible (visible) from outside the function.</a:t>
            </a:r>
          </a:p>
          <a:p>
            <a:endParaRPr lang="uk-UA" dirty="0"/>
          </a:p>
        </p:txBody>
      </p:sp>
    </p:spTree>
    <p:extLst>
      <p:ext uri="{BB962C8B-B14F-4D97-AF65-F5344CB8AC3E}">
        <p14:creationId xmlns:p14="http://schemas.microsoft.com/office/powerpoint/2010/main" val="2881621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86C32C-234E-451B-AF4C-A29B5DF171AB}"/>
              </a:ext>
            </a:extLst>
          </p:cNvPr>
          <p:cNvSpPr>
            <a:spLocks noGrp="1"/>
          </p:cNvSpPr>
          <p:nvPr>
            <p:ph type="title"/>
          </p:nvPr>
        </p:nvSpPr>
        <p:spPr/>
        <p:txBody>
          <a:bodyPr/>
          <a:lstStyle/>
          <a:p>
            <a:r>
              <a:rPr lang="en-US" dirty="0"/>
              <a:t>SCOPE</a:t>
            </a:r>
            <a:endParaRPr lang="uk-UA" dirty="0"/>
          </a:p>
        </p:txBody>
      </p:sp>
      <p:pic>
        <p:nvPicPr>
          <p:cNvPr id="4" name="Рисунок 3">
            <a:extLst>
              <a:ext uri="{FF2B5EF4-FFF2-40B4-BE49-F238E27FC236}">
                <a16:creationId xmlns:a16="http://schemas.microsoft.com/office/drawing/2014/main" id="{7FBE8381-A45A-457C-8CF8-3BCAE8C88E30}"/>
              </a:ext>
            </a:extLst>
          </p:cNvPr>
          <p:cNvPicPr>
            <a:picLocks noChangeAspect="1"/>
          </p:cNvPicPr>
          <p:nvPr/>
        </p:nvPicPr>
        <p:blipFill>
          <a:blip r:embed="rId2"/>
          <a:stretch>
            <a:fillRect/>
          </a:stretch>
        </p:blipFill>
        <p:spPr>
          <a:xfrm>
            <a:off x="685800" y="1594981"/>
            <a:ext cx="2892287" cy="1629125"/>
          </a:xfrm>
          <a:prstGeom prst="rect">
            <a:avLst/>
          </a:prstGeom>
        </p:spPr>
      </p:pic>
      <p:pic>
        <p:nvPicPr>
          <p:cNvPr id="6" name="Рисунок 5">
            <a:extLst>
              <a:ext uri="{FF2B5EF4-FFF2-40B4-BE49-F238E27FC236}">
                <a16:creationId xmlns:a16="http://schemas.microsoft.com/office/drawing/2014/main" id="{388C5945-E59C-4D6A-9CF8-703FE61BF909}"/>
              </a:ext>
            </a:extLst>
          </p:cNvPr>
          <p:cNvPicPr>
            <a:picLocks noChangeAspect="1"/>
          </p:cNvPicPr>
          <p:nvPr/>
        </p:nvPicPr>
        <p:blipFill>
          <a:blip r:embed="rId3"/>
          <a:stretch>
            <a:fillRect/>
          </a:stretch>
        </p:blipFill>
        <p:spPr>
          <a:xfrm>
            <a:off x="702693" y="3447486"/>
            <a:ext cx="5064839" cy="2213694"/>
          </a:xfrm>
          <a:prstGeom prst="rect">
            <a:avLst/>
          </a:prstGeom>
        </p:spPr>
      </p:pic>
      <p:pic>
        <p:nvPicPr>
          <p:cNvPr id="5" name="Рисунок 4">
            <a:extLst>
              <a:ext uri="{FF2B5EF4-FFF2-40B4-BE49-F238E27FC236}">
                <a16:creationId xmlns:a16="http://schemas.microsoft.com/office/drawing/2014/main" id="{424F2560-DFD7-4E15-84A3-35FFB4509AF1}"/>
              </a:ext>
            </a:extLst>
          </p:cNvPr>
          <p:cNvPicPr>
            <a:picLocks noChangeAspect="1"/>
          </p:cNvPicPr>
          <p:nvPr/>
        </p:nvPicPr>
        <p:blipFill>
          <a:blip r:embed="rId4"/>
          <a:stretch>
            <a:fillRect/>
          </a:stretch>
        </p:blipFill>
        <p:spPr>
          <a:xfrm>
            <a:off x="4865118" y="1594981"/>
            <a:ext cx="6641082" cy="2213694"/>
          </a:xfrm>
          <a:prstGeom prst="rect">
            <a:avLst/>
          </a:prstGeom>
        </p:spPr>
      </p:pic>
    </p:spTree>
    <p:extLst>
      <p:ext uri="{BB962C8B-B14F-4D97-AF65-F5344CB8AC3E}">
        <p14:creationId xmlns:p14="http://schemas.microsoft.com/office/powerpoint/2010/main" val="2464961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ACDD10-B279-4E93-B32A-57E9498D9EFC}"/>
              </a:ext>
            </a:extLst>
          </p:cNvPr>
          <p:cNvSpPr>
            <a:spLocks noGrp="1"/>
          </p:cNvSpPr>
          <p:nvPr>
            <p:ph type="title"/>
          </p:nvPr>
        </p:nvSpPr>
        <p:spPr/>
        <p:txBody>
          <a:bodyPr/>
          <a:lstStyle/>
          <a:p>
            <a:r>
              <a:rPr lang="en-US" b="1" dirty="0"/>
              <a:t>PARAMETERS</a:t>
            </a:r>
            <a:br>
              <a:rPr lang="en-US" b="1" dirty="0"/>
            </a:br>
            <a:endParaRPr lang="uk-UA" dirty="0"/>
          </a:p>
        </p:txBody>
      </p:sp>
      <p:sp>
        <p:nvSpPr>
          <p:cNvPr id="3" name="Місце для тексту 2">
            <a:extLst>
              <a:ext uri="{FF2B5EF4-FFF2-40B4-BE49-F238E27FC236}">
                <a16:creationId xmlns:a16="http://schemas.microsoft.com/office/drawing/2014/main" id="{9DCD7946-9C1E-4DDA-9F85-D14E9B03DF38}"/>
              </a:ext>
            </a:extLst>
          </p:cNvPr>
          <p:cNvSpPr>
            <a:spLocks noGrp="1"/>
          </p:cNvSpPr>
          <p:nvPr>
            <p:ph type="body" sz="quarter" idx="10"/>
          </p:nvPr>
        </p:nvSpPr>
        <p:spPr/>
        <p:txBody>
          <a:bodyPr/>
          <a:lstStyle/>
          <a:p>
            <a:r>
              <a:rPr lang="en-US" dirty="0">
                <a:solidFill>
                  <a:schemeClr val="accent6"/>
                </a:solidFill>
              </a:rPr>
              <a:t>Parameters</a:t>
            </a:r>
            <a:r>
              <a:rPr lang="en-US" dirty="0"/>
              <a:t> are used when defining a function, they are the </a:t>
            </a:r>
            <a:r>
              <a:rPr lang="en-US" dirty="0">
                <a:solidFill>
                  <a:schemeClr val="accent6"/>
                </a:solidFill>
              </a:rPr>
              <a:t>names</a:t>
            </a:r>
            <a:r>
              <a:rPr lang="en-US" dirty="0"/>
              <a:t> created in the function definition. During a function definition, we can pass in up to 255 parameters they must be separated with commas inside the ( ).</a:t>
            </a:r>
            <a:endParaRPr lang="uk-UA" dirty="0"/>
          </a:p>
        </p:txBody>
      </p:sp>
      <p:pic>
        <p:nvPicPr>
          <p:cNvPr id="4" name="Рисунок 3">
            <a:extLst>
              <a:ext uri="{FF2B5EF4-FFF2-40B4-BE49-F238E27FC236}">
                <a16:creationId xmlns:a16="http://schemas.microsoft.com/office/drawing/2014/main" id="{FDB6852E-A64D-4777-877D-11D2174071BB}"/>
              </a:ext>
            </a:extLst>
          </p:cNvPr>
          <p:cNvPicPr>
            <a:picLocks noChangeAspect="1"/>
          </p:cNvPicPr>
          <p:nvPr/>
        </p:nvPicPr>
        <p:blipFill>
          <a:blip r:embed="rId2"/>
          <a:stretch>
            <a:fillRect/>
          </a:stretch>
        </p:blipFill>
        <p:spPr>
          <a:xfrm>
            <a:off x="685800" y="3771900"/>
            <a:ext cx="3644433" cy="761337"/>
          </a:xfrm>
          <a:prstGeom prst="rect">
            <a:avLst/>
          </a:prstGeom>
        </p:spPr>
      </p:pic>
    </p:spTree>
    <p:extLst>
      <p:ext uri="{BB962C8B-B14F-4D97-AF65-F5344CB8AC3E}">
        <p14:creationId xmlns:p14="http://schemas.microsoft.com/office/powerpoint/2010/main" val="99732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ACDD10-B279-4E93-B32A-57E9498D9EFC}"/>
              </a:ext>
            </a:extLst>
          </p:cNvPr>
          <p:cNvSpPr>
            <a:spLocks noGrp="1"/>
          </p:cNvSpPr>
          <p:nvPr>
            <p:ph type="title"/>
          </p:nvPr>
        </p:nvSpPr>
        <p:spPr/>
        <p:txBody>
          <a:bodyPr/>
          <a:lstStyle/>
          <a:p>
            <a:r>
              <a:rPr lang="en-US" b="1" dirty="0"/>
              <a:t>ARGUMENTS</a:t>
            </a:r>
            <a:br>
              <a:rPr lang="en-US" b="1" dirty="0"/>
            </a:br>
            <a:endParaRPr lang="uk-UA" dirty="0"/>
          </a:p>
        </p:txBody>
      </p:sp>
      <p:sp>
        <p:nvSpPr>
          <p:cNvPr id="3" name="Місце для тексту 2">
            <a:extLst>
              <a:ext uri="{FF2B5EF4-FFF2-40B4-BE49-F238E27FC236}">
                <a16:creationId xmlns:a16="http://schemas.microsoft.com/office/drawing/2014/main" id="{9DCD7946-9C1E-4DDA-9F85-D14E9B03DF38}"/>
              </a:ext>
            </a:extLst>
          </p:cNvPr>
          <p:cNvSpPr>
            <a:spLocks noGrp="1"/>
          </p:cNvSpPr>
          <p:nvPr>
            <p:ph type="body" sz="quarter" idx="10"/>
          </p:nvPr>
        </p:nvSpPr>
        <p:spPr/>
        <p:txBody>
          <a:bodyPr/>
          <a:lstStyle/>
          <a:p>
            <a:r>
              <a:rPr lang="en-US" dirty="0">
                <a:solidFill>
                  <a:schemeClr val="accent6"/>
                </a:solidFill>
              </a:rPr>
              <a:t>Arguments</a:t>
            </a:r>
            <a:r>
              <a:rPr lang="en-US" dirty="0"/>
              <a:t>, on the other hand, are the </a:t>
            </a:r>
            <a:r>
              <a:rPr lang="en-US" dirty="0">
                <a:solidFill>
                  <a:schemeClr val="accent6"/>
                </a:solidFill>
              </a:rPr>
              <a:t>values</a:t>
            </a:r>
            <a:r>
              <a:rPr lang="en-US" dirty="0"/>
              <a:t> the function receives from each parameter when the function is executed (invoked).</a:t>
            </a:r>
            <a:endParaRPr lang="uk-UA" dirty="0"/>
          </a:p>
        </p:txBody>
      </p:sp>
      <p:pic>
        <p:nvPicPr>
          <p:cNvPr id="5" name="Рисунок 4">
            <a:extLst>
              <a:ext uri="{FF2B5EF4-FFF2-40B4-BE49-F238E27FC236}">
                <a16:creationId xmlns:a16="http://schemas.microsoft.com/office/drawing/2014/main" id="{D8D4526E-9D80-4E0A-8901-48DBC137BE4C}"/>
              </a:ext>
            </a:extLst>
          </p:cNvPr>
          <p:cNvPicPr>
            <a:picLocks noChangeAspect="1"/>
          </p:cNvPicPr>
          <p:nvPr/>
        </p:nvPicPr>
        <p:blipFill>
          <a:blip r:embed="rId2"/>
          <a:stretch>
            <a:fillRect/>
          </a:stretch>
        </p:blipFill>
        <p:spPr>
          <a:xfrm>
            <a:off x="685800" y="3212285"/>
            <a:ext cx="4092934" cy="1800373"/>
          </a:xfrm>
          <a:prstGeom prst="rect">
            <a:avLst/>
          </a:prstGeom>
        </p:spPr>
      </p:pic>
    </p:spTree>
    <p:extLst>
      <p:ext uri="{BB962C8B-B14F-4D97-AF65-F5344CB8AC3E}">
        <p14:creationId xmlns:p14="http://schemas.microsoft.com/office/powerpoint/2010/main" val="3707665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8CBD64-F88D-4B39-AF1F-C3A97974B827}"/>
              </a:ext>
            </a:extLst>
          </p:cNvPr>
          <p:cNvSpPr>
            <a:spLocks noGrp="1"/>
          </p:cNvSpPr>
          <p:nvPr>
            <p:ph type="title"/>
          </p:nvPr>
        </p:nvSpPr>
        <p:spPr/>
        <p:txBody>
          <a:bodyPr/>
          <a:lstStyle/>
          <a:p>
            <a:r>
              <a:rPr lang="en-US" dirty="0"/>
              <a:t>ARROW FUNCTIONS</a:t>
            </a:r>
            <a:endParaRPr lang="uk-UA" dirty="0"/>
          </a:p>
        </p:txBody>
      </p:sp>
      <p:sp>
        <p:nvSpPr>
          <p:cNvPr id="3" name="Місце для тексту 2">
            <a:extLst>
              <a:ext uri="{FF2B5EF4-FFF2-40B4-BE49-F238E27FC236}">
                <a16:creationId xmlns:a16="http://schemas.microsoft.com/office/drawing/2014/main" id="{1DBA9E59-FC54-49A6-B2F5-DE5A80D17B95}"/>
              </a:ext>
            </a:extLst>
          </p:cNvPr>
          <p:cNvSpPr>
            <a:spLocks noGrp="1"/>
          </p:cNvSpPr>
          <p:nvPr>
            <p:ph type="body" sz="quarter" idx="10"/>
          </p:nvPr>
        </p:nvSpPr>
        <p:spPr/>
        <p:txBody>
          <a:bodyPr/>
          <a:lstStyle/>
          <a:p>
            <a:r>
              <a:rPr lang="en-US" dirty="0"/>
              <a:t>These are anonymous functions with their own special syntax. They operate in the </a:t>
            </a:r>
            <a:r>
              <a:rPr lang="en-US" dirty="0">
                <a:solidFill>
                  <a:schemeClr val="accent6"/>
                </a:solidFill>
              </a:rPr>
              <a:t>context</a:t>
            </a:r>
            <a:r>
              <a:rPr lang="en-US" dirty="0"/>
              <a:t> of their </a:t>
            </a:r>
            <a:r>
              <a:rPr lang="en-US" dirty="0">
                <a:solidFill>
                  <a:schemeClr val="accent6"/>
                </a:solidFill>
              </a:rPr>
              <a:t>enclosing scope </a:t>
            </a:r>
            <a:r>
              <a:rPr lang="en-US" dirty="0"/>
              <a:t>the function or blocks where they are defined.</a:t>
            </a:r>
            <a:endParaRPr lang="uk-UA" dirty="0"/>
          </a:p>
        </p:txBody>
      </p:sp>
      <p:pic>
        <p:nvPicPr>
          <p:cNvPr id="4" name="Рисунок 3">
            <a:extLst>
              <a:ext uri="{FF2B5EF4-FFF2-40B4-BE49-F238E27FC236}">
                <a16:creationId xmlns:a16="http://schemas.microsoft.com/office/drawing/2014/main" id="{9802F158-86F5-4C1E-874D-2F79EEBF2015}"/>
              </a:ext>
            </a:extLst>
          </p:cNvPr>
          <p:cNvPicPr>
            <a:picLocks noChangeAspect="1"/>
          </p:cNvPicPr>
          <p:nvPr/>
        </p:nvPicPr>
        <p:blipFill>
          <a:blip r:embed="rId2"/>
          <a:stretch>
            <a:fillRect/>
          </a:stretch>
        </p:blipFill>
        <p:spPr>
          <a:xfrm>
            <a:off x="685800" y="3429000"/>
            <a:ext cx="5786569" cy="703608"/>
          </a:xfrm>
          <a:prstGeom prst="rect">
            <a:avLst/>
          </a:prstGeom>
        </p:spPr>
      </p:pic>
    </p:spTree>
    <p:extLst>
      <p:ext uri="{BB962C8B-B14F-4D97-AF65-F5344CB8AC3E}">
        <p14:creationId xmlns:p14="http://schemas.microsoft.com/office/powerpoint/2010/main" val="1313482959"/>
      </p:ext>
    </p:extLst>
  </p:cSld>
  <p:clrMapOvr>
    <a:masterClrMapping/>
  </p:clrMapOvr>
</p:sld>
</file>

<file path=ppt/theme/theme1.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444DEE5D-51F1-4029-8FDB-DB417F7B394A}"/>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ppt/theme/theme3.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B3A1340B-3A1B-4156-ADE3-51DF6C2C795D}">
  <ds:schemaRefs>
    <ds:schemaRef ds:uri="http://schemas.microsoft.com/office/2006/documentManagement/types"/>
    <ds:schemaRef ds:uri="http://purl.org/dc/elements/1.1/"/>
    <ds:schemaRef ds:uri="835f28f2-30f1-4728-84d2-86d96e143488"/>
    <ds:schemaRef ds:uri="http://purl.org/dc/dcmitype/"/>
    <ds:schemaRef ds:uri="http://schemas.microsoft.com/office/infopath/2007/PartnerControls"/>
    <ds:schemaRef ds:uri="341e6018-ac0a-4dfb-8409-db9e0d25502e"/>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483</TotalTime>
  <Words>571</Words>
  <Application>Microsoft Office PowerPoint</Application>
  <PresentationFormat>Широкий екран</PresentationFormat>
  <Paragraphs>54</Paragraphs>
  <Slides>17</Slides>
  <Notes>4</Notes>
  <HiddenSlides>0</HiddenSlides>
  <MMClips>0</MMClips>
  <ScaleCrop>false</ScaleCrop>
  <HeadingPairs>
    <vt:vector size="6" baseType="variant">
      <vt:variant>
        <vt:lpstr>Використані шрифти</vt:lpstr>
      </vt:variant>
      <vt:variant>
        <vt:i4>4</vt:i4>
      </vt:variant>
      <vt:variant>
        <vt:lpstr>Тема</vt:lpstr>
      </vt:variant>
      <vt:variant>
        <vt:i4>2</vt:i4>
      </vt:variant>
      <vt:variant>
        <vt:lpstr>Заголовки слайдів</vt:lpstr>
      </vt:variant>
      <vt:variant>
        <vt:i4>17</vt:i4>
      </vt:variant>
    </vt:vector>
  </HeadingPairs>
  <TitlesOfParts>
    <vt:vector size="23" baseType="lpstr">
      <vt:lpstr>Calibri</vt:lpstr>
      <vt:lpstr>Arial</vt:lpstr>
      <vt:lpstr>Proxima Nova Black</vt:lpstr>
      <vt:lpstr>Open Sans</vt:lpstr>
      <vt:lpstr>DARK THEME</vt:lpstr>
      <vt:lpstr>LIGHT-THEME</vt:lpstr>
      <vt:lpstr>FUNCTIONS IN JS  (PART 1)</vt:lpstr>
      <vt:lpstr>WHAT IS A FUNCTION?</vt:lpstr>
      <vt:lpstr>FUNCTION DECLARATION</vt:lpstr>
      <vt:lpstr>FUNCTION EXPRESSION</vt:lpstr>
      <vt:lpstr>SCOPE</vt:lpstr>
      <vt:lpstr>SCOPE</vt:lpstr>
      <vt:lpstr>PARAMETERS </vt:lpstr>
      <vt:lpstr>ARGUMENTS </vt:lpstr>
      <vt:lpstr>ARROW FUNCTIONS</vt:lpstr>
      <vt:lpstr>ARROW FUNCTIONS</vt:lpstr>
      <vt:lpstr>ARROW FUNCTIONS</vt:lpstr>
      <vt:lpstr>FUNCTION OBJECTS</vt:lpstr>
      <vt:lpstr>FUNCTION OBJECTS</vt:lpstr>
      <vt:lpstr>HOISTING</vt:lpstr>
      <vt:lpstr>HOISTING</vt:lpstr>
      <vt:lpstr>USED LINKS</vt:lpstr>
      <vt:lpstr>THANKS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Ostap Kovbasiuk</cp:lastModifiedBy>
  <cp:revision>17</cp:revision>
  <dcterms:created xsi:type="dcterms:W3CDTF">2018-12-11T16:43:22Z</dcterms:created>
  <dcterms:modified xsi:type="dcterms:W3CDTF">2020-02-19T13:35:37Z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