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20"/>
  </p:notesMasterIdLst>
  <p:sldIdLst>
    <p:sldId id="348" r:id="rId4"/>
    <p:sldId id="349" r:id="rId5"/>
    <p:sldId id="350" r:id="rId6"/>
    <p:sldId id="351" r:id="rId7"/>
    <p:sldId id="352" r:id="rId8"/>
    <p:sldId id="353" r:id="rId9"/>
    <p:sldId id="354" r:id="rId10"/>
    <p:sldId id="355" r:id="rId11"/>
    <p:sldId id="345" r:id="rId12"/>
    <p:sldId id="259" r:id="rId13"/>
    <p:sldId id="260" r:id="rId14"/>
    <p:sldId id="261" r:id="rId15"/>
    <p:sldId id="262" r:id="rId16"/>
    <p:sldId id="263" r:id="rId17"/>
    <p:sldId id="346" r:id="rId18"/>
    <p:sldId id="347" r:id="rId19"/>
  </p:sldIdLst>
  <p:sldSz cx="10969625" cy="6170613"/>
  <p:notesSz cx="6858000" cy="9144000"/>
  <p:custDataLst>
    <p:tags r:id="rId21"/>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1" autoAdjust="0"/>
    <p:restoredTop sz="80390" autoAdjust="0"/>
  </p:normalViewPr>
  <p:slideViewPr>
    <p:cSldViewPr snapToGrid="0">
      <p:cViewPr varScale="1">
        <p:scale>
          <a:sx n="88" d="100"/>
          <a:sy n="88" d="100"/>
        </p:scale>
        <p:origin x="739" y="67"/>
      </p:cViewPr>
      <p:guideLst/>
    </p:cSldViewPr>
  </p:slideViewPr>
  <p:outlineViewPr>
    <p:cViewPr>
      <p:scale>
        <a:sx n="33" d="100"/>
        <a:sy n="33" d="100"/>
      </p:scale>
      <p:origin x="0" y="-23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27.02.2023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latin typeface="Calibri" panose="020F0502020204030204" pitchFamily="34" charset="0"/>
              </a:rPr>
              <a:t>Product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plan, organize, and control all tasks, which aim at a successful conception, provisioning, and marketing of individual products as well as overall product portfolio offered by a company. Product may refer to good, service, solution, system and system domains (e.g. software, mechanics, electronics).</a:t>
            </a:r>
          </a:p>
          <a:p>
            <a:endParaRPr lang="de-DE" dirty="0"/>
          </a:p>
          <a:p>
            <a:pPr lvl="1"/>
            <a:r>
              <a:rPr lang="de-DE" b="1" dirty="0" err="1"/>
              <a:t>Product</a:t>
            </a:r>
            <a:r>
              <a:rPr lang="de-DE" b="1" dirty="0"/>
              <a:t> Portfolio Management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generate and maintain a complete overview of all the products. This includes to review the entire portfolio from budding ideas to products that need to be retired for strategic alignment and brand impact.</a:t>
            </a:r>
          </a:p>
          <a:p>
            <a:endParaRPr lang="de-DE" dirty="0"/>
          </a:p>
          <a:p>
            <a:pPr lvl="2"/>
            <a:r>
              <a:rPr lang="de-DE" b="1" dirty="0" err="1"/>
              <a:t>Product</a:t>
            </a:r>
            <a:r>
              <a:rPr lang="de-DE" b="1" dirty="0"/>
              <a:t> Variant Management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administer product configurations that are offered as individual products and their interdependencies.</a:t>
            </a:r>
          </a:p>
          <a:p>
            <a:pPr lvl="2"/>
            <a:endParaRPr lang="de-DE" dirty="0"/>
          </a:p>
          <a:p>
            <a:pPr lvl="2"/>
            <a:r>
              <a:rPr lang="de-DE" b="1" dirty="0" err="1"/>
              <a:t>Product</a:t>
            </a:r>
            <a:r>
              <a:rPr lang="de-DE" b="1" dirty="0"/>
              <a:t> Classification Management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define and maintain appropriate product hierarchies and clusters in order to provide multiple views on the product portfolio.</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baseline="0" dirty="0">
              <a:latin typeface="Calibri" panose="020F0502020204030204" pitchFamily="34" charset="0"/>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latin typeface="Calibri" panose="020F0502020204030204" pitchFamily="34" charset="0"/>
              </a:rPr>
              <a:t>Product Version Management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bundle requirements/changes for products into product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baseline="0" dirty="0">
              <a:latin typeface="Calibri" panose="020F0502020204030204" pitchFamily="34" charset="0"/>
            </a:endParaRPr>
          </a:p>
          <a:p>
            <a:endParaRPr lang="de-DE" dirty="0"/>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 </a:t>
            </a:r>
            <a:r>
              <a:rPr kumimoji="0" lang="de-DE" sz="1800" b="1" i="0" u="none" strike="noStrike" kern="0" cap="none" spc="0" normalizeH="0" baseline="0" noProof="0" dirty="0" err="1">
                <a:ln>
                  <a:noFill/>
                </a:ln>
                <a:solidFill>
                  <a:srgbClr val="000000"/>
                </a:solidFill>
                <a:effectLst/>
                <a:uLnTx/>
                <a:uFillTx/>
                <a:latin typeface="Bosch Office Sans"/>
                <a:ea typeface="+mn-ea"/>
                <a:cs typeface="+mn-cs"/>
              </a:rPr>
              <a:t>Configuration</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 (Item) Management</a:t>
            </a:r>
          </a:p>
          <a:p>
            <a:pPr lvl="1" algn="l"/>
            <a:r>
              <a:rPr lang="en-US" sz="1800" b="0" i="0" u="none" strike="noStrike" baseline="0" dirty="0">
                <a:latin typeface="Calibri" panose="020F0502020204030204" pitchFamily="34" charset="0"/>
              </a:rPr>
              <a:t>Ability to establish and maintain the integrity of all work products of a process or project and make them available to affected parties.</a:t>
            </a:r>
          </a:p>
          <a:p>
            <a:pPr lvl="1" algn="l"/>
            <a:r>
              <a:rPr lang="en-US" sz="1800" b="0" i="0" u="none" strike="noStrike" baseline="0" dirty="0">
                <a:latin typeface="Calibri" panose="020F0502020204030204" pitchFamily="34" charset="0"/>
              </a:rPr>
              <a:t>As a result of successful implementation:</a:t>
            </a:r>
          </a:p>
          <a:p>
            <a:pPr lvl="1" algn="l"/>
            <a:r>
              <a:rPr lang="en-US" sz="1800" b="0" i="0" u="none" strike="noStrike" baseline="0" dirty="0">
                <a:latin typeface="Calibri" panose="020F0502020204030204" pitchFamily="34" charset="0"/>
              </a:rPr>
              <a:t>1) a configuration management strategy is developed;</a:t>
            </a:r>
          </a:p>
          <a:p>
            <a:pPr lvl="1" algn="l"/>
            <a:r>
              <a:rPr lang="en-US" sz="1800" b="0" i="0" u="none" strike="noStrike" baseline="0" dirty="0">
                <a:latin typeface="Calibri" panose="020F0502020204030204" pitchFamily="34" charset="0"/>
              </a:rPr>
              <a:t>2) all configuration items generated by a process or project are identified, defined and base-lined according to the configuration management strategy;</a:t>
            </a:r>
          </a:p>
          <a:p>
            <a:pPr lvl="1" algn="l"/>
            <a:r>
              <a:rPr lang="en-US" sz="1800" b="0" i="0" u="none" strike="noStrike" baseline="0" dirty="0">
                <a:latin typeface="Calibri" panose="020F0502020204030204" pitchFamily="34" charset="0"/>
              </a:rPr>
              <a:t>3) modifications and releases of the configuration items are controlled;</a:t>
            </a:r>
          </a:p>
          <a:p>
            <a:pPr lvl="1" algn="l"/>
            <a:r>
              <a:rPr lang="en-US" sz="1800" b="0" i="0" u="none" strike="noStrike" baseline="0" dirty="0">
                <a:latin typeface="Calibri" panose="020F0502020204030204" pitchFamily="34" charset="0"/>
              </a:rPr>
              <a:t>4) modifications and releases are made available to affected parties;</a:t>
            </a:r>
          </a:p>
          <a:p>
            <a:pPr lvl="1" algn="l"/>
            <a:r>
              <a:rPr lang="en-US" sz="1800" b="0" i="0" u="none" strike="noStrike" baseline="0" dirty="0">
                <a:latin typeface="Calibri" panose="020F0502020204030204" pitchFamily="34" charset="0"/>
              </a:rPr>
              <a:t>5) the status of the configuration items and modifications is recorded and reported;</a:t>
            </a:r>
          </a:p>
          <a:p>
            <a:pPr lvl="1" algn="l"/>
            <a:r>
              <a:rPr lang="en-US" sz="1800" b="0" i="0" u="none" strike="noStrike" baseline="0" dirty="0">
                <a:latin typeface="Calibri" panose="020F0502020204030204" pitchFamily="34" charset="0"/>
              </a:rPr>
              <a:t>6) the completeness and consistency of the baselines is ensured; and</a:t>
            </a:r>
          </a:p>
          <a:p>
            <a:pPr lvl="1" algn="l"/>
            <a:r>
              <a:rPr lang="en-US" sz="1800" b="0" i="0" u="none" strike="noStrike" baseline="0" dirty="0">
                <a:latin typeface="Calibri" panose="020F0502020204030204" pitchFamily="34" charset="0"/>
              </a:rPr>
              <a:t>7) storage of the configuration items is controlled.</a:t>
            </a:r>
          </a:p>
          <a:p>
            <a:pPr lvl="1" algn="l"/>
            <a:r>
              <a:rPr lang="de-DE" sz="1800" b="0" i="0" u="none" strike="noStrike" baseline="0" dirty="0">
                <a:latin typeface="Calibri" panose="020F0502020204030204" pitchFamily="34" charset="0"/>
              </a:rPr>
              <a:t>[A-SPICE V3.1 SUP.8 </a:t>
            </a:r>
            <a:r>
              <a:rPr lang="de-DE" sz="1800" b="0" i="0" u="none" strike="noStrike" baseline="0" dirty="0" err="1">
                <a:latin typeface="Calibri" panose="020F0502020204030204" pitchFamily="34" charset="0"/>
              </a:rPr>
              <a:t>Configuration</a:t>
            </a:r>
            <a:r>
              <a:rPr lang="de-DE" sz="1800" b="0" i="0" u="none" strike="noStrike" baseline="0" dirty="0">
                <a:latin typeface="Calibri" panose="020F0502020204030204" pitchFamily="34" charset="0"/>
              </a:rPr>
              <a:t> Management]</a:t>
            </a:r>
          </a:p>
          <a:p>
            <a:pPr algn="l"/>
            <a:endParaRPr lang="de-DE" sz="1800" b="0" i="0" u="none" strike="noStrike" baseline="0" dirty="0">
              <a:latin typeface="Calibri" panose="020F0502020204030204" pitchFamily="34" charset="0"/>
            </a:endParaRPr>
          </a:p>
          <a:p>
            <a:pPr marL="914400" marR="0" lvl="2" indent="0" algn="l" defTabSz="914400" eaLnBrk="1" fontAlgn="auto" latinLnBrk="0" hangingPunct="1">
              <a:lnSpc>
                <a:spcPct val="100000"/>
              </a:lnSpc>
              <a:spcBef>
                <a:spcPts val="0"/>
              </a:spcBef>
              <a:spcAft>
                <a:spcPts val="0"/>
              </a:spcAft>
              <a:buClrTx/>
              <a:buSzTx/>
              <a:buFontTx/>
              <a:buNone/>
              <a:tabLst/>
            </a:pPr>
            <a:r>
              <a:rPr lang="de-DE" sz="1800" b="1" kern="0" dirty="0" err="1">
                <a:solidFill>
                  <a:srgbClr val="000000"/>
                </a:solidFill>
                <a:latin typeface="Bosch Office Sans"/>
              </a:rPr>
              <a:t>Product</a:t>
            </a:r>
            <a:r>
              <a:rPr lang="de-DE" sz="1800" b="1" kern="0" dirty="0">
                <a:solidFill>
                  <a:srgbClr val="000000"/>
                </a:solidFill>
                <a:latin typeface="Bosch Office Sans"/>
              </a:rPr>
              <a:t> /</a:t>
            </a:r>
            <a:r>
              <a:rPr lang="de-DE" sz="1800" b="1" kern="0" dirty="0" err="1">
                <a:solidFill>
                  <a:srgbClr val="000000"/>
                </a:solidFill>
                <a:latin typeface="Bosch Office Sans"/>
              </a:rPr>
              <a:t>Configuration</a:t>
            </a:r>
            <a:r>
              <a:rPr lang="de-DE" sz="1800" b="1" kern="0" dirty="0">
                <a:solidFill>
                  <a:srgbClr val="000000"/>
                </a:solidFill>
                <a:latin typeface="Bosch Office Sans"/>
              </a:rPr>
              <a:t> Item</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 </a:t>
            </a:r>
            <a:r>
              <a:rPr lang="de-DE" sz="1800" b="1" kern="0" dirty="0" err="1">
                <a:solidFill>
                  <a:srgbClr val="000000"/>
                </a:solidFill>
                <a:latin typeface="Bosch Office Sans"/>
              </a:rPr>
              <a:t>Identification</a:t>
            </a:r>
            <a:r>
              <a:rPr lang="de-DE" sz="1800" b="1" kern="0" dirty="0">
                <a:solidFill>
                  <a:srgbClr val="000000"/>
                </a:solidFill>
                <a:latin typeface="Bosch Office Sans"/>
              </a:rPr>
              <a:t> </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Management   </a:t>
            </a:r>
          </a:p>
          <a:p>
            <a:pPr marL="914400" marR="0" lvl="2" indent="0" algn="l" defTabSz="914400" eaLnBrk="1" fontAlgn="auto" latinLnBrk="0" hangingPunct="1">
              <a:lnSpc>
                <a:spcPct val="100000"/>
              </a:lnSpc>
              <a:spcBef>
                <a:spcPts val="0"/>
              </a:spcBef>
              <a:spcAft>
                <a:spcPts val="0"/>
              </a:spcAft>
              <a:buClrTx/>
              <a:buSzTx/>
              <a:buFontTx/>
              <a:buNone/>
              <a:tabLst/>
            </a:pPr>
            <a:r>
              <a:rPr lang="en-US" sz="1800" b="0" i="0" u="none" strike="noStrike" baseline="0" dirty="0">
                <a:latin typeface="Calibri" panose="020F0502020204030204" pitchFamily="34" charset="0"/>
              </a:rPr>
              <a:t>Ability to identify and document configuration items according to the configuration management strategy. </a:t>
            </a:r>
          </a:p>
          <a:p>
            <a:pPr lvl="2" algn="l"/>
            <a:r>
              <a:rPr lang="en-US" sz="1800" b="0" i="0" u="none" strike="noStrike" baseline="0" dirty="0">
                <a:latin typeface="Calibri" panose="020F0502020204030204" pitchFamily="34" charset="0"/>
              </a:rPr>
              <a:t>NOTE: Configuration control is typically applied for the products that are delivered to the customer, designated internal work products, acquired products, tools and other configuration items that are used in creating and describing these work products.</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[A-SPICE V3.1 SUP.8.BP2 Identify configuration items]</a:t>
            </a:r>
            <a:br>
              <a:rPr lang="en-US" sz="1800" b="0" i="0" u="none" strike="noStrike" baseline="0" dirty="0">
                <a:latin typeface="Calibri" panose="020F0502020204030204" pitchFamily="34" charset="0"/>
              </a:rPr>
            </a:br>
            <a:r>
              <a:rPr lang="en-US" sz="1800" dirty="0"/>
              <a:t>https://jazz.net/wiki/bin/view/Deployment/CLMCfgMRecommendedPractices</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Bosch Office Sans"/>
              <a:ea typeface="+mn-ea"/>
              <a:cs typeface="+mn-cs"/>
            </a:endParaRPr>
          </a:p>
          <a:p>
            <a:pPr lvl="2" algn="l"/>
            <a:r>
              <a:rPr lang="en-US" sz="1800" b="1" i="0" u="none" strike="noStrike" baseline="0" dirty="0">
                <a:latin typeface="Calibri" panose="020F0502020204030204" pitchFamily="34" charset="0"/>
              </a:rPr>
              <a:t>Configuration Item Branch Management</a:t>
            </a:r>
          </a:p>
          <a:p>
            <a:pPr lvl="2" algn="l"/>
            <a:r>
              <a:rPr lang="en-US" sz="1800" b="0" i="0" u="none" strike="noStrike" baseline="0" dirty="0">
                <a:latin typeface="Calibri" panose="020F0502020204030204" pitchFamily="34" charset="0"/>
              </a:rPr>
              <a:t>Ability to establish a branch management according to the configuration management strategy where applicable for parallel developments that use the same base. </a:t>
            </a:r>
          </a:p>
          <a:p>
            <a:pPr lvl="2" algn="l"/>
            <a:r>
              <a:rPr lang="en-US" sz="1800" b="0" i="0" u="none" strike="noStrike" baseline="0" dirty="0">
                <a:latin typeface="Calibri" panose="020F0502020204030204" pitchFamily="34" charset="0"/>
              </a:rPr>
              <a:t>[A-SPICE V3.1 SUP.8.BP4 Establish branch management]</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Configuration Item Control Management</a:t>
            </a:r>
          </a:p>
          <a:p>
            <a:pPr lvl="2" algn="l"/>
            <a:r>
              <a:rPr lang="en-US" sz="1800" b="0" i="0" u="none" strike="noStrike" baseline="0" dirty="0">
                <a:latin typeface="Calibri" panose="020F0502020204030204" pitchFamily="34" charset="0"/>
              </a:rPr>
              <a:t>Ability to establish mechanisms for control of the configuration items according to the configuration management strategy, and control modifications and releases using these mechanisms.</a:t>
            </a:r>
          </a:p>
          <a:p>
            <a:pPr lvl="2" algn="l"/>
            <a:r>
              <a:rPr lang="en-US" sz="1800" b="0" i="0" u="none" strike="noStrike" baseline="0" dirty="0">
                <a:latin typeface="Calibri" panose="020F0502020204030204" pitchFamily="34" charset="0"/>
              </a:rPr>
              <a:t>[A-SPICE V3.1 SUP.8.BP5 Control modifications and releases]</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Configuration Item Baseline Management</a:t>
            </a:r>
          </a:p>
          <a:p>
            <a:pPr lvl="2" algn="l"/>
            <a:r>
              <a:rPr lang="en-US" sz="1800" b="0" i="0" u="none" strike="noStrike" baseline="0" dirty="0">
                <a:latin typeface="Calibri" panose="020F0502020204030204" pitchFamily="34" charset="0"/>
              </a:rPr>
              <a:t>Ability to establish baselines for internal purposes and for external delivery according to the configuration management strategy. </a:t>
            </a:r>
          </a:p>
          <a:p>
            <a:pPr lvl="2" algn="l"/>
            <a:r>
              <a:rPr lang="en-US" sz="1800" b="0" i="0" u="none" strike="noStrike" baseline="0" dirty="0">
                <a:latin typeface="Calibri" panose="020F0502020204030204" pitchFamily="34" charset="0"/>
              </a:rPr>
              <a:t>NOTE: For baseline issues refer also to the product release process. </a:t>
            </a:r>
          </a:p>
          <a:p>
            <a:pPr lvl="2" algn="l"/>
            <a:r>
              <a:rPr lang="en-US" sz="1800" b="0" i="0" u="none" strike="noStrike" baseline="0" dirty="0">
                <a:latin typeface="Calibri" panose="020F0502020204030204" pitchFamily="34" charset="0"/>
              </a:rPr>
              <a:t>[A-SPICE V3.1 SUP.8.BP6 Establish baselines]</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Configuration Item Status Management</a:t>
            </a:r>
          </a:p>
          <a:p>
            <a:pPr lvl="2" algn="l"/>
            <a:r>
              <a:rPr lang="en-US" sz="1800" b="0" i="0" u="none" strike="noStrike" baseline="0" dirty="0">
                <a:latin typeface="Calibri" panose="020F0502020204030204" pitchFamily="34" charset="0"/>
              </a:rPr>
              <a:t>Ability to record and report status of configuration items to support project management and other relevant processes. </a:t>
            </a:r>
          </a:p>
          <a:p>
            <a:pPr lvl="2" algn="l"/>
            <a:r>
              <a:rPr lang="en-US" sz="1800" b="0" i="0" u="none" strike="noStrike" baseline="0" dirty="0">
                <a:latin typeface="Calibri" panose="020F0502020204030204" pitchFamily="34" charset="0"/>
              </a:rPr>
              <a:t>NOTE: Regular reporting of the configuration status (e.g. how many configuration items are currently under work, checked in, tested, released, etc.) supports project management activities and dedicated project phases like software integration.</a:t>
            </a:r>
          </a:p>
          <a:p>
            <a:pPr lvl="2" algn="l"/>
            <a:r>
              <a:rPr lang="en-US" sz="1800" b="0" i="0" u="none" strike="noStrike" baseline="0" dirty="0">
                <a:latin typeface="Calibri" panose="020F0502020204030204" pitchFamily="34" charset="0"/>
              </a:rPr>
              <a:t>[A-SPICE V3.1 SUP.8.BP7 Report configuration status]</a:t>
            </a:r>
          </a:p>
          <a:p>
            <a:pPr lvl="2" algn="l"/>
            <a:endParaRPr lang="en-US" sz="1800" b="1" i="0" u="none" strike="noStrike" baseline="0" dirty="0">
              <a:latin typeface="Calibri" panose="020F0502020204030204" pitchFamily="34" charset="0"/>
            </a:endParaRP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de-DE" sz="1200" b="1"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latin typeface="Calibri" panose="020F0502020204030204" pitchFamily="34" charset="0"/>
              </a:rPr>
              <a:t>Engineering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define a functional system strategy and engineer the system and system elements. Moreover Engineering Management takes care of a close alignment with adjacent disciplines like production, logistics or customer management. It takes care of engineering related data management and quality management.</a:t>
            </a:r>
          </a:p>
          <a:p>
            <a:pPr algn="l"/>
            <a:endParaRPr lang="en-US" sz="1800" b="1" i="0" u="none" strike="noStrike" baseline="0" dirty="0">
              <a:latin typeface="Calibri" panose="020F0502020204030204" pitchFamily="34" charset="0"/>
            </a:endParaRPr>
          </a:p>
          <a:p>
            <a:pPr lvl="1" algn="l"/>
            <a:r>
              <a:rPr lang="en-US" sz="1800" b="1" i="0" u="none" strike="noStrike" baseline="0" dirty="0">
                <a:latin typeface="Calibri" panose="020F0502020204030204" pitchFamily="34" charset="0"/>
              </a:rPr>
              <a:t>System Engineering Management</a:t>
            </a:r>
            <a:br>
              <a:rPr lang="en-US" sz="1800" b="1" i="0" u="none" strike="noStrike" baseline="0" dirty="0">
                <a:latin typeface="Calibri" panose="020F0502020204030204" pitchFamily="34" charset="0"/>
              </a:rPr>
            </a:br>
            <a:r>
              <a:rPr lang="en-US" sz="1800" b="0" i="0" u="none" strike="noStrike" baseline="0" dirty="0">
                <a:latin typeface="Calibri" panose="020F0502020204030204" pitchFamily="34" charset="0"/>
              </a:rPr>
              <a:t>Ability to elicit and manage customer and internal requirements, to define the system architecture and to integrate and test on the system level.</a:t>
            </a:r>
          </a:p>
          <a:p>
            <a:pPr lvl="1" algn="l"/>
            <a:r>
              <a:rPr lang="en-US" sz="1800" b="0" i="0" u="none" strike="noStrike" baseline="0" dirty="0">
                <a:latin typeface="Calibri" panose="020F0502020204030204" pitchFamily="34" charset="0"/>
              </a:rPr>
              <a:t>[A-SPICE V3.1 SYS System Management, adjusted]</a:t>
            </a:r>
          </a:p>
          <a:p>
            <a:pPr algn="l"/>
            <a:endParaRPr lang="en-US" sz="1800" b="1" i="0" u="none" strike="noStrike" baseline="0" dirty="0">
              <a:latin typeface="Calibri" panose="020F0502020204030204" pitchFamily="34" charset="0"/>
            </a:endParaRPr>
          </a:p>
          <a:p>
            <a:pPr algn="l"/>
            <a:r>
              <a:rPr lang="de-DE" sz="1800" b="0" i="0" u="none" strike="noStrike" baseline="0" dirty="0">
                <a:latin typeface="Calibri" panose="020F0502020204030204" pitchFamily="34" charset="0"/>
              </a:rPr>
              <a:t>	</a:t>
            </a:r>
            <a:r>
              <a:rPr lang="de-DE" sz="1800" b="1" i="0" u="none" strike="noStrike" baseline="0" dirty="0">
                <a:latin typeface="Calibri" panose="020F0502020204030204" pitchFamily="34" charset="0"/>
              </a:rPr>
              <a:t>System </a:t>
            </a:r>
            <a:r>
              <a:rPr lang="de-DE" sz="1800" b="1" i="0" u="none" strike="noStrike" baseline="0" dirty="0" err="1">
                <a:latin typeface="Calibri" panose="020F0502020204030204" pitchFamily="34" charset="0"/>
              </a:rPr>
              <a:t>Requirement</a:t>
            </a:r>
            <a:r>
              <a:rPr lang="de-DE" sz="1800" b="1" i="0" u="none" strike="noStrike" baseline="0" dirty="0">
                <a:latin typeface="Calibri" panose="020F0502020204030204" pitchFamily="34" charset="0"/>
              </a:rPr>
              <a:t> Management</a:t>
            </a:r>
          </a:p>
          <a:p>
            <a:pPr algn="l"/>
            <a:r>
              <a:rPr lang="de-DE" sz="1800" b="1" i="0" u="none" strike="noStrike" baseline="0" dirty="0">
                <a:latin typeface="Calibri" panose="020F0502020204030204" pitchFamily="34" charset="0"/>
              </a:rPr>
              <a:t>	</a:t>
            </a:r>
            <a:r>
              <a:rPr lang="en-US" sz="1800" b="0" i="0" u="none" strike="noStrike" baseline="0" dirty="0">
                <a:latin typeface="Calibri" panose="020F0502020204030204" pitchFamily="34" charset="0"/>
              </a:rPr>
              <a:t>Ability to transform the defined stakeholder requirements into a set of system specifications that will guide the design of the system.</a:t>
            </a:r>
          </a:p>
          <a:p>
            <a:pPr lvl="2" algn="l"/>
            <a:r>
              <a:rPr lang="en-US" sz="1800" b="0" i="0" u="none" strike="noStrike" baseline="0" dirty="0">
                <a:latin typeface="Calibri" panose="020F0502020204030204" pitchFamily="34" charset="0"/>
              </a:rPr>
              <a:t>As a result of successful implementation:</a:t>
            </a:r>
          </a:p>
          <a:p>
            <a:pPr lvl="2" algn="l"/>
            <a:r>
              <a:rPr lang="en-US" sz="1800" b="0" i="0" u="none" strike="noStrike" baseline="0" dirty="0">
                <a:latin typeface="Calibri" panose="020F0502020204030204" pitchFamily="34" charset="0"/>
              </a:rPr>
              <a:t>1) a defined set of system requirements is established;</a:t>
            </a:r>
          </a:p>
          <a:p>
            <a:pPr lvl="2" algn="l"/>
            <a:r>
              <a:rPr lang="en-US" sz="1800" b="0" i="0" u="none" strike="noStrike" baseline="0" dirty="0">
                <a:latin typeface="Calibri" panose="020F0502020204030204" pitchFamily="34" charset="0"/>
              </a:rPr>
              <a:t>2) system requirements are categorized and analyzed for correctness and verifiability;</a:t>
            </a:r>
          </a:p>
          <a:p>
            <a:pPr lvl="2" algn="l"/>
            <a:r>
              <a:rPr lang="en-US" sz="1800" b="0" i="0" u="none" strike="noStrike" baseline="0" dirty="0">
                <a:latin typeface="Calibri" panose="020F0502020204030204" pitchFamily="34" charset="0"/>
              </a:rPr>
              <a:t>3) the impact of system requirements on the operating environment is analyzed;</a:t>
            </a:r>
          </a:p>
          <a:p>
            <a:pPr lvl="2" algn="l"/>
            <a:r>
              <a:rPr lang="en-US" sz="1800" b="0" i="0" u="none" strike="noStrike" baseline="0" dirty="0">
                <a:latin typeface="Calibri" panose="020F0502020204030204" pitchFamily="34" charset="0"/>
              </a:rPr>
              <a:t>4) prioritization for implementing the system requirements is defined;</a:t>
            </a:r>
          </a:p>
          <a:p>
            <a:pPr lvl="2" algn="l"/>
            <a:r>
              <a:rPr lang="en-US" sz="1800" b="0" i="0" u="none" strike="noStrike" baseline="0" dirty="0">
                <a:latin typeface="Calibri" panose="020F0502020204030204" pitchFamily="34" charset="0"/>
              </a:rPr>
              <a:t>5) the system requirements are updated as needed;</a:t>
            </a:r>
          </a:p>
          <a:p>
            <a:pPr lvl="2" algn="l"/>
            <a:r>
              <a:rPr lang="en-US" sz="1800" b="0" i="0" u="none" strike="noStrike" baseline="0" dirty="0">
                <a:latin typeface="Calibri" panose="020F0502020204030204" pitchFamily="34" charset="0"/>
              </a:rPr>
              <a:t>6) consistency and bidirectional traceability are established between stakeholder requirements and system requirements;</a:t>
            </a:r>
          </a:p>
          <a:p>
            <a:pPr lvl="2" algn="l"/>
            <a:r>
              <a:rPr lang="en-US" sz="1800" b="0" i="0" u="none" strike="noStrike" baseline="0" dirty="0">
                <a:latin typeface="Calibri" panose="020F0502020204030204" pitchFamily="34" charset="0"/>
              </a:rPr>
              <a:t>7) the stakeholder requirements are evaluated for cost, schedule and technical impact; and</a:t>
            </a:r>
          </a:p>
          <a:p>
            <a:pPr lvl="2" algn="l"/>
            <a:r>
              <a:rPr lang="en-US" sz="1800" b="0" i="0" u="none" strike="noStrike" baseline="0" dirty="0">
                <a:latin typeface="Calibri" panose="020F0502020204030204" pitchFamily="34" charset="0"/>
              </a:rPr>
              <a:t>8) the system requirements are agreed and communicated to all affected parties.</a:t>
            </a:r>
          </a:p>
          <a:p>
            <a:pPr lvl="2" algn="l"/>
            <a:r>
              <a:rPr lang="en-US" sz="1800" b="0" i="0" u="none" strike="noStrike" baseline="0" dirty="0">
                <a:latin typeface="Calibri" panose="020F0502020204030204" pitchFamily="34" charset="0"/>
              </a:rPr>
              <a:t>[A-SPICE V3.1 SYS.2 System Requirements Analysis]</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System Architecture Management</a:t>
            </a:r>
          </a:p>
          <a:p>
            <a:pPr lvl="2" algn="l"/>
            <a:r>
              <a:rPr lang="en-US" sz="1800" b="0" i="0" u="none" strike="noStrike" baseline="0" dirty="0">
                <a:latin typeface="Calibri" panose="020F0502020204030204" pitchFamily="34" charset="0"/>
              </a:rPr>
              <a:t>Ability to establish a system architectural design and identify which system requirements are to be allocated to which elements of the system, and to evaluate the system architectural design against defined criteria.</a:t>
            </a:r>
          </a:p>
          <a:p>
            <a:pPr lvl="2" algn="l"/>
            <a:r>
              <a:rPr lang="en-US" sz="1800" b="0" i="0" u="none" strike="noStrike" baseline="0" dirty="0">
                <a:latin typeface="Calibri" panose="020F0502020204030204" pitchFamily="34" charset="0"/>
              </a:rPr>
              <a:t>As a result of successful implementation:</a:t>
            </a:r>
          </a:p>
          <a:p>
            <a:pPr lvl="2" algn="l"/>
            <a:r>
              <a:rPr lang="en-US" sz="1800" b="0" i="0" u="none" strike="noStrike" baseline="0" dirty="0">
                <a:latin typeface="Calibri" panose="020F0502020204030204" pitchFamily="34" charset="0"/>
              </a:rPr>
              <a:t>1) a system architectural design is defined that identifies the elements of the system;</a:t>
            </a:r>
          </a:p>
          <a:p>
            <a:pPr lvl="2" algn="l"/>
            <a:r>
              <a:rPr lang="en-US" sz="1800" b="0" i="0" u="none" strike="noStrike" baseline="0" dirty="0">
                <a:latin typeface="Calibri" panose="020F0502020204030204" pitchFamily="34" charset="0"/>
              </a:rPr>
              <a:t>2) the system requirements are allocated to the elements of the system;</a:t>
            </a:r>
          </a:p>
          <a:p>
            <a:pPr lvl="2" algn="l"/>
            <a:r>
              <a:rPr lang="en-US" sz="1800" b="0" i="0" u="none" strike="noStrike" baseline="0" dirty="0">
                <a:latin typeface="Calibri" panose="020F0502020204030204" pitchFamily="34" charset="0"/>
              </a:rPr>
              <a:t>3) the interfaces of each system element are defined;</a:t>
            </a:r>
          </a:p>
          <a:p>
            <a:pPr lvl="2" algn="l"/>
            <a:r>
              <a:rPr lang="en-US" sz="1800" b="0" i="0" u="none" strike="noStrike" baseline="0" dirty="0">
                <a:latin typeface="Calibri" panose="020F0502020204030204" pitchFamily="34" charset="0"/>
              </a:rPr>
              <a:t>4) the dynamic behavior objectives of the system elements are defined;</a:t>
            </a:r>
          </a:p>
          <a:p>
            <a:pPr lvl="2" algn="l"/>
            <a:r>
              <a:rPr lang="en-US" sz="1800" b="0" i="0" u="none" strike="noStrike" baseline="0" dirty="0">
                <a:latin typeface="Calibri" panose="020F0502020204030204" pitchFamily="34" charset="0"/>
              </a:rPr>
              <a:t>5) consistency and bidirectional traceability are established between system requirements and system architectural design; and</a:t>
            </a:r>
          </a:p>
          <a:p>
            <a:pPr lvl="2" algn="l"/>
            <a:r>
              <a:rPr lang="en-US" sz="1800" b="0" i="0" u="none" strike="noStrike" baseline="0" dirty="0">
                <a:latin typeface="Calibri" panose="020F0502020204030204" pitchFamily="34" charset="0"/>
              </a:rPr>
              <a:t>6) the system architectural design is agreed and communicated to all affected parties.</a:t>
            </a:r>
          </a:p>
          <a:p>
            <a:pPr lvl="2" algn="l"/>
            <a:r>
              <a:rPr lang="en-US" sz="1800" b="0" i="0" u="none" strike="noStrike" baseline="0" dirty="0">
                <a:latin typeface="Calibri" panose="020F0502020204030204" pitchFamily="34" charset="0"/>
              </a:rPr>
              <a:t>[A-SPICE V3.1 SYS.3 System Architectural Design]</a:t>
            </a:r>
          </a:p>
          <a:p>
            <a:pPr lvl="2" algn="l"/>
            <a:endParaRPr lang="en-US" sz="1800" b="0" i="0" u="none" strike="noStrike" baseline="0" dirty="0">
              <a:latin typeface="Calibri" panose="020F0502020204030204" pitchFamily="34" charset="0"/>
            </a:endParaRPr>
          </a:p>
          <a:p>
            <a:pPr algn="l"/>
            <a:r>
              <a:rPr lang="de-DE" sz="1800" b="1" i="0" u="none" strike="noStrike" baseline="0" dirty="0">
                <a:latin typeface="Calibri" panose="020F0502020204030204" pitchFamily="34" charset="0"/>
              </a:rPr>
              <a:t>	xxx </a:t>
            </a:r>
            <a:r>
              <a:rPr lang="de-DE" sz="1800" b="1" i="0" u="none" strike="noStrike" baseline="0" dirty="0" err="1">
                <a:latin typeface="Calibri" panose="020F0502020204030204" pitchFamily="34" charset="0"/>
              </a:rPr>
              <a:t>Traceability</a:t>
            </a:r>
            <a:r>
              <a:rPr lang="de-DE" sz="1800" b="1" i="0" u="none" strike="noStrike" baseline="0" dirty="0">
                <a:latin typeface="Calibri" panose="020F0502020204030204" pitchFamily="34" charset="0"/>
              </a:rPr>
              <a:t> Management</a:t>
            </a:r>
          </a:p>
          <a:p>
            <a:pPr algn="l"/>
            <a:r>
              <a:rPr lang="de-DE" sz="1800" b="1" i="0" u="none" strike="noStrike" baseline="0" dirty="0">
                <a:latin typeface="Calibri" panose="020F0502020204030204" pitchFamily="34" charset="0"/>
              </a:rPr>
              <a:t>	</a:t>
            </a:r>
            <a:r>
              <a:rPr lang="en-US" sz="1800" b="0" i="0" u="none" strike="noStrike" baseline="0" dirty="0">
                <a:latin typeface="Calibri" panose="020F0502020204030204" pitchFamily="34" charset="0"/>
              </a:rPr>
              <a:t>Ability to establish bidirectional traceability between xxx (e.g. stakeholder requirements) and </a:t>
            </a:r>
            <a:r>
              <a:rPr lang="en-US" sz="1800" b="0" i="0" u="none" strike="noStrike" baseline="0" dirty="0" err="1">
                <a:latin typeface="Calibri" panose="020F0502020204030204" pitchFamily="34" charset="0"/>
              </a:rPr>
              <a:t>yyy</a:t>
            </a:r>
            <a:r>
              <a:rPr lang="en-US" sz="1800" b="0" i="0" u="none" strike="noStrike" baseline="0" dirty="0">
                <a:latin typeface="Calibri" panose="020F0502020204030204" pitchFamily="34" charset="0"/>
              </a:rPr>
              <a:t> (e.g. system requirements).</a:t>
            </a:r>
            <a:br>
              <a:rPr lang="en-US" sz="1800" b="0" i="0" u="none" strike="noStrike" baseline="0" dirty="0">
                <a:latin typeface="Calibri" panose="020F0502020204030204" pitchFamily="34" charset="0"/>
              </a:rPr>
            </a:br>
            <a:r>
              <a:rPr lang="en-US" sz="1800" b="0" i="0" u="none" strike="noStrike" baseline="0" dirty="0">
                <a:latin typeface="Calibri" panose="020F0502020204030204" pitchFamily="34" charset="0"/>
              </a:rPr>
              <a:t>	NOTE: Bidirectional traceability supports coverage, consistency and impact analysis.</a:t>
            </a:r>
          </a:p>
          <a:p>
            <a:pPr algn="l"/>
            <a:r>
              <a:rPr lang="en-US" sz="1800" b="0" i="0" u="none" strike="noStrike" baseline="0" dirty="0">
                <a:latin typeface="Calibri" panose="020F0502020204030204" pitchFamily="34" charset="0"/>
              </a:rPr>
              <a:t>	[A-SPICE V3.1 SYS.2.BP6 Establish bidirectional traceability]</a:t>
            </a:r>
            <a:endParaRPr lang="de-DE" sz="1800" b="1" i="0" u="none" strike="noStrike" baseline="0" dirty="0">
              <a:latin typeface="Calibri" panose="020F0502020204030204" pitchFamily="34" charset="0"/>
            </a:endParaRPr>
          </a:p>
          <a:p>
            <a:endParaRPr lang="de-DE" dirty="0"/>
          </a:p>
          <a:p>
            <a:pPr algn="l"/>
            <a:r>
              <a:rPr lang="de-DE" sz="1200" b="1" i="0" u="none" strike="noStrike" baseline="0" dirty="0">
                <a:latin typeface="Calibri" panose="020F0502020204030204" pitchFamily="34" charset="0"/>
              </a:rPr>
              <a:t>	xxx Consistency Management</a:t>
            </a:r>
          </a:p>
          <a:p>
            <a:r>
              <a:rPr lang="de-DE" sz="1200" b="1" i="0" u="none" strike="noStrike" baseline="0" dirty="0">
                <a:latin typeface="Calibri" panose="020F0502020204030204" pitchFamily="34" charset="0"/>
              </a:rPr>
              <a:t>	</a:t>
            </a:r>
            <a:r>
              <a:rPr lang="en-US" sz="1800" b="0" i="0" u="none" strike="noStrike" baseline="0" dirty="0">
                <a:solidFill>
                  <a:srgbClr val="000000"/>
                </a:solidFill>
                <a:latin typeface="Arial" panose="020B0604020202020204" pitchFamily="34" charset="0"/>
              </a:rPr>
              <a:t>Ensure consistency between xxx (e.g. stakeholder requirements) and </a:t>
            </a:r>
            <a:r>
              <a:rPr lang="en-US" sz="1800" b="0" i="0" u="none" strike="noStrike" baseline="0" dirty="0" err="1">
                <a:solidFill>
                  <a:srgbClr val="000000"/>
                </a:solidFill>
                <a:latin typeface="Arial" panose="020B0604020202020204" pitchFamily="34" charset="0"/>
              </a:rPr>
              <a:t>yyy</a:t>
            </a:r>
            <a:r>
              <a:rPr lang="en-US" sz="1800" b="0" i="0" u="none" strike="noStrike" baseline="0" dirty="0">
                <a:solidFill>
                  <a:srgbClr val="000000"/>
                </a:solidFill>
                <a:latin typeface="Arial" panose="020B0604020202020204" pitchFamily="34" charset="0"/>
              </a:rPr>
              <a:t> (e.g. system requirements).</a:t>
            </a:r>
          </a:p>
          <a:p>
            <a:r>
              <a:rPr lang="en-US" sz="1800" b="0" i="1" u="none" strike="noStrike" baseline="0" dirty="0">
                <a:solidFill>
                  <a:srgbClr val="000000"/>
                </a:solidFill>
                <a:latin typeface="Arial" panose="020B0604020202020204" pitchFamily="34" charset="0"/>
              </a:rPr>
              <a:t>	NOTE: Consistency is supported by bidirectional traceability and can be demonstrated by review records. </a:t>
            </a:r>
            <a:r>
              <a:rPr lang="en-US" sz="1800" b="0" i="0" u="none" strike="noStrike" baseline="0" dirty="0">
                <a:solidFill>
                  <a:srgbClr val="000000"/>
                </a:solidFill>
                <a:latin typeface="Arial" panose="020B0604020202020204" pitchFamily="34" charset="0"/>
              </a:rPr>
              <a:t>	</a:t>
            </a:r>
          </a:p>
          <a:p>
            <a:pPr algn="l"/>
            <a:r>
              <a:rPr lang="en-US" sz="1200" b="0" i="0" u="none" strike="noStrike" baseline="0" dirty="0">
                <a:latin typeface="Calibri" panose="020F0502020204030204" pitchFamily="34" charset="0"/>
              </a:rPr>
              <a:t>	[A-SPICE V3.1 SYS.2.BP7 Ensure Consistency]</a:t>
            </a:r>
            <a:endParaRPr lang="de-DE" sz="1200" b="1" i="0" u="none" strike="noStrike" baseline="0" dirty="0">
              <a:latin typeface="Calibri" panose="020F0502020204030204" pitchFamily="34" charset="0"/>
            </a:endParaRPr>
          </a:p>
          <a:p>
            <a:endParaRPr lang="de-DE" dirty="0"/>
          </a:p>
        </p:txBody>
      </p:sp>
      <p:sp>
        <p:nvSpPr>
          <p:cNvPr id="4" name="Foliennummernplatzhalter 3"/>
          <p:cNvSpPr>
            <a:spLocks noGrp="1"/>
          </p:cNvSpPr>
          <p:nvPr>
            <p:ph type="sldNum" sz="quarter" idx="5"/>
          </p:nvPr>
        </p:nvSpPr>
        <p:spPr/>
        <p:txBody>
          <a:bodyPr/>
          <a:lstStyle/>
          <a:p>
            <a:fld id="{492D48B2-9EB0-4B37-9B35-FC11E2EA535A}" type="slidenum">
              <a:rPr lang="de-DE" smtClean="0"/>
              <a:t>2</a:t>
            </a:fld>
            <a:endParaRPr lang="de-DE"/>
          </a:p>
        </p:txBody>
      </p:sp>
    </p:spTree>
    <p:extLst>
      <p:ext uri="{BB962C8B-B14F-4D97-AF65-F5344CB8AC3E}">
        <p14:creationId xmlns:p14="http://schemas.microsoft.com/office/powerpoint/2010/main" val="378960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Component</a:t>
            </a:r>
            <a:endParaRPr lang="de-DE" b="1" dirty="0"/>
          </a:p>
          <a:p>
            <a:pPr algn="l"/>
            <a:r>
              <a:rPr lang="en-US" sz="2800" dirty="0"/>
              <a:t>A unit of organization consisting of a set of version resources. For a particular versioned resource, different versions can be in different components. Components are the units of configurability, and </a:t>
            </a:r>
            <a:r>
              <a:rPr lang="en-US" sz="2800" b="0" i="1" u="sng" dirty="0"/>
              <a:t>form reusable assets or building blocks</a:t>
            </a:r>
            <a:r>
              <a:rPr lang="en-US" sz="2800" dirty="0"/>
              <a:t>. The granularity of a component varies between servers, but </a:t>
            </a:r>
            <a:r>
              <a:rPr lang="en-US" sz="2800" i="1" u="sng" dirty="0"/>
              <a:t>typically it contains the set of resources used in some product, project, or a subdivision of such a set.</a:t>
            </a:r>
            <a:r>
              <a:rPr lang="en-US" sz="2800" dirty="0"/>
              <a:t> The resources in a component may be of any type, or multiple types, including but not limited to types defined in various OSLC domain specifications. </a:t>
            </a:r>
          </a:p>
          <a:p>
            <a:endParaRPr lang="de-DE" b="1" dirty="0"/>
          </a:p>
        </p:txBody>
      </p:sp>
      <p:sp>
        <p:nvSpPr>
          <p:cNvPr id="4" name="Foliennummernplatzhalter 3"/>
          <p:cNvSpPr>
            <a:spLocks noGrp="1"/>
          </p:cNvSpPr>
          <p:nvPr>
            <p:ph type="sldNum" sz="quarter" idx="5"/>
          </p:nvPr>
        </p:nvSpPr>
        <p:spPr/>
        <p:txBody>
          <a:bodyPr/>
          <a:lstStyle/>
          <a:p>
            <a:fld id="{492D48B2-9EB0-4B37-9B35-FC11E2EA535A}" type="slidenum">
              <a:rPr lang="de-DE" smtClean="0"/>
              <a:t>3</a:t>
            </a:fld>
            <a:endParaRPr lang="de-DE"/>
          </a:p>
        </p:txBody>
      </p:sp>
    </p:spTree>
    <p:extLst>
      <p:ext uri="{BB962C8B-B14F-4D97-AF65-F5344CB8AC3E}">
        <p14:creationId xmlns:p14="http://schemas.microsoft.com/office/powerpoint/2010/main" val="2853825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latin typeface="Calibri" panose="020F0502020204030204" pitchFamily="34" charset="0"/>
              </a:rPr>
              <a:t>Product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plan, organize, and control all tasks, which aim at a successful conception, provisioning, and marketing of individual products as well as overall product portfolio offered by a company. Product may refer to good, service, solution, system and system domains (e.g. software, mechanics, electronics).</a:t>
            </a:r>
          </a:p>
          <a:p>
            <a:endParaRPr lang="de-DE" dirty="0"/>
          </a:p>
          <a:p>
            <a:pPr lvl="1"/>
            <a:r>
              <a:rPr lang="de-DE" b="1" dirty="0" err="1"/>
              <a:t>Product</a:t>
            </a:r>
            <a:r>
              <a:rPr lang="de-DE" b="1" dirty="0"/>
              <a:t> Portfolio Management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generate and maintain a complete overview of all the products. This includes to review the entire portfolio from budding ideas to products that need to be retired for strategic alignment and brand impact.</a:t>
            </a:r>
          </a:p>
          <a:p>
            <a:endParaRPr lang="de-DE" dirty="0"/>
          </a:p>
          <a:p>
            <a:pPr lvl="2"/>
            <a:r>
              <a:rPr lang="de-DE" b="1" dirty="0" err="1"/>
              <a:t>Product</a:t>
            </a:r>
            <a:r>
              <a:rPr lang="de-DE" b="1" dirty="0"/>
              <a:t> Variant Management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administer product configurations that are offered as individual products and their interdependencies.</a:t>
            </a:r>
          </a:p>
          <a:p>
            <a:pPr lvl="2"/>
            <a:endParaRPr lang="de-DE" dirty="0"/>
          </a:p>
          <a:p>
            <a:pPr lvl="2"/>
            <a:r>
              <a:rPr lang="de-DE" b="1" dirty="0" err="1"/>
              <a:t>Product</a:t>
            </a:r>
            <a:r>
              <a:rPr lang="de-DE" b="1" dirty="0"/>
              <a:t> Classification Management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define and maintain appropriate product hierarchies and clusters in order to provide multiple views on the product portfolio.</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baseline="0" dirty="0">
              <a:latin typeface="Calibri" panose="020F0502020204030204" pitchFamily="34" charset="0"/>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latin typeface="Calibri" panose="020F0502020204030204" pitchFamily="34" charset="0"/>
              </a:rPr>
              <a:t>Product Version Management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bundle requirements/changes for products into product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baseline="0" dirty="0">
              <a:latin typeface="Calibri" panose="020F0502020204030204" pitchFamily="34" charset="0"/>
            </a:endParaRPr>
          </a:p>
          <a:p>
            <a:endParaRPr lang="de-DE" dirty="0"/>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 </a:t>
            </a:r>
            <a:r>
              <a:rPr kumimoji="0" lang="de-DE" sz="1800" b="1" i="0" u="none" strike="noStrike" kern="0" cap="none" spc="0" normalizeH="0" baseline="0" noProof="0" dirty="0" err="1">
                <a:ln>
                  <a:noFill/>
                </a:ln>
                <a:solidFill>
                  <a:srgbClr val="000000"/>
                </a:solidFill>
                <a:effectLst/>
                <a:uLnTx/>
                <a:uFillTx/>
                <a:latin typeface="Bosch Office Sans"/>
                <a:ea typeface="+mn-ea"/>
                <a:cs typeface="+mn-cs"/>
              </a:rPr>
              <a:t>Configuration</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 (Item) Management</a:t>
            </a:r>
          </a:p>
          <a:p>
            <a:pPr lvl="1" algn="l"/>
            <a:r>
              <a:rPr lang="en-US" sz="1800" b="0" i="0" u="none" strike="noStrike" baseline="0" dirty="0">
                <a:latin typeface="Calibri" panose="020F0502020204030204" pitchFamily="34" charset="0"/>
              </a:rPr>
              <a:t>Ability to establish and maintain the integrity of all work products of a process or project and make them available to affected parties.</a:t>
            </a:r>
          </a:p>
          <a:p>
            <a:pPr lvl="1" algn="l"/>
            <a:r>
              <a:rPr lang="en-US" sz="1800" b="0" i="0" u="none" strike="noStrike" baseline="0" dirty="0">
                <a:latin typeface="Calibri" panose="020F0502020204030204" pitchFamily="34" charset="0"/>
              </a:rPr>
              <a:t>As a result of successful implementation:</a:t>
            </a:r>
          </a:p>
          <a:p>
            <a:pPr lvl="1" algn="l"/>
            <a:r>
              <a:rPr lang="en-US" sz="1800" b="0" i="0" u="none" strike="noStrike" baseline="0" dirty="0">
                <a:latin typeface="Calibri" panose="020F0502020204030204" pitchFamily="34" charset="0"/>
              </a:rPr>
              <a:t>1) a configuration management strategy is developed;</a:t>
            </a:r>
          </a:p>
          <a:p>
            <a:pPr lvl="1" algn="l"/>
            <a:r>
              <a:rPr lang="en-US" sz="1800" b="0" i="0" u="none" strike="noStrike" baseline="0" dirty="0">
                <a:latin typeface="Calibri" panose="020F0502020204030204" pitchFamily="34" charset="0"/>
              </a:rPr>
              <a:t>2) all configuration items generated by a process or project are identified, defined and base-lined according to the configuration management strategy;</a:t>
            </a:r>
          </a:p>
          <a:p>
            <a:pPr lvl="1" algn="l"/>
            <a:r>
              <a:rPr lang="en-US" sz="1800" b="0" i="0" u="none" strike="noStrike" baseline="0" dirty="0">
                <a:latin typeface="Calibri" panose="020F0502020204030204" pitchFamily="34" charset="0"/>
              </a:rPr>
              <a:t>3) modifications and releases of the configuration items are controlled;</a:t>
            </a:r>
          </a:p>
          <a:p>
            <a:pPr lvl="1" algn="l"/>
            <a:r>
              <a:rPr lang="en-US" sz="1800" b="0" i="0" u="none" strike="noStrike" baseline="0" dirty="0">
                <a:latin typeface="Calibri" panose="020F0502020204030204" pitchFamily="34" charset="0"/>
              </a:rPr>
              <a:t>4) modifications and releases are made available to affected parties;</a:t>
            </a:r>
          </a:p>
          <a:p>
            <a:pPr lvl="1" algn="l"/>
            <a:r>
              <a:rPr lang="en-US" sz="1800" b="0" i="0" u="none" strike="noStrike" baseline="0" dirty="0">
                <a:latin typeface="Calibri" panose="020F0502020204030204" pitchFamily="34" charset="0"/>
              </a:rPr>
              <a:t>5) the status of the configuration items and modifications is recorded and reported;</a:t>
            </a:r>
          </a:p>
          <a:p>
            <a:pPr lvl="1" algn="l"/>
            <a:r>
              <a:rPr lang="en-US" sz="1800" b="0" i="0" u="none" strike="noStrike" baseline="0" dirty="0">
                <a:latin typeface="Calibri" panose="020F0502020204030204" pitchFamily="34" charset="0"/>
              </a:rPr>
              <a:t>6) the completeness and consistency of the baselines is ensured; and</a:t>
            </a:r>
          </a:p>
          <a:p>
            <a:pPr lvl="1" algn="l"/>
            <a:r>
              <a:rPr lang="en-US" sz="1800" b="0" i="0" u="none" strike="noStrike" baseline="0" dirty="0">
                <a:latin typeface="Calibri" panose="020F0502020204030204" pitchFamily="34" charset="0"/>
              </a:rPr>
              <a:t>7) storage of the configuration items is controlled.</a:t>
            </a:r>
          </a:p>
          <a:p>
            <a:pPr lvl="1" algn="l"/>
            <a:r>
              <a:rPr lang="de-DE" sz="1800" b="0" i="0" u="none" strike="noStrike" baseline="0" dirty="0">
                <a:latin typeface="Calibri" panose="020F0502020204030204" pitchFamily="34" charset="0"/>
              </a:rPr>
              <a:t>[A-SPICE V3.1 SUP.8 </a:t>
            </a:r>
            <a:r>
              <a:rPr lang="de-DE" sz="1800" b="0" i="0" u="none" strike="noStrike" baseline="0" dirty="0" err="1">
                <a:latin typeface="Calibri" panose="020F0502020204030204" pitchFamily="34" charset="0"/>
              </a:rPr>
              <a:t>Configuration</a:t>
            </a:r>
            <a:r>
              <a:rPr lang="de-DE" sz="1800" b="0" i="0" u="none" strike="noStrike" baseline="0" dirty="0">
                <a:latin typeface="Calibri" panose="020F0502020204030204" pitchFamily="34" charset="0"/>
              </a:rPr>
              <a:t> Management]</a:t>
            </a:r>
          </a:p>
          <a:p>
            <a:pPr algn="l"/>
            <a:endParaRPr lang="de-DE" sz="1800" b="0" i="0" u="none" strike="noStrike" baseline="0" dirty="0">
              <a:latin typeface="Calibri" panose="020F0502020204030204" pitchFamily="34" charset="0"/>
            </a:endParaRPr>
          </a:p>
          <a:p>
            <a:pPr marL="914400" marR="0" lvl="2" indent="0" algn="l" defTabSz="914400" eaLnBrk="1" fontAlgn="auto" latinLnBrk="0" hangingPunct="1">
              <a:lnSpc>
                <a:spcPct val="100000"/>
              </a:lnSpc>
              <a:spcBef>
                <a:spcPts val="0"/>
              </a:spcBef>
              <a:spcAft>
                <a:spcPts val="0"/>
              </a:spcAft>
              <a:buClrTx/>
              <a:buSzTx/>
              <a:buFontTx/>
              <a:buNone/>
              <a:tabLst/>
            </a:pPr>
            <a:r>
              <a:rPr lang="de-DE" sz="1800" b="1" kern="0" dirty="0" err="1">
                <a:solidFill>
                  <a:srgbClr val="000000"/>
                </a:solidFill>
                <a:latin typeface="Bosch Office Sans"/>
              </a:rPr>
              <a:t>Product</a:t>
            </a:r>
            <a:r>
              <a:rPr lang="de-DE" sz="1800" b="1" kern="0" dirty="0">
                <a:solidFill>
                  <a:srgbClr val="000000"/>
                </a:solidFill>
                <a:latin typeface="Bosch Office Sans"/>
              </a:rPr>
              <a:t> /</a:t>
            </a:r>
            <a:r>
              <a:rPr lang="de-DE" sz="1800" b="1" kern="0" dirty="0" err="1">
                <a:solidFill>
                  <a:srgbClr val="000000"/>
                </a:solidFill>
                <a:latin typeface="Bosch Office Sans"/>
              </a:rPr>
              <a:t>Configuration</a:t>
            </a:r>
            <a:r>
              <a:rPr lang="de-DE" sz="1800" b="1" kern="0" dirty="0">
                <a:solidFill>
                  <a:srgbClr val="000000"/>
                </a:solidFill>
                <a:latin typeface="Bosch Office Sans"/>
              </a:rPr>
              <a:t> Item</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 </a:t>
            </a:r>
            <a:r>
              <a:rPr lang="de-DE" sz="1800" b="1" kern="0" dirty="0" err="1">
                <a:solidFill>
                  <a:srgbClr val="000000"/>
                </a:solidFill>
                <a:latin typeface="Bosch Office Sans"/>
              </a:rPr>
              <a:t>Identification</a:t>
            </a:r>
            <a:r>
              <a:rPr lang="de-DE" sz="1800" b="1" kern="0" dirty="0">
                <a:solidFill>
                  <a:srgbClr val="000000"/>
                </a:solidFill>
                <a:latin typeface="Bosch Office Sans"/>
              </a:rPr>
              <a:t> </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Management   </a:t>
            </a:r>
          </a:p>
          <a:p>
            <a:pPr marL="914400" marR="0" lvl="2" indent="0" algn="l" defTabSz="914400" eaLnBrk="1" fontAlgn="auto" latinLnBrk="0" hangingPunct="1">
              <a:lnSpc>
                <a:spcPct val="100000"/>
              </a:lnSpc>
              <a:spcBef>
                <a:spcPts val="0"/>
              </a:spcBef>
              <a:spcAft>
                <a:spcPts val="0"/>
              </a:spcAft>
              <a:buClrTx/>
              <a:buSzTx/>
              <a:buFontTx/>
              <a:buNone/>
              <a:tabLst/>
            </a:pPr>
            <a:r>
              <a:rPr lang="en-US" sz="1800" b="0" i="0" u="none" strike="noStrike" baseline="0" dirty="0">
                <a:latin typeface="Calibri" panose="020F0502020204030204" pitchFamily="34" charset="0"/>
              </a:rPr>
              <a:t>Ability to identify and document configuration items according to the configuration management strategy. </a:t>
            </a:r>
          </a:p>
          <a:p>
            <a:pPr lvl="2" algn="l"/>
            <a:r>
              <a:rPr lang="en-US" sz="1800" b="0" i="0" u="none" strike="noStrike" baseline="0" dirty="0">
                <a:latin typeface="Calibri" panose="020F0502020204030204" pitchFamily="34" charset="0"/>
              </a:rPr>
              <a:t>NOTE: Configuration control is typically applied for the products that are delivered to the customer, designated internal work products, acquired products, tools and other configuration items that are used in creating and describing these work products.</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[A-SPICE V3.1 SUP.8.BP2 Identify configuration items]</a:t>
            </a:r>
            <a:br>
              <a:rPr lang="en-US" sz="1800" b="0" i="0" u="none" strike="noStrike" baseline="0" dirty="0">
                <a:latin typeface="Calibri" panose="020F0502020204030204" pitchFamily="34" charset="0"/>
              </a:rPr>
            </a:br>
            <a:r>
              <a:rPr lang="en-US" sz="1800" dirty="0"/>
              <a:t>https://jazz.net/wiki/bin/view/Deployment/CLMCfgMRecommendedPractices</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Bosch Office Sans"/>
              <a:ea typeface="+mn-ea"/>
              <a:cs typeface="+mn-cs"/>
            </a:endParaRPr>
          </a:p>
          <a:p>
            <a:pPr lvl="2" algn="l"/>
            <a:r>
              <a:rPr lang="en-US" sz="1800" b="1" i="0" u="none" strike="noStrike" baseline="0" dirty="0">
                <a:latin typeface="Calibri" panose="020F0502020204030204" pitchFamily="34" charset="0"/>
              </a:rPr>
              <a:t>Configuration Item Branch Management</a:t>
            </a:r>
          </a:p>
          <a:p>
            <a:pPr lvl="2" algn="l"/>
            <a:r>
              <a:rPr lang="en-US" sz="1800" b="0" i="0" u="none" strike="noStrike" baseline="0" dirty="0">
                <a:latin typeface="Calibri" panose="020F0502020204030204" pitchFamily="34" charset="0"/>
              </a:rPr>
              <a:t>Ability to establish a branch management according to the configuration management strategy where applicable for parallel developments that use the same base. </a:t>
            </a:r>
          </a:p>
          <a:p>
            <a:pPr lvl="2" algn="l"/>
            <a:r>
              <a:rPr lang="en-US" sz="1800" b="0" i="0" u="none" strike="noStrike" baseline="0" dirty="0">
                <a:latin typeface="Calibri" panose="020F0502020204030204" pitchFamily="34" charset="0"/>
              </a:rPr>
              <a:t>[A-SPICE V3.1 SUP.8.BP4 Establish branch management]</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Configuration Item Control Management</a:t>
            </a:r>
          </a:p>
          <a:p>
            <a:pPr lvl="2" algn="l"/>
            <a:r>
              <a:rPr lang="en-US" sz="1800" b="0" i="0" u="none" strike="noStrike" baseline="0" dirty="0">
                <a:latin typeface="Calibri" panose="020F0502020204030204" pitchFamily="34" charset="0"/>
              </a:rPr>
              <a:t>Ability to establish mechanisms for control of the configuration items according to the configuration management strategy, and control modifications and releases using these mechanisms.</a:t>
            </a:r>
          </a:p>
          <a:p>
            <a:pPr lvl="2" algn="l"/>
            <a:r>
              <a:rPr lang="en-US" sz="1800" b="0" i="0" u="none" strike="noStrike" baseline="0" dirty="0">
                <a:latin typeface="Calibri" panose="020F0502020204030204" pitchFamily="34" charset="0"/>
              </a:rPr>
              <a:t>[A-SPICE V3.1 SUP.8.BP5 Control modifications and releases]</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Configuration Item Baseline Management</a:t>
            </a:r>
          </a:p>
          <a:p>
            <a:pPr lvl="2" algn="l"/>
            <a:r>
              <a:rPr lang="en-US" sz="1800" b="0" i="0" u="none" strike="noStrike" baseline="0" dirty="0">
                <a:latin typeface="Calibri" panose="020F0502020204030204" pitchFamily="34" charset="0"/>
              </a:rPr>
              <a:t>Ability to establish baselines for internal purposes and for external delivery according to the configuration management strategy. </a:t>
            </a:r>
          </a:p>
          <a:p>
            <a:pPr lvl="2" algn="l"/>
            <a:r>
              <a:rPr lang="en-US" sz="1800" b="0" i="0" u="none" strike="noStrike" baseline="0" dirty="0">
                <a:latin typeface="Calibri" panose="020F0502020204030204" pitchFamily="34" charset="0"/>
              </a:rPr>
              <a:t>NOTE: For baseline issues refer also to the product release process. </a:t>
            </a:r>
          </a:p>
          <a:p>
            <a:pPr lvl="2" algn="l"/>
            <a:r>
              <a:rPr lang="en-US" sz="1800" b="0" i="0" u="none" strike="noStrike" baseline="0" dirty="0">
                <a:latin typeface="Calibri" panose="020F0502020204030204" pitchFamily="34" charset="0"/>
              </a:rPr>
              <a:t>[A-SPICE V3.1 SUP.8.BP6 Establish baselines]</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Configuration Item Status Management</a:t>
            </a:r>
          </a:p>
          <a:p>
            <a:pPr lvl="2" algn="l"/>
            <a:r>
              <a:rPr lang="en-US" sz="1800" b="0" i="0" u="none" strike="noStrike" baseline="0" dirty="0">
                <a:latin typeface="Calibri" panose="020F0502020204030204" pitchFamily="34" charset="0"/>
              </a:rPr>
              <a:t>Ability to record and report status of configuration items to support project management and other relevant processes. </a:t>
            </a:r>
          </a:p>
          <a:p>
            <a:pPr lvl="2" algn="l"/>
            <a:r>
              <a:rPr lang="en-US" sz="1800" b="0" i="0" u="none" strike="noStrike" baseline="0" dirty="0">
                <a:latin typeface="Calibri" panose="020F0502020204030204" pitchFamily="34" charset="0"/>
              </a:rPr>
              <a:t>NOTE: Regular reporting of the configuration status (e.g. how many configuration items are currently under work, checked in, tested, released, etc.) supports project management activities and dedicated project phases like software integration.</a:t>
            </a:r>
          </a:p>
          <a:p>
            <a:pPr lvl="2" algn="l"/>
            <a:r>
              <a:rPr lang="en-US" sz="1800" b="0" i="0" u="none" strike="noStrike" baseline="0" dirty="0">
                <a:latin typeface="Calibri" panose="020F0502020204030204" pitchFamily="34" charset="0"/>
              </a:rPr>
              <a:t>[A-SPICE V3.1 SUP.8.BP7 Report configuration status]</a:t>
            </a:r>
          </a:p>
          <a:p>
            <a:pPr lvl="2" algn="l"/>
            <a:endParaRPr lang="en-US" sz="1800" b="1" i="0" u="none" strike="noStrike" baseline="0" dirty="0">
              <a:latin typeface="Calibri" panose="020F0502020204030204" pitchFamily="34" charset="0"/>
            </a:endParaRPr>
          </a:p>
          <a:p>
            <a:endParaRPr lang="de-DE" dirty="0"/>
          </a:p>
        </p:txBody>
      </p:sp>
      <p:sp>
        <p:nvSpPr>
          <p:cNvPr id="4" name="Foliennummernplatzhalter 3"/>
          <p:cNvSpPr>
            <a:spLocks noGrp="1"/>
          </p:cNvSpPr>
          <p:nvPr>
            <p:ph type="sldNum" sz="quarter" idx="5"/>
          </p:nvPr>
        </p:nvSpPr>
        <p:spPr/>
        <p:txBody>
          <a:bodyPr/>
          <a:lstStyle/>
          <a:p>
            <a:fld id="{492D48B2-9EB0-4B37-9B35-FC11E2EA535A}" type="slidenum">
              <a:rPr lang="de-DE" smtClean="0"/>
              <a:t>5</a:t>
            </a:fld>
            <a:endParaRPr lang="de-DE"/>
          </a:p>
        </p:txBody>
      </p:sp>
    </p:spTree>
    <p:extLst>
      <p:ext uri="{BB962C8B-B14F-4D97-AF65-F5344CB8AC3E}">
        <p14:creationId xmlns:p14="http://schemas.microsoft.com/office/powerpoint/2010/main" val="130058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latin typeface="Calibri" panose="020F0502020204030204" pitchFamily="34" charset="0"/>
              </a:rPr>
              <a:t>Engineering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define a functional system strategy and engineer the system and system elements. Moreover Engineering Management takes care of a close alignment with adjacent disciplines like production, logistics or customer management. It takes care of engineering related data management and quality management.</a:t>
            </a:r>
          </a:p>
          <a:p>
            <a:pPr algn="l"/>
            <a:endParaRPr lang="en-US" sz="1800" b="1" i="0" u="none" strike="noStrike" baseline="0" dirty="0">
              <a:latin typeface="Calibri" panose="020F0502020204030204" pitchFamily="34" charset="0"/>
            </a:endParaRPr>
          </a:p>
          <a:p>
            <a:pPr lvl="1" algn="l"/>
            <a:r>
              <a:rPr lang="en-US" sz="1800" b="1" i="0" u="none" strike="noStrike" baseline="0" dirty="0">
                <a:latin typeface="Calibri" panose="020F0502020204030204" pitchFamily="34" charset="0"/>
              </a:rPr>
              <a:t>System Engineering Management</a:t>
            </a:r>
            <a:br>
              <a:rPr lang="en-US" sz="1800" b="1" i="0" u="none" strike="noStrike" baseline="0" dirty="0">
                <a:latin typeface="Calibri" panose="020F0502020204030204" pitchFamily="34" charset="0"/>
              </a:rPr>
            </a:br>
            <a:r>
              <a:rPr lang="en-US" sz="1800" b="0" i="0" u="none" strike="noStrike" baseline="0" dirty="0">
                <a:latin typeface="Calibri" panose="020F0502020204030204" pitchFamily="34" charset="0"/>
              </a:rPr>
              <a:t>Ability to elicit and manage customer and internal requirements, to define the system architecture and to integrate and test on the system level.</a:t>
            </a:r>
          </a:p>
          <a:p>
            <a:pPr lvl="1" algn="l"/>
            <a:r>
              <a:rPr lang="en-US" sz="1800" b="0" i="0" u="none" strike="noStrike" baseline="0" dirty="0">
                <a:latin typeface="Calibri" panose="020F0502020204030204" pitchFamily="34" charset="0"/>
              </a:rPr>
              <a:t>[A-SPICE V3.1 SYS System Management, adjusted]</a:t>
            </a:r>
          </a:p>
          <a:p>
            <a:pPr algn="l"/>
            <a:endParaRPr lang="en-US" sz="1800" b="1" i="0" u="none" strike="noStrike" baseline="0" dirty="0">
              <a:latin typeface="Calibri" panose="020F0502020204030204" pitchFamily="34" charset="0"/>
            </a:endParaRPr>
          </a:p>
          <a:p>
            <a:pPr algn="l"/>
            <a:r>
              <a:rPr lang="de-DE" sz="1800" b="0" i="0" u="none" strike="noStrike" baseline="0" dirty="0">
                <a:latin typeface="Calibri" panose="020F0502020204030204" pitchFamily="34" charset="0"/>
              </a:rPr>
              <a:t>	</a:t>
            </a:r>
            <a:r>
              <a:rPr lang="de-DE" sz="1800" b="1" i="0" u="none" strike="noStrike" baseline="0" dirty="0">
                <a:latin typeface="Calibri" panose="020F0502020204030204" pitchFamily="34" charset="0"/>
              </a:rPr>
              <a:t>System </a:t>
            </a:r>
            <a:r>
              <a:rPr lang="de-DE" sz="1800" b="1" i="0" u="none" strike="noStrike" baseline="0" dirty="0" err="1">
                <a:latin typeface="Calibri" panose="020F0502020204030204" pitchFamily="34" charset="0"/>
              </a:rPr>
              <a:t>Requirement</a:t>
            </a:r>
            <a:r>
              <a:rPr lang="de-DE" sz="1800" b="1" i="0" u="none" strike="noStrike" baseline="0" dirty="0">
                <a:latin typeface="Calibri" panose="020F0502020204030204" pitchFamily="34" charset="0"/>
              </a:rPr>
              <a:t> Management</a:t>
            </a:r>
          </a:p>
          <a:p>
            <a:pPr algn="l"/>
            <a:r>
              <a:rPr lang="de-DE" sz="1800" b="1" i="0" u="none" strike="noStrike" baseline="0" dirty="0">
                <a:latin typeface="Calibri" panose="020F0502020204030204" pitchFamily="34" charset="0"/>
              </a:rPr>
              <a:t>	</a:t>
            </a:r>
            <a:r>
              <a:rPr lang="en-US" sz="1800" b="0" i="0" u="none" strike="noStrike" baseline="0" dirty="0">
                <a:latin typeface="Calibri" panose="020F0502020204030204" pitchFamily="34" charset="0"/>
              </a:rPr>
              <a:t>Ability to transform the defined stakeholder requirements into a set of system specifications that will guide the design of the system.</a:t>
            </a:r>
          </a:p>
          <a:p>
            <a:pPr lvl="2" algn="l"/>
            <a:r>
              <a:rPr lang="en-US" sz="1800" b="0" i="0" u="none" strike="noStrike" baseline="0" dirty="0">
                <a:latin typeface="Calibri" panose="020F0502020204030204" pitchFamily="34" charset="0"/>
              </a:rPr>
              <a:t>As a result of successful implementation:</a:t>
            </a:r>
          </a:p>
          <a:p>
            <a:pPr lvl="2" algn="l"/>
            <a:r>
              <a:rPr lang="en-US" sz="1800" b="0" i="0" u="none" strike="noStrike" baseline="0" dirty="0">
                <a:latin typeface="Calibri" panose="020F0502020204030204" pitchFamily="34" charset="0"/>
              </a:rPr>
              <a:t>1) a defined set of system requirements is established;</a:t>
            </a:r>
          </a:p>
          <a:p>
            <a:pPr lvl="2" algn="l"/>
            <a:r>
              <a:rPr lang="en-US" sz="1800" b="0" i="0" u="none" strike="noStrike" baseline="0" dirty="0">
                <a:latin typeface="Calibri" panose="020F0502020204030204" pitchFamily="34" charset="0"/>
              </a:rPr>
              <a:t>2) system requirements are categorized and analyzed for correctness and verifiability;</a:t>
            </a:r>
          </a:p>
          <a:p>
            <a:pPr lvl="2" algn="l"/>
            <a:r>
              <a:rPr lang="en-US" sz="1800" b="0" i="0" u="none" strike="noStrike" baseline="0" dirty="0">
                <a:latin typeface="Calibri" panose="020F0502020204030204" pitchFamily="34" charset="0"/>
              </a:rPr>
              <a:t>3) the impact of system requirements on the operating environment is analyzed;</a:t>
            </a:r>
          </a:p>
          <a:p>
            <a:pPr lvl="2" algn="l"/>
            <a:r>
              <a:rPr lang="en-US" sz="1800" b="0" i="0" u="none" strike="noStrike" baseline="0" dirty="0">
                <a:latin typeface="Calibri" panose="020F0502020204030204" pitchFamily="34" charset="0"/>
              </a:rPr>
              <a:t>4) prioritization for implementing the system requirements is defined;</a:t>
            </a:r>
          </a:p>
          <a:p>
            <a:pPr lvl="2" algn="l"/>
            <a:r>
              <a:rPr lang="en-US" sz="1800" b="0" i="0" u="none" strike="noStrike" baseline="0" dirty="0">
                <a:latin typeface="Calibri" panose="020F0502020204030204" pitchFamily="34" charset="0"/>
              </a:rPr>
              <a:t>5) the system requirements are updated as needed;</a:t>
            </a:r>
          </a:p>
          <a:p>
            <a:pPr lvl="2" algn="l"/>
            <a:r>
              <a:rPr lang="en-US" sz="1800" b="0" i="0" u="none" strike="noStrike" baseline="0" dirty="0">
                <a:latin typeface="Calibri" panose="020F0502020204030204" pitchFamily="34" charset="0"/>
              </a:rPr>
              <a:t>6) consistency and bidirectional traceability are established between stakeholder requirements and system requirements;</a:t>
            </a:r>
          </a:p>
          <a:p>
            <a:pPr lvl="2" algn="l"/>
            <a:r>
              <a:rPr lang="en-US" sz="1800" b="0" i="0" u="none" strike="noStrike" baseline="0" dirty="0">
                <a:latin typeface="Calibri" panose="020F0502020204030204" pitchFamily="34" charset="0"/>
              </a:rPr>
              <a:t>7) the stakeholder requirements are evaluated for cost, schedule and technical impact; and</a:t>
            </a:r>
          </a:p>
          <a:p>
            <a:pPr lvl="2" algn="l"/>
            <a:r>
              <a:rPr lang="en-US" sz="1800" b="0" i="0" u="none" strike="noStrike" baseline="0" dirty="0">
                <a:latin typeface="Calibri" panose="020F0502020204030204" pitchFamily="34" charset="0"/>
              </a:rPr>
              <a:t>8) the system requirements are agreed and communicated to all affected parties.</a:t>
            </a:r>
          </a:p>
          <a:p>
            <a:pPr lvl="2" algn="l"/>
            <a:r>
              <a:rPr lang="en-US" sz="1800" b="0" i="0" u="none" strike="noStrike" baseline="0" dirty="0">
                <a:latin typeface="Calibri" panose="020F0502020204030204" pitchFamily="34" charset="0"/>
              </a:rPr>
              <a:t>[A-SPICE V3.1 SYS.2 System Requirements Analysis]</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System Architecture Management</a:t>
            </a:r>
          </a:p>
          <a:p>
            <a:pPr lvl="2" algn="l"/>
            <a:r>
              <a:rPr lang="en-US" sz="1800" b="0" i="0" u="none" strike="noStrike" baseline="0" dirty="0">
                <a:latin typeface="Calibri" panose="020F0502020204030204" pitchFamily="34" charset="0"/>
              </a:rPr>
              <a:t>Ability to establish a system architectural design and identify which system requirements are to be allocated to which elements of the system, and to evaluate the system architectural design against defined criteria.</a:t>
            </a:r>
          </a:p>
          <a:p>
            <a:pPr lvl="2" algn="l"/>
            <a:r>
              <a:rPr lang="en-US" sz="1800" b="0" i="0" u="none" strike="noStrike" baseline="0" dirty="0">
                <a:latin typeface="Calibri" panose="020F0502020204030204" pitchFamily="34" charset="0"/>
              </a:rPr>
              <a:t>As a result of successful implementation:</a:t>
            </a:r>
          </a:p>
          <a:p>
            <a:pPr lvl="2" algn="l"/>
            <a:r>
              <a:rPr lang="en-US" sz="1800" b="0" i="0" u="none" strike="noStrike" baseline="0" dirty="0">
                <a:latin typeface="Calibri" panose="020F0502020204030204" pitchFamily="34" charset="0"/>
              </a:rPr>
              <a:t>1) a system architectural design is defined that identifies the elements of the system;</a:t>
            </a:r>
          </a:p>
          <a:p>
            <a:pPr lvl="2" algn="l"/>
            <a:r>
              <a:rPr lang="en-US" sz="1800" b="0" i="0" u="none" strike="noStrike" baseline="0" dirty="0">
                <a:latin typeface="Calibri" panose="020F0502020204030204" pitchFamily="34" charset="0"/>
              </a:rPr>
              <a:t>2) the system requirements are allocated to the elements of the system;</a:t>
            </a:r>
          </a:p>
          <a:p>
            <a:pPr lvl="2" algn="l"/>
            <a:r>
              <a:rPr lang="en-US" sz="1800" b="0" i="0" u="none" strike="noStrike" baseline="0" dirty="0">
                <a:latin typeface="Calibri" panose="020F0502020204030204" pitchFamily="34" charset="0"/>
              </a:rPr>
              <a:t>3) the interfaces of each system element are defined;</a:t>
            </a:r>
          </a:p>
          <a:p>
            <a:pPr lvl="2" algn="l"/>
            <a:r>
              <a:rPr lang="en-US" sz="1800" b="0" i="0" u="none" strike="noStrike" baseline="0" dirty="0">
                <a:latin typeface="Calibri" panose="020F0502020204030204" pitchFamily="34" charset="0"/>
              </a:rPr>
              <a:t>4) the dynamic behavior objectives of the system elements are defined;</a:t>
            </a:r>
          </a:p>
          <a:p>
            <a:pPr lvl="2" algn="l"/>
            <a:r>
              <a:rPr lang="en-US" sz="1800" b="0" i="0" u="none" strike="noStrike" baseline="0" dirty="0">
                <a:latin typeface="Calibri" panose="020F0502020204030204" pitchFamily="34" charset="0"/>
              </a:rPr>
              <a:t>5) consistency and bidirectional traceability are established between system requirements and system architectural design; and</a:t>
            </a:r>
          </a:p>
          <a:p>
            <a:pPr lvl="2" algn="l"/>
            <a:r>
              <a:rPr lang="en-US" sz="1800" b="0" i="0" u="none" strike="noStrike" baseline="0" dirty="0">
                <a:latin typeface="Calibri" panose="020F0502020204030204" pitchFamily="34" charset="0"/>
              </a:rPr>
              <a:t>6) the system architectural design is agreed and communicated to all affected parties.</a:t>
            </a:r>
          </a:p>
          <a:p>
            <a:pPr lvl="2" algn="l"/>
            <a:r>
              <a:rPr lang="en-US" sz="1800" b="0" i="0" u="none" strike="noStrike" baseline="0" dirty="0">
                <a:latin typeface="Calibri" panose="020F0502020204030204" pitchFamily="34" charset="0"/>
              </a:rPr>
              <a:t>[A-SPICE V3.1 SYS.3 System Architectural Design]</a:t>
            </a:r>
          </a:p>
          <a:p>
            <a:pPr lvl="2" algn="l"/>
            <a:endParaRPr lang="en-US" sz="1800" b="0" i="0" u="none" strike="noStrike" baseline="0" dirty="0">
              <a:latin typeface="Calibri" panose="020F0502020204030204" pitchFamily="34" charset="0"/>
            </a:endParaRPr>
          </a:p>
          <a:p>
            <a:pPr algn="l"/>
            <a:r>
              <a:rPr lang="de-DE" sz="1800" b="1" i="0" u="none" strike="noStrike" baseline="0" dirty="0">
                <a:latin typeface="Calibri" panose="020F0502020204030204" pitchFamily="34" charset="0"/>
              </a:rPr>
              <a:t>	xxx </a:t>
            </a:r>
            <a:r>
              <a:rPr lang="de-DE" sz="1800" b="1" i="0" u="none" strike="noStrike" baseline="0" dirty="0" err="1">
                <a:latin typeface="Calibri" panose="020F0502020204030204" pitchFamily="34" charset="0"/>
              </a:rPr>
              <a:t>Traceability</a:t>
            </a:r>
            <a:r>
              <a:rPr lang="de-DE" sz="1800" b="1" i="0" u="none" strike="noStrike" baseline="0" dirty="0">
                <a:latin typeface="Calibri" panose="020F0502020204030204" pitchFamily="34" charset="0"/>
              </a:rPr>
              <a:t> Management</a:t>
            </a:r>
          </a:p>
          <a:p>
            <a:pPr algn="l"/>
            <a:r>
              <a:rPr lang="de-DE" sz="1800" b="1" i="0" u="none" strike="noStrike" baseline="0" dirty="0">
                <a:latin typeface="Calibri" panose="020F0502020204030204" pitchFamily="34" charset="0"/>
              </a:rPr>
              <a:t>	</a:t>
            </a:r>
            <a:r>
              <a:rPr lang="en-US" sz="1800" b="0" i="0" u="none" strike="noStrike" baseline="0" dirty="0">
                <a:latin typeface="Calibri" panose="020F0502020204030204" pitchFamily="34" charset="0"/>
              </a:rPr>
              <a:t>Ability to establish bidirectional traceability between xxx (e.g. stakeholder requirements) and </a:t>
            </a:r>
            <a:r>
              <a:rPr lang="en-US" sz="1800" b="0" i="0" u="none" strike="noStrike" baseline="0" dirty="0" err="1">
                <a:latin typeface="Calibri" panose="020F0502020204030204" pitchFamily="34" charset="0"/>
              </a:rPr>
              <a:t>yyy</a:t>
            </a:r>
            <a:r>
              <a:rPr lang="en-US" sz="1800" b="0" i="0" u="none" strike="noStrike" baseline="0" dirty="0">
                <a:latin typeface="Calibri" panose="020F0502020204030204" pitchFamily="34" charset="0"/>
              </a:rPr>
              <a:t> (e.g. system requirements).</a:t>
            </a:r>
            <a:br>
              <a:rPr lang="en-US" sz="1800" b="0" i="0" u="none" strike="noStrike" baseline="0" dirty="0">
                <a:latin typeface="Calibri" panose="020F0502020204030204" pitchFamily="34" charset="0"/>
              </a:rPr>
            </a:br>
            <a:r>
              <a:rPr lang="en-US" sz="1800" b="0" i="0" u="none" strike="noStrike" baseline="0" dirty="0">
                <a:latin typeface="Calibri" panose="020F0502020204030204" pitchFamily="34" charset="0"/>
              </a:rPr>
              <a:t>	NOTE: Bidirectional traceability supports coverage, consistency and impact analysis.</a:t>
            </a:r>
          </a:p>
          <a:p>
            <a:pPr algn="l"/>
            <a:r>
              <a:rPr lang="en-US" sz="1800" b="0" i="0" u="none" strike="noStrike" baseline="0" dirty="0">
                <a:latin typeface="Calibri" panose="020F0502020204030204" pitchFamily="34" charset="0"/>
              </a:rPr>
              <a:t>	[A-SPICE V3.1 SYS.2.BP6 Establish bidirectional traceability]</a:t>
            </a:r>
            <a:endParaRPr lang="de-DE" sz="1800" b="1" i="0" u="none" strike="noStrike" baseline="0" dirty="0">
              <a:latin typeface="Calibri" panose="020F0502020204030204" pitchFamily="34" charset="0"/>
            </a:endParaRPr>
          </a:p>
          <a:p>
            <a:endParaRPr lang="de-DE" dirty="0"/>
          </a:p>
          <a:p>
            <a:pPr algn="l"/>
            <a:r>
              <a:rPr lang="de-DE" sz="1200" b="1" i="0" u="none" strike="noStrike" baseline="0" dirty="0">
                <a:latin typeface="Calibri" panose="020F0502020204030204" pitchFamily="34" charset="0"/>
              </a:rPr>
              <a:t>	xxx Consistency Management</a:t>
            </a:r>
          </a:p>
          <a:p>
            <a:r>
              <a:rPr lang="de-DE" sz="1200" b="1" i="0" u="none" strike="noStrike" baseline="0" dirty="0">
                <a:latin typeface="Calibri" panose="020F0502020204030204" pitchFamily="34" charset="0"/>
              </a:rPr>
              <a:t>	</a:t>
            </a:r>
            <a:r>
              <a:rPr lang="en-US" sz="1800" b="0" i="0" u="none" strike="noStrike" baseline="0" dirty="0">
                <a:solidFill>
                  <a:srgbClr val="000000"/>
                </a:solidFill>
                <a:latin typeface="Arial" panose="020B0604020202020204" pitchFamily="34" charset="0"/>
              </a:rPr>
              <a:t>Ensure consistency between xxx (e.g. stakeholder requirements) and </a:t>
            </a:r>
            <a:r>
              <a:rPr lang="en-US" sz="1800" b="0" i="0" u="none" strike="noStrike" baseline="0" dirty="0" err="1">
                <a:solidFill>
                  <a:srgbClr val="000000"/>
                </a:solidFill>
                <a:latin typeface="Arial" panose="020B0604020202020204" pitchFamily="34" charset="0"/>
              </a:rPr>
              <a:t>yyy</a:t>
            </a:r>
            <a:r>
              <a:rPr lang="en-US" sz="1800" b="0" i="0" u="none" strike="noStrike" baseline="0" dirty="0">
                <a:solidFill>
                  <a:srgbClr val="000000"/>
                </a:solidFill>
                <a:latin typeface="Arial" panose="020B0604020202020204" pitchFamily="34" charset="0"/>
              </a:rPr>
              <a:t> (e.g. system requirements).</a:t>
            </a:r>
          </a:p>
          <a:p>
            <a:r>
              <a:rPr lang="en-US" sz="1800" b="0" i="1" u="none" strike="noStrike" baseline="0" dirty="0">
                <a:solidFill>
                  <a:srgbClr val="000000"/>
                </a:solidFill>
                <a:latin typeface="Arial" panose="020B0604020202020204" pitchFamily="34" charset="0"/>
              </a:rPr>
              <a:t>	NOTE: Consistency is supported by bidirectional traceability and can be demonstrated by review records. </a:t>
            </a:r>
            <a:r>
              <a:rPr lang="en-US" sz="1800" b="0" i="0" u="none" strike="noStrike" baseline="0" dirty="0">
                <a:solidFill>
                  <a:srgbClr val="000000"/>
                </a:solidFill>
                <a:latin typeface="Arial" panose="020B0604020202020204" pitchFamily="34" charset="0"/>
              </a:rPr>
              <a:t>	</a:t>
            </a:r>
          </a:p>
          <a:p>
            <a:pPr algn="l"/>
            <a:r>
              <a:rPr lang="en-US" sz="1200" b="0" i="0" u="none" strike="noStrike" baseline="0" dirty="0">
                <a:latin typeface="Calibri" panose="020F0502020204030204" pitchFamily="34" charset="0"/>
              </a:rPr>
              <a:t>	[A-SPICE V3.1 SYS.2.BP7 Ensure Consistency]</a:t>
            </a:r>
            <a:endParaRPr lang="de-DE" sz="1200" b="1" i="0" u="none" strike="noStrike" baseline="0" dirty="0">
              <a:latin typeface="Calibri" panose="020F0502020204030204" pitchFamily="34" charset="0"/>
            </a:endParaRPr>
          </a:p>
          <a:p>
            <a:endParaRPr lang="de-DE" dirty="0"/>
          </a:p>
        </p:txBody>
      </p:sp>
      <p:sp>
        <p:nvSpPr>
          <p:cNvPr id="4" name="Foliennummernplatzhalter 3"/>
          <p:cNvSpPr>
            <a:spLocks noGrp="1"/>
          </p:cNvSpPr>
          <p:nvPr>
            <p:ph type="sldNum" sz="quarter" idx="5"/>
          </p:nvPr>
        </p:nvSpPr>
        <p:spPr/>
        <p:txBody>
          <a:bodyPr/>
          <a:lstStyle/>
          <a:p>
            <a:fld id="{492D48B2-9EB0-4B37-9B35-FC11E2EA535A}" type="slidenum">
              <a:rPr lang="de-DE" smtClean="0"/>
              <a:t>6</a:t>
            </a:fld>
            <a:endParaRPr lang="de-DE"/>
          </a:p>
        </p:txBody>
      </p:sp>
    </p:spTree>
    <p:extLst>
      <p:ext uri="{BB962C8B-B14F-4D97-AF65-F5344CB8AC3E}">
        <p14:creationId xmlns:p14="http://schemas.microsoft.com/office/powerpoint/2010/main" val="115055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2D48B2-9EB0-4B37-9B35-FC11E2EA535A}" type="slidenum">
              <a:rPr kumimoji="0" lang="de-DE" sz="1200" b="0" i="0" u="none" strike="noStrike" kern="1200" cap="none" spc="0" normalizeH="0" baseline="0" noProof="0" smtClean="0">
                <a:ln>
                  <a:noFill/>
                </a:ln>
                <a:solidFill>
                  <a:prstClr val="black"/>
                </a:solidFill>
                <a:effectLst/>
                <a:uLnTx/>
                <a:uFillTx/>
                <a:latin typeface="Bosch Office Sans"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Tree>
    <p:extLst>
      <p:ext uri="{BB962C8B-B14F-4D97-AF65-F5344CB8AC3E}">
        <p14:creationId xmlns:p14="http://schemas.microsoft.com/office/powerpoint/2010/main" val="1154532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BF558F48-F6D6-4568-8DA6-55FAE81CC26F}"/>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547200" y="2602898"/>
            <a:ext cx="9268637" cy="1507549"/>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Präsentationstitel</a:t>
            </a:r>
          </a:p>
        </p:txBody>
      </p:sp>
      <p:sp>
        <p:nvSpPr>
          <p:cNvPr id="7" name="Text Placeholder 2">
            <a:extLst>
              <a:ext uri="{FF2B5EF4-FFF2-40B4-BE49-F238E27FC236}">
                <a16:creationId xmlns:a16="http://schemas.microsoft.com/office/drawing/2014/main" id="{77B0DFCC-F037-4745-849A-E2902A32AC76}"/>
              </a:ext>
            </a:extLst>
          </p:cNvPr>
          <p:cNvSpPr>
            <a:spLocks noGrp="1"/>
          </p:cNvSpPr>
          <p:nvPr>
            <p:ph type="body" sz="quarter" idx="1" hasCustomPrompt="1"/>
          </p:nvPr>
        </p:nvSpPr>
        <p:spPr>
          <a:xfrm>
            <a:off x="547200" y="4241130"/>
            <a:ext cx="9268637"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Abteilung, Datum</a:t>
            </a:r>
          </a:p>
        </p:txBody>
      </p:sp>
      <p:pic>
        <p:nvPicPr>
          <p:cNvPr id="4" name="SuperGraphic">
            <a:extLst>
              <a:ext uri="{FF2B5EF4-FFF2-40B4-BE49-F238E27FC236}">
                <a16:creationId xmlns:a16="http://schemas.microsoft.com/office/drawing/2014/main" id="{862C2846-F73C-4F37-B810-57D2567D11EB}"/>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0969200" cy="2056725"/>
          </a:xfrm>
          <a:prstGeom prst="rect">
            <a:avLst/>
          </a:prstGeom>
        </p:spPr>
      </p:pic>
    </p:spTree>
    <p:extLst>
      <p:ext uri="{BB962C8B-B14F-4D97-AF65-F5344CB8AC3E}">
        <p14:creationId xmlns:p14="http://schemas.microsoft.com/office/powerpoint/2010/main" val="2149848536"/>
      </p:ext>
    </p:extLst>
  </p:cSld>
  <p:clrMapOvr>
    <a:masterClrMapping/>
  </p:clrMapOvr>
  <p:hf sldNum="0" hdr="0" ftr="0" dt="0"/>
  <p:extLst>
    <p:ext uri="{DCECCB84-F9BA-43D5-87BE-67443E8EF086}">
      <p15:sldGuideLst xmlns:p15="http://schemas.microsoft.com/office/powerpoint/2012/main">
        <p15:guide id="1" pos="428" userDrawn="1">
          <p15:clr>
            <a:srgbClr val="FBAE40"/>
          </p15:clr>
        </p15:guide>
        <p15:guide id="2" pos="6185" userDrawn="1">
          <p15:clr>
            <a:srgbClr val="FBAE40"/>
          </p15:clr>
        </p15:guide>
        <p15:guide id="3" orient="horz" pos="1290" userDrawn="1">
          <p15:clr>
            <a:srgbClr val="FBAE40"/>
          </p15:clr>
        </p15:guide>
        <p15:guide id="4" orient="horz" pos="2590" userDrawn="1">
          <p15:clr>
            <a:srgbClr val="FBAE40"/>
          </p15:clr>
        </p15:guide>
        <p15:guide id="5" orient="horz" pos="2664" userDrawn="1">
          <p15:clr>
            <a:srgbClr val="FBAE40"/>
          </p15:clr>
        </p15:guide>
        <p15:guide id="6" orient="horz" pos="347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3" name="Content Placeholder 1"/>
          <p:cNvSpPr>
            <a:spLocks noGrp="1"/>
          </p:cNvSpPr>
          <p:nvPr>
            <p:ph sz="half" idx="1" hasCustomPrompt="1"/>
          </p:nvPr>
        </p:nvSpPr>
        <p:spPr>
          <a:xfrm>
            <a:off x="205200" y="1296000"/>
            <a:ext cx="4914000" cy="4240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2"/>
          <p:cNvSpPr>
            <a:spLocks noGrp="1"/>
          </p:cNvSpPr>
          <p:nvPr>
            <p:ph sz="half" idx="2" hasCustomPrompt="1"/>
          </p:nvPr>
        </p:nvSpPr>
        <p:spPr>
          <a:xfrm>
            <a:off x="5853600" y="1295999"/>
            <a:ext cx="4914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A6EE88F-E97F-46A3-8AB7-354C833CFF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Vertical contents ">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3" name="Content Placeholder 1"/>
          <p:cNvSpPr>
            <a:spLocks noGrp="1"/>
          </p:cNvSpPr>
          <p:nvPr>
            <p:ph sz="half" idx="1" hasCustomPrompt="1"/>
          </p:nvPr>
        </p:nvSpPr>
        <p:spPr>
          <a:xfrm>
            <a:off x="205200" y="1296000"/>
            <a:ext cx="3168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0600" y="1296000"/>
            <a:ext cx="3168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96000" y="1295999"/>
            <a:ext cx="3168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AttachmentRemark">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21F85651-AA1F-4EE5-A69C-0361B9A9795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5" userDrawn="1">
          <p15:clr>
            <a:srgbClr val="FBAE40"/>
          </p15:clr>
        </p15:guide>
        <p15:guide id="10" pos="4453" userDrawn="1">
          <p15:clr>
            <a:srgbClr val="FBAE40"/>
          </p15:clr>
        </p15:guide>
        <p15:guide id="11" pos="478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Vertical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5399"/>
            <a:ext cx="25416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877600" y="1295400"/>
            <a:ext cx="25416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3" hasCustomPrompt="1"/>
          </p:nvPr>
        </p:nvSpPr>
        <p:spPr>
          <a:xfrm>
            <a:off x="5550000" y="1295399"/>
            <a:ext cx="25416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8222400" y="1295400"/>
            <a:ext cx="2541600" cy="4240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E68EDC3-D46C-4E18-BC78-B9478A7BDC8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1731" userDrawn="1">
          <p15:clr>
            <a:srgbClr val="FBAE40"/>
          </p15:clr>
        </p15:guide>
        <p15:guide id="9" pos="1810" userDrawn="1">
          <p15:clr>
            <a:srgbClr val="FBAE40"/>
          </p15:clr>
        </p15:guide>
        <p15:guide id="10" pos="3417" userDrawn="1">
          <p15:clr>
            <a:srgbClr val="FBAE40"/>
          </p15:clr>
        </p15:guide>
        <p15:guide id="11" pos="3495" userDrawn="1">
          <p15:clr>
            <a:srgbClr val="FBAE40"/>
          </p15:clr>
        </p15:guide>
        <p15:guide id="12" pos="5098" userDrawn="1">
          <p15:clr>
            <a:srgbClr val="FBAE40"/>
          </p15:clr>
        </p15:guide>
        <p15:guide id="13" pos="517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105588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05200" y="3481200"/>
            <a:ext cx="105588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D337342F-2EB7-4EB1-963F-314A664F0F2C}"/>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5850000" y="1295999"/>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2" hasCustomPrompt="1"/>
          </p:nvPr>
        </p:nvSpPr>
        <p:spPr>
          <a:xfrm>
            <a:off x="205200" y="3481200"/>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5850000" y="3481200"/>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685D5130-F453-4F60-9091-CC67A95125AD}"/>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3225" userDrawn="1">
          <p15:clr>
            <a:srgbClr val="FBAE40"/>
          </p15:clr>
        </p15:guide>
        <p15:guide id="11" pos="368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3900600" y="1295999"/>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96000" y="1295999"/>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2" hasCustomPrompt="1"/>
          </p:nvPr>
        </p:nvSpPr>
        <p:spPr>
          <a:xfrm>
            <a:off x="205200" y="34812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5"/>
          <p:cNvSpPr>
            <a:spLocks noGrp="1"/>
          </p:cNvSpPr>
          <p:nvPr>
            <p:ph sz="half" idx="4" hasCustomPrompt="1"/>
          </p:nvPr>
        </p:nvSpPr>
        <p:spPr>
          <a:xfrm>
            <a:off x="3900600" y="34812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6"/>
          <p:cNvSpPr>
            <a:spLocks noGrp="1"/>
          </p:cNvSpPr>
          <p:nvPr>
            <p:ph sz="half" idx="6" hasCustomPrompt="1"/>
          </p:nvPr>
        </p:nvSpPr>
        <p:spPr>
          <a:xfrm>
            <a:off x="7596000" y="34812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6" name="AttachmentRemark">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8CC4D98D-B6D0-4EAC-B595-B1B3F34F74E1}"/>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7" userDrawn="1">
          <p15:clr>
            <a:srgbClr val="FBAE40"/>
          </p15:clr>
        </p15:guide>
        <p15:guide id="10" pos="4453" userDrawn="1">
          <p15:clr>
            <a:srgbClr val="FBAE40"/>
          </p15:clr>
        </p15:guide>
        <p15:guide id="11" pos="4782" userDrawn="1">
          <p15:clr>
            <a:srgbClr val="FBAE40"/>
          </p15:clr>
        </p15:guide>
        <p15:guide id="12" orient="horz" pos="2113" userDrawn="1">
          <p15:clr>
            <a:srgbClr val="FBAE40"/>
          </p15:clr>
        </p15:guide>
        <p15:guide id="13" orient="horz" pos="219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2877600" y="1295999"/>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0000" y="12960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4"/>
          <p:cNvSpPr>
            <a:spLocks noGrp="1"/>
          </p:cNvSpPr>
          <p:nvPr>
            <p:ph sz="half" idx="7" hasCustomPrompt="1"/>
          </p:nvPr>
        </p:nvSpPr>
        <p:spPr>
          <a:xfrm>
            <a:off x="8222400" y="1295999"/>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5"/>
          <p:cNvSpPr>
            <a:spLocks noGrp="1"/>
          </p:cNvSpPr>
          <p:nvPr>
            <p:ph sz="half" idx="2" hasCustomPrompt="1"/>
          </p:nvPr>
        </p:nvSpPr>
        <p:spPr>
          <a:xfrm>
            <a:off x="2052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6"/>
          <p:cNvSpPr>
            <a:spLocks noGrp="1"/>
          </p:cNvSpPr>
          <p:nvPr>
            <p:ph sz="half" idx="4" hasCustomPrompt="1"/>
          </p:nvPr>
        </p:nvSpPr>
        <p:spPr>
          <a:xfrm>
            <a:off x="28776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7">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00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8"/>
          <p:cNvSpPr>
            <a:spLocks noGrp="1"/>
          </p:cNvSpPr>
          <p:nvPr>
            <p:ph sz="half" idx="8" hasCustomPrompt="1"/>
          </p:nvPr>
        </p:nvSpPr>
        <p:spPr>
          <a:xfrm>
            <a:off x="82224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AttachmentRemark">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C3FE2449-86F7-413D-AD74-17B8BDC576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1731" userDrawn="1">
          <p15:clr>
            <a:srgbClr val="FBAE40"/>
          </p15:clr>
        </p15:guide>
        <p15:guide id="11" pos="1810" userDrawn="1">
          <p15:clr>
            <a:srgbClr val="FBAE40"/>
          </p15:clr>
        </p15:guide>
        <p15:guide id="12" pos="3416" userDrawn="1">
          <p15:clr>
            <a:srgbClr val="FBAE40"/>
          </p15:clr>
        </p15:guide>
        <p15:guide id="13" pos="3497" userDrawn="1">
          <p15:clr>
            <a:srgbClr val="FBAE40"/>
          </p15:clr>
        </p15:guide>
        <p15:guide id="14" pos="5098" userDrawn="1">
          <p15:clr>
            <a:srgbClr val="FBAE40"/>
          </p15:clr>
        </p15:guide>
        <p15:guide id="15" pos="517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line only ">
    <p:spTree>
      <p:nvGrpSpPr>
        <p:cNvPr id="1" name=""/>
        <p:cNvGrpSpPr/>
        <p:nvPr/>
      </p:nvGrpSpPr>
      <p:grpSpPr>
        <a:xfrm>
          <a:off x="0" y="0"/>
          <a:ext cx="0" cy="0"/>
          <a:chOff x="0" y="0"/>
          <a:chExt cx="0" cy="0"/>
        </a:xfrm>
      </p:grpSpPr>
      <p:sp>
        <p:nvSpPr>
          <p:cNvPr id="4" name="Chapter_titleonly"/>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Title 4">
            <a:extLst>
              <a:ext uri="{FF2B5EF4-FFF2-40B4-BE49-F238E27FC236}">
                <a16:creationId xmlns:a16="http://schemas.microsoft.com/office/drawing/2014/main" id="{5CC74776-286D-45CF-B42A-A491ED08BED4}"/>
              </a:ext>
            </a:extLst>
          </p:cNvPr>
          <p:cNvSpPr>
            <a:spLocks noGrp="1"/>
          </p:cNvSpPr>
          <p:nvPr>
            <p:ph type="title" hasCustomPrompt="1"/>
          </p:nvPr>
        </p:nvSpPr>
        <p:spPr/>
        <p:txBody>
          <a:bodyPr/>
          <a:lstStyle/>
          <a:p>
            <a:r>
              <a:rPr lang="en-US"/>
              <a:t>Folienüberschrift hinzufügen</a:t>
            </a:r>
          </a:p>
        </p:txBody>
      </p:sp>
      <p:sp>
        <p:nvSpPr>
          <p:cNvPr id="2" name="Slide Number Placeholder 1">
            <a:extLst>
              <a:ext uri="{FF2B5EF4-FFF2-40B4-BE49-F238E27FC236}">
                <a16:creationId xmlns:a16="http://schemas.microsoft.com/office/drawing/2014/main" id="{9D4A29A7-9E35-4523-8421-38341F67C3EE}"/>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slide ">
    <p:spTree>
      <p:nvGrpSpPr>
        <p:cNvPr id="1" name=""/>
        <p:cNvGrpSpPr/>
        <p:nvPr/>
      </p:nvGrpSpPr>
      <p:grpSpPr>
        <a:xfrm>
          <a:off x="0" y="0"/>
          <a:ext cx="0" cy="0"/>
          <a:chOff x="0" y="0"/>
          <a:chExt cx="0" cy="0"/>
        </a:xfrm>
      </p:grpSpPr>
      <p:sp>
        <p:nvSpPr>
          <p:cNvPr id="8" name="AttachmentRemark">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570A8589-A8D2-4132-B89B-2FADFC125660}"/>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7" orient="horz" pos="348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203" y="1009867"/>
            <a:ext cx="8227219" cy="2148287"/>
          </a:xfrm>
        </p:spPr>
        <p:txBody>
          <a:bodyPr anchor="b"/>
          <a:lstStyle>
            <a:lvl1pPr algn="ctr">
              <a:defRPr sz="5398"/>
            </a:lvl1pPr>
          </a:lstStyle>
          <a:p>
            <a:r>
              <a:rPr lang="en-US"/>
              <a:t>Click to edit Master title style</a:t>
            </a:r>
            <a:endParaRPr lang="de-DE"/>
          </a:p>
        </p:txBody>
      </p:sp>
      <p:sp>
        <p:nvSpPr>
          <p:cNvPr id="3" name="Subtitle 2"/>
          <p:cNvSpPr>
            <a:spLocks noGrp="1"/>
          </p:cNvSpPr>
          <p:nvPr>
            <p:ph type="subTitle" idx="1"/>
          </p:nvPr>
        </p:nvSpPr>
        <p:spPr>
          <a:xfrm>
            <a:off x="1371203" y="3241000"/>
            <a:ext cx="8227219" cy="1489803"/>
          </a:xfrm>
        </p:spPr>
        <p:txBody>
          <a:bodyPr/>
          <a:lstStyle>
            <a:lvl1pPr marL="0" indent="0" algn="ctr">
              <a:buNone/>
              <a:defRPr sz="2159"/>
            </a:lvl1pPr>
            <a:lvl2pPr marL="411343" indent="0" algn="ctr">
              <a:buNone/>
              <a:defRPr sz="1799"/>
            </a:lvl2pPr>
            <a:lvl3pPr marL="822686" indent="0" algn="ctr">
              <a:buNone/>
              <a:defRPr sz="1619"/>
            </a:lvl3pPr>
            <a:lvl4pPr marL="1234029" indent="0" algn="ctr">
              <a:buNone/>
              <a:defRPr sz="1440"/>
            </a:lvl4pPr>
            <a:lvl5pPr marL="1645371" indent="0" algn="ctr">
              <a:buNone/>
              <a:defRPr sz="1440"/>
            </a:lvl5pPr>
            <a:lvl6pPr marL="2056714" indent="0" algn="ctr">
              <a:buNone/>
              <a:defRPr sz="1440"/>
            </a:lvl6pPr>
            <a:lvl7pPr marL="2468057" indent="0" algn="ctr">
              <a:buNone/>
              <a:defRPr sz="1440"/>
            </a:lvl7pPr>
            <a:lvl8pPr marL="2879400" indent="0" algn="ctr">
              <a:buNone/>
              <a:defRPr sz="1440"/>
            </a:lvl8pPr>
            <a:lvl9pPr marL="3290743" indent="0" algn="ctr">
              <a:buNone/>
              <a:defRPr sz="144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2E09D6D8-50FF-4CC8-B5A2-D6807FF25F9B}" type="datetimeFigureOut">
              <a:rPr lang="de-DE" smtClean="0"/>
              <a:t>27.02.2023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30B4E42-9133-4593-85A3-8571BD317F89}" type="slidenum">
              <a:rPr lang="de-DE" smtClean="0"/>
              <a:t>‹#›</a:t>
            </a:fld>
            <a:endParaRPr lang="de-DE"/>
          </a:p>
        </p:txBody>
      </p:sp>
    </p:spTree>
    <p:extLst>
      <p:ext uri="{BB962C8B-B14F-4D97-AF65-F5344CB8AC3E}">
        <p14:creationId xmlns:p14="http://schemas.microsoft.com/office/powerpoint/2010/main" val="573613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vertic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43858496-C239-47F8-BDF4-1C95D89182D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3289593" y="1152144"/>
            <a:ext cx="7132831" cy="2044365"/>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Präsentationstitel</a:t>
            </a:r>
          </a:p>
        </p:txBody>
      </p:sp>
      <p:sp>
        <p:nvSpPr>
          <p:cNvPr id="4" name="Text Placeholder 2">
            <a:extLst>
              <a:ext uri="{FF2B5EF4-FFF2-40B4-BE49-F238E27FC236}">
                <a16:creationId xmlns:a16="http://schemas.microsoft.com/office/drawing/2014/main" id="{55C2B86F-C1CA-4E64-9221-A99B4E89D289}"/>
              </a:ext>
            </a:extLst>
          </p:cNvPr>
          <p:cNvSpPr>
            <a:spLocks noGrp="1"/>
          </p:cNvSpPr>
          <p:nvPr>
            <p:ph type="body" sz="quarter" idx="1" hasCustomPrompt="1"/>
          </p:nvPr>
        </p:nvSpPr>
        <p:spPr>
          <a:xfrm>
            <a:off x="3289593" y="3327191"/>
            <a:ext cx="7132831"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Abteilung, Datum</a:t>
            </a:r>
          </a:p>
        </p:txBody>
      </p:sp>
      <p:pic>
        <p:nvPicPr>
          <p:cNvPr id="3" name="SuperGraphic">
            <a:extLst>
              <a:ext uri="{FF2B5EF4-FFF2-40B4-BE49-F238E27FC236}">
                <a16:creationId xmlns:a16="http://schemas.microsoft.com/office/drawing/2014/main" id="{8E3B306C-041F-4487-8C98-1BF9B6BE172F}"/>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742494" cy="6170613"/>
          </a:xfrm>
          <a:prstGeom prst="rect">
            <a:avLst/>
          </a:prstGeom>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2153" userDrawn="1">
          <p15:clr>
            <a:srgbClr val="FBAE40"/>
          </p15:clr>
        </p15:guide>
        <p15:guide id="2" pos="6491" userDrawn="1">
          <p15:clr>
            <a:srgbClr val="FBAE40"/>
          </p15:clr>
        </p15:guide>
        <p15:guide id="3" orient="horz" pos="2088" userDrawn="1">
          <p15:clr>
            <a:srgbClr val="FBAE40"/>
          </p15:clr>
        </p15:guide>
        <p15:guide id="4" orient="horz" pos="2014" userDrawn="1">
          <p15:clr>
            <a:srgbClr val="FBAE40"/>
          </p15:clr>
        </p15:guide>
        <p15:guide id="5" orient="horz" pos="347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E881C9CD-D10B-4CDB-B44D-3FBD5D07A516}"/>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547200" y="2602896"/>
            <a:ext cx="9268637" cy="2892602"/>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Kapitelüberschrift</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0" y="99"/>
            <a:ext cx="10969625" cy="2055600"/>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5781" y="98"/>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342" userDrawn="1">
          <p15:clr>
            <a:srgbClr val="FBAE40"/>
          </p15:clr>
        </p15:guide>
        <p15:guide id="2" pos="6165" userDrawn="1">
          <p15:clr>
            <a:srgbClr val="FBAE40"/>
          </p15:clr>
        </p15:guide>
        <p15:guide id="3" orient="horz" pos="1557" userDrawn="1">
          <p15:clr>
            <a:srgbClr val="FBAE40"/>
          </p15:clr>
        </p15:guide>
        <p15:guide id="4" orient="horz" pos="28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E5083679-3829-4F0B-9E1A-B4E6F314AFD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3279831" y="1200075"/>
            <a:ext cx="7072741" cy="3142785"/>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Kapitelüberschrift</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1" y="99"/>
            <a:ext cx="2739600" cy="6170514"/>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4400" y="99"/>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5" name="SuperGraphic">
            <a:extLst>
              <a:ext uri="{FF2B5EF4-FFF2-40B4-BE49-F238E27FC236}">
                <a16:creationId xmlns:a16="http://schemas.microsoft.com/office/drawing/2014/main" id="{B93399BE-B0B2-44B3-8FAE-18A968B3CDA4}"/>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833081435"/>
      </p:ext>
    </p:extLst>
  </p:cSld>
  <p:clrMapOvr>
    <a:masterClrMapping/>
  </p:clrMapOvr>
  <p:hf sldNum="0" hdr="0" ftr="0" dt="0"/>
  <p:extLst>
    <p:ext uri="{DCECCB84-F9BA-43D5-87BE-67443E8EF086}">
      <p15:sldGuideLst xmlns:p15="http://schemas.microsoft.com/office/powerpoint/2012/main">
        <p15:guide id="1" pos="2064" userDrawn="1">
          <p15:clr>
            <a:srgbClr val="FBAE40"/>
          </p15:clr>
        </p15:guide>
        <p15:guide id="2" pos="6165" userDrawn="1">
          <p15:clr>
            <a:srgbClr val="FBAE40"/>
          </p15:clr>
        </p15:guide>
        <p15:guide id="3" orient="horz" pos="754" userDrawn="1">
          <p15:clr>
            <a:srgbClr val="FBAE40"/>
          </p15:clr>
        </p15:guide>
        <p15:guide id="4" orient="horz" pos="2738" userDrawn="1">
          <p15:clr>
            <a:srgbClr val="FBAE40"/>
          </p15:clr>
        </p15:guide>
        <p15:guide id="5" pos="29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picture without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926F8EF2-FFD9-4D48-A076-77C0B811BAB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Tree>
    <p:extLst>
      <p:ext uri="{BB962C8B-B14F-4D97-AF65-F5344CB8AC3E}">
        <p14:creationId xmlns:p14="http://schemas.microsoft.com/office/powerpoint/2010/main" val="765800943"/>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ull picture with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B77066FA-8AE8-47E2-8A79-1355389EE471}"/>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9" name="Picture Placeholder 4">
            <a:extLst>
              <a:ext uri="{FF2B5EF4-FFF2-40B4-BE49-F238E27FC236}">
                <a16:creationId xmlns:a16="http://schemas.microsoft.com/office/drawing/2014/main" id="{E3AE72B7-66D7-4755-9A92-9BAA3A80886F}"/>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
        <p:nvSpPr>
          <p:cNvPr id="3" name="Text Placeholder 2">
            <a:extLst>
              <a:ext uri="{FF2B5EF4-FFF2-40B4-BE49-F238E27FC236}">
                <a16:creationId xmlns:a16="http://schemas.microsoft.com/office/drawing/2014/main" id="{D346B548-69AA-497B-BD64-E14E4F9EA5F6}"/>
              </a:ext>
            </a:extLst>
          </p:cNvPr>
          <p:cNvSpPr>
            <a:spLocks noGrp="1"/>
          </p:cNvSpPr>
          <p:nvPr>
            <p:ph type="body" sz="quarter" idx="2" hasCustomPrompt="1"/>
          </p:nvPr>
        </p:nvSpPr>
        <p:spPr>
          <a:xfrm>
            <a:off x="406800" y="1036800"/>
            <a:ext cx="3780000" cy="2484000"/>
          </a:xfrm>
          <a:solidFill>
            <a:schemeClr val="bg1"/>
          </a:solidFill>
        </p:spPr>
        <p:txBody>
          <a:bodyPr lIns="252000" tIns="216000" rIns="252000" bIns="21600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Text hinzufügen</a:t>
            </a:r>
          </a:p>
        </p:txBody>
      </p:sp>
    </p:spTree>
    <p:extLst>
      <p:ext uri="{BB962C8B-B14F-4D97-AF65-F5344CB8AC3E}">
        <p14:creationId xmlns:p14="http://schemas.microsoft.com/office/powerpoint/2010/main" val="764896579"/>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plit horizontal ">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1630DC1C-C3C8-477E-AC19-4DC706EB499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30852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
        <p:nvSpPr>
          <p:cNvPr id="4" name="Text Placeholder 2">
            <a:extLst>
              <a:ext uri="{FF2B5EF4-FFF2-40B4-BE49-F238E27FC236}">
                <a16:creationId xmlns:a16="http://schemas.microsoft.com/office/drawing/2014/main" id="{990CB4FC-C276-4DB5-A6E3-49DD9BC66B63}"/>
              </a:ext>
            </a:extLst>
          </p:cNvPr>
          <p:cNvSpPr>
            <a:spLocks noGrp="1"/>
          </p:cNvSpPr>
          <p:nvPr>
            <p:ph type="body" sz="quarter" idx="2" hasCustomPrompt="1"/>
          </p:nvPr>
        </p:nvSpPr>
        <p:spPr>
          <a:xfrm>
            <a:off x="205199" y="3495705"/>
            <a:ext cx="10558800" cy="2041094"/>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Text hinzufügen</a:t>
            </a:r>
          </a:p>
        </p:txBody>
      </p:sp>
    </p:spTree>
    <p:extLst>
      <p:ext uri="{BB962C8B-B14F-4D97-AF65-F5344CB8AC3E}">
        <p14:creationId xmlns:p14="http://schemas.microsoft.com/office/powerpoint/2010/main" val="832061445"/>
      </p:ext>
    </p:extLst>
  </p:cSld>
  <p:clrMapOvr>
    <a:masterClrMapping/>
  </p:clrMapOvr>
  <p:hf sldNum="0" hdr="0" ftr="0" dt="0"/>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949" userDrawn="1">
          <p15:clr>
            <a:srgbClr val="FBAE40"/>
          </p15:clr>
        </p15:guide>
        <p15:guide id="4" orient="horz" pos="3489" userDrawn="1">
          <p15:clr>
            <a:srgbClr val="FBAE40"/>
          </p15:clr>
        </p15:guide>
        <p15:guide id="5" orient="horz" pos="220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plit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FD4E5E48-387B-4CE0-80BE-1097F697DAD5}"/>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5486400" cy="6170400"/>
          </a:xfrm>
          <a:blipFill dpi="0" rotWithShape="1">
            <a:blip r:embed="rId3">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
        <p:nvSpPr>
          <p:cNvPr id="4" name="Text Placeholder 2">
            <a:extLst>
              <a:ext uri="{FF2B5EF4-FFF2-40B4-BE49-F238E27FC236}">
                <a16:creationId xmlns:a16="http://schemas.microsoft.com/office/drawing/2014/main" id="{D6647D1E-89E9-4244-B52F-555902731C7A}"/>
              </a:ext>
            </a:extLst>
          </p:cNvPr>
          <p:cNvSpPr>
            <a:spLocks noGrp="1"/>
          </p:cNvSpPr>
          <p:nvPr>
            <p:ph type="body" sz="quarter" idx="2" hasCustomPrompt="1"/>
          </p:nvPr>
        </p:nvSpPr>
        <p:spPr>
          <a:xfrm>
            <a:off x="5895302" y="410492"/>
            <a:ext cx="4596486" cy="5126308"/>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Text hinzufügen</a:t>
            </a:r>
          </a:p>
        </p:txBody>
      </p:sp>
      <p:pic>
        <p:nvPicPr>
          <p:cNvPr id="6" name="SuperGraphic">
            <a:extLst>
              <a:ext uri="{FF2B5EF4-FFF2-40B4-BE49-F238E27FC236}">
                <a16:creationId xmlns:a16="http://schemas.microsoft.com/office/drawing/2014/main" id="{2D38AACD-EB97-4B81-ACAA-2074E22BBC01}"/>
              </a:ext>
            </a:extLst>
          </p:cNvPr>
          <p:cNvPicPr>
            <a:picLocks noSelect="1"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1976700591"/>
      </p:ext>
    </p:extLst>
  </p:cSld>
  <p:clrMapOvr>
    <a:masterClrMapping/>
  </p:clrMapOvr>
  <p:hf sldNum="0" hdr="0" ftr="0" dt="0"/>
  <p:extLst>
    <p:ext uri="{DCECCB84-F9BA-43D5-87BE-67443E8EF086}">
      <p15:sldGuideLst xmlns:p15="http://schemas.microsoft.com/office/powerpoint/2012/main">
        <p15:guide id="1" pos="3456" userDrawn="1">
          <p15:clr>
            <a:srgbClr val="FBAE40"/>
          </p15:clr>
        </p15:guide>
        <p15:guide id="2" pos="6784" userDrawn="1">
          <p15:clr>
            <a:srgbClr val="FBAE40"/>
          </p15:clr>
        </p15:guide>
        <p15:guide id="3" orient="horz" pos="250" userDrawn="1">
          <p15:clr>
            <a:srgbClr val="FBAE40"/>
          </p15:clr>
        </p15:guide>
        <p15:guide id="4" orient="horz" pos="3489" userDrawn="1">
          <p15:clr>
            <a:srgbClr val="FBAE40"/>
          </p15:clr>
        </p15:guide>
        <p15:guide id="5" pos="371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05200" y="1296000"/>
            <a:ext cx="10558800" cy="4240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 name="Slide Number Placeholder 1">
            <a:extLst>
              <a:ext uri="{FF2B5EF4-FFF2-40B4-BE49-F238E27FC236}">
                <a16:creationId xmlns:a16="http://schemas.microsoft.com/office/drawing/2014/main" id="{183261F3-E57F-4170-BD7E-F44931BED289}"/>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w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Logo">
            <a:extLst>
              <a:ext uri="{FF2B5EF4-FFF2-40B4-BE49-F238E27FC236}">
                <a16:creationId xmlns:a16="http://schemas.microsoft.com/office/drawing/2014/main" id="{F38A617B-35DF-43CE-B5F7-67FA9A7F2474}"/>
              </a:ext>
            </a:extLst>
          </p:cNvPr>
          <p:cNvPicPr>
            <a:picLocks noSelect="1" noChangeAspect="1"/>
          </p:cNvPicPr>
          <p:nvPr userDrawn="1"/>
        </p:nvPicPr>
        <p:blipFill>
          <a:blip r:embed="rId21"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2" name="Title Placeholder 1"/>
          <p:cNvSpPr>
            <a:spLocks noGrp="1"/>
          </p:cNvSpPr>
          <p:nvPr>
            <p:ph type="title"/>
          </p:nvPr>
        </p:nvSpPr>
        <p:spPr>
          <a:xfrm>
            <a:off x="205200" y="648000"/>
            <a:ext cx="10558800" cy="388800"/>
          </a:xfrm>
          <a:prstGeom prst="rect">
            <a:avLst/>
          </a:prstGeom>
        </p:spPr>
        <p:txBody>
          <a:bodyPr vert="horz" lIns="0" tIns="0" rIns="0" bIns="0" rtlCol="0" anchor="t" anchorCtr="0">
            <a:noAutofit/>
          </a:bodyPr>
          <a:lstStyle/>
          <a:p>
            <a:r>
              <a:rPr lang="en-US" noProof="1"/>
              <a:t>Folienüberschrift hinzufügen</a:t>
            </a:r>
          </a:p>
        </p:txBody>
      </p:sp>
      <p:sp>
        <p:nvSpPr>
          <p:cNvPr id="3" name="Text Placeholder 2"/>
          <p:cNvSpPr>
            <a:spLocks noGrp="1"/>
          </p:cNvSpPr>
          <p:nvPr>
            <p:ph type="body" idx="1"/>
          </p:nvPr>
        </p:nvSpPr>
        <p:spPr>
          <a:xfrm>
            <a:off x="205200" y="1296000"/>
            <a:ext cx="10558800" cy="4240800"/>
          </a:xfrm>
          <a:prstGeom prst="rect">
            <a:avLst/>
          </a:prstGeom>
        </p:spPr>
        <p:txBody>
          <a:bodyPr vert="horz" lIns="0" tIns="0" rIns="0" bIns="0" rtlCol="0">
            <a:noAutofit/>
          </a:bodyPr>
          <a:lstStyle/>
          <a:p>
            <a:pPr lvl="0"/>
            <a:r>
              <a:rPr lang="de-DE" noProof="1"/>
              <a:t>Mastertextformat bearbeiten</a:t>
            </a:r>
          </a:p>
          <a:p>
            <a:pPr lvl="1"/>
            <a:r>
              <a:rPr lang="de-DE" noProof="1"/>
              <a:t>Zweite Ebene</a:t>
            </a:r>
          </a:p>
          <a:p>
            <a:pPr lvl="2"/>
            <a:r>
              <a:rPr lang="de-DE" noProof="1"/>
              <a:t>Dritte Ebene</a:t>
            </a:r>
          </a:p>
          <a:p>
            <a:pPr lvl="3"/>
            <a:r>
              <a:rPr lang="de-DE" noProof="1"/>
              <a:t>Vierte Ebene</a:t>
            </a:r>
          </a:p>
          <a:p>
            <a:pPr lvl="4"/>
            <a:r>
              <a:rPr lang="de-DE" noProof="1"/>
              <a:t>Fünfte Ebene</a:t>
            </a:r>
            <a:endParaRPr lang="en-US" noProof="1"/>
          </a:p>
        </p:txBody>
      </p:sp>
      <p:sp>
        <p:nvSpPr>
          <p:cNvPr id="7" name="Slide Number Placeholder 6"/>
          <p:cNvSpPr>
            <a:spLocks noGrp="1"/>
          </p:cNvSpPr>
          <p:nvPr>
            <p:ph type="sldNum" sz="quarter" idx="12"/>
          </p:nvPr>
        </p:nvSpPr>
        <p:spPr>
          <a:xfrm>
            <a:off x="205200" y="566640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14" name="Bosch_footer_1">
            <a:extLst>
              <a:ext uri="{FF2B5EF4-FFF2-40B4-BE49-F238E27FC236}">
                <a16:creationId xmlns:a16="http://schemas.microsoft.com/office/drawing/2014/main" id="{179AD5EC-CEF2-4193-998B-D730BC74E01B}"/>
              </a:ext>
            </a:extLst>
          </p:cNvPr>
          <p:cNvSpPr txBox="1"/>
          <p:nvPr userDrawn="1"/>
        </p:nvSpPr>
        <p:spPr>
          <a:xfrm>
            <a:off x="547200" y="5688000"/>
            <a:ext cx="912600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t>
            </a:r>
            <a:r>
              <a:rPr lang="en-US" sz="600" kern="0" baseline="0" noProof="1">
                <a:solidFill>
                  <a:schemeClr val="tx1"/>
                </a:solidFill>
                <a:latin typeface="+mn-lt"/>
              </a:rPr>
              <a:t> | BD/PLM5 | 11.01.2023</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47200" y="5793901"/>
            <a:ext cx="912600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GmbH 2023. Alle Rechte vorbehalten, auch bzgl. jeder Verfügung, Verwertung, Reproduktion, Bearbeitung, Weitergabe sowie für den Fall von Schutzrechtsanmeldungen.</a:t>
            </a:r>
          </a:p>
        </p:txBody>
      </p:sp>
      <p:sp>
        <p:nvSpPr>
          <p:cNvPr id="15" name="Bosch_footer_1" hidden="1">
            <a:extLst>
              <a:ext uri="{FF2B5EF4-FFF2-40B4-BE49-F238E27FC236}">
                <a16:creationId xmlns:a16="http://schemas.microsoft.com/office/drawing/2014/main" id="{DB0BF576-A4BE-4521-98AB-F28795DF7BD0}"/>
              </a:ext>
            </a:extLst>
          </p:cNvPr>
          <p:cNvSpPr txBox="1"/>
          <p:nvPr userDrawn="1"/>
        </p:nvSpPr>
        <p:spPr>
          <a:xfrm>
            <a:off x="816069" y="5383543"/>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3" name="AttachmentRemark" hidden="1">
            <a:extLst>
              <a:ext uri="{FF2B5EF4-FFF2-40B4-BE49-F238E27FC236}">
                <a16:creationId xmlns:a16="http://schemas.microsoft.com/office/drawing/2014/main" id="{F41551A9-D6BA-431A-8DBF-55BA472D9657}"/>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12" name="SuperGraphic">
            <a:extLst>
              <a:ext uri="{FF2B5EF4-FFF2-40B4-BE49-F238E27FC236}">
                <a16:creationId xmlns:a16="http://schemas.microsoft.com/office/drawing/2014/main" id="{1E0562BC-DD12-4C96-A115-D2D70EC1366D}"/>
              </a:ext>
            </a:extLst>
          </p:cNvPr>
          <p:cNvPicPr>
            <a:picLocks noSelect="1"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48" r:id="rId1"/>
    <p:sldLayoutId id="2147483710" r:id="rId2"/>
    <p:sldLayoutId id="2147483713" r:id="rId3"/>
    <p:sldLayoutId id="2147483749" r:id="rId4"/>
    <p:sldLayoutId id="2147483750" r:id="rId5"/>
    <p:sldLayoutId id="2147483751" r:id="rId6"/>
    <p:sldLayoutId id="2147483752" r:id="rId7"/>
    <p:sldLayoutId id="214748375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23" r:id="rId17"/>
    <p:sldLayoutId id="2147483734" r:id="rId18"/>
    <p:sldLayoutId id="2147483786"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30400" indent="-230400" algn="l" defTabSz="914333" rtl="0" eaLnBrk="1" latinLnBrk="0" hangingPunct="1">
        <a:lnSpc>
          <a:spcPct val="107000"/>
        </a:lnSpc>
        <a:spcBef>
          <a:spcPts val="500"/>
        </a:spcBef>
        <a:buFont typeface="Wingdings" panose="05000000000000000000" pitchFamily="2" charset="2"/>
        <a:buChar char="§"/>
        <a:defRPr sz="1800" kern="1200">
          <a:solidFill>
            <a:schemeClr val="tx1"/>
          </a:solidFill>
          <a:latin typeface="+mn-lt"/>
          <a:ea typeface="+mn-ea"/>
          <a:cs typeface="+mn-cs"/>
        </a:defRPr>
      </a:lvl1pPr>
      <a:lvl2pPr marL="687600" indent="-230400" algn="l" defTabSz="914333" rtl="0" eaLnBrk="1" latinLnBrk="0" hangingPunct="1">
        <a:lnSpc>
          <a:spcPct val="103000"/>
        </a:lnSpc>
        <a:spcBef>
          <a:spcPts val="500"/>
        </a:spcBef>
        <a:buFont typeface="Symbol" panose="05050102010706020507" pitchFamily="18" charset="2"/>
        <a:buChar char="-"/>
        <a:defRPr sz="1600" kern="1200">
          <a:solidFill>
            <a:schemeClr val="tx1"/>
          </a:solidFill>
          <a:latin typeface="+mn-lt"/>
          <a:ea typeface="+mn-ea"/>
          <a:cs typeface="+mn-cs"/>
        </a:defRPr>
      </a:lvl2pPr>
      <a:lvl3pPr marL="1144800" indent="-230400" algn="l" defTabSz="914333" rtl="0" eaLnBrk="1" latinLnBrk="0" hangingPunct="1">
        <a:lnSpc>
          <a:spcPct val="102000"/>
        </a:lnSpc>
        <a:spcBef>
          <a:spcPts val="500"/>
        </a:spcBef>
        <a:buFont typeface="Symbol" panose="05050102010706020507" pitchFamily="18" charset="2"/>
        <a:buChar char="-"/>
        <a:defRPr sz="1400" kern="1200">
          <a:solidFill>
            <a:schemeClr val="tx1"/>
          </a:solidFill>
          <a:latin typeface="+mn-lt"/>
          <a:ea typeface="+mn-ea"/>
          <a:cs typeface="+mn-cs"/>
        </a:defRPr>
      </a:lvl3pPr>
      <a:lvl4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1602000" indent="-230400"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microsoft.com/office/2007/relationships/hdphoto" Target="../media/hdphoto2.wdp"/><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12.png"/><Relationship Id="rId11" Type="http://schemas.microsoft.com/office/2007/relationships/hdphoto" Target="../media/hdphoto3.wdp"/><Relationship Id="rId5" Type="http://schemas.openxmlformats.org/officeDocument/2006/relationships/image" Target="../media/image11.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89E0-89D9-4425-AE04-BF03119740B1}"/>
              </a:ext>
            </a:extLst>
          </p:cNvPr>
          <p:cNvSpPr>
            <a:spLocks noGrp="1"/>
          </p:cNvSpPr>
          <p:nvPr>
            <p:ph type="ctrTitle"/>
          </p:nvPr>
        </p:nvSpPr>
        <p:spPr/>
        <p:txBody>
          <a:bodyPr/>
          <a:lstStyle/>
          <a:p>
            <a:r>
              <a:rPr lang="en-US" dirty="0"/>
              <a:t>OSLC Capability Support</a:t>
            </a:r>
          </a:p>
        </p:txBody>
      </p:sp>
      <p:sp>
        <p:nvSpPr>
          <p:cNvPr id="3" name="Text Placeholder 2">
            <a:extLst>
              <a:ext uri="{FF2B5EF4-FFF2-40B4-BE49-F238E27FC236}">
                <a16:creationId xmlns:a16="http://schemas.microsoft.com/office/drawing/2014/main" id="{B9139839-FCEA-4EC2-AD64-E9A6C386964E}"/>
              </a:ext>
            </a:extLst>
          </p:cNvPr>
          <p:cNvSpPr>
            <a:spLocks noGrp="1"/>
          </p:cNvSpPr>
          <p:nvPr>
            <p:ph type="body" sz="quarter" idx="1"/>
          </p:nvPr>
        </p:nvSpPr>
        <p:spPr/>
        <p:txBody>
          <a:bodyPr/>
          <a:lstStyle/>
          <a:p>
            <a:r>
              <a:rPr lang="en-US" dirty="0"/>
              <a:t>Martin Ulrich, BD/PLM5, 19.01.2023</a:t>
            </a:r>
          </a:p>
        </p:txBody>
      </p:sp>
    </p:spTree>
    <p:extLst>
      <p:ext uri="{BB962C8B-B14F-4D97-AF65-F5344CB8AC3E}">
        <p14:creationId xmlns:p14="http://schemas.microsoft.com/office/powerpoint/2010/main" val="29330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a:t>New </a:t>
            </a:r>
            <a:r>
              <a:rPr lang="de-DE" dirty="0" err="1"/>
              <a:t>scenarios</a:t>
            </a:r>
            <a:endParaRPr lang="de-DE" dirty="0"/>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err="1"/>
              <a:t>product</a:t>
            </a:r>
            <a:r>
              <a:rPr lang="de-DE" b="1" dirty="0"/>
              <a:t> </a:t>
            </a:r>
            <a:r>
              <a:rPr lang="de-DE" b="1" dirty="0" err="1"/>
              <a:t>centric</a:t>
            </a:r>
            <a:r>
              <a:rPr lang="de-DE" b="1" dirty="0"/>
              <a:t> </a:t>
            </a:r>
            <a:r>
              <a:rPr lang="de-DE" b="1" dirty="0" err="1"/>
              <a:t>scenarios</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a:xfrm>
            <a:off x="3600468" y="1281813"/>
            <a:ext cx="3376278" cy="4240800"/>
          </a:xfrm>
        </p:spPr>
        <p:txBody>
          <a:bodyPr/>
          <a:lstStyle/>
          <a:p>
            <a:r>
              <a:rPr lang="de-DE" dirty="0" err="1"/>
              <a:t>Product</a:t>
            </a:r>
            <a:r>
              <a:rPr lang="de-DE" dirty="0"/>
              <a:t> Master Data</a:t>
            </a:r>
          </a:p>
          <a:p>
            <a:r>
              <a:rPr lang="de-DE" dirty="0" err="1"/>
              <a:t>Configuration</a:t>
            </a:r>
            <a:r>
              <a:rPr lang="de-DE" dirty="0"/>
              <a:t> Data</a:t>
            </a:r>
          </a:p>
          <a:p>
            <a:r>
              <a:rPr lang="de-DE" dirty="0"/>
              <a:t>Link </a:t>
            </a:r>
            <a:r>
              <a:rPr lang="de-DE" dirty="0" err="1"/>
              <a:t>index</a:t>
            </a:r>
            <a:endParaRPr lang="de-DE" dirty="0"/>
          </a:p>
          <a:p>
            <a:r>
              <a:rPr lang="de-DE" dirty="0"/>
              <a:t>Classification </a:t>
            </a:r>
            <a:r>
              <a:rPr lang="de-DE" dirty="0" err="1"/>
              <a:t>management</a:t>
            </a:r>
            <a:endParaRPr lang="de-DE" dirty="0"/>
          </a:p>
          <a:p>
            <a:r>
              <a:rPr lang="de-DE" dirty="0" err="1"/>
              <a:t>Product</a:t>
            </a:r>
            <a:r>
              <a:rPr lang="de-DE" dirty="0"/>
              <a:t> </a:t>
            </a:r>
            <a:r>
              <a:rPr lang="de-DE" dirty="0" err="1"/>
              <a:t>line</a:t>
            </a:r>
            <a:r>
              <a:rPr lang="de-DE" dirty="0"/>
              <a:t> Eng. </a:t>
            </a:r>
          </a:p>
          <a:p>
            <a:r>
              <a:rPr lang="de-DE" dirty="0"/>
              <a:t>Link </a:t>
            </a:r>
            <a:r>
              <a:rPr lang="de-DE" dirty="0" err="1"/>
              <a:t>validity</a:t>
            </a:r>
            <a:endParaRPr lang="de-DE" dirty="0"/>
          </a:p>
          <a:p>
            <a:r>
              <a:rPr lang="de-DE" dirty="0"/>
              <a:t>Change Set </a:t>
            </a:r>
            <a:r>
              <a:rPr lang="de-DE" dirty="0" err="1"/>
              <a:t>Delivery</a:t>
            </a:r>
            <a:endParaRPr lang="de-DE" dirty="0"/>
          </a:p>
          <a:p>
            <a:pPr marL="0" indent="0">
              <a:buNone/>
              <a:tabLst>
                <a:tab pos="538163" algn="l"/>
              </a:tabLst>
            </a:pPr>
            <a:br>
              <a:rPr lang="de-DE" dirty="0"/>
            </a:br>
            <a:r>
              <a:rPr lang="de-DE" sz="1600" dirty="0"/>
              <a:t>Note:	</a:t>
            </a:r>
            <a:r>
              <a:rPr lang="de-DE" sz="1600" dirty="0" err="1"/>
              <a:t>effectivity</a:t>
            </a:r>
            <a:r>
              <a:rPr lang="de-DE" sz="1600" dirty="0"/>
              <a:t> </a:t>
            </a:r>
            <a:r>
              <a:rPr lang="de-DE" sz="1600" dirty="0" err="1"/>
              <a:t>controlled</a:t>
            </a:r>
            <a:r>
              <a:rPr lang="de-DE" sz="1600" dirty="0"/>
              <a:t> BOM </a:t>
            </a:r>
            <a:br>
              <a:rPr lang="de-DE" sz="1600" dirty="0"/>
            </a:br>
            <a:r>
              <a:rPr lang="de-DE" sz="1600" dirty="0"/>
              <a:t>        	not relevant in engineering</a:t>
            </a:r>
          </a:p>
          <a:p>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6" name="Rechteck 5">
            <a:extLst>
              <a:ext uri="{FF2B5EF4-FFF2-40B4-BE49-F238E27FC236}">
                <a16:creationId xmlns:a16="http://schemas.microsoft.com/office/drawing/2014/main" id="{7011CCEF-CDAC-493F-8917-80CC6D3105FD}"/>
              </a:ext>
            </a:extLst>
          </p:cNvPr>
          <p:cNvSpPr/>
          <p:nvPr/>
        </p:nvSpPr>
        <p:spPr>
          <a:xfrm>
            <a:off x="221135" y="1249177"/>
            <a:ext cx="2838936" cy="3112810"/>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1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1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7" name="Rechteck 6">
            <a:extLst>
              <a:ext uri="{FF2B5EF4-FFF2-40B4-BE49-F238E27FC236}">
                <a16:creationId xmlns:a16="http://schemas.microsoft.com/office/drawing/2014/main" id="{34B5BDFE-0A60-49A4-9150-212D0F52FC3C}"/>
              </a:ext>
            </a:extLst>
          </p:cNvPr>
          <p:cNvSpPr/>
          <p:nvPr/>
        </p:nvSpPr>
        <p:spPr>
          <a:xfrm>
            <a:off x="387350" y="1942654"/>
            <a:ext cx="1227564" cy="347668"/>
          </a:xfrm>
          <a:prstGeom prst="rect">
            <a:avLst/>
          </a:prstGeom>
          <a:no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1000" kern="0" dirty="0" err="1">
                <a:solidFill>
                  <a:srgbClr val="000000"/>
                </a:solidFill>
                <a:latin typeface="Bosch Office Sans"/>
              </a:rPr>
              <a:t>Product</a:t>
            </a:r>
            <a:r>
              <a:rPr lang="de-DE" sz="1000" kern="0" dirty="0">
                <a:solidFill>
                  <a:srgbClr val="000000"/>
                </a:solidFill>
                <a:latin typeface="Bosch Office Sans"/>
              </a:rPr>
              <a:t> Variant Management</a:t>
            </a:r>
          </a:p>
        </p:txBody>
      </p:sp>
      <p:sp>
        <p:nvSpPr>
          <p:cNvPr id="8" name="Rechteck 7">
            <a:extLst>
              <a:ext uri="{FF2B5EF4-FFF2-40B4-BE49-F238E27FC236}">
                <a16:creationId xmlns:a16="http://schemas.microsoft.com/office/drawing/2014/main" id="{38042865-D790-4C86-B612-195ED652C552}"/>
              </a:ext>
            </a:extLst>
          </p:cNvPr>
          <p:cNvSpPr/>
          <p:nvPr/>
        </p:nvSpPr>
        <p:spPr>
          <a:xfrm>
            <a:off x="1674906" y="1942653"/>
            <a:ext cx="1227564" cy="347669"/>
          </a:xfrm>
          <a:prstGeom prst="rect">
            <a:avLst/>
          </a:prstGeom>
          <a:no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800" kern="0" dirty="0" err="1">
                <a:solidFill>
                  <a:srgbClr val="000000"/>
                </a:solidFill>
                <a:latin typeface="Bosch Office Sans"/>
              </a:rPr>
              <a:t>Product</a:t>
            </a:r>
            <a:r>
              <a:rPr lang="de-DE" sz="800" kern="0" dirty="0">
                <a:solidFill>
                  <a:srgbClr val="000000"/>
                </a:solidFill>
                <a:latin typeface="Bosch Office Sans"/>
              </a:rPr>
              <a:t> Classification Management</a:t>
            </a:r>
          </a:p>
        </p:txBody>
      </p:sp>
      <p:sp>
        <p:nvSpPr>
          <p:cNvPr id="9" name="Rechteck 8">
            <a:extLst>
              <a:ext uri="{FF2B5EF4-FFF2-40B4-BE49-F238E27FC236}">
                <a16:creationId xmlns:a16="http://schemas.microsoft.com/office/drawing/2014/main" id="{6DA0BDEA-5811-467F-B742-7D31C90E38BF}"/>
              </a:ext>
            </a:extLst>
          </p:cNvPr>
          <p:cNvSpPr/>
          <p:nvPr/>
        </p:nvSpPr>
        <p:spPr>
          <a:xfrm>
            <a:off x="327357" y="2809906"/>
            <a:ext cx="2618848" cy="1499406"/>
          </a:xfrm>
          <a:prstGeom prst="rect">
            <a:avLst/>
          </a:prstGeom>
          <a:pattFill prst="wdDnDiag">
            <a:fgClr>
              <a:srgbClr val="92D050"/>
            </a:fgClr>
            <a:bgClr>
              <a:schemeClr val="bg1"/>
            </a:bgClr>
          </a:patt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1000" kern="0" dirty="0" err="1">
                <a:solidFill>
                  <a:srgbClr val="000000"/>
                </a:solidFill>
                <a:latin typeface="Bosch Office Sans"/>
              </a:rPr>
              <a:t>Product</a:t>
            </a:r>
            <a:r>
              <a:rPr lang="de-DE" sz="1000" kern="0" dirty="0">
                <a:solidFill>
                  <a:srgbClr val="000000"/>
                </a:solidFill>
                <a:latin typeface="Bosch Office Sans"/>
              </a:rPr>
              <a:t> </a:t>
            </a:r>
            <a:r>
              <a:rPr lang="de-DE" sz="1000" kern="0" dirty="0" err="1">
                <a:solidFill>
                  <a:srgbClr val="000000"/>
                </a:solidFill>
                <a:latin typeface="Bosch Office Sans"/>
              </a:rPr>
              <a:t>Configuration</a:t>
            </a:r>
            <a:r>
              <a:rPr lang="de-DE" sz="1000" kern="0" dirty="0">
                <a:solidFill>
                  <a:srgbClr val="000000"/>
                </a:solidFill>
                <a:latin typeface="Bosch Office Sans"/>
              </a:rPr>
              <a:t> Management</a:t>
            </a:r>
          </a:p>
        </p:txBody>
      </p:sp>
      <p:sp>
        <p:nvSpPr>
          <p:cNvPr id="10" name="Rechteck 9">
            <a:extLst>
              <a:ext uri="{FF2B5EF4-FFF2-40B4-BE49-F238E27FC236}">
                <a16:creationId xmlns:a16="http://schemas.microsoft.com/office/drawing/2014/main" id="{01D1D814-C659-4C58-8CF8-CE9EF1070B04}"/>
              </a:ext>
            </a:extLst>
          </p:cNvPr>
          <p:cNvSpPr/>
          <p:nvPr/>
        </p:nvSpPr>
        <p:spPr>
          <a:xfrm>
            <a:off x="399431" y="3097247"/>
            <a:ext cx="1228736" cy="469460"/>
          </a:xfrm>
          <a:prstGeom prst="rect">
            <a:avLst/>
          </a:prstGeom>
          <a:pattFill prst="wdDnDiag">
            <a:fgClr>
              <a:srgbClr val="92D050"/>
            </a:fgClr>
            <a:bgClr>
              <a:schemeClr val="bg1"/>
            </a:bgClr>
          </a:patt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1000" kern="0" dirty="0" err="1">
                <a:solidFill>
                  <a:srgbClr val="000000"/>
                </a:solidFill>
                <a:latin typeface="Bosch Office Sans"/>
              </a:rPr>
              <a:t>Product</a:t>
            </a:r>
            <a:r>
              <a:rPr lang="de-DE" sz="1000" kern="0" dirty="0">
                <a:solidFill>
                  <a:srgbClr val="000000"/>
                </a:solidFill>
                <a:latin typeface="Bosch Office Sans"/>
              </a:rPr>
              <a:t> (CI)</a:t>
            </a:r>
          </a:p>
          <a:p>
            <a:pPr algn="ctr" fontAlgn="auto">
              <a:spcBef>
                <a:spcPts val="0"/>
              </a:spcBef>
              <a:spcAft>
                <a:spcPts val="0"/>
              </a:spcAft>
            </a:pPr>
            <a:r>
              <a:rPr lang="de-DE" sz="1000" kern="0" dirty="0" err="1">
                <a:solidFill>
                  <a:srgbClr val="000000"/>
                </a:solidFill>
                <a:latin typeface="Bosch Office Sans"/>
              </a:rPr>
              <a:t>Identification</a:t>
            </a:r>
            <a:r>
              <a:rPr lang="de-DE" sz="1000" kern="0" dirty="0">
                <a:solidFill>
                  <a:srgbClr val="000000"/>
                </a:solidFill>
                <a:latin typeface="Bosch Office Sans"/>
              </a:rPr>
              <a:t> Management</a:t>
            </a:r>
          </a:p>
        </p:txBody>
      </p:sp>
      <p:sp>
        <p:nvSpPr>
          <p:cNvPr id="11" name="Rechteck 10">
            <a:extLst>
              <a:ext uri="{FF2B5EF4-FFF2-40B4-BE49-F238E27FC236}">
                <a16:creationId xmlns:a16="http://schemas.microsoft.com/office/drawing/2014/main" id="{B9F4A086-BC82-469E-892A-C1EFB244B56C}"/>
              </a:ext>
            </a:extLst>
          </p:cNvPr>
          <p:cNvSpPr/>
          <p:nvPr/>
        </p:nvSpPr>
        <p:spPr>
          <a:xfrm>
            <a:off x="1711264" y="3090925"/>
            <a:ext cx="1215483" cy="328041"/>
          </a:xfrm>
          <a:prstGeom prst="rect">
            <a:avLst/>
          </a:prstGeom>
          <a:solidFill>
            <a:srgbClr val="92D050"/>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a:ln>
                  <a:noFill/>
                </a:ln>
                <a:solidFill>
                  <a:srgbClr val="000000"/>
                </a:solidFill>
                <a:effectLst/>
                <a:uLnTx/>
                <a:uFillTx/>
                <a:latin typeface="Bosch Office Sans"/>
                <a:ea typeface="+mn-ea"/>
                <a:cs typeface="+mn-cs"/>
              </a:rPr>
              <a:t>CI Branch </a:t>
            </a:r>
          </a:p>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a:ln>
                  <a:noFill/>
                </a:ln>
                <a:solidFill>
                  <a:srgbClr val="000000"/>
                </a:solidFill>
                <a:effectLst/>
                <a:uLnTx/>
                <a:uFillTx/>
                <a:latin typeface="Bosch Office Sans"/>
                <a:ea typeface="+mn-ea"/>
                <a:cs typeface="+mn-cs"/>
              </a:rPr>
              <a:t>Management</a:t>
            </a:r>
          </a:p>
        </p:txBody>
      </p:sp>
      <p:sp>
        <p:nvSpPr>
          <p:cNvPr id="12" name="Rechteck 11">
            <a:extLst>
              <a:ext uri="{FF2B5EF4-FFF2-40B4-BE49-F238E27FC236}">
                <a16:creationId xmlns:a16="http://schemas.microsoft.com/office/drawing/2014/main" id="{E017E0C1-A877-4843-8B89-D670628C6573}"/>
              </a:ext>
            </a:extLst>
          </p:cNvPr>
          <p:cNvSpPr/>
          <p:nvPr/>
        </p:nvSpPr>
        <p:spPr>
          <a:xfrm>
            <a:off x="406253" y="3595548"/>
            <a:ext cx="1221914" cy="328041"/>
          </a:xfrm>
          <a:prstGeom prst="rect">
            <a:avLst/>
          </a:prstGeom>
          <a:solidFill>
            <a:schemeClr val="bg1"/>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a:ln>
                  <a:noFill/>
                </a:ln>
                <a:solidFill>
                  <a:srgbClr val="000000"/>
                </a:solidFill>
                <a:effectLst/>
                <a:uLnTx/>
                <a:uFillTx/>
                <a:latin typeface="Bosch Office Sans"/>
                <a:ea typeface="+mn-ea"/>
                <a:cs typeface="+mn-cs"/>
              </a:rPr>
              <a:t>CI Control Management</a:t>
            </a:r>
          </a:p>
        </p:txBody>
      </p:sp>
      <p:sp>
        <p:nvSpPr>
          <p:cNvPr id="13" name="Rechteck 12">
            <a:extLst>
              <a:ext uri="{FF2B5EF4-FFF2-40B4-BE49-F238E27FC236}">
                <a16:creationId xmlns:a16="http://schemas.microsoft.com/office/drawing/2014/main" id="{8A8181A9-CCFE-4851-A1C0-008AD38B7864}"/>
              </a:ext>
            </a:extLst>
          </p:cNvPr>
          <p:cNvSpPr/>
          <p:nvPr/>
        </p:nvSpPr>
        <p:spPr>
          <a:xfrm>
            <a:off x="399431" y="2334387"/>
            <a:ext cx="1229129" cy="347668"/>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900" b="0" i="0" u="none" strike="noStrike" kern="0" cap="none" spc="0" normalizeH="0" baseline="0" noProof="0" dirty="0">
                <a:ln>
                  <a:noFill/>
                </a:ln>
                <a:solidFill>
                  <a:srgbClr val="000000"/>
                </a:solidFill>
                <a:effectLst/>
                <a:uLnTx/>
                <a:uFillTx/>
                <a:latin typeface="Bosch Office Sans"/>
                <a:ea typeface="+mn-ea"/>
                <a:cs typeface="+mn-cs"/>
              </a:rPr>
              <a:t> Version Management</a:t>
            </a:r>
          </a:p>
        </p:txBody>
      </p:sp>
      <p:sp>
        <p:nvSpPr>
          <p:cNvPr id="14" name="Rechteck 13">
            <a:extLst>
              <a:ext uri="{FF2B5EF4-FFF2-40B4-BE49-F238E27FC236}">
                <a16:creationId xmlns:a16="http://schemas.microsoft.com/office/drawing/2014/main" id="{85BEA7D2-3730-4894-909D-0C15E21E68FF}"/>
              </a:ext>
            </a:extLst>
          </p:cNvPr>
          <p:cNvSpPr/>
          <p:nvPr/>
        </p:nvSpPr>
        <p:spPr>
          <a:xfrm>
            <a:off x="327357" y="1638647"/>
            <a:ext cx="2618848" cy="1090543"/>
          </a:xfrm>
          <a:prstGeom prst="rect">
            <a:avLst/>
          </a:prstGeom>
          <a:no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1000" kern="0" dirty="0" err="1">
                <a:solidFill>
                  <a:srgbClr val="000000"/>
                </a:solidFill>
                <a:latin typeface="Bosch Office Sans"/>
              </a:rPr>
              <a:t>Product</a:t>
            </a:r>
            <a:r>
              <a:rPr lang="de-DE" sz="1000" kern="0" dirty="0">
                <a:solidFill>
                  <a:srgbClr val="000000"/>
                </a:solidFill>
                <a:latin typeface="Bosch Office Sans"/>
              </a:rPr>
              <a:t> Portfolio Management</a:t>
            </a:r>
          </a:p>
        </p:txBody>
      </p:sp>
      <p:sp>
        <p:nvSpPr>
          <p:cNvPr id="15" name="Rechteck 14">
            <a:extLst>
              <a:ext uri="{FF2B5EF4-FFF2-40B4-BE49-F238E27FC236}">
                <a16:creationId xmlns:a16="http://schemas.microsoft.com/office/drawing/2014/main" id="{CF9A70FB-92D6-447C-AA16-445B106A0CDD}"/>
              </a:ext>
            </a:extLst>
          </p:cNvPr>
          <p:cNvSpPr/>
          <p:nvPr/>
        </p:nvSpPr>
        <p:spPr>
          <a:xfrm>
            <a:off x="1711264" y="3595548"/>
            <a:ext cx="1215483" cy="328041"/>
          </a:xfrm>
          <a:prstGeom prst="rect">
            <a:avLst/>
          </a:prstGeom>
          <a:solidFill>
            <a:srgbClr val="92D050"/>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a:ln>
                  <a:noFill/>
                </a:ln>
                <a:solidFill>
                  <a:srgbClr val="000000"/>
                </a:solidFill>
                <a:effectLst/>
                <a:uLnTx/>
                <a:uFillTx/>
                <a:latin typeface="Bosch Office Sans"/>
                <a:ea typeface="+mn-ea"/>
                <a:cs typeface="+mn-cs"/>
              </a:rPr>
              <a:t>CI Baseline Management</a:t>
            </a:r>
          </a:p>
        </p:txBody>
      </p:sp>
      <p:sp>
        <p:nvSpPr>
          <p:cNvPr id="16" name="Rechteck 15">
            <a:extLst>
              <a:ext uri="{FF2B5EF4-FFF2-40B4-BE49-F238E27FC236}">
                <a16:creationId xmlns:a16="http://schemas.microsoft.com/office/drawing/2014/main" id="{C7C4EB90-568E-4E8C-BDDC-4FC47A218DDE}"/>
              </a:ext>
            </a:extLst>
          </p:cNvPr>
          <p:cNvSpPr/>
          <p:nvPr/>
        </p:nvSpPr>
        <p:spPr>
          <a:xfrm>
            <a:off x="406057" y="3952430"/>
            <a:ext cx="1215483" cy="328041"/>
          </a:xfrm>
          <a:prstGeom prst="rect">
            <a:avLst/>
          </a:prstGeom>
          <a:solidFill>
            <a:schemeClr val="bg1"/>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a:ln>
                  <a:noFill/>
                </a:ln>
                <a:solidFill>
                  <a:srgbClr val="000000"/>
                </a:solidFill>
                <a:effectLst/>
                <a:uLnTx/>
                <a:uFillTx/>
                <a:latin typeface="Bosch Office Sans"/>
                <a:ea typeface="+mn-ea"/>
                <a:cs typeface="+mn-cs"/>
              </a:rPr>
              <a:t>CI Status Management</a:t>
            </a:r>
          </a:p>
        </p:txBody>
      </p:sp>
      <p:sp>
        <p:nvSpPr>
          <p:cNvPr id="17" name="Rechteck 16">
            <a:extLst>
              <a:ext uri="{FF2B5EF4-FFF2-40B4-BE49-F238E27FC236}">
                <a16:creationId xmlns:a16="http://schemas.microsoft.com/office/drawing/2014/main" id="{9D86339E-9EC1-467B-8041-7B1C7844F85F}"/>
              </a:ext>
            </a:extLst>
          </p:cNvPr>
          <p:cNvSpPr/>
          <p:nvPr/>
        </p:nvSpPr>
        <p:spPr>
          <a:xfrm>
            <a:off x="7743339" y="1244852"/>
            <a:ext cx="2838936" cy="3112810"/>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100" b="0" i="0" u="none" strike="noStrike" kern="0" cap="none" spc="0" normalizeH="0" baseline="0" noProof="0" dirty="0">
                <a:ln>
                  <a:noFill/>
                </a:ln>
                <a:solidFill>
                  <a:srgbClr val="000000"/>
                </a:solidFill>
                <a:effectLst/>
                <a:uLnTx/>
                <a:uFillTx/>
                <a:latin typeface="Bosch Office Sans"/>
                <a:ea typeface="+mn-ea"/>
                <a:cs typeface="+mn-cs"/>
              </a:rPr>
              <a:t>Engineering Management</a:t>
            </a:r>
          </a:p>
        </p:txBody>
      </p:sp>
      <p:sp>
        <p:nvSpPr>
          <p:cNvPr id="18" name="Rechteck 17">
            <a:extLst>
              <a:ext uri="{FF2B5EF4-FFF2-40B4-BE49-F238E27FC236}">
                <a16:creationId xmlns:a16="http://schemas.microsoft.com/office/drawing/2014/main" id="{54646DAA-1633-480C-9BD7-2600EAAE06ED}"/>
              </a:ext>
            </a:extLst>
          </p:cNvPr>
          <p:cNvSpPr/>
          <p:nvPr/>
        </p:nvSpPr>
        <p:spPr>
          <a:xfrm>
            <a:off x="7909553" y="1938329"/>
            <a:ext cx="1227564" cy="347668"/>
          </a:xfrm>
          <a:prstGeom prst="rect">
            <a:avLst/>
          </a:prstGeom>
          <a:pattFill prst="dkDnDiag">
            <a:fgClr>
              <a:srgbClr val="92D050"/>
            </a:fgClr>
            <a:bgClr>
              <a:schemeClr val="bg1"/>
            </a:bgClr>
          </a:patt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a:ln>
                  <a:noFill/>
                </a:ln>
                <a:solidFill>
                  <a:srgbClr val="000000"/>
                </a:solidFill>
                <a:effectLst/>
                <a:uLnTx/>
                <a:uFillTx/>
                <a:latin typeface="Bosch Office Sans"/>
                <a:ea typeface="+mn-ea"/>
                <a:cs typeface="+mn-cs"/>
              </a:rPr>
              <a:t>System </a:t>
            </a:r>
            <a:r>
              <a:rPr kumimoji="0" lang="de-DE" sz="900" b="0" i="0" u="none" strike="noStrike" kern="0" cap="none" spc="0" normalizeH="0" baseline="0" noProof="0" dirty="0" err="1">
                <a:ln>
                  <a:noFill/>
                </a:ln>
                <a:solidFill>
                  <a:srgbClr val="000000"/>
                </a:solidFill>
                <a:effectLst/>
                <a:uLnTx/>
                <a:uFillTx/>
                <a:latin typeface="Bosch Office Sans"/>
                <a:ea typeface="+mn-ea"/>
                <a:cs typeface="+mn-cs"/>
              </a:rPr>
              <a:t>Req</a:t>
            </a:r>
            <a:r>
              <a:rPr kumimoji="0" lang="de-DE" sz="9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19" name="Rechteck 18">
            <a:extLst>
              <a:ext uri="{FF2B5EF4-FFF2-40B4-BE49-F238E27FC236}">
                <a16:creationId xmlns:a16="http://schemas.microsoft.com/office/drawing/2014/main" id="{0DE6D70C-B7F6-4361-B8DD-898F74E93D38}"/>
              </a:ext>
            </a:extLst>
          </p:cNvPr>
          <p:cNvSpPr/>
          <p:nvPr/>
        </p:nvSpPr>
        <p:spPr>
          <a:xfrm>
            <a:off x="7849561" y="2805582"/>
            <a:ext cx="2618848" cy="276696"/>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000" b="0" i="0" u="none" strike="noStrike" kern="0" cap="none" spc="0" normalizeH="0" baseline="0" noProof="0" dirty="0">
                <a:ln>
                  <a:noFill/>
                </a:ln>
                <a:solidFill>
                  <a:srgbClr val="000000"/>
                </a:solidFill>
                <a:effectLst/>
                <a:uLnTx/>
                <a:uFillTx/>
                <a:latin typeface="Bosch Office Sans"/>
                <a:ea typeface="+mn-ea"/>
                <a:cs typeface="+mn-cs"/>
              </a:rPr>
              <a:t>SW Engineering Management</a:t>
            </a:r>
          </a:p>
        </p:txBody>
      </p:sp>
      <p:sp>
        <p:nvSpPr>
          <p:cNvPr id="20" name="Rechteck 19">
            <a:extLst>
              <a:ext uri="{FF2B5EF4-FFF2-40B4-BE49-F238E27FC236}">
                <a16:creationId xmlns:a16="http://schemas.microsoft.com/office/drawing/2014/main" id="{BB5AEEB7-1F26-42C3-817D-B1C3395D7C13}"/>
              </a:ext>
            </a:extLst>
          </p:cNvPr>
          <p:cNvSpPr/>
          <p:nvPr/>
        </p:nvSpPr>
        <p:spPr>
          <a:xfrm>
            <a:off x="9137117" y="3246297"/>
            <a:ext cx="1228736" cy="414943"/>
          </a:xfrm>
          <a:prstGeom prst="rect">
            <a:avLst/>
          </a:prstGeom>
          <a:solidFill>
            <a:srgbClr val="007BC0"/>
          </a:solid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1000" kern="0" dirty="0">
                <a:solidFill>
                  <a:schemeClr val="bg1"/>
                </a:solidFill>
                <a:latin typeface="Bosch Office Sans"/>
              </a:rPr>
              <a:t>xxx </a:t>
            </a:r>
            <a:r>
              <a:rPr lang="de-DE" sz="1000" kern="0" dirty="0" err="1">
                <a:solidFill>
                  <a:schemeClr val="bg1"/>
                </a:solidFill>
                <a:latin typeface="Bosch Office Sans"/>
              </a:rPr>
              <a:t>Traceability</a:t>
            </a:r>
            <a:r>
              <a:rPr lang="de-DE" sz="1000" kern="0" dirty="0">
                <a:solidFill>
                  <a:schemeClr val="bg1"/>
                </a:solidFill>
                <a:latin typeface="Bosch Office Sans"/>
              </a:rPr>
              <a:t> Management</a:t>
            </a:r>
          </a:p>
        </p:txBody>
      </p:sp>
      <p:sp>
        <p:nvSpPr>
          <p:cNvPr id="21" name="Rechteck 20">
            <a:extLst>
              <a:ext uri="{FF2B5EF4-FFF2-40B4-BE49-F238E27FC236}">
                <a16:creationId xmlns:a16="http://schemas.microsoft.com/office/drawing/2014/main" id="{65FEF8B3-5F30-4E16-9AB1-463AF5F67037}"/>
              </a:ext>
            </a:extLst>
          </p:cNvPr>
          <p:cNvSpPr/>
          <p:nvPr/>
        </p:nvSpPr>
        <p:spPr>
          <a:xfrm>
            <a:off x="9215925" y="1942933"/>
            <a:ext cx="1229129" cy="347668"/>
          </a:xfrm>
          <a:prstGeom prst="rect">
            <a:avLst/>
          </a:prstGeom>
          <a:pattFill prst="dkDnDiag">
            <a:fgClr>
              <a:srgbClr val="92D050"/>
            </a:fgClr>
            <a:bgClr>
              <a:schemeClr val="bg1"/>
            </a:bgClr>
          </a:patt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a:ln>
                  <a:noFill/>
                </a:ln>
                <a:solidFill>
                  <a:srgbClr val="000000"/>
                </a:solidFill>
                <a:effectLst/>
                <a:uLnTx/>
                <a:uFillTx/>
                <a:latin typeface="Bosch Office Sans"/>
                <a:ea typeface="+mn-ea"/>
                <a:cs typeface="+mn-cs"/>
              </a:rPr>
              <a:t>System Architecture Management</a:t>
            </a:r>
          </a:p>
        </p:txBody>
      </p:sp>
      <p:sp>
        <p:nvSpPr>
          <p:cNvPr id="22" name="Rechteck 21">
            <a:extLst>
              <a:ext uri="{FF2B5EF4-FFF2-40B4-BE49-F238E27FC236}">
                <a16:creationId xmlns:a16="http://schemas.microsoft.com/office/drawing/2014/main" id="{278F40CE-18C5-4C32-B106-8D52B5723F48}"/>
              </a:ext>
            </a:extLst>
          </p:cNvPr>
          <p:cNvSpPr/>
          <p:nvPr/>
        </p:nvSpPr>
        <p:spPr>
          <a:xfrm>
            <a:off x="7849561" y="1634322"/>
            <a:ext cx="2618848" cy="1090543"/>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000" b="0" i="0" u="none" strike="noStrike" kern="0" cap="none" spc="0" normalizeH="0" baseline="0" noProof="0" dirty="0">
                <a:ln>
                  <a:noFill/>
                </a:ln>
                <a:solidFill>
                  <a:srgbClr val="000000"/>
                </a:solidFill>
                <a:effectLst/>
                <a:uLnTx/>
                <a:uFillTx/>
                <a:latin typeface="Bosch Office Sans"/>
                <a:ea typeface="+mn-ea"/>
                <a:cs typeface="+mn-cs"/>
              </a:rPr>
              <a:t>System Engineering Management</a:t>
            </a:r>
          </a:p>
        </p:txBody>
      </p:sp>
      <p:sp>
        <p:nvSpPr>
          <p:cNvPr id="23" name="Rechteck 22">
            <a:extLst>
              <a:ext uri="{FF2B5EF4-FFF2-40B4-BE49-F238E27FC236}">
                <a16:creationId xmlns:a16="http://schemas.microsoft.com/office/drawing/2014/main" id="{EA1DCC85-E5F5-4E54-9604-54F4BC6A0565}"/>
              </a:ext>
            </a:extLst>
          </p:cNvPr>
          <p:cNvSpPr/>
          <p:nvPr/>
        </p:nvSpPr>
        <p:spPr>
          <a:xfrm>
            <a:off x="8967524" y="2092493"/>
            <a:ext cx="133060" cy="13985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9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24" name="Rechteck 23">
            <a:extLst>
              <a:ext uri="{FF2B5EF4-FFF2-40B4-BE49-F238E27FC236}">
                <a16:creationId xmlns:a16="http://schemas.microsoft.com/office/drawing/2014/main" id="{89B88B65-A1B1-41A5-893B-9603E8EC19C1}"/>
              </a:ext>
            </a:extLst>
          </p:cNvPr>
          <p:cNvSpPr/>
          <p:nvPr/>
        </p:nvSpPr>
        <p:spPr>
          <a:xfrm>
            <a:off x="10254258" y="2105340"/>
            <a:ext cx="133060" cy="13985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9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25" name="Rechteck 24">
            <a:extLst>
              <a:ext uri="{FF2B5EF4-FFF2-40B4-BE49-F238E27FC236}">
                <a16:creationId xmlns:a16="http://schemas.microsoft.com/office/drawing/2014/main" id="{660E9EE9-72F8-4B93-A9E9-19124EA158EF}"/>
              </a:ext>
            </a:extLst>
          </p:cNvPr>
          <p:cNvSpPr/>
          <p:nvPr/>
        </p:nvSpPr>
        <p:spPr>
          <a:xfrm>
            <a:off x="10254258" y="2914098"/>
            <a:ext cx="133060" cy="13985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9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26" name="Rechteck 25">
            <a:extLst>
              <a:ext uri="{FF2B5EF4-FFF2-40B4-BE49-F238E27FC236}">
                <a16:creationId xmlns:a16="http://schemas.microsoft.com/office/drawing/2014/main" id="{4039ADEB-7767-4B00-9E83-D443E7B39815}"/>
              </a:ext>
            </a:extLst>
          </p:cNvPr>
          <p:cNvSpPr/>
          <p:nvPr/>
        </p:nvSpPr>
        <p:spPr>
          <a:xfrm>
            <a:off x="9137117" y="3749408"/>
            <a:ext cx="1228736" cy="414943"/>
          </a:xfrm>
          <a:prstGeom prst="rect">
            <a:avLst/>
          </a:prstGeom>
          <a:solidFill>
            <a:srgbClr val="007BC0"/>
          </a:solid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1000" kern="0" dirty="0">
                <a:solidFill>
                  <a:schemeClr val="bg1"/>
                </a:solidFill>
                <a:latin typeface="Bosch Office Sans"/>
              </a:rPr>
              <a:t>xxx Consistency Management</a:t>
            </a:r>
          </a:p>
        </p:txBody>
      </p:sp>
      <p:cxnSp>
        <p:nvCxnSpPr>
          <p:cNvPr id="28" name="Gerader Verbinder 27">
            <a:extLst>
              <a:ext uri="{FF2B5EF4-FFF2-40B4-BE49-F238E27FC236}">
                <a16:creationId xmlns:a16="http://schemas.microsoft.com/office/drawing/2014/main" id="{37D084E6-2687-464B-8ABB-C0EB91364A82}"/>
              </a:ext>
            </a:extLst>
          </p:cNvPr>
          <p:cNvCxnSpPr>
            <a:cxnSpLocks/>
          </p:cNvCxnSpPr>
          <p:nvPr/>
        </p:nvCxnSpPr>
        <p:spPr>
          <a:xfrm flipV="1">
            <a:off x="1628167" y="1458580"/>
            <a:ext cx="1972301" cy="1632345"/>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276E005-1F5A-48AC-B62B-FE85D356F604}"/>
              </a:ext>
            </a:extLst>
          </p:cNvPr>
          <p:cNvCxnSpPr>
            <a:cxnSpLocks/>
          </p:cNvCxnSpPr>
          <p:nvPr/>
        </p:nvCxnSpPr>
        <p:spPr>
          <a:xfrm flipV="1">
            <a:off x="2926747" y="1458580"/>
            <a:ext cx="673721" cy="175742"/>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5C646284-E049-4852-84BB-B14898E7F9F6}"/>
              </a:ext>
            </a:extLst>
          </p:cNvPr>
          <p:cNvCxnSpPr>
            <a:cxnSpLocks/>
          </p:cNvCxnSpPr>
          <p:nvPr/>
        </p:nvCxnSpPr>
        <p:spPr>
          <a:xfrm flipV="1">
            <a:off x="2946205" y="1815419"/>
            <a:ext cx="689093" cy="990163"/>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87E55C71-D7EA-419F-9C77-28024DD7903D}"/>
              </a:ext>
            </a:extLst>
          </p:cNvPr>
          <p:cNvCxnSpPr>
            <a:cxnSpLocks/>
            <a:stCxn id="20" idx="1"/>
          </p:cNvCxnSpPr>
          <p:nvPr/>
        </p:nvCxnSpPr>
        <p:spPr>
          <a:xfrm flipH="1" flipV="1">
            <a:off x="4937760" y="2141034"/>
            <a:ext cx="4199357" cy="1312735"/>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4F47869E-415B-4BE8-8500-F4CE00A76882}"/>
              </a:ext>
            </a:extLst>
          </p:cNvPr>
          <p:cNvCxnSpPr>
            <a:cxnSpLocks/>
          </p:cNvCxnSpPr>
          <p:nvPr/>
        </p:nvCxnSpPr>
        <p:spPr>
          <a:xfrm>
            <a:off x="2946205" y="2805582"/>
            <a:ext cx="689093" cy="75627"/>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3C45CE90-9657-474E-8460-EF782EC0EC86}"/>
              </a:ext>
            </a:extLst>
          </p:cNvPr>
          <p:cNvCxnSpPr>
            <a:cxnSpLocks/>
          </p:cNvCxnSpPr>
          <p:nvPr/>
        </p:nvCxnSpPr>
        <p:spPr>
          <a:xfrm>
            <a:off x="1614914" y="2285997"/>
            <a:ext cx="2020384" cy="576125"/>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C47637DD-722A-47E6-9A6A-6A3A1F8719D2}"/>
              </a:ext>
            </a:extLst>
          </p:cNvPr>
          <p:cNvCxnSpPr>
            <a:cxnSpLocks/>
          </p:cNvCxnSpPr>
          <p:nvPr/>
        </p:nvCxnSpPr>
        <p:spPr>
          <a:xfrm flipH="1" flipV="1">
            <a:off x="5080496" y="3211551"/>
            <a:ext cx="4056621" cy="691113"/>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EDE72162-B6D4-4CAA-914E-826222E52A25}"/>
              </a:ext>
            </a:extLst>
          </p:cNvPr>
          <p:cNvCxnSpPr>
            <a:cxnSpLocks/>
          </p:cNvCxnSpPr>
          <p:nvPr/>
        </p:nvCxnSpPr>
        <p:spPr>
          <a:xfrm>
            <a:off x="2902470" y="2285996"/>
            <a:ext cx="732828" cy="213729"/>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
        <p:nvSpPr>
          <p:cNvPr id="54" name="Rechteck 53">
            <a:extLst>
              <a:ext uri="{FF2B5EF4-FFF2-40B4-BE49-F238E27FC236}">
                <a16:creationId xmlns:a16="http://schemas.microsoft.com/office/drawing/2014/main" id="{6AD69DAF-5C79-413D-8660-1C3018C9CBAE}"/>
              </a:ext>
            </a:extLst>
          </p:cNvPr>
          <p:cNvSpPr/>
          <p:nvPr/>
        </p:nvSpPr>
        <p:spPr>
          <a:xfrm>
            <a:off x="692772" y="4990153"/>
            <a:ext cx="1227564" cy="347669"/>
          </a:xfrm>
          <a:prstGeom prst="rect">
            <a:avLst/>
          </a:prstGeom>
          <a:no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800" kern="0" dirty="0">
                <a:solidFill>
                  <a:srgbClr val="000000"/>
                </a:solidFill>
                <a:latin typeface="Bosch Office Sans"/>
              </a:rPr>
              <a:t>Focus Areas</a:t>
            </a:r>
          </a:p>
        </p:txBody>
      </p:sp>
      <p:sp>
        <p:nvSpPr>
          <p:cNvPr id="55" name="Textfeld 54">
            <a:extLst>
              <a:ext uri="{FF2B5EF4-FFF2-40B4-BE49-F238E27FC236}">
                <a16:creationId xmlns:a16="http://schemas.microsoft.com/office/drawing/2014/main" id="{E6AFCE2C-757C-4B0C-8D4D-E25193653861}"/>
              </a:ext>
            </a:extLst>
          </p:cNvPr>
          <p:cNvSpPr txBox="1"/>
          <p:nvPr/>
        </p:nvSpPr>
        <p:spPr>
          <a:xfrm>
            <a:off x="2220189" y="5034412"/>
            <a:ext cx="3350853" cy="237427"/>
          </a:xfrm>
          <a:prstGeom prst="rect">
            <a:avLst/>
          </a:prstGeom>
          <a:noFill/>
        </p:spPr>
        <p:txBody>
          <a:bodyPr wrap="none" lIns="0" tIns="0" rIns="0" bIns="0" rtlCol="0">
            <a:noAutofit/>
          </a:bodyPr>
          <a:lstStyle/>
          <a:p>
            <a:pPr marR="0" algn="l" defTabSz="914400" eaLnBrk="1" fontAlgn="auto" latinLnBrk="0" hangingPunct="1">
              <a:spcBef>
                <a:spcPts val="500"/>
              </a:spcBef>
              <a:spcAft>
                <a:spcPts val="0"/>
              </a:spcAft>
              <a:buClrTx/>
              <a:buSzTx/>
              <a:tabLst/>
            </a:pPr>
            <a:r>
              <a:rPr kumimoji="0" lang="en-US" sz="1200" b="0" i="0" u="none" strike="noStrike" kern="0" cap="none" spc="0" normalizeH="0" baseline="0" noProof="0" dirty="0">
                <a:ln>
                  <a:noFill/>
                </a:ln>
                <a:solidFill>
                  <a:srgbClr val="000000"/>
                </a:solidFill>
                <a:effectLst/>
                <a:uLnTx/>
                <a:uFillTx/>
              </a:rPr>
              <a:t>Items listed according to priority</a:t>
            </a:r>
            <a:endParaRPr kumimoji="0" lang="de-DE" sz="1200" b="0" i="0" u="none" strike="noStrike" kern="0" cap="none" spc="0" normalizeH="0" baseline="0" noProof="0" dirty="0">
              <a:ln>
                <a:noFill/>
              </a:ln>
              <a:solidFill>
                <a:srgbClr val="000000"/>
              </a:solidFill>
              <a:effectLst/>
              <a:uLnTx/>
              <a:uFillTx/>
            </a:endParaRPr>
          </a:p>
        </p:txBody>
      </p:sp>
      <p:cxnSp>
        <p:nvCxnSpPr>
          <p:cNvPr id="56" name="Gerader Verbinder 55">
            <a:extLst>
              <a:ext uri="{FF2B5EF4-FFF2-40B4-BE49-F238E27FC236}">
                <a16:creationId xmlns:a16="http://schemas.microsoft.com/office/drawing/2014/main" id="{F304B04A-1BA4-4349-937E-E1AA1AF4F3B5}"/>
              </a:ext>
            </a:extLst>
          </p:cNvPr>
          <p:cNvCxnSpPr>
            <a:cxnSpLocks/>
          </p:cNvCxnSpPr>
          <p:nvPr/>
        </p:nvCxnSpPr>
        <p:spPr>
          <a:xfrm>
            <a:off x="2946205" y="4147046"/>
            <a:ext cx="588628" cy="59231"/>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2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a:t>New </a:t>
            </a:r>
            <a:r>
              <a:rPr lang="de-DE" dirty="0" err="1"/>
              <a:t>scenario</a:t>
            </a:r>
            <a:r>
              <a:rPr lang="de-DE" dirty="0"/>
              <a:t>: </a:t>
            </a:r>
            <a:r>
              <a:rPr lang="de-DE" dirty="0" err="1"/>
              <a:t>Product</a:t>
            </a:r>
            <a:r>
              <a:rPr lang="de-DE" dirty="0"/>
              <a:t> / Project-Master Data</a:t>
            </a:r>
            <a:br>
              <a:rPr lang="de-DE" dirty="0"/>
            </a:br>
            <a:endParaRPr lang="de-DE" dirty="0"/>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err="1"/>
              <a:t>product</a:t>
            </a:r>
            <a:r>
              <a:rPr lang="de-DE" b="1" dirty="0"/>
              <a:t> </a:t>
            </a:r>
            <a:r>
              <a:rPr lang="de-DE" b="1" dirty="0" err="1"/>
              <a:t>centric</a:t>
            </a:r>
            <a:r>
              <a:rPr lang="de-DE" b="1" dirty="0"/>
              <a:t> </a:t>
            </a:r>
            <a:r>
              <a:rPr lang="de-DE" b="1" dirty="0" err="1"/>
              <a:t>scenarios</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p:txBody>
          <a:bodyPr/>
          <a:lstStyle/>
          <a:p>
            <a:r>
              <a:rPr lang="de-DE" dirty="0"/>
              <a:t>Status Quo: OSLC </a:t>
            </a:r>
            <a:r>
              <a:rPr lang="de-DE" dirty="0" err="1"/>
              <a:t>Configuration</a:t>
            </a:r>
            <a:r>
              <a:rPr lang="de-DE" dirty="0"/>
              <a:t> Management</a:t>
            </a:r>
            <a:br>
              <a:rPr lang="de-DE" dirty="0"/>
            </a:br>
            <a:r>
              <a:rPr lang="de-DE" dirty="0"/>
              <a:t>Concept of </a:t>
            </a:r>
            <a:r>
              <a:rPr lang="de-DE" dirty="0" err="1"/>
              <a:t>the</a:t>
            </a:r>
            <a:r>
              <a:rPr lang="de-DE" dirty="0"/>
              <a:t> </a:t>
            </a:r>
            <a:r>
              <a:rPr lang="de-DE" dirty="0" err="1"/>
              <a:t>component</a:t>
            </a:r>
            <a:r>
              <a:rPr lang="de-DE" dirty="0"/>
              <a:t> </a:t>
            </a:r>
            <a:r>
              <a:rPr lang="de-DE" dirty="0" err="1"/>
              <a:t>being</a:t>
            </a:r>
            <a:r>
              <a:rPr lang="de-DE" dirty="0"/>
              <a:t> </a:t>
            </a:r>
            <a:r>
              <a:rPr lang="de-DE" u="sng" dirty="0" err="1"/>
              <a:t>abstract</a:t>
            </a:r>
            <a:r>
              <a:rPr lang="de-DE" dirty="0"/>
              <a:t> and </a:t>
            </a:r>
            <a:r>
              <a:rPr lang="de-DE" dirty="0" err="1"/>
              <a:t>version</a:t>
            </a:r>
            <a:r>
              <a:rPr lang="de-DE" dirty="0"/>
              <a:t> </a:t>
            </a:r>
            <a:r>
              <a:rPr lang="de-DE" dirty="0" err="1"/>
              <a:t>independant</a:t>
            </a:r>
            <a:r>
              <a:rPr lang="de-DE" dirty="0"/>
              <a:t>: </a:t>
            </a:r>
          </a:p>
          <a:p>
            <a:endParaRPr lang="de-DE" dirty="0"/>
          </a:p>
          <a:p>
            <a:endParaRPr lang="de-DE" dirty="0"/>
          </a:p>
          <a:p>
            <a:r>
              <a:rPr lang="de-DE" dirty="0"/>
              <a:t>In engineering </a:t>
            </a:r>
            <a:r>
              <a:rPr lang="de-DE" dirty="0" err="1"/>
              <a:t>the</a:t>
            </a:r>
            <a:r>
              <a:rPr lang="de-DE" dirty="0"/>
              <a:t> </a:t>
            </a:r>
            <a:r>
              <a:rPr lang="de-DE" dirty="0" err="1"/>
              <a:t>component</a:t>
            </a:r>
            <a:r>
              <a:rPr lang="de-DE" dirty="0"/>
              <a:t> </a:t>
            </a:r>
            <a:r>
              <a:rPr lang="de-DE" dirty="0" err="1"/>
              <a:t>relates</a:t>
            </a:r>
            <a:r>
              <a:rPr lang="de-DE" dirty="0"/>
              <a:t> </a:t>
            </a:r>
            <a:r>
              <a:rPr lang="de-DE" dirty="0" err="1"/>
              <a:t>either</a:t>
            </a:r>
            <a:r>
              <a:rPr lang="de-DE" dirty="0"/>
              <a:t> </a:t>
            </a:r>
            <a:r>
              <a:rPr lang="de-DE" dirty="0" err="1"/>
              <a:t>to</a:t>
            </a:r>
            <a:r>
              <a:rPr lang="de-DE" dirty="0"/>
              <a:t> a </a:t>
            </a:r>
            <a:br>
              <a:rPr lang="de-DE" dirty="0"/>
            </a:br>
            <a:r>
              <a:rPr lang="de-DE" dirty="0" err="1"/>
              <a:t>product</a:t>
            </a:r>
            <a:r>
              <a:rPr lang="de-DE" dirty="0"/>
              <a:t>, </a:t>
            </a:r>
            <a:r>
              <a:rPr lang="de-DE" dirty="0" err="1"/>
              <a:t>product</a:t>
            </a:r>
            <a:r>
              <a:rPr lang="de-DE" dirty="0"/>
              <a:t>-line* </a:t>
            </a:r>
            <a:r>
              <a:rPr lang="de-DE" dirty="0" err="1"/>
              <a:t>or</a:t>
            </a:r>
            <a:r>
              <a:rPr lang="de-DE" dirty="0"/>
              <a:t> a </a:t>
            </a:r>
            <a:r>
              <a:rPr lang="de-DE" dirty="0" err="1"/>
              <a:t>project</a:t>
            </a:r>
            <a:endParaRPr lang="de-DE" dirty="0"/>
          </a:p>
          <a:p>
            <a:endParaRPr lang="de-DE" dirty="0"/>
          </a:p>
          <a:p>
            <a:r>
              <a:rPr lang="de-DE" dirty="0" err="1"/>
              <a:t>Related</a:t>
            </a:r>
            <a:r>
              <a:rPr lang="de-DE" dirty="0"/>
              <a:t> Use Cases:</a:t>
            </a:r>
          </a:p>
          <a:p>
            <a:pPr lvl="1"/>
            <a:r>
              <a:rPr lang="de-DE" dirty="0"/>
              <a:t>Manage </a:t>
            </a:r>
            <a:r>
              <a:rPr lang="de-DE" dirty="0" err="1"/>
              <a:t>Product</a:t>
            </a:r>
            <a:r>
              <a:rPr lang="de-DE" dirty="0"/>
              <a:t> Master Data</a:t>
            </a:r>
          </a:p>
          <a:p>
            <a:pPr marL="0" indent="0">
              <a:buNone/>
            </a:pP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7" name="Textfeld 6">
            <a:extLst>
              <a:ext uri="{FF2B5EF4-FFF2-40B4-BE49-F238E27FC236}">
                <a16:creationId xmlns:a16="http://schemas.microsoft.com/office/drawing/2014/main" id="{4D2E4BBF-1B0A-432F-9E36-B6BE6CF23E37}"/>
              </a:ext>
            </a:extLst>
          </p:cNvPr>
          <p:cNvSpPr txBox="1"/>
          <p:nvPr/>
        </p:nvSpPr>
        <p:spPr>
          <a:xfrm>
            <a:off x="349345" y="1832853"/>
            <a:ext cx="5489238" cy="461665"/>
          </a:xfrm>
          <a:prstGeom prst="rect">
            <a:avLst/>
          </a:prstGeom>
          <a:noFill/>
        </p:spPr>
        <p:txBody>
          <a:bodyPr wrap="square">
            <a:spAutoFit/>
          </a:bodyPr>
          <a:lstStyle/>
          <a:p>
            <a:pPr algn="l"/>
            <a:r>
              <a:rPr lang="en-US" sz="1200" b="0" i="0" u="none" strike="noStrike" baseline="0" dirty="0">
                <a:latin typeface="Calibri" panose="020F0502020204030204" pitchFamily="34" charset="0"/>
              </a:rPr>
              <a:t>A unit of organization consisting of a set of versioned resources. Components are the units of configurability, and form reusable assets or building blocks.</a:t>
            </a:r>
          </a:p>
        </p:txBody>
      </p:sp>
      <p:sp>
        <p:nvSpPr>
          <p:cNvPr id="8" name="Textfeld 7">
            <a:extLst>
              <a:ext uri="{FF2B5EF4-FFF2-40B4-BE49-F238E27FC236}">
                <a16:creationId xmlns:a16="http://schemas.microsoft.com/office/drawing/2014/main" id="{DCD80A00-5DA3-4EEC-983F-E07F4580A25B}"/>
              </a:ext>
            </a:extLst>
          </p:cNvPr>
          <p:cNvSpPr txBox="1"/>
          <p:nvPr/>
        </p:nvSpPr>
        <p:spPr>
          <a:xfrm>
            <a:off x="4515259" y="5414631"/>
            <a:ext cx="1323324" cy="410210"/>
          </a:xfrm>
          <a:prstGeom prst="rect">
            <a:avLst/>
          </a:prstGeom>
          <a:noFill/>
        </p:spPr>
        <p:txBody>
          <a:bodyPr wrap="none" lIns="0" tIns="0" rIns="0" bIns="0" rtlCol="0">
            <a:noAutofit/>
          </a:bodyPr>
          <a:lstStyle/>
          <a:p>
            <a:pPr marR="0" algn="l" defTabSz="914400" eaLnBrk="1" fontAlgn="auto" latinLnBrk="0" hangingPunct="1">
              <a:spcBef>
                <a:spcPts val="50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rPr>
              <a:t>* </a:t>
            </a:r>
            <a:r>
              <a:rPr kumimoji="0" lang="de-DE" sz="1200" b="0" i="0" u="none" strike="noStrike" kern="0" cap="none" spc="0" normalizeH="0" baseline="0" noProof="0" dirty="0" err="1">
                <a:ln>
                  <a:noFill/>
                </a:ln>
                <a:solidFill>
                  <a:srgbClr val="000000"/>
                </a:solidFill>
                <a:effectLst/>
                <a:uLnTx/>
                <a:uFillTx/>
              </a:rPr>
              <a:t>see</a:t>
            </a:r>
            <a:r>
              <a:rPr kumimoji="0" lang="de-DE" sz="1200" b="0" i="0" u="none" strike="noStrike" kern="0" cap="none" spc="0" normalizeH="0" baseline="0" noProof="0" dirty="0">
                <a:ln>
                  <a:noFill/>
                </a:ln>
                <a:solidFill>
                  <a:srgbClr val="000000"/>
                </a:solidFill>
                <a:effectLst/>
                <a:uLnTx/>
                <a:uFillTx/>
              </a:rPr>
              <a:t> ISO 26580</a:t>
            </a:r>
          </a:p>
        </p:txBody>
      </p:sp>
      <p:pic>
        <p:nvPicPr>
          <p:cNvPr id="10" name="Grafik 9">
            <a:extLst>
              <a:ext uri="{FF2B5EF4-FFF2-40B4-BE49-F238E27FC236}">
                <a16:creationId xmlns:a16="http://schemas.microsoft.com/office/drawing/2014/main" id="{03A436E3-556A-4EB3-88DC-7D654AE88687}"/>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528" t="6707" r="3450" b="3610"/>
          <a:stretch/>
        </p:blipFill>
        <p:spPr>
          <a:xfrm>
            <a:off x="5484813" y="1313660"/>
            <a:ext cx="5065658" cy="3965742"/>
          </a:xfrm>
          <a:prstGeom prst="rect">
            <a:avLst/>
          </a:prstGeom>
        </p:spPr>
      </p:pic>
    </p:spTree>
    <p:extLst>
      <p:ext uri="{BB962C8B-B14F-4D97-AF65-F5344CB8AC3E}">
        <p14:creationId xmlns:p14="http://schemas.microsoft.com/office/powerpoint/2010/main" val="174536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a:t>New </a:t>
            </a:r>
            <a:r>
              <a:rPr lang="de-DE" dirty="0" err="1"/>
              <a:t>scenario</a:t>
            </a:r>
            <a:r>
              <a:rPr lang="de-DE" dirty="0"/>
              <a:t>: Product-Master Data</a:t>
            </a:r>
            <a:br>
              <a:rPr lang="de-DE" dirty="0"/>
            </a:br>
            <a:endParaRPr lang="de-DE" dirty="0"/>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err="1"/>
              <a:t>product</a:t>
            </a:r>
            <a:r>
              <a:rPr lang="de-DE" b="1" dirty="0"/>
              <a:t> </a:t>
            </a:r>
            <a:r>
              <a:rPr lang="de-DE" b="1" dirty="0" err="1"/>
              <a:t>centric</a:t>
            </a:r>
            <a:r>
              <a:rPr lang="de-DE" b="1" dirty="0"/>
              <a:t> </a:t>
            </a:r>
            <a:r>
              <a:rPr lang="de-DE" b="1" dirty="0" err="1"/>
              <a:t>scenarios</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p:txBody>
          <a:bodyPr/>
          <a:lstStyle/>
          <a:p>
            <a:r>
              <a:rPr lang="de-DE" dirty="0"/>
              <a:t>Open Topics:</a:t>
            </a:r>
          </a:p>
          <a:p>
            <a:pPr lvl="1"/>
            <a:r>
              <a:rPr lang="de-DE" dirty="0"/>
              <a:t>Implementation Guideline </a:t>
            </a:r>
            <a:r>
              <a:rPr lang="de-DE" dirty="0" err="1"/>
              <a:t>for</a:t>
            </a:r>
            <a:r>
              <a:rPr lang="de-DE" dirty="0"/>
              <a:t> Master Data</a:t>
            </a:r>
          </a:p>
          <a:p>
            <a:pPr lvl="2"/>
            <a:r>
              <a:rPr lang="de-DE" dirty="0"/>
              <a:t>Will a </a:t>
            </a:r>
            <a:r>
              <a:rPr lang="de-DE" dirty="0" err="1"/>
              <a:t>product</a:t>
            </a:r>
            <a:r>
              <a:rPr lang="de-DE" dirty="0"/>
              <a:t> </a:t>
            </a:r>
            <a:r>
              <a:rPr lang="de-DE" dirty="0" err="1"/>
              <a:t>inherit</a:t>
            </a:r>
            <a:r>
              <a:rPr lang="de-DE" dirty="0"/>
              <a:t> all </a:t>
            </a:r>
            <a:r>
              <a:rPr lang="de-DE" dirty="0" err="1"/>
              <a:t>attributes</a:t>
            </a:r>
            <a:r>
              <a:rPr lang="de-DE" dirty="0"/>
              <a:t> of a </a:t>
            </a:r>
            <a:r>
              <a:rPr lang="de-DE" dirty="0" err="1"/>
              <a:t>component</a:t>
            </a:r>
            <a:r>
              <a:rPr lang="de-DE" dirty="0"/>
              <a:t>?</a:t>
            </a:r>
          </a:p>
          <a:p>
            <a:pPr lvl="2"/>
            <a:r>
              <a:rPr lang="de-DE" dirty="0" err="1"/>
              <a:t>How</a:t>
            </a:r>
            <a:r>
              <a:rPr lang="de-DE" dirty="0"/>
              <a:t> </a:t>
            </a:r>
            <a:r>
              <a:rPr lang="de-DE" dirty="0" err="1"/>
              <a:t>to</a:t>
            </a:r>
            <a:r>
              <a:rPr lang="de-DE" dirty="0"/>
              <a:t> </a:t>
            </a:r>
            <a:r>
              <a:rPr lang="de-DE" dirty="0" err="1"/>
              <a:t>enhance</a:t>
            </a:r>
            <a:r>
              <a:rPr lang="de-DE" dirty="0"/>
              <a:t> </a:t>
            </a:r>
            <a:r>
              <a:rPr lang="de-DE" dirty="0" err="1"/>
              <a:t>the</a:t>
            </a:r>
            <a:r>
              <a:rPr lang="de-DE" dirty="0"/>
              <a:t> </a:t>
            </a:r>
            <a:r>
              <a:rPr lang="de-DE" dirty="0" err="1"/>
              <a:t>data</a:t>
            </a:r>
            <a:r>
              <a:rPr lang="de-DE" dirty="0"/>
              <a:t> </a:t>
            </a:r>
            <a:r>
              <a:rPr lang="de-DE" dirty="0" err="1"/>
              <a:t>model</a:t>
            </a:r>
            <a:r>
              <a:rPr lang="de-DE" dirty="0"/>
              <a:t> </a:t>
            </a:r>
            <a:r>
              <a:rPr lang="de-DE" dirty="0" err="1"/>
              <a:t>for</a:t>
            </a:r>
            <a:r>
              <a:rPr lang="de-DE" dirty="0"/>
              <a:t> </a:t>
            </a:r>
            <a:r>
              <a:rPr lang="de-DE" dirty="0" err="1"/>
              <a:t>company</a:t>
            </a:r>
            <a:r>
              <a:rPr lang="de-DE" dirty="0"/>
              <a:t> </a:t>
            </a:r>
            <a:r>
              <a:rPr lang="de-DE" dirty="0" err="1"/>
              <a:t>specific</a:t>
            </a:r>
            <a:r>
              <a:rPr lang="de-DE" dirty="0"/>
              <a:t> Master Data? </a:t>
            </a:r>
          </a:p>
          <a:p>
            <a:pPr lvl="1"/>
            <a:r>
              <a:rPr lang="de-DE" dirty="0"/>
              <a:t>Standard </a:t>
            </a:r>
            <a:r>
              <a:rPr lang="de-DE" dirty="0" err="1"/>
              <a:t>for</a:t>
            </a:r>
            <a:r>
              <a:rPr lang="de-DE" dirty="0"/>
              <a:t> Product-Master Data*</a:t>
            </a:r>
          </a:p>
          <a:p>
            <a:pPr lvl="2"/>
            <a:r>
              <a:rPr lang="de-DE" dirty="0" err="1"/>
              <a:t>Missing</a:t>
            </a:r>
            <a:r>
              <a:rPr lang="de-DE" dirty="0"/>
              <a:t> </a:t>
            </a:r>
            <a:r>
              <a:rPr lang="de-DE" dirty="0" err="1"/>
              <a:t>Object-Definitions</a:t>
            </a:r>
            <a:endParaRPr lang="de-DE" dirty="0"/>
          </a:p>
          <a:p>
            <a:pPr lvl="2"/>
            <a:r>
              <a:rPr lang="de-DE" dirty="0" err="1"/>
              <a:t>Identification</a:t>
            </a:r>
            <a:endParaRPr lang="de-DE" dirty="0"/>
          </a:p>
          <a:p>
            <a:pPr lvl="2"/>
            <a:r>
              <a:rPr lang="de-DE" dirty="0"/>
              <a:t>Differentiation:</a:t>
            </a:r>
          </a:p>
          <a:p>
            <a:pPr lvl="3"/>
            <a:r>
              <a:rPr lang="de-DE" dirty="0"/>
              <a:t>Clustering </a:t>
            </a:r>
            <a:r>
              <a:rPr lang="de-DE" dirty="0">
                <a:sym typeface="Wingdings" panose="05000000000000000000" pitchFamily="2" charset="2"/>
              </a:rPr>
              <a:t> Classification</a:t>
            </a:r>
          </a:p>
          <a:p>
            <a:pPr lvl="3"/>
            <a:r>
              <a:rPr lang="de-DE" dirty="0">
                <a:sym typeface="Wingdings" panose="05000000000000000000" pitchFamily="2" charset="2"/>
              </a:rPr>
              <a:t>Engineering </a:t>
            </a:r>
            <a:r>
              <a:rPr lang="de-DE" dirty="0" err="1">
                <a:sym typeface="Wingdings" panose="05000000000000000000" pitchFamily="2" charset="2"/>
              </a:rPr>
              <a:t>Responsibility</a:t>
            </a:r>
            <a:endParaRPr lang="de-DE" dirty="0">
              <a:sym typeface="Wingdings" panose="05000000000000000000" pitchFamily="2" charset="2"/>
            </a:endParaRPr>
          </a:p>
          <a:p>
            <a:pPr lvl="3"/>
            <a:r>
              <a:rPr lang="de-DE" dirty="0">
                <a:sym typeface="Wingdings" panose="05000000000000000000" pitchFamily="2" charset="2"/>
              </a:rPr>
              <a:t>Customer (in </a:t>
            </a:r>
            <a:r>
              <a:rPr lang="de-DE" dirty="0" err="1">
                <a:sym typeface="Wingdings" panose="05000000000000000000" pitchFamily="2" charset="2"/>
              </a:rPr>
              <a:t>case</a:t>
            </a:r>
            <a:r>
              <a:rPr lang="de-DE" dirty="0">
                <a:sym typeface="Wingdings" panose="05000000000000000000" pitchFamily="2" charset="2"/>
              </a:rPr>
              <a:t> of </a:t>
            </a:r>
            <a:r>
              <a:rPr lang="de-DE" dirty="0" err="1">
                <a:sym typeface="Wingdings" panose="05000000000000000000" pitchFamily="2" charset="2"/>
              </a:rPr>
              <a:t>customer-specific</a:t>
            </a:r>
            <a:r>
              <a:rPr lang="de-DE" dirty="0">
                <a:sym typeface="Wingdings" panose="05000000000000000000" pitchFamily="2" charset="2"/>
              </a:rPr>
              <a:t> </a:t>
            </a:r>
            <a:r>
              <a:rPr lang="de-DE" dirty="0" err="1">
                <a:sym typeface="Wingdings" panose="05000000000000000000" pitchFamily="2" charset="2"/>
              </a:rPr>
              <a:t>products</a:t>
            </a:r>
            <a:r>
              <a:rPr lang="de-DE" dirty="0">
                <a:sym typeface="Wingdings" panose="05000000000000000000" pitchFamily="2" charset="2"/>
              </a:rPr>
              <a:t>)</a:t>
            </a:r>
          </a:p>
          <a:p>
            <a:pPr lvl="2"/>
            <a:r>
              <a:rPr lang="de-DE" dirty="0">
                <a:sym typeface="Wingdings" panose="05000000000000000000" pitchFamily="2" charset="2"/>
              </a:rPr>
              <a:t>Control:</a:t>
            </a:r>
          </a:p>
          <a:p>
            <a:pPr lvl="3"/>
            <a:r>
              <a:rPr lang="de-DE" dirty="0">
                <a:sym typeface="Wingdings" panose="05000000000000000000" pitchFamily="2" charset="2"/>
              </a:rPr>
              <a:t>Status (</a:t>
            </a:r>
            <a:r>
              <a:rPr lang="de-DE" dirty="0"/>
              <a:t>Release, </a:t>
            </a:r>
            <a:r>
              <a:rPr lang="de-DE" dirty="0" err="1"/>
              <a:t>Product</a:t>
            </a:r>
            <a:r>
              <a:rPr lang="de-DE" dirty="0"/>
              <a:t> Lifecycle)</a:t>
            </a:r>
          </a:p>
          <a:p>
            <a:r>
              <a:rPr lang="de-DE" dirty="0"/>
              <a:t>Utility: </a:t>
            </a:r>
            <a:r>
              <a:rPr lang="de-DE" dirty="0" err="1"/>
              <a:t>general</a:t>
            </a:r>
            <a:r>
              <a:rPr lang="de-DE" dirty="0"/>
              <a:t> </a:t>
            </a:r>
            <a:r>
              <a:rPr lang="de-DE" dirty="0" err="1"/>
              <a:t>enabling</a:t>
            </a:r>
            <a:r>
              <a:rPr lang="de-DE" dirty="0"/>
              <a:t> </a:t>
            </a:r>
            <a:r>
              <a:rPr lang="de-DE" dirty="0" err="1"/>
              <a:t>concept</a:t>
            </a:r>
            <a:endParaRPr lang="de-DE" dirty="0"/>
          </a:p>
          <a:p>
            <a:pPr lvl="2"/>
            <a:endParaRPr lang="de-DE" dirty="0"/>
          </a:p>
          <a:p>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9" name="Textfeld 8">
            <a:extLst>
              <a:ext uri="{FF2B5EF4-FFF2-40B4-BE49-F238E27FC236}">
                <a16:creationId xmlns:a16="http://schemas.microsoft.com/office/drawing/2014/main" id="{E740E559-AFF4-4AE3-BD3E-AD085C0D437D}"/>
              </a:ext>
            </a:extLst>
          </p:cNvPr>
          <p:cNvSpPr txBox="1"/>
          <p:nvPr/>
        </p:nvSpPr>
        <p:spPr>
          <a:xfrm>
            <a:off x="7303894" y="3932281"/>
            <a:ext cx="3350853" cy="1417810"/>
          </a:xfrm>
          <a:prstGeom prst="rect">
            <a:avLst/>
          </a:prstGeom>
          <a:noFill/>
        </p:spPr>
        <p:txBody>
          <a:bodyPr wrap="none" lIns="0" tIns="0" rIns="0" bIns="0" rtlCol="0">
            <a:noAutofit/>
          </a:bodyPr>
          <a:lstStyle/>
          <a:p>
            <a:pPr marR="0" algn="l" defTabSz="914400" eaLnBrk="1" fontAlgn="auto" latinLnBrk="0" hangingPunct="1">
              <a:spcBef>
                <a:spcPts val="500"/>
              </a:spcBef>
              <a:spcAft>
                <a:spcPts val="0"/>
              </a:spcAft>
              <a:buClrTx/>
              <a:buSzTx/>
              <a:tabLst/>
            </a:pPr>
            <a:r>
              <a:rPr lang="en-US" sz="1200" dirty="0"/>
              <a:t>* products include </a:t>
            </a:r>
          </a:p>
          <a:p>
            <a:pPr marL="582587" lvl="1" indent="-171450" fontAlgn="auto">
              <a:spcBef>
                <a:spcPts val="500"/>
              </a:spcBef>
              <a:spcAft>
                <a:spcPts val="0"/>
              </a:spcAft>
              <a:buFont typeface="Arial" panose="020B0604020202020204" pitchFamily="34" charset="0"/>
              <a:buChar char="•"/>
            </a:pPr>
            <a:r>
              <a:rPr lang="en-US" sz="1200" dirty="0"/>
              <a:t>tangible products (traditional goods) and </a:t>
            </a:r>
          </a:p>
          <a:p>
            <a:pPr marL="582587" lvl="1" indent="-171450" fontAlgn="auto">
              <a:spcBef>
                <a:spcPts val="500"/>
              </a:spcBef>
              <a:spcAft>
                <a:spcPts val="0"/>
              </a:spcAft>
              <a:buFont typeface="Arial" panose="020B0604020202020204" pitchFamily="34" charset="0"/>
              <a:buChar char="•"/>
            </a:pPr>
            <a:r>
              <a:rPr lang="en-US" sz="1200" dirty="0"/>
              <a:t>intangible products </a:t>
            </a:r>
            <a:br>
              <a:rPr lang="en-US" sz="1200" dirty="0"/>
            </a:br>
            <a:r>
              <a:rPr lang="en-US" sz="1200" dirty="0"/>
              <a:t>(software and other licensable offerings)</a:t>
            </a:r>
          </a:p>
          <a:p>
            <a:pPr marL="582587" lvl="1" indent="-171450" fontAlgn="auto">
              <a:spcBef>
                <a:spcPts val="500"/>
              </a:spcBef>
              <a:spcAft>
                <a:spcPts val="0"/>
              </a:spcAft>
              <a:buFont typeface="Arial" panose="020B0604020202020204" pitchFamily="34" charset="0"/>
              <a:buChar char="•"/>
            </a:pPr>
            <a:r>
              <a:rPr lang="en-US" sz="1200" dirty="0"/>
              <a:t>service offerings</a:t>
            </a:r>
          </a:p>
          <a:p>
            <a:pPr marL="582587" lvl="1" indent="-171450" fontAlgn="auto">
              <a:spcBef>
                <a:spcPts val="500"/>
              </a:spcBef>
              <a:spcAft>
                <a:spcPts val="0"/>
              </a:spcAft>
              <a:buFont typeface="Arial" panose="020B0604020202020204" pitchFamily="34" charset="0"/>
              <a:buChar char="•"/>
            </a:pPr>
            <a:r>
              <a:rPr lang="en-US" sz="1200" dirty="0"/>
              <a:t>Product Lines (abstract variant products)</a:t>
            </a:r>
          </a:p>
          <a:p>
            <a:pPr lvl="1" fontAlgn="auto">
              <a:spcBef>
                <a:spcPts val="500"/>
              </a:spcBef>
              <a:spcAft>
                <a:spcPts val="0"/>
              </a:spcAft>
            </a:pPr>
            <a:r>
              <a:rPr kumimoji="0" lang="en-US" sz="1200" b="0" i="0" u="none" strike="noStrike" kern="0" cap="none" spc="0" normalizeH="0" baseline="0" noProof="0" dirty="0">
                <a:ln>
                  <a:noFill/>
                </a:ln>
                <a:solidFill>
                  <a:srgbClr val="000000"/>
                </a:solidFill>
                <a:effectLst/>
                <a:uLnTx/>
                <a:uFillTx/>
              </a:rPr>
              <a:t>…on any level of the product structure</a:t>
            </a: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796338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a:t>Enhanced </a:t>
            </a:r>
            <a:r>
              <a:rPr lang="de-DE" dirty="0" err="1"/>
              <a:t>scenario</a:t>
            </a:r>
            <a:r>
              <a:rPr lang="de-DE" dirty="0"/>
              <a:t>: </a:t>
            </a:r>
            <a:r>
              <a:rPr lang="de-DE" dirty="0" err="1"/>
              <a:t>Configuration</a:t>
            </a:r>
            <a:r>
              <a:rPr lang="de-DE" dirty="0"/>
              <a:t> Data</a:t>
            </a:r>
            <a:br>
              <a:rPr lang="de-DE" dirty="0"/>
            </a:br>
            <a:endParaRPr lang="de-DE" dirty="0"/>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err="1"/>
              <a:t>product</a:t>
            </a:r>
            <a:r>
              <a:rPr lang="de-DE" b="1" dirty="0"/>
              <a:t> </a:t>
            </a:r>
            <a:r>
              <a:rPr lang="de-DE" b="1" dirty="0" err="1"/>
              <a:t>centric</a:t>
            </a:r>
            <a:r>
              <a:rPr lang="de-DE" b="1" dirty="0"/>
              <a:t> </a:t>
            </a:r>
            <a:r>
              <a:rPr lang="de-DE" b="1" dirty="0" err="1"/>
              <a:t>scenarios</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p:txBody>
          <a:bodyPr/>
          <a:lstStyle/>
          <a:p>
            <a:r>
              <a:rPr lang="de-DE" dirty="0"/>
              <a:t>Status Quo: OSLC </a:t>
            </a:r>
            <a:r>
              <a:rPr lang="de-DE" dirty="0" err="1"/>
              <a:t>Configuration</a:t>
            </a:r>
            <a:r>
              <a:rPr lang="de-DE" dirty="0"/>
              <a:t> Management - Concept of </a:t>
            </a:r>
            <a:r>
              <a:rPr lang="de-DE" dirty="0" err="1"/>
              <a:t>the</a:t>
            </a:r>
            <a:r>
              <a:rPr lang="de-DE" dirty="0"/>
              <a:t> </a:t>
            </a:r>
            <a:r>
              <a:rPr lang="de-DE" dirty="0" err="1"/>
              <a:t>configuration</a:t>
            </a:r>
            <a:endParaRPr lang="de-DE" dirty="0"/>
          </a:p>
          <a:p>
            <a:r>
              <a:rPr lang="de-DE" dirty="0"/>
              <a:t>In engineering </a:t>
            </a:r>
            <a:r>
              <a:rPr lang="de-DE" dirty="0" err="1"/>
              <a:t>configuration</a:t>
            </a:r>
            <a:r>
              <a:rPr lang="de-DE" dirty="0"/>
              <a:t> </a:t>
            </a:r>
            <a:r>
              <a:rPr lang="de-DE" dirty="0" err="1"/>
              <a:t>relates</a:t>
            </a:r>
            <a:r>
              <a:rPr lang="de-DE" dirty="0"/>
              <a:t> </a:t>
            </a:r>
            <a:r>
              <a:rPr lang="de-DE" dirty="0" err="1"/>
              <a:t>either</a:t>
            </a:r>
            <a:r>
              <a:rPr lang="de-DE" dirty="0"/>
              <a:t> </a:t>
            </a:r>
            <a:r>
              <a:rPr lang="de-DE" dirty="0" err="1"/>
              <a:t>to</a:t>
            </a:r>
            <a:r>
              <a:rPr lang="de-DE" dirty="0"/>
              <a:t> a </a:t>
            </a:r>
            <a:br>
              <a:rPr lang="de-DE" dirty="0"/>
            </a:br>
            <a:r>
              <a:rPr lang="de-DE" dirty="0" err="1"/>
              <a:t>product</a:t>
            </a:r>
            <a:r>
              <a:rPr lang="de-DE" dirty="0"/>
              <a:t>, </a:t>
            </a:r>
            <a:r>
              <a:rPr lang="de-DE" dirty="0" err="1"/>
              <a:t>product</a:t>
            </a:r>
            <a:r>
              <a:rPr lang="de-DE" dirty="0"/>
              <a:t>-line </a:t>
            </a:r>
            <a:r>
              <a:rPr lang="de-DE" dirty="0" err="1"/>
              <a:t>or</a:t>
            </a:r>
            <a:r>
              <a:rPr lang="de-DE" dirty="0"/>
              <a:t> a </a:t>
            </a:r>
            <a:r>
              <a:rPr lang="de-DE" dirty="0" err="1"/>
              <a:t>project</a:t>
            </a:r>
            <a:endParaRPr lang="de-DE" dirty="0"/>
          </a:p>
          <a:p>
            <a:r>
              <a:rPr lang="de-DE" dirty="0" err="1"/>
              <a:t>Related</a:t>
            </a:r>
            <a:r>
              <a:rPr lang="de-DE" dirty="0"/>
              <a:t> Use Cases:</a:t>
            </a:r>
          </a:p>
          <a:p>
            <a:pPr lvl="1"/>
            <a:r>
              <a:rPr lang="de-DE" dirty="0"/>
              <a:t>Manage </a:t>
            </a:r>
            <a:r>
              <a:rPr lang="de-DE" dirty="0" err="1"/>
              <a:t>Product</a:t>
            </a:r>
            <a:r>
              <a:rPr lang="de-DE" dirty="0"/>
              <a:t> </a:t>
            </a:r>
            <a:r>
              <a:rPr lang="de-DE" dirty="0" err="1"/>
              <a:t>Configurations</a:t>
            </a:r>
            <a:r>
              <a:rPr lang="de-DE" dirty="0"/>
              <a:t> (e.g. </a:t>
            </a:r>
            <a:r>
              <a:rPr lang="de-DE" dirty="0" err="1"/>
              <a:t>Product</a:t>
            </a:r>
            <a:r>
              <a:rPr lang="de-DE" dirty="0"/>
              <a:t> </a:t>
            </a:r>
            <a:r>
              <a:rPr lang="de-DE" dirty="0" err="1"/>
              <a:t>versions</a:t>
            </a:r>
            <a:r>
              <a:rPr lang="de-DE" dirty="0"/>
              <a:t>)</a:t>
            </a:r>
          </a:p>
          <a:p>
            <a:pPr lvl="1"/>
            <a:r>
              <a:rPr lang="de-DE" dirty="0"/>
              <a:t>Manage Project </a:t>
            </a:r>
            <a:r>
              <a:rPr lang="de-DE" dirty="0" err="1"/>
              <a:t>Configuration</a:t>
            </a:r>
            <a:r>
              <a:rPr lang="de-DE" dirty="0"/>
              <a:t> (e.g. </a:t>
            </a:r>
            <a:r>
              <a:rPr lang="de-DE" dirty="0" err="1"/>
              <a:t>for</a:t>
            </a:r>
            <a:r>
              <a:rPr lang="de-DE" dirty="0"/>
              <a:t> Quality Gates </a:t>
            </a:r>
            <a:r>
              <a:rPr lang="de-DE" dirty="0" err="1"/>
              <a:t>or</a:t>
            </a:r>
            <a:r>
              <a:rPr lang="de-DE" dirty="0"/>
              <a:t> </a:t>
            </a:r>
            <a:r>
              <a:rPr lang="de-DE" dirty="0" err="1"/>
              <a:t>other</a:t>
            </a:r>
            <a:r>
              <a:rPr lang="de-DE" dirty="0"/>
              <a:t> </a:t>
            </a:r>
            <a:r>
              <a:rPr lang="de-DE" dirty="0" err="1"/>
              <a:t>milestones</a:t>
            </a:r>
            <a:r>
              <a:rPr lang="de-DE" dirty="0"/>
              <a:t>)</a:t>
            </a:r>
          </a:p>
          <a:p>
            <a:r>
              <a:rPr lang="de-DE" dirty="0"/>
              <a:t>Open Topics:</a:t>
            </a:r>
          </a:p>
          <a:p>
            <a:pPr lvl="1"/>
            <a:r>
              <a:rPr lang="de-DE" dirty="0"/>
              <a:t>Implementation Guideline </a:t>
            </a:r>
            <a:r>
              <a:rPr lang="de-DE" dirty="0" err="1"/>
              <a:t>for</a:t>
            </a:r>
            <a:r>
              <a:rPr lang="de-DE" dirty="0"/>
              <a:t> Master Data</a:t>
            </a:r>
          </a:p>
          <a:p>
            <a:pPr lvl="2"/>
            <a:r>
              <a:rPr lang="de-DE" dirty="0" err="1"/>
              <a:t>How</a:t>
            </a:r>
            <a:r>
              <a:rPr lang="de-DE" dirty="0"/>
              <a:t> </a:t>
            </a:r>
            <a:r>
              <a:rPr lang="de-DE" dirty="0" err="1"/>
              <a:t>to</a:t>
            </a:r>
            <a:r>
              <a:rPr lang="de-DE" dirty="0"/>
              <a:t> </a:t>
            </a:r>
            <a:r>
              <a:rPr lang="de-DE" dirty="0" err="1"/>
              <a:t>enhance</a:t>
            </a:r>
            <a:r>
              <a:rPr lang="de-DE" dirty="0"/>
              <a:t> </a:t>
            </a:r>
            <a:r>
              <a:rPr lang="de-DE" dirty="0" err="1"/>
              <a:t>the</a:t>
            </a:r>
            <a:r>
              <a:rPr lang="de-DE" dirty="0"/>
              <a:t> </a:t>
            </a:r>
            <a:r>
              <a:rPr lang="de-DE" dirty="0" err="1"/>
              <a:t>data</a:t>
            </a:r>
            <a:r>
              <a:rPr lang="de-DE" dirty="0"/>
              <a:t> </a:t>
            </a:r>
            <a:r>
              <a:rPr lang="de-DE" dirty="0" err="1"/>
              <a:t>model</a:t>
            </a:r>
            <a:r>
              <a:rPr lang="de-DE" dirty="0"/>
              <a:t> </a:t>
            </a:r>
            <a:r>
              <a:rPr lang="de-DE" dirty="0" err="1"/>
              <a:t>for</a:t>
            </a:r>
            <a:r>
              <a:rPr lang="de-DE" dirty="0"/>
              <a:t> </a:t>
            </a:r>
            <a:r>
              <a:rPr lang="de-DE" dirty="0" err="1"/>
              <a:t>company</a:t>
            </a:r>
            <a:r>
              <a:rPr lang="de-DE" dirty="0"/>
              <a:t> </a:t>
            </a:r>
            <a:r>
              <a:rPr lang="de-DE" dirty="0" err="1"/>
              <a:t>specific</a:t>
            </a:r>
            <a:r>
              <a:rPr lang="de-DE" dirty="0"/>
              <a:t> </a:t>
            </a:r>
            <a:r>
              <a:rPr lang="de-DE" dirty="0" err="1"/>
              <a:t>types</a:t>
            </a:r>
            <a:r>
              <a:rPr lang="de-DE" dirty="0"/>
              <a:t> of </a:t>
            </a:r>
            <a:r>
              <a:rPr lang="de-DE" dirty="0" err="1"/>
              <a:t>configurations</a:t>
            </a:r>
            <a:r>
              <a:rPr lang="de-DE" dirty="0"/>
              <a:t>? </a:t>
            </a:r>
          </a:p>
          <a:p>
            <a:pPr lvl="1"/>
            <a:r>
              <a:rPr lang="de-DE" dirty="0"/>
              <a:t>Standard </a:t>
            </a:r>
            <a:r>
              <a:rPr lang="de-DE" dirty="0" err="1"/>
              <a:t>enhancement</a:t>
            </a:r>
            <a:r>
              <a:rPr lang="de-DE" dirty="0"/>
              <a:t> of </a:t>
            </a:r>
            <a:r>
              <a:rPr lang="de-DE" dirty="0" err="1"/>
              <a:t>attributes</a:t>
            </a:r>
            <a:endParaRPr lang="de-DE" dirty="0"/>
          </a:p>
          <a:p>
            <a:pPr lvl="2"/>
            <a:r>
              <a:rPr lang="de-DE" dirty="0">
                <a:sym typeface="Wingdings" panose="05000000000000000000" pitchFamily="2" charset="2"/>
              </a:rPr>
              <a:t>Version</a:t>
            </a:r>
          </a:p>
          <a:p>
            <a:pPr lvl="2"/>
            <a:r>
              <a:rPr lang="de-DE" dirty="0">
                <a:sym typeface="Wingdings" panose="05000000000000000000" pitchFamily="2" charset="2"/>
              </a:rPr>
              <a:t>Status (</a:t>
            </a:r>
            <a:r>
              <a:rPr lang="de-DE" dirty="0" err="1"/>
              <a:t>Maturity</a:t>
            </a:r>
            <a:r>
              <a:rPr lang="de-DE" dirty="0"/>
              <a:t>, Release)</a:t>
            </a:r>
          </a:p>
          <a:p>
            <a:pPr lvl="2"/>
            <a:r>
              <a:rPr lang="de-DE" dirty="0"/>
              <a:t>(Purpose: e.g. release </a:t>
            </a:r>
            <a:r>
              <a:rPr lang="de-DE" dirty="0" err="1"/>
              <a:t>candidate</a:t>
            </a:r>
            <a:r>
              <a:rPr lang="de-DE" dirty="0"/>
              <a:t> </a:t>
            </a:r>
            <a:r>
              <a:rPr lang="de-DE" dirty="0" err="1"/>
              <a:t>or</a:t>
            </a:r>
            <a:r>
              <a:rPr lang="de-DE" dirty="0"/>
              <a:t> </a:t>
            </a:r>
            <a:r>
              <a:rPr lang="de-DE" dirty="0" err="1"/>
              <a:t>special</a:t>
            </a:r>
            <a:r>
              <a:rPr lang="de-DE" dirty="0"/>
              <a:t> sample </a:t>
            </a:r>
            <a:r>
              <a:rPr lang="de-DE" dirty="0" err="1"/>
              <a:t>for</a:t>
            </a:r>
            <a:r>
              <a:rPr lang="de-DE" dirty="0"/>
              <a:t> </a:t>
            </a:r>
            <a:r>
              <a:rPr lang="de-DE" dirty="0" err="1"/>
              <a:t>product-configuration</a:t>
            </a:r>
            <a:r>
              <a:rPr lang="de-DE" dirty="0"/>
              <a:t> </a:t>
            </a:r>
            <a:r>
              <a:rPr lang="de-DE" dirty="0" err="1"/>
              <a:t>or</a:t>
            </a:r>
            <a:br>
              <a:rPr lang="de-DE" dirty="0"/>
            </a:br>
            <a:r>
              <a:rPr lang="de-DE" dirty="0"/>
              <a:t>                       </a:t>
            </a:r>
            <a:r>
              <a:rPr lang="de-DE" dirty="0" err="1"/>
              <a:t>related</a:t>
            </a:r>
            <a:r>
              <a:rPr lang="de-DE" dirty="0"/>
              <a:t> Milestone </a:t>
            </a:r>
            <a:r>
              <a:rPr lang="de-DE" dirty="0" err="1"/>
              <a:t>for</a:t>
            </a:r>
            <a:r>
              <a:rPr lang="de-DE" dirty="0"/>
              <a:t> a </a:t>
            </a:r>
            <a:r>
              <a:rPr lang="de-DE" dirty="0" err="1"/>
              <a:t>project-configuration</a:t>
            </a:r>
            <a:r>
              <a:rPr lang="de-DE" dirty="0"/>
              <a:t>)</a:t>
            </a:r>
          </a:p>
          <a:p>
            <a:pPr marL="0" indent="0">
              <a:buNone/>
            </a:pPr>
            <a:endParaRPr lang="de-DE" dirty="0"/>
          </a:p>
          <a:p>
            <a:pPr marL="0" indent="0">
              <a:buNone/>
            </a:pP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13</a:t>
            </a:fld>
            <a:endParaRPr lang="en-US" noProof="1"/>
          </a:p>
        </p:txBody>
      </p:sp>
    </p:spTree>
    <p:extLst>
      <p:ext uri="{BB962C8B-B14F-4D97-AF65-F5344CB8AC3E}">
        <p14:creationId xmlns:p14="http://schemas.microsoft.com/office/powerpoint/2010/main" val="1242255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a:t>Link Index </a:t>
            </a:r>
            <a:r>
              <a:rPr lang="de-DE" dirty="0" err="1"/>
              <a:t>to</a:t>
            </a:r>
            <a:r>
              <a:rPr lang="de-DE" dirty="0"/>
              <a:t> </a:t>
            </a:r>
            <a:r>
              <a:rPr lang="de-DE" dirty="0" err="1"/>
              <a:t>establish</a:t>
            </a:r>
            <a:r>
              <a:rPr lang="de-DE" dirty="0"/>
              <a:t> redundant </a:t>
            </a:r>
            <a:r>
              <a:rPr lang="de-DE" dirty="0" err="1"/>
              <a:t>free</a:t>
            </a:r>
            <a:r>
              <a:rPr lang="de-DE" dirty="0"/>
              <a:t> </a:t>
            </a:r>
            <a:r>
              <a:rPr lang="de-DE" dirty="0" err="1"/>
              <a:t>bidirectional</a:t>
            </a:r>
            <a:r>
              <a:rPr lang="de-DE" dirty="0"/>
              <a:t> </a:t>
            </a:r>
            <a:r>
              <a:rPr lang="de-DE" dirty="0" err="1"/>
              <a:t>traceability</a:t>
            </a:r>
            <a:br>
              <a:rPr lang="de-DE" dirty="0"/>
            </a:br>
            <a:endParaRPr lang="de-DE" dirty="0"/>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err="1"/>
              <a:t>product</a:t>
            </a:r>
            <a:r>
              <a:rPr lang="de-DE" b="1" dirty="0"/>
              <a:t> </a:t>
            </a:r>
            <a:r>
              <a:rPr lang="de-DE" b="1" dirty="0" err="1"/>
              <a:t>centric</a:t>
            </a:r>
            <a:r>
              <a:rPr lang="de-DE" b="1" dirty="0"/>
              <a:t> </a:t>
            </a:r>
            <a:r>
              <a:rPr lang="de-DE" b="1" dirty="0" err="1"/>
              <a:t>scenarios</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p:txBody>
          <a:bodyPr/>
          <a:lstStyle/>
          <a:p>
            <a:pPr>
              <a:tabLst>
                <a:tab pos="2062163" algn="l"/>
              </a:tabLst>
            </a:pPr>
            <a:r>
              <a:rPr lang="de-DE" dirty="0"/>
              <a:t>Status Quo: 	</a:t>
            </a:r>
            <a:r>
              <a:rPr lang="de-DE" sz="1400" dirty="0"/>
              <a:t>not </a:t>
            </a:r>
            <a:r>
              <a:rPr lang="de-DE" sz="1400" dirty="0" err="1"/>
              <a:t>covered</a:t>
            </a:r>
            <a:r>
              <a:rPr lang="de-DE" sz="1400" dirty="0"/>
              <a:t> in OSLC</a:t>
            </a:r>
            <a:br>
              <a:rPr lang="de-DE" sz="1400" dirty="0"/>
            </a:br>
            <a:r>
              <a:rPr lang="de-DE" sz="1400" dirty="0"/>
              <a:t>	</a:t>
            </a:r>
            <a:r>
              <a:rPr lang="de-DE" sz="1400" dirty="0" err="1"/>
              <a:t>existing</a:t>
            </a:r>
            <a:r>
              <a:rPr lang="de-DE" sz="1400" dirty="0"/>
              <a:t> </a:t>
            </a:r>
            <a:r>
              <a:rPr lang="de-DE" sz="1400" dirty="0" err="1"/>
              <a:t>custom</a:t>
            </a:r>
            <a:r>
              <a:rPr lang="de-DE" sz="1400" dirty="0"/>
              <a:t> </a:t>
            </a:r>
            <a:r>
              <a:rPr lang="de-DE" sz="1400" dirty="0" err="1"/>
              <a:t>query</a:t>
            </a:r>
            <a:r>
              <a:rPr lang="de-DE" sz="1400" dirty="0"/>
              <a:t>- </a:t>
            </a:r>
            <a:r>
              <a:rPr lang="de-DE" sz="1400" dirty="0" err="1"/>
              <a:t>or</a:t>
            </a:r>
            <a:r>
              <a:rPr lang="de-DE" sz="1400" dirty="0"/>
              <a:t> index-</a:t>
            </a:r>
            <a:r>
              <a:rPr lang="de-DE" sz="1400" dirty="0" err="1"/>
              <a:t>based</a:t>
            </a:r>
            <a:r>
              <a:rPr lang="de-DE" sz="1400" dirty="0"/>
              <a:t> </a:t>
            </a:r>
            <a:r>
              <a:rPr lang="de-DE" sz="1400" dirty="0" err="1"/>
              <a:t>implementations</a:t>
            </a:r>
            <a:r>
              <a:rPr lang="de-DE" sz="1400" dirty="0"/>
              <a:t> do not </a:t>
            </a:r>
            <a:r>
              <a:rPr lang="de-DE" sz="1400" dirty="0" err="1"/>
              <a:t>scale</a:t>
            </a:r>
            <a:r>
              <a:rPr lang="de-DE" sz="1400" dirty="0"/>
              <a:t>, </a:t>
            </a:r>
            <a:r>
              <a:rPr lang="de-DE" sz="1400" dirty="0" err="1"/>
              <a:t>have</a:t>
            </a:r>
            <a:r>
              <a:rPr lang="de-DE" sz="1400" dirty="0"/>
              <a:t> </a:t>
            </a:r>
            <a:r>
              <a:rPr lang="de-DE" sz="1400" dirty="0" err="1"/>
              <a:t>performance</a:t>
            </a:r>
            <a:r>
              <a:rPr lang="de-DE" sz="1400" dirty="0"/>
              <a:t> </a:t>
            </a:r>
            <a:r>
              <a:rPr lang="de-DE" sz="1400" dirty="0" err="1"/>
              <a:t>issues</a:t>
            </a:r>
            <a:r>
              <a:rPr lang="de-DE" sz="1400" dirty="0"/>
              <a:t>.</a:t>
            </a:r>
          </a:p>
          <a:p>
            <a:pPr>
              <a:tabLst>
                <a:tab pos="2062163" algn="l"/>
              </a:tabLst>
            </a:pPr>
            <a:r>
              <a:rPr lang="de-DE" dirty="0"/>
              <a:t>Utility: 	</a:t>
            </a:r>
            <a:r>
              <a:rPr lang="de-DE" sz="1400" dirty="0" err="1"/>
              <a:t>ensure</a:t>
            </a:r>
            <a:r>
              <a:rPr lang="de-DE" sz="1400" dirty="0"/>
              <a:t> </a:t>
            </a:r>
            <a:r>
              <a:rPr lang="de-DE" sz="1400" dirty="0" err="1"/>
              <a:t>transparency</a:t>
            </a:r>
            <a:r>
              <a:rPr lang="de-DE" sz="1400" dirty="0"/>
              <a:t>, </a:t>
            </a:r>
            <a:r>
              <a:rPr lang="de-DE" sz="1400" dirty="0" err="1"/>
              <a:t>traceability</a:t>
            </a:r>
            <a:r>
              <a:rPr lang="de-DE" sz="1400" dirty="0"/>
              <a:t> </a:t>
            </a:r>
            <a:r>
              <a:rPr lang="de-DE" sz="1400" dirty="0" err="1"/>
              <a:t>as</a:t>
            </a:r>
            <a:r>
              <a:rPr lang="de-DE" sz="1400" dirty="0"/>
              <a:t> </a:t>
            </a:r>
            <a:r>
              <a:rPr lang="de-DE" sz="1400" dirty="0" err="1"/>
              <a:t>basis</a:t>
            </a:r>
            <a:r>
              <a:rPr lang="de-DE" sz="1400" dirty="0"/>
              <a:t> </a:t>
            </a:r>
            <a:r>
              <a:rPr lang="de-DE" sz="1400" dirty="0" err="1"/>
              <a:t>to</a:t>
            </a:r>
            <a:r>
              <a:rPr lang="de-DE" sz="1400" dirty="0"/>
              <a:t> </a:t>
            </a:r>
            <a:r>
              <a:rPr lang="de-DE" sz="1400" dirty="0" err="1"/>
              <a:t>ensure</a:t>
            </a:r>
            <a:r>
              <a:rPr lang="de-DE" sz="1400" dirty="0"/>
              <a:t> </a:t>
            </a:r>
            <a:r>
              <a:rPr lang="de-DE" sz="1400" dirty="0" err="1"/>
              <a:t>consistency</a:t>
            </a:r>
            <a:r>
              <a:rPr lang="de-DE" sz="1400" dirty="0"/>
              <a:t>; </a:t>
            </a:r>
            <a:r>
              <a:rPr lang="de-DE" sz="1400" dirty="0" err="1"/>
              <a:t>required</a:t>
            </a:r>
            <a:r>
              <a:rPr lang="de-DE" sz="1400" dirty="0"/>
              <a:t> </a:t>
            </a:r>
            <a:r>
              <a:rPr lang="de-DE" sz="1400" dirty="0" err="1"/>
              <a:t>by</a:t>
            </a:r>
            <a:r>
              <a:rPr lang="de-DE" sz="1400" dirty="0"/>
              <a:t> ASPICE</a:t>
            </a:r>
          </a:p>
          <a:p>
            <a:pPr>
              <a:tabLst>
                <a:tab pos="2062163" algn="l"/>
              </a:tabLst>
            </a:pPr>
            <a:r>
              <a:rPr lang="de-DE" dirty="0"/>
              <a:t>Target: 	</a:t>
            </a:r>
            <a:r>
              <a:rPr lang="de-DE" sz="1400" dirty="0" err="1"/>
              <a:t>efficiently</a:t>
            </a:r>
            <a:r>
              <a:rPr lang="de-DE" sz="1400" dirty="0"/>
              <a:t> </a:t>
            </a:r>
            <a:r>
              <a:rPr lang="de-DE" sz="1400" dirty="0" err="1"/>
              <a:t>enable</a:t>
            </a:r>
            <a:r>
              <a:rPr lang="de-DE" sz="1400" dirty="0"/>
              <a:t> redundant </a:t>
            </a:r>
            <a:r>
              <a:rPr lang="de-DE" sz="1400" dirty="0" err="1"/>
              <a:t>free</a:t>
            </a:r>
            <a:r>
              <a:rPr lang="de-DE" sz="1400" dirty="0"/>
              <a:t> reverse link* </a:t>
            </a:r>
            <a:r>
              <a:rPr lang="de-DE" sz="1400" dirty="0" err="1"/>
              <a:t>transparency</a:t>
            </a:r>
            <a:r>
              <a:rPr lang="de-DE" sz="1400" dirty="0"/>
              <a:t> </a:t>
            </a:r>
            <a:r>
              <a:rPr lang="de-DE" sz="1400" dirty="0" err="1"/>
              <a:t>for</a:t>
            </a:r>
            <a:r>
              <a:rPr lang="de-DE" sz="1400" dirty="0"/>
              <a:t> </a:t>
            </a:r>
            <a:r>
              <a:rPr lang="de-DE" sz="1400" dirty="0" err="1"/>
              <a:t>configuration</a:t>
            </a:r>
            <a:r>
              <a:rPr lang="de-DE" sz="1400" dirty="0"/>
              <a:t>-aware links </a:t>
            </a:r>
            <a:br>
              <a:rPr lang="de-DE" sz="1400" dirty="0"/>
            </a:br>
            <a:r>
              <a:rPr lang="de-DE" sz="1400" dirty="0"/>
              <a:t>	</a:t>
            </a:r>
            <a:r>
              <a:rPr lang="de-DE" sz="1400" dirty="0" err="1"/>
              <a:t>considering</a:t>
            </a:r>
            <a:r>
              <a:rPr lang="de-DE" sz="1400" dirty="0"/>
              <a:t> </a:t>
            </a:r>
            <a:r>
              <a:rPr lang="de-DE" sz="1400" dirty="0" err="1"/>
              <a:t>scalability</a:t>
            </a:r>
            <a:r>
              <a:rPr lang="de-DE" sz="1400" dirty="0"/>
              <a:t> &amp; </a:t>
            </a:r>
            <a:r>
              <a:rPr lang="de-DE" sz="1400" dirty="0" err="1"/>
              <a:t>performance</a:t>
            </a:r>
            <a:endParaRPr lang="de-DE" dirty="0"/>
          </a:p>
          <a:p>
            <a:pPr>
              <a:tabLst>
                <a:tab pos="2062163" algn="l"/>
              </a:tabLst>
            </a:pPr>
            <a:r>
              <a:rPr lang="de-DE" dirty="0" err="1"/>
              <a:t>Assumption</a:t>
            </a:r>
            <a:r>
              <a:rPr lang="de-DE" dirty="0"/>
              <a:t>:	</a:t>
            </a:r>
            <a:r>
              <a:rPr lang="de-DE" sz="1400" dirty="0"/>
              <a:t>multiple link </a:t>
            </a:r>
            <a:r>
              <a:rPr lang="de-DE" sz="1400" dirty="0" err="1"/>
              <a:t>indizes</a:t>
            </a:r>
            <a:r>
              <a:rPr lang="de-DE" sz="1400" dirty="0"/>
              <a:t> </a:t>
            </a:r>
            <a:r>
              <a:rPr lang="de-DE" sz="1400" dirty="0" err="1"/>
              <a:t>required</a:t>
            </a:r>
            <a:r>
              <a:rPr lang="de-DE" sz="1400" dirty="0"/>
              <a:t> (e.g. </a:t>
            </a:r>
            <a:r>
              <a:rPr lang="de-DE" sz="1400" dirty="0" err="1"/>
              <a:t>for</a:t>
            </a:r>
            <a:r>
              <a:rPr lang="de-DE" sz="1400" dirty="0"/>
              <a:t> </a:t>
            </a:r>
            <a:r>
              <a:rPr lang="de-DE" sz="1400" dirty="0" err="1"/>
              <a:t>each</a:t>
            </a:r>
            <a:r>
              <a:rPr lang="de-DE" sz="1400" dirty="0"/>
              <a:t> </a:t>
            </a:r>
            <a:r>
              <a:rPr lang="de-DE" sz="1400" dirty="0" err="1"/>
              <a:t>local</a:t>
            </a:r>
            <a:r>
              <a:rPr lang="de-DE" sz="1400" dirty="0"/>
              <a:t> </a:t>
            </a:r>
            <a:r>
              <a:rPr lang="de-DE" sz="1400" dirty="0" err="1"/>
              <a:t>friendship</a:t>
            </a:r>
            <a:r>
              <a:rPr lang="de-DE" sz="1400" dirty="0"/>
              <a:t> network)</a:t>
            </a:r>
            <a:endParaRPr lang="de-DE" dirty="0"/>
          </a:p>
          <a:p>
            <a:pPr>
              <a:tabLst>
                <a:tab pos="2062163" algn="l"/>
              </a:tabLst>
            </a:pPr>
            <a:r>
              <a:rPr lang="de-DE" dirty="0"/>
              <a:t>Boundary </a:t>
            </a:r>
            <a:r>
              <a:rPr lang="de-DE" dirty="0" err="1"/>
              <a:t>Cond</a:t>
            </a:r>
            <a:r>
              <a:rPr lang="de-DE" dirty="0"/>
              <a:t>.: 	</a:t>
            </a:r>
            <a:r>
              <a:rPr lang="de-DE" sz="1400" dirty="0" err="1"/>
              <a:t>enormous</a:t>
            </a:r>
            <a:r>
              <a:rPr lang="de-DE" sz="1400" dirty="0"/>
              <a:t> </a:t>
            </a:r>
            <a:r>
              <a:rPr lang="de-DE" sz="1400" dirty="0" err="1"/>
              <a:t>amount</a:t>
            </a:r>
            <a:r>
              <a:rPr lang="de-DE" sz="1400" dirty="0"/>
              <a:t> of links (~</a:t>
            </a:r>
            <a:r>
              <a:rPr lang="de-DE" sz="1400" dirty="0" err="1"/>
              <a:t>trillion</a:t>
            </a:r>
            <a:r>
              <a:rPr lang="de-DE" sz="1400" dirty="0"/>
              <a:t>)</a:t>
            </a:r>
            <a:br>
              <a:rPr lang="de-DE" sz="1400" dirty="0"/>
            </a:br>
            <a:r>
              <a:rPr lang="de-DE" sz="1400" dirty="0"/>
              <a:t>	links </a:t>
            </a:r>
            <a:r>
              <a:rPr lang="de-DE" sz="1400" dirty="0" err="1"/>
              <a:t>within</a:t>
            </a:r>
            <a:r>
              <a:rPr lang="de-DE" sz="1400" dirty="0"/>
              <a:t> a global </a:t>
            </a:r>
            <a:r>
              <a:rPr lang="de-DE" sz="1400" dirty="0" err="1"/>
              <a:t>configuration</a:t>
            </a:r>
            <a:r>
              <a:rPr lang="de-DE" sz="1400" dirty="0"/>
              <a:t> and </a:t>
            </a:r>
            <a:r>
              <a:rPr lang="de-DE" sz="1400" dirty="0" err="1"/>
              <a:t>across</a:t>
            </a:r>
            <a:r>
              <a:rPr lang="de-DE" sz="1400" dirty="0"/>
              <a:t> </a:t>
            </a:r>
            <a:r>
              <a:rPr lang="de-DE" sz="1400" dirty="0" err="1"/>
              <a:t>direct</a:t>
            </a:r>
            <a:r>
              <a:rPr lang="de-DE" sz="1400" dirty="0"/>
              <a:t> </a:t>
            </a:r>
            <a:r>
              <a:rPr lang="de-DE" sz="1400" dirty="0" err="1"/>
              <a:t>parent</a:t>
            </a:r>
            <a:r>
              <a:rPr lang="de-DE" sz="1400" dirty="0"/>
              <a:t>- and </a:t>
            </a:r>
            <a:r>
              <a:rPr lang="de-DE" sz="1400" dirty="0" err="1"/>
              <a:t>child</a:t>
            </a:r>
            <a:r>
              <a:rPr lang="de-DE" sz="1400" dirty="0"/>
              <a:t> </a:t>
            </a:r>
            <a:r>
              <a:rPr lang="de-DE" sz="1400" dirty="0" err="1"/>
              <a:t>configurations</a:t>
            </a:r>
            <a:r>
              <a:rPr lang="de-DE" sz="1400" dirty="0"/>
              <a:t> </a:t>
            </a:r>
            <a:r>
              <a:rPr lang="de-DE" sz="1400" dirty="0" err="1"/>
              <a:t>to</a:t>
            </a:r>
            <a:r>
              <a:rPr lang="de-DE" sz="1400" dirty="0"/>
              <a:t> </a:t>
            </a:r>
            <a:r>
              <a:rPr lang="de-DE" sz="1400" dirty="0" err="1"/>
              <a:t>be</a:t>
            </a:r>
            <a:r>
              <a:rPr lang="de-DE" sz="1400" dirty="0"/>
              <a:t> </a:t>
            </a:r>
            <a:r>
              <a:rPr lang="de-DE" sz="1400" dirty="0" err="1"/>
              <a:t>considered</a:t>
            </a:r>
            <a:endParaRPr lang="de-DE" sz="1400" dirty="0"/>
          </a:p>
          <a:p>
            <a:pPr>
              <a:tabLst>
                <a:tab pos="2062163" algn="l"/>
              </a:tabLst>
            </a:pPr>
            <a:r>
              <a:rPr lang="de-DE" dirty="0"/>
              <a:t>Use Cases:	</a:t>
            </a:r>
            <a:r>
              <a:rPr lang="de-DE" sz="1400" dirty="0" err="1"/>
              <a:t>Replicate</a:t>
            </a:r>
            <a:r>
              <a:rPr lang="de-DE" sz="1400" dirty="0"/>
              <a:t> links </a:t>
            </a:r>
            <a:r>
              <a:rPr lang="de-DE" sz="1400" dirty="0" err="1"/>
              <a:t>to</a:t>
            </a:r>
            <a:r>
              <a:rPr lang="de-DE" sz="1400" dirty="0"/>
              <a:t> link </a:t>
            </a:r>
            <a:r>
              <a:rPr lang="de-DE" sz="1400" dirty="0" err="1"/>
              <a:t>indizes</a:t>
            </a:r>
            <a:r>
              <a:rPr lang="de-DE" sz="1400" dirty="0"/>
              <a:t> (e.g. </a:t>
            </a:r>
            <a:r>
              <a:rPr lang="de-DE" sz="1400" dirty="0" err="1"/>
              <a:t>to</a:t>
            </a:r>
            <a:r>
              <a:rPr lang="de-DE" sz="1400" dirty="0"/>
              <a:t> all </a:t>
            </a:r>
            <a:r>
              <a:rPr lang="de-DE" sz="1400" dirty="0" err="1"/>
              <a:t>usages</a:t>
            </a:r>
            <a:r>
              <a:rPr lang="de-DE" sz="1400" dirty="0"/>
              <a:t> in </a:t>
            </a:r>
            <a:r>
              <a:rPr lang="de-DE" sz="1400" dirty="0" err="1"/>
              <a:t>friendship</a:t>
            </a:r>
            <a:r>
              <a:rPr lang="de-DE" sz="1400" dirty="0"/>
              <a:t> network)</a:t>
            </a:r>
            <a:br>
              <a:rPr lang="de-DE" sz="1400" dirty="0"/>
            </a:br>
            <a:r>
              <a:rPr lang="de-DE" sz="1400" dirty="0"/>
              <a:t>	initial </a:t>
            </a:r>
            <a:r>
              <a:rPr lang="de-DE" sz="1400" dirty="0" err="1"/>
              <a:t>load</a:t>
            </a:r>
            <a:r>
              <a:rPr lang="de-DE" sz="1400" dirty="0"/>
              <a:t> of link </a:t>
            </a:r>
            <a:r>
              <a:rPr lang="de-DE" sz="1400" dirty="0" err="1"/>
              <a:t>indizes</a:t>
            </a:r>
            <a:r>
              <a:rPr lang="de-DE" sz="1400" dirty="0"/>
              <a:t> (e.g. </a:t>
            </a:r>
            <a:r>
              <a:rPr lang="de-DE" sz="1400" dirty="0" err="1"/>
              <a:t>for</a:t>
            </a:r>
            <a:r>
              <a:rPr lang="de-DE" sz="1400" dirty="0"/>
              <a:t> </a:t>
            </a:r>
            <a:r>
              <a:rPr lang="de-DE" sz="1400" dirty="0" err="1"/>
              <a:t>new</a:t>
            </a:r>
            <a:r>
              <a:rPr lang="de-DE" sz="1400" dirty="0"/>
              <a:t> </a:t>
            </a:r>
            <a:r>
              <a:rPr lang="de-DE" sz="1400" dirty="0" err="1"/>
              <a:t>established</a:t>
            </a:r>
            <a:r>
              <a:rPr lang="de-DE" sz="1400" dirty="0"/>
              <a:t> </a:t>
            </a:r>
            <a:r>
              <a:rPr lang="de-DE" sz="1400" dirty="0" err="1"/>
              <a:t>friends</a:t>
            </a:r>
            <a:r>
              <a:rPr lang="de-DE" sz="1400" dirty="0"/>
              <a:t>)</a:t>
            </a:r>
            <a:br>
              <a:rPr lang="de-DE" sz="1400" dirty="0"/>
            </a:br>
            <a:r>
              <a:rPr lang="de-DE" sz="1400" dirty="0"/>
              <a:t>	</a:t>
            </a:r>
            <a:r>
              <a:rPr lang="de-DE" sz="1400" dirty="0" err="1"/>
              <a:t>get</a:t>
            </a:r>
            <a:r>
              <a:rPr lang="de-DE" sz="1400" dirty="0"/>
              <a:t> reverse links* </a:t>
            </a:r>
            <a:r>
              <a:rPr lang="de-DE" sz="1400" dirty="0" err="1"/>
              <a:t>for</a:t>
            </a:r>
            <a:r>
              <a:rPr lang="de-DE" sz="1400" dirty="0"/>
              <a:t> </a:t>
            </a:r>
            <a:r>
              <a:rPr lang="de-DE" sz="1400" dirty="0" err="1"/>
              <a:t>the</a:t>
            </a:r>
            <a:r>
              <a:rPr lang="de-DE" sz="1400" dirty="0"/>
              <a:t> </a:t>
            </a:r>
            <a:r>
              <a:rPr lang="de-DE" sz="1400" dirty="0" err="1"/>
              <a:t>configuration-context</a:t>
            </a:r>
            <a:r>
              <a:rPr lang="de-DE" sz="1400" dirty="0"/>
              <a:t> and a </a:t>
            </a:r>
            <a:r>
              <a:rPr lang="de-DE" sz="1400" dirty="0" err="1"/>
              <a:t>set</a:t>
            </a:r>
            <a:r>
              <a:rPr lang="de-DE" sz="1400" dirty="0"/>
              <a:t> of </a:t>
            </a:r>
            <a:r>
              <a:rPr lang="de-DE" sz="1400" dirty="0" err="1"/>
              <a:t>displayed</a:t>
            </a:r>
            <a:r>
              <a:rPr lang="de-DE" sz="1400" dirty="0"/>
              <a:t> </a:t>
            </a:r>
            <a:r>
              <a:rPr lang="de-DE" sz="1400" dirty="0" err="1"/>
              <a:t>concept</a:t>
            </a:r>
            <a:r>
              <a:rPr lang="de-DE" sz="1400" dirty="0"/>
              <a:t> </a:t>
            </a:r>
            <a:r>
              <a:rPr lang="de-DE" sz="1400" dirty="0" err="1"/>
              <a:t>ressources</a:t>
            </a:r>
            <a:endParaRPr lang="de-DE" sz="1400" dirty="0"/>
          </a:p>
          <a:p>
            <a:pPr>
              <a:tabLst>
                <a:tab pos="2062163" algn="l"/>
              </a:tabLst>
            </a:pPr>
            <a:r>
              <a:rPr lang="de-DE" dirty="0"/>
              <a:t>Open Topics:	</a:t>
            </a:r>
            <a:r>
              <a:rPr lang="de-DE" sz="1400" dirty="0" err="1"/>
              <a:t>overall</a:t>
            </a:r>
            <a:r>
              <a:rPr lang="de-DE" sz="1400" dirty="0"/>
              <a:t> </a:t>
            </a:r>
            <a:r>
              <a:rPr lang="de-DE" sz="1400" dirty="0" err="1"/>
              <a:t>concept</a:t>
            </a:r>
            <a:r>
              <a:rPr lang="de-DE" sz="1400" dirty="0"/>
              <a:t> (incl. </a:t>
            </a:r>
            <a:r>
              <a:rPr lang="de-DE" sz="1400" dirty="0" err="1"/>
              <a:t>logical</a:t>
            </a:r>
            <a:r>
              <a:rPr lang="de-DE" sz="1400" dirty="0"/>
              <a:t> </a:t>
            </a:r>
            <a:r>
              <a:rPr lang="de-DE" sz="1400" dirty="0" err="1"/>
              <a:t>architecture</a:t>
            </a:r>
            <a:r>
              <a:rPr lang="de-DE" sz="1400" dirty="0"/>
              <a:t>; </a:t>
            </a:r>
            <a:r>
              <a:rPr lang="de-DE" sz="1400" dirty="0" err="1"/>
              <a:t>considering</a:t>
            </a:r>
            <a:r>
              <a:rPr lang="de-DE" sz="1400" dirty="0"/>
              <a:t> </a:t>
            </a:r>
            <a:r>
              <a:rPr lang="de-DE" sz="1400" dirty="0" err="1"/>
              <a:t>true</a:t>
            </a:r>
            <a:r>
              <a:rPr lang="de-DE" sz="1400" dirty="0"/>
              <a:t> </a:t>
            </a:r>
            <a:r>
              <a:rPr lang="de-DE" sz="1400" dirty="0" err="1"/>
              <a:t>north</a:t>
            </a:r>
            <a:r>
              <a:rPr lang="de-DE" sz="1400" dirty="0"/>
              <a:t> incl. </a:t>
            </a:r>
            <a:r>
              <a:rPr lang="de-DE" sz="1400" dirty="0" err="1"/>
              <a:t>suspicious</a:t>
            </a:r>
            <a:r>
              <a:rPr lang="de-DE" sz="1400" dirty="0"/>
              <a:t> </a:t>
            </a:r>
            <a:r>
              <a:rPr lang="de-DE" sz="1400" dirty="0" err="1"/>
              <a:t>linking</a:t>
            </a:r>
            <a:r>
              <a:rPr lang="de-DE" sz="1400" dirty="0"/>
              <a:t>)</a:t>
            </a:r>
            <a:br>
              <a:rPr lang="de-DE" sz="1400" dirty="0"/>
            </a:br>
            <a:r>
              <a:rPr lang="de-DE" sz="1400" dirty="0"/>
              <a:t>	interface-</a:t>
            </a:r>
            <a:r>
              <a:rPr lang="de-DE" sz="1400" dirty="0" err="1"/>
              <a:t>specification</a:t>
            </a:r>
            <a:r>
              <a:rPr lang="de-DE" sz="1400" dirty="0"/>
              <a:t> </a:t>
            </a:r>
            <a:r>
              <a:rPr lang="de-DE" sz="1400" dirty="0" err="1"/>
              <a:t>for</a:t>
            </a:r>
            <a:r>
              <a:rPr lang="de-DE" sz="1400" dirty="0"/>
              <a:t> </a:t>
            </a:r>
            <a:r>
              <a:rPr lang="de-DE" sz="1400" dirty="0" err="1"/>
              <a:t>the</a:t>
            </a:r>
            <a:r>
              <a:rPr lang="de-DE" sz="1400" dirty="0"/>
              <a:t> </a:t>
            </a:r>
            <a:r>
              <a:rPr lang="de-DE" sz="1400" dirty="0" err="1"/>
              <a:t>use</a:t>
            </a:r>
            <a:r>
              <a:rPr lang="de-DE" sz="1400" dirty="0"/>
              <a:t> </a:t>
            </a:r>
            <a:r>
              <a:rPr lang="de-DE" sz="1400" dirty="0" err="1"/>
              <a:t>case</a:t>
            </a:r>
            <a:r>
              <a:rPr lang="de-DE" sz="1400" dirty="0"/>
              <a:t> (incl. </a:t>
            </a:r>
            <a:r>
              <a:rPr lang="de-DE" sz="1400" dirty="0" err="1"/>
              <a:t>logic</a:t>
            </a:r>
            <a:r>
              <a:rPr lang="de-DE" sz="1400" dirty="0"/>
              <a:t>, </a:t>
            </a:r>
            <a:r>
              <a:rPr lang="de-DE" sz="1400" dirty="0" err="1"/>
              <a:t>algorithms</a:t>
            </a:r>
            <a:r>
              <a:rPr lang="de-DE" sz="1400" dirty="0"/>
              <a:t> (?))</a:t>
            </a:r>
            <a:br>
              <a:rPr lang="de-DE" sz="1400" dirty="0"/>
            </a:br>
            <a:r>
              <a:rPr lang="de-DE" sz="1400" dirty="0"/>
              <a:t>	Implementation Guideline </a:t>
            </a:r>
            <a:r>
              <a:rPr lang="de-DE" sz="1400" dirty="0" err="1"/>
              <a:t>for</a:t>
            </a:r>
            <a:r>
              <a:rPr lang="de-DE" sz="1400" dirty="0"/>
              <a:t> Clients and Link Index</a:t>
            </a:r>
            <a:endParaRPr lang="de-DE" dirty="0"/>
          </a:p>
          <a:p>
            <a:pPr marL="0" indent="0">
              <a:buNone/>
            </a:pP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14</a:t>
            </a:fld>
            <a:endParaRPr lang="en-US" noProof="1"/>
          </a:p>
        </p:txBody>
      </p:sp>
      <p:sp>
        <p:nvSpPr>
          <p:cNvPr id="6" name="Textfeld 5">
            <a:extLst>
              <a:ext uri="{FF2B5EF4-FFF2-40B4-BE49-F238E27FC236}">
                <a16:creationId xmlns:a16="http://schemas.microsoft.com/office/drawing/2014/main" id="{2B070596-282A-435F-B674-5E0D93097FCE}"/>
              </a:ext>
            </a:extLst>
          </p:cNvPr>
          <p:cNvSpPr txBox="1"/>
          <p:nvPr/>
        </p:nvSpPr>
        <p:spPr>
          <a:xfrm>
            <a:off x="8782458" y="5349831"/>
            <a:ext cx="1847441" cy="251769"/>
          </a:xfrm>
          <a:prstGeom prst="rect">
            <a:avLst/>
          </a:prstGeom>
          <a:noFill/>
        </p:spPr>
        <p:txBody>
          <a:bodyPr wrap="none" lIns="0" tIns="0" rIns="0" bIns="0" rtlCol="0">
            <a:noAutofit/>
          </a:bodyPr>
          <a:lstStyle/>
          <a:p>
            <a:pPr marR="0" algn="l" defTabSz="914400" eaLnBrk="1" fontAlgn="auto" latinLnBrk="0" hangingPunct="1">
              <a:spcBef>
                <a:spcPts val="50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rPr>
              <a:t>* </a:t>
            </a:r>
            <a:r>
              <a:rPr lang="de-DE" sz="1200" kern="0" dirty="0">
                <a:solidFill>
                  <a:srgbClr val="000000"/>
                </a:solidFill>
              </a:rPr>
              <a:t>synonym: </a:t>
            </a:r>
            <a:r>
              <a:rPr lang="de-DE" sz="1200" kern="0" dirty="0" err="1">
                <a:solidFill>
                  <a:srgbClr val="000000"/>
                </a:solidFill>
              </a:rPr>
              <a:t>incoming</a:t>
            </a:r>
            <a:r>
              <a:rPr lang="de-DE" sz="1200" kern="0" dirty="0">
                <a:solidFill>
                  <a:srgbClr val="000000"/>
                </a:solidFill>
              </a:rPr>
              <a:t> link</a:t>
            </a: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923694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a:t>Classification Management</a:t>
            </a:r>
            <a:br>
              <a:rPr lang="de-DE" dirty="0"/>
            </a:br>
            <a:endParaRPr lang="de-DE" dirty="0"/>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err="1"/>
              <a:t>product</a:t>
            </a:r>
            <a:r>
              <a:rPr lang="de-DE" b="1" dirty="0"/>
              <a:t> </a:t>
            </a:r>
            <a:r>
              <a:rPr lang="de-DE" b="1" dirty="0" err="1"/>
              <a:t>centric</a:t>
            </a:r>
            <a:r>
              <a:rPr lang="de-DE" b="1" dirty="0"/>
              <a:t> </a:t>
            </a:r>
            <a:r>
              <a:rPr lang="de-DE" b="1" dirty="0" err="1"/>
              <a:t>scenarios</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p:txBody>
          <a:bodyPr/>
          <a:lstStyle/>
          <a:p>
            <a:pPr>
              <a:tabLst>
                <a:tab pos="2062163" algn="l"/>
              </a:tabLst>
            </a:pPr>
            <a:r>
              <a:rPr lang="de-DE" dirty="0" err="1"/>
              <a:t>Capability</a:t>
            </a:r>
            <a:r>
              <a:rPr lang="de-DE" dirty="0"/>
              <a:t>: 	</a:t>
            </a:r>
            <a:r>
              <a:rPr lang="en-US" sz="1400" dirty="0"/>
              <a:t>Ability to define and maintain appropriate product hierarchies and clusters in order to provide multiple views 	on the product portfolio.</a:t>
            </a:r>
          </a:p>
          <a:p>
            <a:pPr>
              <a:tabLst>
                <a:tab pos="2062163" algn="l"/>
              </a:tabLst>
            </a:pPr>
            <a:r>
              <a:rPr lang="de-DE" dirty="0"/>
              <a:t>Utility: 	</a:t>
            </a:r>
            <a:r>
              <a:rPr lang="de-DE" sz="1400" dirty="0"/>
              <a:t>flexible </a:t>
            </a:r>
            <a:r>
              <a:rPr lang="de-DE" sz="1400" dirty="0" err="1"/>
              <a:t>data</a:t>
            </a:r>
            <a:r>
              <a:rPr lang="de-DE" sz="1400" dirty="0"/>
              <a:t> </a:t>
            </a:r>
            <a:r>
              <a:rPr lang="de-DE" sz="1400" dirty="0" err="1"/>
              <a:t>model</a:t>
            </a:r>
            <a:r>
              <a:rPr lang="de-DE" sz="1400" dirty="0"/>
              <a:t> </a:t>
            </a:r>
            <a:r>
              <a:rPr lang="de-DE" sz="1400" dirty="0" err="1"/>
              <a:t>enhancement</a:t>
            </a:r>
            <a:r>
              <a:rPr lang="de-DE" sz="1400" dirty="0"/>
              <a:t> </a:t>
            </a:r>
            <a:r>
              <a:rPr lang="de-DE" sz="1400" dirty="0" err="1"/>
              <a:t>concept</a:t>
            </a:r>
            <a:r>
              <a:rPr lang="de-DE" sz="1400" dirty="0"/>
              <a:t> </a:t>
            </a:r>
            <a:r>
              <a:rPr lang="de-DE" sz="1400" dirty="0" err="1"/>
              <a:t>for</a:t>
            </a:r>
            <a:r>
              <a:rPr lang="de-DE" sz="1400" dirty="0"/>
              <a:t> e.g. </a:t>
            </a:r>
            <a:r>
              <a:rPr lang="de-DE" sz="1400" dirty="0" err="1"/>
              <a:t>product-class</a:t>
            </a:r>
            <a:r>
              <a:rPr lang="de-DE" sz="1400" dirty="0"/>
              <a:t> </a:t>
            </a:r>
            <a:r>
              <a:rPr lang="de-DE" sz="1400" dirty="0" err="1"/>
              <a:t>specific</a:t>
            </a:r>
            <a:r>
              <a:rPr lang="de-DE" sz="1400" dirty="0"/>
              <a:t> </a:t>
            </a:r>
            <a:r>
              <a:rPr lang="de-DE" sz="1400" dirty="0" err="1"/>
              <a:t>data</a:t>
            </a:r>
            <a:r>
              <a:rPr lang="de-DE" sz="1400" dirty="0"/>
              <a:t> </a:t>
            </a:r>
            <a:br>
              <a:rPr lang="de-DE" sz="1400" dirty="0"/>
            </a:br>
            <a:r>
              <a:rPr lang="de-DE" sz="1400" dirty="0"/>
              <a:t>	(e.g. max. </a:t>
            </a:r>
            <a:r>
              <a:rPr lang="de-DE" sz="1400" dirty="0" err="1"/>
              <a:t>pressure</a:t>
            </a:r>
            <a:r>
              <a:rPr lang="de-DE" sz="1400" dirty="0"/>
              <a:t> </a:t>
            </a:r>
            <a:r>
              <a:rPr lang="de-DE" sz="1400" dirty="0" err="1"/>
              <a:t>for</a:t>
            </a:r>
            <a:r>
              <a:rPr lang="de-DE" sz="1400" dirty="0"/>
              <a:t> a </a:t>
            </a:r>
            <a:r>
              <a:rPr lang="de-DE" sz="1400" dirty="0" err="1"/>
              <a:t>common</a:t>
            </a:r>
            <a:r>
              <a:rPr lang="de-DE" sz="1400" dirty="0"/>
              <a:t> </a:t>
            </a:r>
            <a:r>
              <a:rPr lang="de-DE" sz="1400" dirty="0" err="1"/>
              <a:t>rail</a:t>
            </a:r>
            <a:r>
              <a:rPr lang="de-DE" sz="1400" dirty="0"/>
              <a:t> pump)</a:t>
            </a:r>
          </a:p>
          <a:p>
            <a:pPr>
              <a:tabLst>
                <a:tab pos="2062163" algn="l"/>
              </a:tabLst>
            </a:pPr>
            <a:r>
              <a:rPr lang="de-DE" dirty="0"/>
              <a:t>Out of </a:t>
            </a:r>
            <a:r>
              <a:rPr lang="de-DE" dirty="0" err="1"/>
              <a:t>Scope</a:t>
            </a:r>
            <a:r>
              <a:rPr lang="de-DE" dirty="0"/>
              <a:t>: 	</a:t>
            </a:r>
            <a:r>
              <a:rPr lang="de-DE" sz="1400" dirty="0"/>
              <a:t>Variant </a:t>
            </a:r>
            <a:r>
              <a:rPr lang="de-DE" sz="1400" dirty="0" err="1"/>
              <a:t>characteristics</a:t>
            </a:r>
            <a:r>
              <a:rPr lang="de-DE" sz="1400" dirty="0"/>
              <a:t> of a </a:t>
            </a:r>
            <a:r>
              <a:rPr lang="de-DE" sz="1400" dirty="0" err="1"/>
              <a:t>Product</a:t>
            </a:r>
            <a:r>
              <a:rPr lang="de-DE" sz="1400" dirty="0"/>
              <a:t> </a:t>
            </a:r>
            <a:r>
              <a:rPr lang="de-DE" sz="1400" dirty="0" err="1"/>
              <a:t>line</a:t>
            </a:r>
            <a:r>
              <a:rPr lang="de-DE" sz="1400" dirty="0"/>
              <a:t> (</a:t>
            </a:r>
            <a:r>
              <a:rPr lang="de-DE" sz="1400" dirty="0" err="1"/>
              <a:t>see</a:t>
            </a:r>
            <a:r>
              <a:rPr lang="de-DE" sz="1400" dirty="0"/>
              <a:t> </a:t>
            </a:r>
            <a:r>
              <a:rPr lang="de-DE" sz="1400" dirty="0" err="1"/>
              <a:t>Product</a:t>
            </a:r>
            <a:r>
              <a:rPr lang="de-DE" sz="1400" dirty="0"/>
              <a:t> </a:t>
            </a:r>
            <a:r>
              <a:rPr lang="de-DE" sz="1400" dirty="0" err="1"/>
              <a:t>line</a:t>
            </a:r>
            <a:r>
              <a:rPr lang="de-DE" sz="1400" dirty="0"/>
              <a:t> engineering)</a:t>
            </a:r>
            <a:endParaRPr lang="de-DE" dirty="0"/>
          </a:p>
          <a:p>
            <a:pPr>
              <a:tabLst>
                <a:tab pos="2062163" algn="l"/>
              </a:tabLst>
            </a:pPr>
            <a:r>
              <a:rPr lang="de-DE" dirty="0"/>
              <a:t>Use Cases:	</a:t>
            </a:r>
            <a:r>
              <a:rPr lang="de-DE" sz="1400" dirty="0" err="1"/>
              <a:t>Define</a:t>
            </a:r>
            <a:r>
              <a:rPr lang="de-DE" sz="1400" dirty="0"/>
              <a:t>/</a:t>
            </a:r>
            <a:r>
              <a:rPr lang="de-DE" sz="1400" dirty="0" err="1"/>
              <a:t>replicate</a:t>
            </a:r>
            <a:r>
              <a:rPr lang="de-DE" sz="1400" dirty="0"/>
              <a:t> Class-System (Classes and </a:t>
            </a:r>
            <a:r>
              <a:rPr lang="de-DE" sz="1400" dirty="0" err="1"/>
              <a:t>Characteristics</a:t>
            </a:r>
            <a:r>
              <a:rPr lang="de-DE" sz="1400" dirty="0"/>
              <a:t>)</a:t>
            </a:r>
            <a:br>
              <a:rPr lang="de-DE" sz="1400" dirty="0"/>
            </a:br>
            <a:r>
              <a:rPr lang="de-DE" sz="1400" dirty="0"/>
              <a:t>	</a:t>
            </a:r>
            <a:r>
              <a:rPr lang="de-DE" sz="1400" dirty="0" err="1"/>
              <a:t>Classify</a:t>
            </a:r>
            <a:r>
              <a:rPr lang="de-DE" sz="1400" dirty="0"/>
              <a:t> </a:t>
            </a:r>
            <a:r>
              <a:rPr lang="de-DE" sz="1400" i="1" dirty="0" err="1"/>
              <a:t>Leading</a:t>
            </a:r>
            <a:r>
              <a:rPr lang="de-DE" sz="1400" i="1" dirty="0"/>
              <a:t> </a:t>
            </a:r>
            <a:r>
              <a:rPr lang="de-DE" sz="1400" i="1" dirty="0" err="1"/>
              <a:t>Object</a:t>
            </a:r>
            <a:r>
              <a:rPr lang="de-DE" sz="1400" i="1" dirty="0"/>
              <a:t> </a:t>
            </a:r>
            <a:r>
              <a:rPr lang="de-DE" sz="1400" dirty="0"/>
              <a:t>(</a:t>
            </a:r>
            <a:r>
              <a:rPr lang="de-DE" sz="1400" dirty="0" err="1"/>
              <a:t>or</a:t>
            </a:r>
            <a:r>
              <a:rPr lang="de-DE" sz="1400" dirty="0"/>
              <a:t> </a:t>
            </a:r>
            <a:r>
              <a:rPr lang="de-DE" sz="1400" i="1" dirty="0" err="1"/>
              <a:t>Component</a:t>
            </a:r>
            <a:r>
              <a:rPr lang="de-DE" sz="1400" i="1" dirty="0"/>
              <a:t> </a:t>
            </a:r>
            <a:r>
              <a:rPr lang="de-DE" sz="1400" dirty="0"/>
              <a:t>- e.g. </a:t>
            </a:r>
            <a:r>
              <a:rPr lang="de-DE" sz="1400" dirty="0" err="1"/>
              <a:t>Product</a:t>
            </a:r>
            <a:r>
              <a:rPr lang="de-DE" sz="1400" dirty="0"/>
              <a:t> </a:t>
            </a:r>
            <a:r>
              <a:rPr lang="de-DE" sz="1400" dirty="0" err="1"/>
              <a:t>or</a:t>
            </a:r>
            <a:r>
              <a:rPr lang="de-DE" sz="1400" dirty="0"/>
              <a:t> Project) incl.</a:t>
            </a:r>
            <a:br>
              <a:rPr lang="de-DE" sz="1400" dirty="0"/>
            </a:br>
            <a:r>
              <a:rPr lang="de-DE" sz="1400" dirty="0"/>
              <a:t>		</a:t>
            </a:r>
            <a:r>
              <a:rPr lang="de-DE" sz="1400" dirty="0" err="1"/>
              <a:t>Assign</a:t>
            </a:r>
            <a:r>
              <a:rPr lang="de-DE" sz="1400" dirty="0"/>
              <a:t> </a:t>
            </a:r>
            <a:r>
              <a:rPr lang="de-DE" sz="1400" dirty="0" err="1"/>
              <a:t>class</a:t>
            </a:r>
            <a:r>
              <a:rPr lang="de-DE" sz="1400" dirty="0"/>
              <a:t> and </a:t>
            </a:r>
            <a:r>
              <a:rPr lang="de-DE" sz="1400" dirty="0" err="1"/>
              <a:t>maintain</a:t>
            </a:r>
            <a:r>
              <a:rPr lang="de-DE" sz="1400" dirty="0"/>
              <a:t> </a:t>
            </a:r>
            <a:r>
              <a:rPr lang="de-DE" sz="1400" dirty="0" err="1"/>
              <a:t>characteristics</a:t>
            </a:r>
            <a:br>
              <a:rPr lang="de-DE" sz="1400" dirty="0"/>
            </a:br>
            <a:r>
              <a:rPr lang="de-DE" sz="1400" dirty="0"/>
              <a:t>	</a:t>
            </a:r>
            <a:r>
              <a:rPr lang="de-DE" sz="1400" dirty="0" err="1"/>
              <a:t>Get</a:t>
            </a:r>
            <a:r>
              <a:rPr lang="de-DE" sz="1400" dirty="0"/>
              <a:t> </a:t>
            </a:r>
            <a:r>
              <a:rPr lang="de-DE" sz="1400" dirty="0" err="1"/>
              <a:t>classification</a:t>
            </a:r>
            <a:endParaRPr lang="de-DE" sz="1400" i="1" dirty="0"/>
          </a:p>
          <a:p>
            <a:pPr>
              <a:tabLst>
                <a:tab pos="2062163" algn="l"/>
              </a:tabLst>
            </a:pPr>
            <a:r>
              <a:rPr lang="de-DE" dirty="0"/>
              <a:t>Open Topics:	</a:t>
            </a:r>
            <a:r>
              <a:rPr lang="de-DE" sz="1400" dirty="0" err="1"/>
              <a:t>overall</a:t>
            </a:r>
            <a:r>
              <a:rPr lang="de-DE" sz="1400" dirty="0"/>
              <a:t> </a:t>
            </a:r>
            <a:r>
              <a:rPr lang="de-DE" sz="1400" dirty="0" err="1"/>
              <a:t>concept</a:t>
            </a:r>
            <a:r>
              <a:rPr lang="de-DE" sz="1400" dirty="0"/>
              <a:t> (incl. </a:t>
            </a:r>
            <a:r>
              <a:rPr lang="de-DE" sz="1400" dirty="0" err="1"/>
              <a:t>logical</a:t>
            </a:r>
            <a:r>
              <a:rPr lang="de-DE" sz="1400" dirty="0"/>
              <a:t> </a:t>
            </a:r>
            <a:r>
              <a:rPr lang="de-DE" sz="1400" dirty="0" err="1"/>
              <a:t>architecture</a:t>
            </a:r>
            <a:r>
              <a:rPr lang="de-DE" sz="1400" dirty="0"/>
              <a:t>)</a:t>
            </a:r>
            <a:br>
              <a:rPr lang="de-DE" sz="1400" dirty="0"/>
            </a:br>
            <a:r>
              <a:rPr lang="de-DE" sz="1400" dirty="0"/>
              <a:t>	interface-</a:t>
            </a:r>
            <a:r>
              <a:rPr lang="de-DE" sz="1400" dirty="0" err="1"/>
              <a:t>specification</a:t>
            </a:r>
            <a:r>
              <a:rPr lang="de-DE" sz="1400" dirty="0"/>
              <a:t> </a:t>
            </a:r>
            <a:r>
              <a:rPr lang="de-DE" sz="1400" dirty="0" err="1"/>
              <a:t>for</a:t>
            </a:r>
            <a:r>
              <a:rPr lang="de-DE" sz="1400" dirty="0"/>
              <a:t> </a:t>
            </a:r>
            <a:r>
              <a:rPr lang="de-DE" sz="1400" dirty="0" err="1"/>
              <a:t>the</a:t>
            </a:r>
            <a:r>
              <a:rPr lang="de-DE" sz="1400" dirty="0"/>
              <a:t> </a:t>
            </a:r>
            <a:r>
              <a:rPr lang="de-DE" sz="1400" dirty="0" err="1"/>
              <a:t>use</a:t>
            </a:r>
            <a:r>
              <a:rPr lang="de-DE" sz="1400" dirty="0"/>
              <a:t> </a:t>
            </a:r>
            <a:r>
              <a:rPr lang="de-DE" sz="1400" dirty="0" err="1"/>
              <a:t>case</a:t>
            </a:r>
            <a:r>
              <a:rPr lang="de-DE" sz="1400" dirty="0"/>
              <a:t> (incl. </a:t>
            </a:r>
            <a:r>
              <a:rPr lang="de-DE" sz="1400" dirty="0" err="1"/>
              <a:t>logic</a:t>
            </a:r>
            <a:r>
              <a:rPr lang="de-DE" sz="1400" dirty="0"/>
              <a:t>, </a:t>
            </a:r>
            <a:r>
              <a:rPr lang="de-DE" sz="1400" dirty="0" err="1"/>
              <a:t>algorithms</a:t>
            </a:r>
            <a:r>
              <a:rPr lang="de-DE" sz="1400" dirty="0"/>
              <a:t> (?))</a:t>
            </a:r>
            <a:br>
              <a:rPr lang="de-DE" sz="1400" dirty="0"/>
            </a:br>
            <a:r>
              <a:rPr lang="de-DE" sz="1400" dirty="0"/>
              <a:t>	Implementation Guideline </a:t>
            </a:r>
            <a:r>
              <a:rPr lang="de-DE" sz="1400" dirty="0" err="1"/>
              <a:t>for</a:t>
            </a:r>
            <a:r>
              <a:rPr lang="de-DE" sz="1400" dirty="0"/>
              <a:t> </a:t>
            </a:r>
            <a:r>
              <a:rPr lang="de-DE" sz="1400" dirty="0" err="1"/>
              <a:t>the</a:t>
            </a:r>
            <a:r>
              <a:rPr lang="de-DE" sz="1400" dirty="0"/>
              <a:t> Class-system </a:t>
            </a:r>
            <a:r>
              <a:rPr lang="de-DE" sz="1400" dirty="0" err="1"/>
              <a:t>managing</a:t>
            </a:r>
            <a:r>
              <a:rPr lang="de-DE" sz="1400" dirty="0"/>
              <a:t> </a:t>
            </a:r>
            <a:r>
              <a:rPr lang="de-DE" sz="1400" dirty="0" err="1"/>
              <a:t>system</a:t>
            </a:r>
            <a:r>
              <a:rPr lang="de-DE" sz="1400" dirty="0"/>
              <a:t> and </a:t>
            </a:r>
            <a:r>
              <a:rPr lang="de-DE" sz="1400" dirty="0" err="1"/>
              <a:t>classification</a:t>
            </a:r>
            <a:r>
              <a:rPr lang="de-DE" sz="1400" dirty="0"/>
              <a:t> </a:t>
            </a:r>
            <a:r>
              <a:rPr lang="de-DE" sz="1400" dirty="0" err="1"/>
              <a:t>clients</a:t>
            </a:r>
            <a:endParaRPr lang="de-DE" dirty="0"/>
          </a:p>
          <a:p>
            <a:pPr marL="0" indent="0">
              <a:buNone/>
            </a:pP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15</a:t>
            </a:fld>
            <a:endParaRPr lang="en-US" noProof="1"/>
          </a:p>
        </p:txBody>
      </p:sp>
      <p:sp>
        <p:nvSpPr>
          <p:cNvPr id="6" name="Textfeld 5">
            <a:extLst>
              <a:ext uri="{FF2B5EF4-FFF2-40B4-BE49-F238E27FC236}">
                <a16:creationId xmlns:a16="http://schemas.microsoft.com/office/drawing/2014/main" id="{2B070596-282A-435F-B674-5E0D93097FCE}"/>
              </a:ext>
            </a:extLst>
          </p:cNvPr>
          <p:cNvSpPr txBox="1"/>
          <p:nvPr/>
        </p:nvSpPr>
        <p:spPr>
          <a:xfrm>
            <a:off x="8782458" y="5349831"/>
            <a:ext cx="1847441" cy="251769"/>
          </a:xfrm>
          <a:prstGeom prst="rect">
            <a:avLst/>
          </a:prstGeom>
          <a:noFill/>
        </p:spPr>
        <p:txBody>
          <a:bodyPr wrap="none" lIns="0" tIns="0" rIns="0" bIns="0" rtlCol="0">
            <a:noAutofit/>
          </a:bodyPr>
          <a:lstStyle/>
          <a:p>
            <a:pPr marR="0" algn="l" defTabSz="914400" eaLnBrk="1" fontAlgn="auto" latinLnBrk="0" hangingPunct="1">
              <a:spcBef>
                <a:spcPts val="50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rPr>
              <a:t>* </a:t>
            </a:r>
            <a:r>
              <a:rPr lang="de-DE" sz="1200" kern="0" dirty="0">
                <a:solidFill>
                  <a:srgbClr val="000000"/>
                </a:solidFill>
              </a:rPr>
              <a:t>synonym: </a:t>
            </a:r>
            <a:r>
              <a:rPr lang="de-DE" sz="1200" kern="0" dirty="0" err="1">
                <a:solidFill>
                  <a:srgbClr val="000000"/>
                </a:solidFill>
              </a:rPr>
              <a:t>incoming</a:t>
            </a:r>
            <a:r>
              <a:rPr lang="de-DE" sz="1200" kern="0" dirty="0">
                <a:solidFill>
                  <a:srgbClr val="000000"/>
                </a:solidFill>
              </a:rPr>
              <a:t> link</a:t>
            </a: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33529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err="1"/>
              <a:t>Product</a:t>
            </a:r>
            <a:r>
              <a:rPr lang="de-DE" dirty="0"/>
              <a:t> Line Engineering (PLE)</a:t>
            </a:r>
            <a:br>
              <a:rPr lang="de-DE" dirty="0"/>
            </a:br>
            <a:endParaRPr lang="de-DE" dirty="0"/>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err="1"/>
              <a:t>product</a:t>
            </a:r>
            <a:r>
              <a:rPr lang="de-DE" b="1" dirty="0"/>
              <a:t> </a:t>
            </a:r>
            <a:r>
              <a:rPr lang="de-DE" b="1" dirty="0" err="1"/>
              <a:t>centric</a:t>
            </a:r>
            <a:r>
              <a:rPr lang="de-DE" b="1" dirty="0"/>
              <a:t> </a:t>
            </a:r>
            <a:r>
              <a:rPr lang="de-DE" b="1" dirty="0" err="1"/>
              <a:t>scenarios</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a:xfrm>
            <a:off x="205200" y="1296000"/>
            <a:ext cx="5602933" cy="4240800"/>
          </a:xfrm>
        </p:spPr>
        <p:txBody>
          <a:bodyPr/>
          <a:lstStyle/>
          <a:p>
            <a:pPr>
              <a:tabLst>
                <a:tab pos="2062163" algn="l"/>
              </a:tabLst>
            </a:pPr>
            <a:r>
              <a:rPr lang="de-DE" dirty="0" err="1"/>
              <a:t>Capability</a:t>
            </a:r>
            <a:r>
              <a:rPr lang="de-DE" dirty="0"/>
              <a:t>: 	</a:t>
            </a:r>
            <a:r>
              <a:rPr lang="en-US" sz="1400" dirty="0"/>
              <a:t>Ability to administer product configurations </a:t>
            </a:r>
            <a:br>
              <a:rPr lang="en-US" sz="1400" dirty="0"/>
            </a:br>
            <a:r>
              <a:rPr lang="en-US" sz="1400" dirty="0"/>
              <a:t>	that are offered as individual products and </a:t>
            </a:r>
            <a:br>
              <a:rPr lang="en-US" sz="1400" dirty="0"/>
            </a:br>
            <a:r>
              <a:rPr lang="en-US" sz="1400" dirty="0"/>
              <a:t>	their interdependencies.</a:t>
            </a:r>
          </a:p>
          <a:p>
            <a:pPr>
              <a:tabLst>
                <a:tab pos="2062163" algn="l"/>
              </a:tabLst>
            </a:pPr>
            <a:r>
              <a:rPr lang="de-DE" dirty="0"/>
              <a:t>Utility: 	</a:t>
            </a:r>
            <a:r>
              <a:rPr lang="de-DE" sz="1400" dirty="0"/>
              <a:t>flexible </a:t>
            </a:r>
            <a:r>
              <a:rPr lang="de-DE" sz="1400" dirty="0" err="1"/>
              <a:t>concept</a:t>
            </a:r>
            <a:r>
              <a:rPr lang="de-DE" sz="1400" dirty="0"/>
              <a:t> </a:t>
            </a:r>
            <a:r>
              <a:rPr lang="de-DE" sz="1400" dirty="0" err="1"/>
              <a:t>to</a:t>
            </a:r>
            <a:r>
              <a:rPr lang="de-DE" sz="1400" dirty="0"/>
              <a:t> manage </a:t>
            </a:r>
            <a:r>
              <a:rPr lang="de-DE" sz="1400" dirty="0" err="1"/>
              <a:t>variations</a:t>
            </a:r>
            <a:r>
              <a:rPr lang="de-DE" sz="1400" dirty="0"/>
              <a:t> and </a:t>
            </a:r>
            <a:br>
              <a:rPr lang="de-DE" sz="1400" dirty="0"/>
            </a:br>
            <a:r>
              <a:rPr lang="de-DE" sz="1400" dirty="0"/>
              <a:t>	variant </a:t>
            </a:r>
            <a:r>
              <a:rPr lang="de-DE" sz="1400" dirty="0" err="1"/>
              <a:t>characteristics</a:t>
            </a:r>
            <a:r>
              <a:rPr lang="de-DE" sz="1400" dirty="0"/>
              <a:t> of </a:t>
            </a:r>
            <a:r>
              <a:rPr lang="de-DE" sz="1400" dirty="0" err="1"/>
              <a:t>Product</a:t>
            </a:r>
            <a:r>
              <a:rPr lang="de-DE" sz="1400" dirty="0"/>
              <a:t> </a:t>
            </a:r>
            <a:r>
              <a:rPr lang="de-DE" sz="1400" dirty="0" err="1"/>
              <a:t>lines</a:t>
            </a:r>
            <a:endParaRPr lang="de-DE" sz="1400" dirty="0"/>
          </a:p>
          <a:p>
            <a:pPr>
              <a:tabLst>
                <a:tab pos="2062163" algn="l"/>
              </a:tabLst>
            </a:pPr>
            <a:r>
              <a:rPr lang="de-DE" dirty="0"/>
              <a:t>Use Cases:	</a:t>
            </a:r>
            <a:r>
              <a:rPr lang="de-DE" sz="1400" dirty="0"/>
              <a:t>Manage Features</a:t>
            </a:r>
            <a:br>
              <a:rPr lang="de-DE" sz="1400" dirty="0"/>
            </a:br>
            <a:r>
              <a:rPr lang="de-DE" sz="1400" dirty="0"/>
              <a:t>	</a:t>
            </a:r>
            <a:r>
              <a:rPr lang="de-DE" sz="1400" dirty="0" err="1"/>
              <a:t>Define</a:t>
            </a:r>
            <a:r>
              <a:rPr lang="de-DE" sz="1400" dirty="0"/>
              <a:t> Feature Model/Catalogue</a:t>
            </a:r>
            <a:br>
              <a:rPr lang="de-DE" sz="1400" dirty="0"/>
            </a:br>
            <a:r>
              <a:rPr lang="de-DE" sz="1400" dirty="0"/>
              <a:t>	</a:t>
            </a:r>
            <a:r>
              <a:rPr lang="de-DE" sz="1400" dirty="0" err="1"/>
              <a:t>Define</a:t>
            </a:r>
            <a:r>
              <a:rPr lang="de-DE" sz="1400" dirty="0"/>
              <a:t> Variation Points in Models &amp; </a:t>
            </a:r>
            <a:r>
              <a:rPr lang="de-DE" sz="1400" dirty="0" err="1"/>
              <a:t>Configs</a:t>
            </a:r>
            <a:r>
              <a:rPr lang="de-DE" sz="1400" dirty="0"/>
              <a:t>.</a:t>
            </a:r>
            <a:br>
              <a:rPr lang="de-DE" sz="1400" dirty="0"/>
            </a:br>
            <a:r>
              <a:rPr lang="de-DE" sz="1400" dirty="0"/>
              <a:t>	</a:t>
            </a:r>
            <a:r>
              <a:rPr lang="de-DE" sz="1400" dirty="0" err="1"/>
              <a:t>Configure</a:t>
            </a:r>
            <a:r>
              <a:rPr lang="de-DE" sz="1400" dirty="0"/>
              <a:t> Variant (Bill-of-Feature)</a:t>
            </a:r>
            <a:br>
              <a:rPr lang="de-DE" sz="1400" dirty="0"/>
            </a:br>
            <a:r>
              <a:rPr lang="de-DE" sz="1400" dirty="0"/>
              <a:t>	Check </a:t>
            </a:r>
            <a:r>
              <a:rPr lang="de-DE" sz="1400" dirty="0" err="1"/>
              <a:t>Configuration</a:t>
            </a:r>
            <a:br>
              <a:rPr lang="de-DE" sz="1400" dirty="0"/>
            </a:br>
            <a:r>
              <a:rPr lang="de-DE" sz="1400" dirty="0"/>
              <a:t>	</a:t>
            </a:r>
            <a:r>
              <a:rPr lang="de-DE" sz="1400" dirty="0" err="1"/>
              <a:t>Derive</a:t>
            </a:r>
            <a:r>
              <a:rPr lang="de-DE" sz="1400" dirty="0"/>
              <a:t> Variant </a:t>
            </a:r>
            <a:r>
              <a:rPr lang="de-DE" sz="1400" dirty="0" err="1"/>
              <a:t>models</a:t>
            </a:r>
            <a:r>
              <a:rPr lang="de-DE" sz="1400" dirty="0"/>
              <a:t> (</a:t>
            </a:r>
            <a:r>
              <a:rPr lang="de-DE" sz="1400" dirty="0" err="1"/>
              <a:t>Prod</a:t>
            </a:r>
            <a:r>
              <a:rPr lang="de-DE" sz="1400" dirty="0"/>
              <a:t>. Asset </a:t>
            </a:r>
            <a:r>
              <a:rPr lang="de-DE" sz="1400" dirty="0" err="1"/>
              <a:t>Inst</a:t>
            </a:r>
            <a:r>
              <a:rPr lang="de-DE" sz="1400" dirty="0"/>
              <a:t>.)</a:t>
            </a:r>
            <a:br>
              <a:rPr lang="de-DE" sz="1400" dirty="0"/>
            </a:br>
            <a:r>
              <a:rPr lang="de-DE" sz="1400" dirty="0"/>
              <a:t>	  incl. </a:t>
            </a:r>
            <a:r>
              <a:rPr lang="de-DE" sz="1400" dirty="0" err="1"/>
              <a:t>persistance</a:t>
            </a:r>
            <a:r>
              <a:rPr lang="de-DE" sz="1400" dirty="0"/>
              <a:t> in CMS</a:t>
            </a:r>
            <a:endParaRPr lang="de-DE" sz="1200" i="1" dirty="0"/>
          </a:p>
          <a:p>
            <a:pPr>
              <a:tabLst>
                <a:tab pos="2062163" algn="l"/>
              </a:tabLst>
            </a:pPr>
            <a:r>
              <a:rPr lang="de-DE" dirty="0"/>
              <a:t>Open Topics:	</a:t>
            </a:r>
            <a:r>
              <a:rPr lang="de-DE" sz="1400" dirty="0" err="1"/>
              <a:t>overall</a:t>
            </a:r>
            <a:r>
              <a:rPr lang="de-DE" sz="1400" dirty="0"/>
              <a:t> </a:t>
            </a:r>
            <a:r>
              <a:rPr lang="de-DE" sz="1400" dirty="0" err="1"/>
              <a:t>concept</a:t>
            </a:r>
            <a:r>
              <a:rPr lang="de-DE" sz="1400" dirty="0"/>
              <a:t> (incl. </a:t>
            </a:r>
            <a:r>
              <a:rPr lang="de-DE" sz="1400" dirty="0" err="1"/>
              <a:t>logical</a:t>
            </a:r>
            <a:r>
              <a:rPr lang="de-DE" sz="1400" dirty="0"/>
              <a:t> </a:t>
            </a:r>
            <a:r>
              <a:rPr lang="de-DE" sz="1400" dirty="0" err="1"/>
              <a:t>architecture</a:t>
            </a:r>
            <a:r>
              <a:rPr lang="de-DE" sz="1400" dirty="0"/>
              <a:t>)</a:t>
            </a:r>
            <a:br>
              <a:rPr lang="de-DE" sz="1400" dirty="0"/>
            </a:br>
            <a:r>
              <a:rPr lang="de-DE" sz="1400" dirty="0"/>
              <a:t>	interface-</a:t>
            </a:r>
            <a:r>
              <a:rPr lang="de-DE" sz="1400" dirty="0" err="1"/>
              <a:t>specification</a:t>
            </a:r>
            <a:r>
              <a:rPr lang="de-DE" sz="1400" dirty="0"/>
              <a:t> </a:t>
            </a:r>
            <a:r>
              <a:rPr lang="de-DE" sz="1400" dirty="0" err="1"/>
              <a:t>for</a:t>
            </a:r>
            <a:r>
              <a:rPr lang="de-DE" sz="1400" dirty="0"/>
              <a:t> </a:t>
            </a:r>
            <a:r>
              <a:rPr lang="de-DE" sz="1400" dirty="0" err="1"/>
              <a:t>the</a:t>
            </a:r>
            <a:r>
              <a:rPr lang="de-DE" sz="1400" dirty="0"/>
              <a:t> </a:t>
            </a:r>
            <a:r>
              <a:rPr lang="de-DE" sz="1400" dirty="0" err="1"/>
              <a:t>use</a:t>
            </a:r>
            <a:r>
              <a:rPr lang="de-DE" sz="1400" dirty="0"/>
              <a:t> </a:t>
            </a:r>
            <a:r>
              <a:rPr lang="de-DE" sz="1400" dirty="0" err="1"/>
              <a:t>case</a:t>
            </a:r>
            <a:br>
              <a:rPr lang="de-DE" sz="1400" dirty="0"/>
            </a:br>
            <a:r>
              <a:rPr lang="de-DE" sz="1400" dirty="0"/>
              <a:t>	Implementation Guideline</a:t>
            </a:r>
            <a:endParaRPr lang="de-DE" dirty="0"/>
          </a:p>
          <a:p>
            <a:pPr marL="0" indent="0">
              <a:buNone/>
            </a:pP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16</a:t>
            </a:fld>
            <a:endParaRPr lang="en-US" noProof="1"/>
          </a:p>
        </p:txBody>
      </p:sp>
      <p:sp>
        <p:nvSpPr>
          <p:cNvPr id="6" name="Textfeld 5">
            <a:extLst>
              <a:ext uri="{FF2B5EF4-FFF2-40B4-BE49-F238E27FC236}">
                <a16:creationId xmlns:a16="http://schemas.microsoft.com/office/drawing/2014/main" id="{2B070596-282A-435F-B674-5E0D93097FCE}"/>
              </a:ext>
            </a:extLst>
          </p:cNvPr>
          <p:cNvSpPr txBox="1"/>
          <p:nvPr/>
        </p:nvSpPr>
        <p:spPr>
          <a:xfrm>
            <a:off x="8803625" y="5220231"/>
            <a:ext cx="1847441" cy="251769"/>
          </a:xfrm>
          <a:prstGeom prst="rect">
            <a:avLst/>
          </a:prstGeom>
          <a:noFill/>
        </p:spPr>
        <p:txBody>
          <a:bodyPr wrap="none" lIns="0" tIns="0" rIns="0" bIns="0" rtlCol="0">
            <a:noAutofit/>
          </a:bodyPr>
          <a:lstStyle/>
          <a:p>
            <a:pPr marR="0" algn="r" defTabSz="914400" eaLnBrk="1" fontAlgn="auto" latinLnBrk="0" hangingPunct="1">
              <a:spcBef>
                <a:spcPts val="50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rPr>
              <a:t>* </a:t>
            </a:r>
            <a:r>
              <a:rPr lang="en-US" sz="1200" kern="0" dirty="0">
                <a:solidFill>
                  <a:srgbClr val="000000"/>
                </a:solidFill>
              </a:rPr>
              <a:t>ISO 26580 - Software and systems engineering</a:t>
            </a:r>
            <a:br>
              <a:rPr lang="en-US" sz="1200" kern="0" dirty="0">
                <a:solidFill>
                  <a:srgbClr val="000000"/>
                </a:solidFill>
              </a:rPr>
            </a:br>
            <a:r>
              <a:rPr lang="en-US" sz="1200" kern="0" dirty="0">
                <a:solidFill>
                  <a:srgbClr val="000000"/>
                </a:solidFill>
              </a:rPr>
              <a:t>  Methods and tools for the feature-based approach to software and systems product line engineering</a:t>
            </a:r>
            <a:endParaRPr kumimoji="0" lang="de-DE" sz="1200" b="0" i="0" u="none" strike="noStrike" kern="0" cap="none" spc="0" normalizeH="0" baseline="0" noProof="0" dirty="0">
              <a:ln>
                <a:noFill/>
              </a:ln>
              <a:solidFill>
                <a:srgbClr val="000000"/>
              </a:solidFill>
              <a:effectLst/>
              <a:uLnTx/>
              <a:uFillTx/>
            </a:endParaRPr>
          </a:p>
        </p:txBody>
      </p:sp>
      <p:pic>
        <p:nvPicPr>
          <p:cNvPr id="8" name="Grafik 7">
            <a:extLst>
              <a:ext uri="{FF2B5EF4-FFF2-40B4-BE49-F238E27FC236}">
                <a16:creationId xmlns:a16="http://schemas.microsoft.com/office/drawing/2014/main" id="{67D867ED-6762-4104-9B29-CBA87DB38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133" y="1755989"/>
            <a:ext cx="5083209" cy="3464242"/>
          </a:xfrm>
          <a:prstGeom prst="rect">
            <a:avLst/>
          </a:prstGeom>
        </p:spPr>
      </p:pic>
    </p:spTree>
    <p:extLst>
      <p:ext uri="{BB962C8B-B14F-4D97-AF65-F5344CB8AC3E}">
        <p14:creationId xmlns:p14="http://schemas.microsoft.com/office/powerpoint/2010/main" val="217695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a:t>Relevant </a:t>
            </a:r>
            <a:r>
              <a:rPr lang="de-DE" dirty="0" err="1"/>
              <a:t>capabilities</a:t>
            </a:r>
            <a:r>
              <a:rPr lang="de-DE" dirty="0"/>
              <a:t> (</a:t>
            </a:r>
            <a:r>
              <a:rPr lang="de-DE" dirty="0" err="1"/>
              <a:t>excerpt</a:t>
            </a:r>
            <a:r>
              <a:rPr lang="de-DE" dirty="0"/>
              <a:t>)</a:t>
            </a:r>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a:t>OSLC </a:t>
            </a:r>
            <a:r>
              <a:rPr lang="de-DE" b="1" dirty="0" err="1"/>
              <a:t>Capability</a:t>
            </a:r>
            <a:r>
              <a:rPr lang="de-DE" b="1" dirty="0"/>
              <a:t> Support</a:t>
            </a: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6" name="Rechteck 5">
            <a:extLst>
              <a:ext uri="{FF2B5EF4-FFF2-40B4-BE49-F238E27FC236}">
                <a16:creationId xmlns:a16="http://schemas.microsoft.com/office/drawing/2014/main" id="{4F998B2E-54FC-49E6-9AA2-79DF6B43DF23}"/>
              </a:ext>
            </a:extLst>
          </p:cNvPr>
          <p:cNvSpPr/>
          <p:nvPr/>
        </p:nvSpPr>
        <p:spPr>
          <a:xfrm>
            <a:off x="205200" y="1298515"/>
            <a:ext cx="3852450" cy="422409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8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7" name="Rechteck 6">
            <a:extLst>
              <a:ext uri="{FF2B5EF4-FFF2-40B4-BE49-F238E27FC236}">
                <a16:creationId xmlns:a16="http://schemas.microsoft.com/office/drawing/2014/main" id="{6B8F644C-381A-4583-BDA4-8FD0F5058D8F}"/>
              </a:ext>
            </a:extLst>
          </p:cNvPr>
          <p:cNvSpPr/>
          <p:nvPr/>
        </p:nvSpPr>
        <p:spPr>
          <a:xfrm>
            <a:off x="430754" y="2239566"/>
            <a:ext cx="1665810" cy="47178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Variant Management</a:t>
            </a:r>
          </a:p>
        </p:txBody>
      </p:sp>
      <p:sp>
        <p:nvSpPr>
          <p:cNvPr id="8" name="Rechteck 7">
            <a:extLst>
              <a:ext uri="{FF2B5EF4-FFF2-40B4-BE49-F238E27FC236}">
                <a16:creationId xmlns:a16="http://schemas.microsoft.com/office/drawing/2014/main" id="{447A849E-4C72-44B3-AFB1-8835D3365FFE}"/>
              </a:ext>
            </a:extLst>
          </p:cNvPr>
          <p:cNvSpPr/>
          <p:nvPr/>
        </p:nvSpPr>
        <p:spPr>
          <a:xfrm>
            <a:off x="2177974" y="2239565"/>
            <a:ext cx="1665810" cy="471788"/>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Classification Management</a:t>
            </a:r>
          </a:p>
        </p:txBody>
      </p:sp>
      <p:sp>
        <p:nvSpPr>
          <p:cNvPr id="9" name="Rechteck 8">
            <a:extLst>
              <a:ext uri="{FF2B5EF4-FFF2-40B4-BE49-F238E27FC236}">
                <a16:creationId xmlns:a16="http://schemas.microsoft.com/office/drawing/2014/main" id="{F3F9FE3E-29AC-41E0-9EC1-854C4A6536C3}"/>
              </a:ext>
            </a:extLst>
          </p:cNvPr>
          <p:cNvSpPr/>
          <p:nvPr/>
        </p:nvSpPr>
        <p:spPr>
          <a:xfrm>
            <a:off x="349344" y="3416431"/>
            <a:ext cx="3553789" cy="2034701"/>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400" b="0" i="0" u="none" strike="noStrike" kern="0" cap="none" spc="0" normalizeH="0" baseline="0" noProof="0" dirty="0">
                <a:ln>
                  <a:noFill/>
                </a:ln>
                <a:solidFill>
                  <a:srgbClr val="000000"/>
                </a:solidFill>
                <a:effectLst/>
                <a:uLnTx/>
                <a:uFillTx/>
                <a:latin typeface="Bosch Office Sans"/>
                <a:ea typeface="+mn-ea"/>
                <a:cs typeface="+mn-cs"/>
              </a:rPr>
              <a:t> </a:t>
            </a:r>
            <a:r>
              <a:rPr kumimoji="0" lang="de-DE" sz="1400" b="0" i="0" u="none" strike="noStrike" kern="0" cap="none" spc="0" normalizeH="0" baseline="0" noProof="0" dirty="0" err="1">
                <a:ln>
                  <a:noFill/>
                </a:ln>
                <a:solidFill>
                  <a:srgbClr val="000000"/>
                </a:solidFill>
                <a:effectLst/>
                <a:uLnTx/>
                <a:uFillTx/>
                <a:latin typeface="Bosch Office Sans"/>
                <a:ea typeface="+mn-ea"/>
                <a:cs typeface="+mn-cs"/>
              </a:rPr>
              <a:t>Configuration</a:t>
            </a:r>
            <a:r>
              <a:rPr kumimoji="0" lang="de-DE" sz="14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10" name="Rechteck 9">
            <a:extLst>
              <a:ext uri="{FF2B5EF4-FFF2-40B4-BE49-F238E27FC236}">
                <a16:creationId xmlns:a16="http://schemas.microsoft.com/office/drawing/2014/main" id="{ACDEBCFD-5C37-46D9-8E3D-6B0EDCA45C9A}"/>
              </a:ext>
            </a:extLst>
          </p:cNvPr>
          <p:cNvSpPr/>
          <p:nvPr/>
        </p:nvSpPr>
        <p:spPr>
          <a:xfrm>
            <a:off x="447148" y="3806354"/>
            <a:ext cx="1667401" cy="637059"/>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lang="de-DE" sz="1200" kern="0" dirty="0" err="1">
                <a:solidFill>
                  <a:srgbClr val="000000"/>
                </a:solidFill>
                <a:latin typeface="Bosch Office Sans"/>
              </a:rPr>
              <a:t>Product</a:t>
            </a:r>
            <a:r>
              <a:rPr lang="de-DE" sz="1200" kern="0" dirty="0">
                <a:solidFill>
                  <a:srgbClr val="000000"/>
                </a:solidFill>
                <a:latin typeface="Bosch Office Sans"/>
              </a:rPr>
              <a:t> (CI)</a:t>
            </a:r>
            <a:endParaRPr kumimoji="0" lang="de-DE" sz="1200" b="0" i="0" u="none" strike="noStrike" kern="0" cap="none" spc="0" normalizeH="0" baseline="0" noProof="0" dirty="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r>
              <a:rPr lang="de-DE" sz="1200" b="1" kern="0" dirty="0" err="1">
                <a:solidFill>
                  <a:srgbClr val="000000"/>
                </a:solidFill>
                <a:latin typeface="Bosch Office Sans"/>
              </a:rPr>
              <a:t>Identification</a:t>
            </a:r>
            <a:r>
              <a:rPr lang="de-DE" sz="1200" kern="0" dirty="0">
                <a:solidFill>
                  <a:srgbClr val="000000"/>
                </a:solidFill>
                <a:latin typeface="Bosch Office Sans"/>
              </a:rPr>
              <a:t> </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Management</a:t>
            </a:r>
          </a:p>
        </p:txBody>
      </p:sp>
      <p:sp>
        <p:nvSpPr>
          <p:cNvPr id="11" name="Rechteck 10">
            <a:extLst>
              <a:ext uri="{FF2B5EF4-FFF2-40B4-BE49-F238E27FC236}">
                <a16:creationId xmlns:a16="http://schemas.microsoft.com/office/drawing/2014/main" id="{6020860E-9A2F-4497-BA66-825E20550EE0}"/>
              </a:ext>
            </a:extLst>
          </p:cNvPr>
          <p:cNvSpPr/>
          <p:nvPr/>
        </p:nvSpPr>
        <p:spPr>
          <a:xfrm>
            <a:off x="2227312" y="3797776"/>
            <a:ext cx="1649416" cy="445153"/>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Branch </a:t>
            </a:r>
          </a:p>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Management</a:t>
            </a:r>
          </a:p>
        </p:txBody>
      </p:sp>
      <p:sp>
        <p:nvSpPr>
          <p:cNvPr id="12" name="Rechteck 11">
            <a:extLst>
              <a:ext uri="{FF2B5EF4-FFF2-40B4-BE49-F238E27FC236}">
                <a16:creationId xmlns:a16="http://schemas.microsoft.com/office/drawing/2014/main" id="{421198D0-571A-4B2B-8FFB-8D1DCE38F2C1}"/>
              </a:ext>
            </a:extLst>
          </p:cNvPr>
          <p:cNvSpPr/>
          <p:nvPr/>
        </p:nvSpPr>
        <p:spPr>
          <a:xfrm>
            <a:off x="456406" y="4482551"/>
            <a:ext cx="1658143" cy="445153"/>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Control Management</a:t>
            </a:r>
          </a:p>
        </p:txBody>
      </p:sp>
      <p:sp>
        <p:nvSpPr>
          <p:cNvPr id="13" name="Rechteck 12">
            <a:extLst>
              <a:ext uri="{FF2B5EF4-FFF2-40B4-BE49-F238E27FC236}">
                <a16:creationId xmlns:a16="http://schemas.microsoft.com/office/drawing/2014/main" id="{807C7454-255C-45C6-B4A2-ABB7D25DEC45}"/>
              </a:ext>
            </a:extLst>
          </p:cNvPr>
          <p:cNvSpPr/>
          <p:nvPr/>
        </p:nvSpPr>
        <p:spPr>
          <a:xfrm>
            <a:off x="447148" y="2771150"/>
            <a:ext cx="1667934" cy="47178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Version Management</a:t>
            </a:r>
          </a:p>
        </p:txBody>
      </p:sp>
      <p:sp>
        <p:nvSpPr>
          <p:cNvPr id="14" name="Rechteck 13">
            <a:extLst>
              <a:ext uri="{FF2B5EF4-FFF2-40B4-BE49-F238E27FC236}">
                <a16:creationId xmlns:a16="http://schemas.microsoft.com/office/drawing/2014/main" id="{6CEF02D2-8AF4-48AF-A5F4-BEBFCA444ABC}"/>
              </a:ext>
            </a:extLst>
          </p:cNvPr>
          <p:cNvSpPr/>
          <p:nvPr/>
        </p:nvSpPr>
        <p:spPr>
          <a:xfrm>
            <a:off x="349344" y="1827027"/>
            <a:ext cx="3553789" cy="1479872"/>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400" b="0" i="0" u="none" strike="noStrike" kern="0" cap="none" spc="0" normalizeH="0" baseline="0" noProof="0" dirty="0">
                <a:ln>
                  <a:noFill/>
                </a:ln>
                <a:solidFill>
                  <a:srgbClr val="000000"/>
                </a:solidFill>
                <a:effectLst/>
                <a:uLnTx/>
                <a:uFillTx/>
                <a:latin typeface="Bosch Office Sans"/>
                <a:ea typeface="+mn-ea"/>
                <a:cs typeface="+mn-cs"/>
              </a:rPr>
              <a:t> Portfolio Management</a:t>
            </a:r>
          </a:p>
        </p:txBody>
      </p:sp>
      <p:sp>
        <p:nvSpPr>
          <p:cNvPr id="15" name="Rechteck 14">
            <a:extLst>
              <a:ext uri="{FF2B5EF4-FFF2-40B4-BE49-F238E27FC236}">
                <a16:creationId xmlns:a16="http://schemas.microsoft.com/office/drawing/2014/main" id="{8704EB89-D033-4DEC-A052-7B4FFD03E76B}"/>
              </a:ext>
            </a:extLst>
          </p:cNvPr>
          <p:cNvSpPr/>
          <p:nvPr/>
        </p:nvSpPr>
        <p:spPr>
          <a:xfrm>
            <a:off x="2227312" y="4482551"/>
            <a:ext cx="1649416" cy="445153"/>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Baseline Management</a:t>
            </a:r>
          </a:p>
        </p:txBody>
      </p:sp>
      <p:sp>
        <p:nvSpPr>
          <p:cNvPr id="16" name="Rechteck 15">
            <a:extLst>
              <a:ext uri="{FF2B5EF4-FFF2-40B4-BE49-F238E27FC236}">
                <a16:creationId xmlns:a16="http://schemas.microsoft.com/office/drawing/2014/main" id="{6144447A-813B-4A40-87A5-3729B2A0CE4A}"/>
              </a:ext>
            </a:extLst>
          </p:cNvPr>
          <p:cNvSpPr/>
          <p:nvPr/>
        </p:nvSpPr>
        <p:spPr>
          <a:xfrm>
            <a:off x="456140" y="4966842"/>
            <a:ext cx="1649416" cy="445153"/>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Status Management</a:t>
            </a:r>
          </a:p>
        </p:txBody>
      </p:sp>
      <p:sp>
        <p:nvSpPr>
          <p:cNvPr id="17" name="TextBox 35">
            <a:extLst>
              <a:ext uri="{FF2B5EF4-FFF2-40B4-BE49-F238E27FC236}">
                <a16:creationId xmlns:a16="http://schemas.microsoft.com/office/drawing/2014/main" id="{EECFE13E-1F6F-4B2E-B5A6-E3CA6C641F11}"/>
              </a:ext>
            </a:extLst>
          </p:cNvPr>
          <p:cNvSpPr txBox="1"/>
          <p:nvPr/>
        </p:nvSpPr>
        <p:spPr>
          <a:xfrm>
            <a:off x="6911976" y="5486810"/>
            <a:ext cx="2836802" cy="424603"/>
          </a:xfrm>
          <a:prstGeom prst="rect">
            <a:avLst/>
          </a:prstGeom>
          <a:noFill/>
        </p:spPr>
        <p:txBody>
          <a:bodyPr wrap="none" rtlCol="0">
            <a:spAutoFit/>
          </a:bodyPr>
          <a:lstStyle/>
          <a:p>
            <a:pPr defTabSz="822686" fontAlgn="auto">
              <a:spcBef>
                <a:spcPts val="0"/>
              </a:spcBef>
              <a:spcAft>
                <a:spcPts val="0"/>
              </a:spcAft>
            </a:pPr>
            <a:r>
              <a:rPr lang="de-DE" sz="2159" b="1" i="1" dirty="0">
                <a:solidFill>
                  <a:prstClr val="black"/>
                </a:solidFill>
                <a:latin typeface="Calibri" panose="020F0502020204030204"/>
              </a:rPr>
              <a:t>CI – </a:t>
            </a:r>
            <a:r>
              <a:rPr lang="de-DE" sz="2159" b="1" i="1" dirty="0" err="1">
                <a:solidFill>
                  <a:prstClr val="black"/>
                </a:solidFill>
                <a:latin typeface="Calibri" panose="020F0502020204030204"/>
              </a:rPr>
              <a:t>Configuration</a:t>
            </a:r>
            <a:r>
              <a:rPr lang="de-DE" sz="2159" b="1" i="1" dirty="0">
                <a:solidFill>
                  <a:prstClr val="black"/>
                </a:solidFill>
                <a:latin typeface="Calibri" panose="020F0502020204030204"/>
              </a:rPr>
              <a:t> Item</a:t>
            </a:r>
          </a:p>
        </p:txBody>
      </p:sp>
      <p:sp>
        <p:nvSpPr>
          <p:cNvPr id="18" name="Rechteck 17">
            <a:extLst>
              <a:ext uri="{FF2B5EF4-FFF2-40B4-BE49-F238E27FC236}">
                <a16:creationId xmlns:a16="http://schemas.microsoft.com/office/drawing/2014/main" id="{92EBB077-CAA7-41FF-A782-7A6637174020}"/>
              </a:ext>
            </a:extLst>
          </p:cNvPr>
          <p:cNvSpPr/>
          <p:nvPr/>
        </p:nvSpPr>
        <p:spPr>
          <a:xfrm>
            <a:off x="4348575" y="1304382"/>
            <a:ext cx="3852450" cy="422409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a:ln>
                  <a:noFill/>
                </a:ln>
                <a:solidFill>
                  <a:srgbClr val="000000"/>
                </a:solidFill>
                <a:effectLst/>
                <a:uLnTx/>
                <a:uFillTx/>
                <a:latin typeface="Bosch Office Sans"/>
                <a:ea typeface="+mn-ea"/>
                <a:cs typeface="+mn-cs"/>
              </a:rPr>
              <a:t>Engineering Management</a:t>
            </a:r>
          </a:p>
        </p:txBody>
      </p:sp>
      <p:sp>
        <p:nvSpPr>
          <p:cNvPr id="19" name="Rechteck 18">
            <a:extLst>
              <a:ext uri="{FF2B5EF4-FFF2-40B4-BE49-F238E27FC236}">
                <a16:creationId xmlns:a16="http://schemas.microsoft.com/office/drawing/2014/main" id="{2FD76763-714A-4344-8371-5D39F8D3B079}"/>
              </a:ext>
            </a:extLst>
          </p:cNvPr>
          <p:cNvSpPr/>
          <p:nvPr/>
        </p:nvSpPr>
        <p:spPr>
          <a:xfrm>
            <a:off x="4574129" y="2245433"/>
            <a:ext cx="1665810" cy="47178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System </a:t>
            </a: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Req</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21" name="Rechteck 20">
            <a:extLst>
              <a:ext uri="{FF2B5EF4-FFF2-40B4-BE49-F238E27FC236}">
                <a16:creationId xmlns:a16="http://schemas.microsoft.com/office/drawing/2014/main" id="{E16AD8B7-71F5-4DAA-BC87-D1D81A564AF5}"/>
              </a:ext>
            </a:extLst>
          </p:cNvPr>
          <p:cNvSpPr/>
          <p:nvPr/>
        </p:nvSpPr>
        <p:spPr>
          <a:xfrm>
            <a:off x="4492719" y="3422299"/>
            <a:ext cx="3553789" cy="375478"/>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a:ln>
                  <a:noFill/>
                </a:ln>
                <a:solidFill>
                  <a:srgbClr val="000000"/>
                </a:solidFill>
                <a:effectLst/>
                <a:uLnTx/>
                <a:uFillTx/>
                <a:latin typeface="Bosch Office Sans"/>
                <a:ea typeface="+mn-ea"/>
                <a:cs typeface="+mn-cs"/>
              </a:rPr>
              <a:t>SW Engineering Management</a:t>
            </a:r>
          </a:p>
        </p:txBody>
      </p:sp>
      <p:sp>
        <p:nvSpPr>
          <p:cNvPr id="22" name="Rechteck 21">
            <a:extLst>
              <a:ext uri="{FF2B5EF4-FFF2-40B4-BE49-F238E27FC236}">
                <a16:creationId xmlns:a16="http://schemas.microsoft.com/office/drawing/2014/main" id="{0808248C-4556-4C70-AD52-367EBFFA79E6}"/>
              </a:ext>
            </a:extLst>
          </p:cNvPr>
          <p:cNvSpPr/>
          <p:nvPr/>
        </p:nvSpPr>
        <p:spPr>
          <a:xfrm>
            <a:off x="6239939" y="4020352"/>
            <a:ext cx="1667401" cy="56308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lang="de-DE" sz="1200" kern="0" dirty="0">
                <a:solidFill>
                  <a:schemeClr val="bg1"/>
                </a:solidFill>
                <a:latin typeface="Bosch Office Sans"/>
              </a:rPr>
              <a:t>xxx </a:t>
            </a:r>
            <a:r>
              <a:rPr lang="de-DE" sz="1200" b="1" kern="0" dirty="0" err="1">
                <a:solidFill>
                  <a:schemeClr val="bg1"/>
                </a:solidFill>
                <a:latin typeface="Bosch Office Sans"/>
              </a:rPr>
              <a:t>Traceability</a:t>
            </a:r>
            <a:r>
              <a:rPr lang="de-DE" sz="1200" b="1" kern="0" dirty="0">
                <a:solidFill>
                  <a:schemeClr val="bg1"/>
                </a:solidFill>
                <a:latin typeface="Bosch Office Sans"/>
              </a:rPr>
              <a:t> </a:t>
            </a:r>
            <a:r>
              <a:rPr kumimoji="0" lang="de-DE" sz="1200" b="0" i="0" u="none" strike="noStrike" kern="0" cap="none" spc="0" normalizeH="0" baseline="0" noProof="0" dirty="0">
                <a:ln>
                  <a:noFill/>
                </a:ln>
                <a:solidFill>
                  <a:schemeClr val="bg1"/>
                </a:solidFill>
                <a:effectLst/>
                <a:uLnTx/>
                <a:uFillTx/>
                <a:latin typeface="Bosch Office Sans"/>
                <a:ea typeface="+mn-ea"/>
                <a:cs typeface="+mn-cs"/>
              </a:rPr>
              <a:t>Management</a:t>
            </a:r>
          </a:p>
        </p:txBody>
      </p:sp>
      <p:sp>
        <p:nvSpPr>
          <p:cNvPr id="25" name="Rechteck 24">
            <a:extLst>
              <a:ext uri="{FF2B5EF4-FFF2-40B4-BE49-F238E27FC236}">
                <a16:creationId xmlns:a16="http://schemas.microsoft.com/office/drawing/2014/main" id="{36891C4F-AE70-433C-88D9-C0B3372EA078}"/>
              </a:ext>
            </a:extLst>
          </p:cNvPr>
          <p:cNvSpPr/>
          <p:nvPr/>
        </p:nvSpPr>
        <p:spPr>
          <a:xfrm>
            <a:off x="6346881" y="2251680"/>
            <a:ext cx="1667934" cy="47178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System Architecture Management</a:t>
            </a:r>
          </a:p>
        </p:txBody>
      </p:sp>
      <p:sp>
        <p:nvSpPr>
          <p:cNvPr id="26" name="Rechteck 25">
            <a:extLst>
              <a:ext uri="{FF2B5EF4-FFF2-40B4-BE49-F238E27FC236}">
                <a16:creationId xmlns:a16="http://schemas.microsoft.com/office/drawing/2014/main" id="{5BF15DBF-A3D7-4804-8165-3A9BD7306671}"/>
              </a:ext>
            </a:extLst>
          </p:cNvPr>
          <p:cNvSpPr/>
          <p:nvPr/>
        </p:nvSpPr>
        <p:spPr>
          <a:xfrm>
            <a:off x="4492719" y="1832894"/>
            <a:ext cx="3553789" cy="1479872"/>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a:ln>
                  <a:noFill/>
                </a:ln>
                <a:solidFill>
                  <a:srgbClr val="000000"/>
                </a:solidFill>
                <a:effectLst/>
                <a:uLnTx/>
                <a:uFillTx/>
                <a:latin typeface="Bosch Office Sans"/>
                <a:ea typeface="+mn-ea"/>
                <a:cs typeface="+mn-cs"/>
              </a:rPr>
              <a:t>System Engineering Management</a:t>
            </a:r>
          </a:p>
        </p:txBody>
      </p:sp>
      <p:sp>
        <p:nvSpPr>
          <p:cNvPr id="29" name="Rechteck 28">
            <a:extLst>
              <a:ext uri="{FF2B5EF4-FFF2-40B4-BE49-F238E27FC236}">
                <a16:creationId xmlns:a16="http://schemas.microsoft.com/office/drawing/2014/main" id="{8035A1A7-6A3C-4744-B3F4-9FB313A0AE50}"/>
              </a:ext>
            </a:extLst>
          </p:cNvPr>
          <p:cNvSpPr/>
          <p:nvPr/>
        </p:nvSpPr>
        <p:spPr>
          <a:xfrm>
            <a:off x="6009800" y="2454634"/>
            <a:ext cx="180563" cy="18978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2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30" name="Rechteck 29">
            <a:extLst>
              <a:ext uri="{FF2B5EF4-FFF2-40B4-BE49-F238E27FC236}">
                <a16:creationId xmlns:a16="http://schemas.microsoft.com/office/drawing/2014/main" id="{D7FDDEBA-8E78-4B0B-B3A9-94323E8AE930}"/>
              </a:ext>
            </a:extLst>
          </p:cNvPr>
          <p:cNvSpPr/>
          <p:nvPr/>
        </p:nvSpPr>
        <p:spPr>
          <a:xfrm>
            <a:off x="7755904" y="2472068"/>
            <a:ext cx="180563" cy="18978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2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31" name="Rechteck 30">
            <a:extLst>
              <a:ext uri="{FF2B5EF4-FFF2-40B4-BE49-F238E27FC236}">
                <a16:creationId xmlns:a16="http://schemas.microsoft.com/office/drawing/2014/main" id="{A1E4E941-EC54-484C-8BD0-7F30675D214F}"/>
              </a:ext>
            </a:extLst>
          </p:cNvPr>
          <p:cNvSpPr/>
          <p:nvPr/>
        </p:nvSpPr>
        <p:spPr>
          <a:xfrm>
            <a:off x="7755904" y="3569556"/>
            <a:ext cx="180563" cy="18978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2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32" name="Rechteck 31">
            <a:extLst>
              <a:ext uri="{FF2B5EF4-FFF2-40B4-BE49-F238E27FC236}">
                <a16:creationId xmlns:a16="http://schemas.microsoft.com/office/drawing/2014/main" id="{12D787C9-EC7F-4387-AA4D-7582160833C1}"/>
              </a:ext>
            </a:extLst>
          </p:cNvPr>
          <p:cNvSpPr/>
          <p:nvPr/>
        </p:nvSpPr>
        <p:spPr>
          <a:xfrm>
            <a:off x="6239939" y="4703075"/>
            <a:ext cx="1667401" cy="56308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lang="de-DE" sz="1200" kern="0" dirty="0">
                <a:solidFill>
                  <a:schemeClr val="bg1"/>
                </a:solidFill>
                <a:latin typeface="Bosch Office Sans"/>
              </a:rPr>
              <a:t>xxx </a:t>
            </a:r>
            <a:r>
              <a:rPr lang="de-DE" sz="1200" b="1" kern="0" dirty="0">
                <a:solidFill>
                  <a:schemeClr val="bg1"/>
                </a:solidFill>
                <a:latin typeface="Bosch Office Sans"/>
              </a:rPr>
              <a:t>Consistency </a:t>
            </a:r>
            <a:r>
              <a:rPr kumimoji="0" lang="de-DE" sz="1200" b="0" i="0" u="none" strike="noStrike" kern="0" cap="none" spc="0" normalizeH="0" baseline="0" noProof="0" dirty="0">
                <a:ln>
                  <a:noFill/>
                </a:ln>
                <a:solidFill>
                  <a:schemeClr val="bg1"/>
                </a:solidFill>
                <a:effectLst/>
                <a:uLnTx/>
                <a:uFillTx/>
                <a:latin typeface="Bosch Office Sans"/>
                <a:ea typeface="+mn-ea"/>
                <a:cs typeface="+mn-cs"/>
              </a:rPr>
              <a:t>Management</a:t>
            </a:r>
          </a:p>
        </p:txBody>
      </p:sp>
      <p:sp>
        <p:nvSpPr>
          <p:cNvPr id="33" name="TextBox 35">
            <a:extLst>
              <a:ext uri="{FF2B5EF4-FFF2-40B4-BE49-F238E27FC236}">
                <a16:creationId xmlns:a16="http://schemas.microsoft.com/office/drawing/2014/main" id="{E9692885-3299-407E-A95B-5E1DFE34E676}"/>
              </a:ext>
            </a:extLst>
          </p:cNvPr>
          <p:cNvSpPr txBox="1"/>
          <p:nvPr/>
        </p:nvSpPr>
        <p:spPr>
          <a:xfrm>
            <a:off x="8330377" y="4951879"/>
            <a:ext cx="2496133" cy="424603"/>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defTabSz="822686" fontAlgn="auto">
              <a:spcBef>
                <a:spcPts val="0"/>
              </a:spcBef>
              <a:spcAft>
                <a:spcPts val="0"/>
              </a:spcAft>
            </a:pPr>
            <a:r>
              <a:rPr lang="de-DE" sz="2159" b="1" i="1" u="sng" dirty="0">
                <a:solidFill>
                  <a:schemeClr val="bg1"/>
                </a:solidFill>
                <a:latin typeface="Calibri" panose="020F0502020204030204"/>
              </a:rPr>
              <a:t>See </a:t>
            </a:r>
            <a:r>
              <a:rPr lang="de-DE" sz="2159" b="1" i="1" u="sng" dirty="0" err="1">
                <a:solidFill>
                  <a:schemeClr val="bg1"/>
                </a:solidFill>
                <a:latin typeface="Calibri" panose="020F0502020204030204"/>
              </a:rPr>
              <a:t>notes</a:t>
            </a:r>
            <a:r>
              <a:rPr lang="de-DE" sz="2159" b="1" i="1" u="sng" dirty="0">
                <a:solidFill>
                  <a:schemeClr val="bg1"/>
                </a:solidFill>
                <a:latin typeface="Calibri" panose="020F0502020204030204"/>
              </a:rPr>
              <a:t> </a:t>
            </a:r>
            <a:r>
              <a:rPr lang="de-DE" sz="2159" b="1" i="1" u="sng" dirty="0" err="1">
                <a:solidFill>
                  <a:schemeClr val="bg1"/>
                </a:solidFill>
                <a:latin typeface="Calibri" panose="020F0502020204030204"/>
              </a:rPr>
              <a:t>for</a:t>
            </a:r>
            <a:r>
              <a:rPr lang="de-DE" sz="2159" b="1" i="1" u="sng" dirty="0">
                <a:solidFill>
                  <a:schemeClr val="bg1"/>
                </a:solidFill>
                <a:latin typeface="Calibri" panose="020F0502020204030204"/>
              </a:rPr>
              <a:t> </a:t>
            </a:r>
            <a:r>
              <a:rPr lang="de-DE" sz="2159" b="1" i="1" u="sng" dirty="0" err="1">
                <a:solidFill>
                  <a:schemeClr val="bg1"/>
                </a:solidFill>
                <a:latin typeface="Calibri" panose="020F0502020204030204"/>
              </a:rPr>
              <a:t>details</a:t>
            </a:r>
            <a:endParaRPr lang="de-DE" sz="2159" b="1" i="1" u="sng" dirty="0">
              <a:solidFill>
                <a:schemeClr val="bg1"/>
              </a:solidFill>
              <a:latin typeface="Calibri" panose="020F0502020204030204"/>
            </a:endParaRPr>
          </a:p>
        </p:txBody>
      </p:sp>
    </p:spTree>
    <p:extLst>
      <p:ext uri="{BB962C8B-B14F-4D97-AF65-F5344CB8AC3E}">
        <p14:creationId xmlns:p14="http://schemas.microsoft.com/office/powerpoint/2010/main" val="333546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a:grpSpLocks noChangeAspect="1"/>
          </p:cNvGrpSpPr>
          <p:nvPr/>
        </p:nvGrpSpPr>
        <p:grpSpPr>
          <a:xfrm>
            <a:off x="4060387" y="3387478"/>
            <a:ext cx="864782" cy="767681"/>
            <a:chOff x="619315" y="4030166"/>
            <a:chExt cx="2248469" cy="1996003"/>
          </a:xfrm>
        </p:grpSpPr>
        <p:pic>
          <p:nvPicPr>
            <p:cNvPr id="9" name="Picture 8"/>
            <p:cNvPicPr>
              <a:picLocks noChangeAspect="1"/>
            </p:cNvPicPr>
            <p:nvPr/>
          </p:nvPicPr>
          <p:blipFill>
            <a:blip r:embed="rId3" cstate="print">
              <a:extLst>
                <a:ext uri="{BEBA8EAE-BF5A-486C-A8C5-ECC9F3942E4B}">
                  <a14:imgProps xmlns:a14="http://schemas.microsoft.com/office/drawing/2010/main">
                    <a14:imgLayer r:embed="rId4">
                      <a14:imgEffect>
                        <a14:artisticChalkSketch/>
                      </a14:imgEffect>
                    </a14:imgLayer>
                  </a14:imgProps>
                </a:ext>
                <a:ext uri="{28A0092B-C50C-407E-A947-70E740481C1C}">
                  <a14:useLocalDpi xmlns:a14="http://schemas.microsoft.com/office/drawing/2010/main" val="0"/>
                </a:ext>
              </a:extLst>
            </a:blip>
            <a:stretch>
              <a:fillRect/>
            </a:stretch>
          </p:blipFill>
          <p:spPr>
            <a:xfrm>
              <a:off x="619315" y="4030166"/>
              <a:ext cx="1979763" cy="1979763"/>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625" y="4939479"/>
              <a:ext cx="733333" cy="733333"/>
            </a:xfrm>
            <a:prstGeom prst="rect">
              <a:avLst/>
            </a:prstGeom>
          </p:spPr>
        </p:pic>
        <p:pic>
          <p:nvPicPr>
            <p:cNvPr id="15" name="Picture 14"/>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Effect>
                        <a14:artisticPencilGrayscale/>
                      </a14:imgEffect>
                    </a14:imgLayer>
                  </a14:imgProps>
                </a:ext>
              </a:extLst>
            </a:blip>
            <a:stretch>
              <a:fillRect/>
            </a:stretch>
          </p:blipFill>
          <p:spPr>
            <a:xfrm>
              <a:off x="1801251" y="4959636"/>
              <a:ext cx="1066533" cy="1066533"/>
            </a:xfrm>
            <a:prstGeom prst="rect">
              <a:avLst/>
            </a:prstGeom>
            <a:effectLst>
              <a:glow rad="76200">
                <a:schemeClr val="bg1">
                  <a:alpha val="94000"/>
                </a:schemeClr>
              </a:glow>
            </a:effectLst>
          </p:spPr>
        </p:pic>
      </p:grpSp>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82158" y="1864304"/>
            <a:ext cx="761435" cy="761435"/>
          </a:xfrm>
          <a:prstGeom prst="rect">
            <a:avLst/>
          </a:prstGeom>
        </p:spPr>
      </p:pic>
      <p:sp>
        <p:nvSpPr>
          <p:cNvPr id="36" name="TextBox 35"/>
          <p:cNvSpPr txBox="1"/>
          <p:nvPr/>
        </p:nvSpPr>
        <p:spPr>
          <a:xfrm>
            <a:off x="5026543" y="2109118"/>
            <a:ext cx="2856744" cy="424603"/>
          </a:xfrm>
          <a:prstGeom prst="rect">
            <a:avLst/>
          </a:prstGeom>
          <a:noFill/>
        </p:spPr>
        <p:txBody>
          <a:bodyPr wrap="none" rtlCol="0">
            <a:spAutoFit/>
          </a:bodyPr>
          <a:lstStyle/>
          <a:p>
            <a:pPr defTabSz="822686" fontAlgn="auto">
              <a:spcBef>
                <a:spcPts val="0"/>
              </a:spcBef>
              <a:spcAft>
                <a:spcPts val="0"/>
              </a:spcAft>
            </a:pPr>
            <a:r>
              <a:rPr lang="de-DE" sz="2159" dirty="0" err="1">
                <a:solidFill>
                  <a:prstClr val="black"/>
                </a:solidFill>
                <a:latin typeface="Calibri" panose="020F0502020204030204"/>
              </a:rPr>
              <a:t>Product</a:t>
            </a:r>
            <a:r>
              <a:rPr lang="de-DE" sz="2159" dirty="0">
                <a:solidFill>
                  <a:prstClr val="black"/>
                </a:solidFill>
                <a:latin typeface="Calibri" panose="020F0502020204030204"/>
              </a:rPr>
              <a:t> - </a:t>
            </a:r>
            <a:r>
              <a:rPr lang="de-DE" sz="2159" dirty="0" err="1">
                <a:solidFill>
                  <a:prstClr val="black"/>
                </a:solidFill>
                <a:latin typeface="Calibri" panose="020F0502020204030204"/>
              </a:rPr>
              <a:t>as</a:t>
            </a:r>
            <a:r>
              <a:rPr lang="de-DE" sz="2159" dirty="0">
                <a:solidFill>
                  <a:prstClr val="black"/>
                </a:solidFill>
                <a:latin typeface="Calibri" panose="020F0502020204030204"/>
              </a:rPr>
              <a:t> </a:t>
            </a:r>
            <a:r>
              <a:rPr lang="de-DE" sz="2159" dirty="0" err="1">
                <a:solidFill>
                  <a:prstClr val="black"/>
                </a:solidFill>
                <a:latin typeface="Calibri" panose="020F0502020204030204"/>
              </a:rPr>
              <a:t>engineered</a:t>
            </a:r>
            <a:endParaRPr lang="de-DE" sz="2159" dirty="0">
              <a:solidFill>
                <a:prstClr val="black"/>
              </a:solidFill>
              <a:latin typeface="Calibri" panose="020F0502020204030204"/>
            </a:endParaRPr>
          </a:p>
        </p:txBody>
      </p:sp>
      <p:grpSp>
        <p:nvGrpSpPr>
          <p:cNvPr id="37" name="Group 36"/>
          <p:cNvGrpSpPr>
            <a:grpSpLocks noChangeAspect="1"/>
          </p:cNvGrpSpPr>
          <p:nvPr/>
        </p:nvGrpSpPr>
        <p:grpSpPr>
          <a:xfrm>
            <a:off x="4075879" y="2626043"/>
            <a:ext cx="857428" cy="761435"/>
            <a:chOff x="3288624" y="656642"/>
            <a:chExt cx="2229348" cy="1979763"/>
          </a:xfrm>
        </p:grpSpPr>
        <p:pic>
          <p:nvPicPr>
            <p:cNvPr id="38" name="Picture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88624" y="656642"/>
              <a:ext cx="1979763" cy="1979763"/>
            </a:xfrm>
            <a:prstGeom prst="rect">
              <a:avLst/>
            </a:prstGeom>
          </p:spPr>
        </p:pic>
        <p:pic>
          <p:nvPicPr>
            <p:cNvPr id="39" name="Picture 38"/>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Effect>
                        <a14:artisticPencilGrayscale/>
                      </a14:imgEffect>
                    </a14:imgLayer>
                  </a14:imgProps>
                </a:ext>
              </a:extLst>
            </a:blip>
            <a:stretch>
              <a:fillRect/>
            </a:stretch>
          </p:blipFill>
          <p:spPr>
            <a:xfrm>
              <a:off x="4451439" y="1569872"/>
              <a:ext cx="1066533" cy="1066533"/>
            </a:xfrm>
            <a:prstGeom prst="rect">
              <a:avLst/>
            </a:prstGeom>
            <a:effectLst>
              <a:glow rad="76200">
                <a:schemeClr val="bg1">
                  <a:alpha val="94000"/>
                </a:schemeClr>
              </a:glow>
            </a:effectLst>
          </p:spPr>
        </p:pic>
      </p:grpSp>
      <p:sp>
        <p:nvSpPr>
          <p:cNvPr id="40" name="TextBox 39"/>
          <p:cNvSpPr txBox="1"/>
          <p:nvPr/>
        </p:nvSpPr>
        <p:spPr>
          <a:xfrm>
            <a:off x="5026542" y="2931245"/>
            <a:ext cx="5268173" cy="424603"/>
          </a:xfrm>
          <a:prstGeom prst="rect">
            <a:avLst/>
          </a:prstGeom>
          <a:noFill/>
        </p:spPr>
        <p:txBody>
          <a:bodyPr wrap="none" rtlCol="0">
            <a:spAutoFit/>
          </a:bodyPr>
          <a:lstStyle/>
          <a:p>
            <a:pPr defTabSz="822686" fontAlgn="auto">
              <a:spcBef>
                <a:spcPts val="0"/>
              </a:spcBef>
              <a:spcAft>
                <a:spcPts val="0"/>
              </a:spcAft>
            </a:pPr>
            <a:r>
              <a:rPr lang="de-DE" sz="2159" b="1" i="1" dirty="0" err="1">
                <a:solidFill>
                  <a:prstClr val="black"/>
                </a:solidFill>
                <a:latin typeface="Calibri" panose="020F0502020204030204"/>
              </a:rPr>
              <a:t>Configuration</a:t>
            </a:r>
            <a:r>
              <a:rPr lang="de-DE" sz="2159" b="1" i="1" dirty="0">
                <a:solidFill>
                  <a:prstClr val="black"/>
                </a:solidFill>
                <a:latin typeface="Calibri" panose="020F0502020204030204"/>
              </a:rPr>
              <a:t>          </a:t>
            </a:r>
            <a:r>
              <a:rPr lang="de-DE" dirty="0">
                <a:solidFill>
                  <a:prstClr val="black"/>
                </a:solidFill>
                <a:latin typeface="Calibri" panose="020F0502020204030204"/>
              </a:rPr>
              <a:t>Note: </a:t>
            </a:r>
            <a:r>
              <a:rPr lang="de-DE" dirty="0" err="1">
                <a:solidFill>
                  <a:prstClr val="black"/>
                </a:solidFill>
                <a:latin typeface="Calibri" panose="020F0502020204030204"/>
              </a:rPr>
              <a:t>Config</a:t>
            </a:r>
            <a:r>
              <a:rPr lang="de-DE" dirty="0">
                <a:solidFill>
                  <a:prstClr val="black"/>
                </a:solidFill>
                <a:latin typeface="Calibri" panose="020F0502020204030204"/>
              </a:rPr>
              <a:t> </a:t>
            </a:r>
            <a:r>
              <a:rPr lang="de-DE" dirty="0" err="1">
                <a:solidFill>
                  <a:prstClr val="black"/>
                </a:solidFill>
                <a:latin typeface="Calibri" panose="020F0502020204030204"/>
              </a:rPr>
              <a:t>is</a:t>
            </a:r>
            <a:r>
              <a:rPr lang="de-DE" dirty="0">
                <a:solidFill>
                  <a:prstClr val="black"/>
                </a:solidFill>
                <a:latin typeface="Calibri" panose="020F0502020204030204"/>
              </a:rPr>
              <a:t> a Work </a:t>
            </a:r>
            <a:r>
              <a:rPr lang="de-DE" dirty="0" err="1">
                <a:solidFill>
                  <a:prstClr val="black"/>
                </a:solidFill>
                <a:latin typeface="Calibri" panose="020F0502020204030204"/>
              </a:rPr>
              <a:t>Product</a:t>
            </a:r>
            <a:endParaRPr lang="de-DE" sz="2159" b="1" i="1" dirty="0">
              <a:solidFill>
                <a:prstClr val="black"/>
              </a:solidFill>
              <a:latin typeface="Calibri" panose="020F0502020204030204"/>
            </a:endParaRPr>
          </a:p>
        </p:txBody>
      </p:sp>
      <p:sp>
        <p:nvSpPr>
          <p:cNvPr id="41" name="TextBox 40"/>
          <p:cNvSpPr txBox="1"/>
          <p:nvPr/>
        </p:nvSpPr>
        <p:spPr>
          <a:xfrm>
            <a:off x="5026542" y="3670543"/>
            <a:ext cx="3958776" cy="424603"/>
          </a:xfrm>
          <a:prstGeom prst="rect">
            <a:avLst/>
          </a:prstGeom>
          <a:noFill/>
        </p:spPr>
        <p:txBody>
          <a:bodyPr wrap="none" rtlCol="0">
            <a:spAutoFit/>
          </a:bodyPr>
          <a:lstStyle/>
          <a:p>
            <a:pPr defTabSz="822686" fontAlgn="auto">
              <a:spcBef>
                <a:spcPts val="0"/>
              </a:spcBef>
              <a:spcAft>
                <a:spcPts val="0"/>
              </a:spcAft>
            </a:pPr>
            <a:r>
              <a:rPr lang="de-DE" sz="2159" dirty="0" err="1">
                <a:solidFill>
                  <a:prstClr val="black"/>
                </a:solidFill>
                <a:latin typeface="Calibri" panose="020F0502020204030204"/>
              </a:rPr>
              <a:t>Configuration</a:t>
            </a:r>
            <a:r>
              <a:rPr lang="de-DE" sz="2159" dirty="0">
                <a:solidFill>
                  <a:prstClr val="black"/>
                </a:solidFill>
                <a:latin typeface="Calibri" panose="020F0502020204030204"/>
              </a:rPr>
              <a:t> Item (</a:t>
            </a:r>
            <a:r>
              <a:rPr lang="de-DE" sz="2159" b="1" i="1" dirty="0" err="1">
                <a:solidFill>
                  <a:prstClr val="black"/>
                </a:solidFill>
                <a:latin typeface="Calibri" panose="020F0502020204030204"/>
              </a:rPr>
              <a:t>Contribution</a:t>
            </a:r>
            <a:r>
              <a:rPr lang="de-DE" sz="2159" dirty="0">
                <a:solidFill>
                  <a:prstClr val="black"/>
                </a:solidFill>
                <a:latin typeface="Calibri" panose="020F0502020204030204"/>
              </a:rPr>
              <a:t>)</a:t>
            </a:r>
          </a:p>
        </p:txBody>
      </p:sp>
      <p:pic>
        <p:nvPicPr>
          <p:cNvPr id="42" name="Picture 41"/>
          <p:cNvPicPr>
            <a:picLocks noChangeAspect="1"/>
          </p:cNvPicPr>
          <p:nvPr/>
        </p:nvPicPr>
        <p:blipFill rotWithShape="1">
          <a:blip r:embed="rId9" cstate="print">
            <a:extLst>
              <a:ext uri="{28A0092B-C50C-407E-A947-70E740481C1C}">
                <a14:useLocalDpi xmlns:a14="http://schemas.microsoft.com/office/drawing/2010/main" val="0"/>
              </a:ext>
            </a:extLst>
          </a:blip>
          <a:srcRect l="31989" t="16254" r="32396" b="16915"/>
          <a:stretch/>
        </p:blipFill>
        <p:spPr>
          <a:xfrm>
            <a:off x="4060386" y="4202336"/>
            <a:ext cx="705684" cy="693006"/>
          </a:xfrm>
          <a:prstGeom prst="rect">
            <a:avLst/>
          </a:prstGeom>
          <a:effectLst>
            <a:glow rad="228600">
              <a:schemeClr val="bg1">
                <a:alpha val="94000"/>
              </a:schemeClr>
            </a:glow>
          </a:effectLst>
        </p:spPr>
      </p:pic>
      <p:sp>
        <p:nvSpPr>
          <p:cNvPr id="43" name="TextBox 42"/>
          <p:cNvSpPr txBox="1"/>
          <p:nvPr/>
        </p:nvSpPr>
        <p:spPr>
          <a:xfrm>
            <a:off x="5026541" y="4409841"/>
            <a:ext cx="1149674" cy="424603"/>
          </a:xfrm>
          <a:prstGeom prst="rect">
            <a:avLst/>
          </a:prstGeom>
          <a:noFill/>
        </p:spPr>
        <p:txBody>
          <a:bodyPr wrap="none" rtlCol="0">
            <a:spAutoFit/>
          </a:bodyPr>
          <a:lstStyle/>
          <a:p>
            <a:pPr defTabSz="822686" fontAlgn="auto">
              <a:spcBef>
                <a:spcPts val="0"/>
              </a:spcBef>
              <a:spcAft>
                <a:spcPts val="0"/>
              </a:spcAft>
            </a:pPr>
            <a:r>
              <a:rPr lang="de-DE" sz="2159" b="1" i="1" dirty="0">
                <a:solidFill>
                  <a:prstClr val="black"/>
                </a:solidFill>
                <a:latin typeface="Calibri" panose="020F0502020204030204"/>
              </a:rPr>
              <a:t>Baseline</a:t>
            </a:r>
          </a:p>
        </p:txBody>
      </p:sp>
      <p:sp>
        <p:nvSpPr>
          <p:cNvPr id="48" name="TextBox 47"/>
          <p:cNvSpPr txBox="1"/>
          <p:nvPr/>
        </p:nvSpPr>
        <p:spPr>
          <a:xfrm>
            <a:off x="842197" y="433938"/>
            <a:ext cx="1280351" cy="535403"/>
          </a:xfrm>
          <a:prstGeom prst="rect">
            <a:avLst/>
          </a:prstGeom>
          <a:noFill/>
        </p:spPr>
        <p:txBody>
          <a:bodyPr wrap="none" rtlCol="0">
            <a:spAutoFit/>
          </a:bodyPr>
          <a:lstStyle/>
          <a:p>
            <a:pPr defTabSz="822686" fontAlgn="auto">
              <a:spcBef>
                <a:spcPts val="0"/>
              </a:spcBef>
              <a:spcAft>
                <a:spcPts val="0"/>
              </a:spcAft>
            </a:pPr>
            <a:r>
              <a:rPr lang="de-DE" sz="2879" b="1" dirty="0">
                <a:solidFill>
                  <a:prstClr val="black"/>
                </a:solidFill>
                <a:latin typeface="Calibri" panose="020F0502020204030204"/>
              </a:rPr>
              <a:t>Legend</a:t>
            </a:r>
          </a:p>
        </p:txBody>
      </p:sp>
      <p:pic>
        <p:nvPicPr>
          <p:cNvPr id="49" name="Picture 48"/>
          <p:cNvPicPr>
            <a:picLocks noChangeAspect="1"/>
          </p:cNvPicPr>
          <p:nvPr/>
        </p:nvPicPr>
        <p:blipFill>
          <a:blip r:embed="rId10" cstate="print">
            <a:extLst>
              <a:ext uri="{BEBA8EAE-BF5A-486C-A8C5-ECC9F3942E4B}">
                <a14:imgProps xmlns:a14="http://schemas.microsoft.com/office/drawing/2010/main">
                  <a14:imgLayer r:embed="rId11">
                    <a14:imgEffect>
                      <a14:backgroundRemoval t="9938" b="94099" l="9910" r="89790"/>
                    </a14:imgEffect>
                  </a14:imgLayer>
                </a14:imgProps>
              </a:ext>
              <a:ext uri="{28A0092B-C50C-407E-A947-70E740481C1C}">
                <a14:useLocalDpi xmlns:a14="http://schemas.microsoft.com/office/drawing/2010/main" val="0"/>
              </a:ext>
            </a:extLst>
          </a:blip>
          <a:stretch>
            <a:fillRect/>
          </a:stretch>
        </p:blipFill>
        <p:spPr>
          <a:xfrm>
            <a:off x="3987513" y="4910349"/>
            <a:ext cx="834309" cy="806749"/>
          </a:xfrm>
          <a:prstGeom prst="rect">
            <a:avLst/>
          </a:prstGeom>
        </p:spPr>
      </p:pic>
      <p:sp>
        <p:nvSpPr>
          <p:cNvPr id="50" name="TextBox 49"/>
          <p:cNvSpPr txBox="1"/>
          <p:nvPr/>
        </p:nvSpPr>
        <p:spPr>
          <a:xfrm>
            <a:off x="5026542" y="5106033"/>
            <a:ext cx="1020857" cy="424603"/>
          </a:xfrm>
          <a:prstGeom prst="rect">
            <a:avLst/>
          </a:prstGeom>
          <a:noFill/>
        </p:spPr>
        <p:txBody>
          <a:bodyPr wrap="none" rtlCol="0">
            <a:spAutoFit/>
          </a:bodyPr>
          <a:lstStyle/>
          <a:p>
            <a:pPr defTabSz="822686" fontAlgn="auto">
              <a:spcBef>
                <a:spcPts val="0"/>
              </a:spcBef>
              <a:spcAft>
                <a:spcPts val="0"/>
              </a:spcAft>
            </a:pPr>
            <a:r>
              <a:rPr lang="de-DE" sz="2159" dirty="0" err="1">
                <a:solidFill>
                  <a:prstClr val="black"/>
                </a:solidFill>
                <a:latin typeface="Calibri" panose="020F0502020204030204"/>
              </a:rPr>
              <a:t>Artifact</a:t>
            </a:r>
            <a:endParaRPr lang="de-DE" sz="2159" dirty="0">
              <a:solidFill>
                <a:prstClr val="black"/>
              </a:solidFill>
              <a:latin typeface="Calibri" panose="020F0502020204030204"/>
            </a:endParaRPr>
          </a:p>
        </p:txBody>
      </p:sp>
      <p:pic>
        <p:nvPicPr>
          <p:cNvPr id="18" name="Picture 34">
            <a:extLst>
              <a:ext uri="{FF2B5EF4-FFF2-40B4-BE49-F238E27FC236}">
                <a16:creationId xmlns:a16="http://schemas.microsoft.com/office/drawing/2014/main" id="{C02EC165-1749-479D-A7FA-4E980D0CD44C}"/>
              </a:ext>
            </a:extLst>
          </p:cNvPr>
          <p:cNvPicPr>
            <a:picLocks noChangeAspect="1"/>
          </p:cNvPicPr>
          <p:nvPr/>
        </p:nvPicPr>
        <p:blipFill>
          <a:blip r:embed="rId8" cstate="print">
            <a:duotone>
              <a:prstClr val="black"/>
              <a:srgbClr val="ED7D31">
                <a:tint val="45000"/>
                <a:satMod val="400000"/>
              </a:srgbClr>
            </a:duotone>
            <a:extLst>
              <a:ext uri="{28A0092B-C50C-407E-A947-70E740481C1C}">
                <a14:useLocalDpi xmlns:a14="http://schemas.microsoft.com/office/drawing/2010/main" val="0"/>
              </a:ext>
            </a:extLst>
          </a:blip>
          <a:stretch>
            <a:fillRect/>
          </a:stretch>
        </p:blipFill>
        <p:spPr>
          <a:xfrm>
            <a:off x="4060387" y="1109114"/>
            <a:ext cx="761435" cy="761435"/>
          </a:xfrm>
          <a:prstGeom prst="rect">
            <a:avLst/>
          </a:prstGeom>
        </p:spPr>
      </p:pic>
      <p:sp>
        <p:nvSpPr>
          <p:cNvPr id="19" name="TextBox 35">
            <a:extLst>
              <a:ext uri="{FF2B5EF4-FFF2-40B4-BE49-F238E27FC236}">
                <a16:creationId xmlns:a16="http://schemas.microsoft.com/office/drawing/2014/main" id="{8E110ED4-09D2-41EF-B271-FE3AC8657A91}"/>
              </a:ext>
            </a:extLst>
          </p:cNvPr>
          <p:cNvSpPr txBox="1"/>
          <p:nvPr/>
        </p:nvSpPr>
        <p:spPr>
          <a:xfrm>
            <a:off x="5004772" y="1353929"/>
            <a:ext cx="3482492" cy="424603"/>
          </a:xfrm>
          <a:prstGeom prst="rect">
            <a:avLst/>
          </a:prstGeom>
          <a:noFill/>
        </p:spPr>
        <p:txBody>
          <a:bodyPr wrap="none" rtlCol="0">
            <a:spAutoFit/>
          </a:bodyPr>
          <a:lstStyle/>
          <a:p>
            <a:pPr defTabSz="822686" fontAlgn="auto">
              <a:spcBef>
                <a:spcPts val="0"/>
              </a:spcBef>
              <a:spcAft>
                <a:spcPts val="0"/>
              </a:spcAft>
            </a:pPr>
            <a:r>
              <a:rPr lang="de-DE" sz="2159" dirty="0" err="1">
                <a:solidFill>
                  <a:prstClr val="black"/>
                </a:solidFill>
                <a:latin typeface="Calibri" panose="020F0502020204030204"/>
              </a:rPr>
              <a:t>Product</a:t>
            </a:r>
            <a:r>
              <a:rPr lang="de-DE" sz="2159" dirty="0">
                <a:solidFill>
                  <a:prstClr val="black"/>
                </a:solidFill>
                <a:latin typeface="Calibri" panose="020F0502020204030204"/>
              </a:rPr>
              <a:t> </a:t>
            </a:r>
            <a:r>
              <a:rPr lang="de-DE" sz="2159" dirty="0" err="1">
                <a:solidFill>
                  <a:prstClr val="black"/>
                </a:solidFill>
                <a:latin typeface="Calibri" panose="020F0502020204030204"/>
              </a:rPr>
              <a:t>development</a:t>
            </a:r>
            <a:r>
              <a:rPr lang="de-DE" sz="2159" dirty="0">
                <a:solidFill>
                  <a:prstClr val="black"/>
                </a:solidFill>
                <a:latin typeface="Calibri" panose="020F0502020204030204"/>
              </a:rPr>
              <a:t> </a:t>
            </a:r>
            <a:r>
              <a:rPr lang="de-DE" sz="2159" dirty="0" err="1">
                <a:solidFill>
                  <a:prstClr val="black"/>
                </a:solidFill>
                <a:latin typeface="Calibri" panose="020F0502020204030204"/>
              </a:rPr>
              <a:t>project</a:t>
            </a:r>
            <a:endParaRPr lang="de-DE" sz="2159" dirty="0">
              <a:solidFill>
                <a:prstClr val="black"/>
              </a:solidFill>
              <a:latin typeface="Calibri" panose="020F0502020204030204"/>
            </a:endParaRPr>
          </a:p>
        </p:txBody>
      </p:sp>
      <p:pic>
        <p:nvPicPr>
          <p:cNvPr id="20" name="Picture 34">
            <a:extLst>
              <a:ext uri="{FF2B5EF4-FFF2-40B4-BE49-F238E27FC236}">
                <a16:creationId xmlns:a16="http://schemas.microsoft.com/office/drawing/2014/main" id="{5A7CDA98-69FD-4640-9532-8CA5D04DFCB2}"/>
              </a:ext>
            </a:extLst>
          </p:cNvPr>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957" y="1448925"/>
            <a:ext cx="761435" cy="761435"/>
          </a:xfrm>
          <a:prstGeom prst="rect">
            <a:avLst/>
          </a:prstGeom>
        </p:spPr>
      </p:pic>
      <p:sp>
        <p:nvSpPr>
          <p:cNvPr id="21" name="TextBox 35">
            <a:extLst>
              <a:ext uri="{FF2B5EF4-FFF2-40B4-BE49-F238E27FC236}">
                <a16:creationId xmlns:a16="http://schemas.microsoft.com/office/drawing/2014/main" id="{843C189F-F644-44E7-8E28-82172B89468B}"/>
              </a:ext>
            </a:extLst>
          </p:cNvPr>
          <p:cNvSpPr txBox="1"/>
          <p:nvPr/>
        </p:nvSpPr>
        <p:spPr>
          <a:xfrm>
            <a:off x="1349343" y="1693740"/>
            <a:ext cx="2663614" cy="1089144"/>
          </a:xfrm>
          <a:prstGeom prst="rect">
            <a:avLst/>
          </a:prstGeom>
          <a:noFill/>
        </p:spPr>
        <p:txBody>
          <a:bodyPr wrap="none" rtlCol="0">
            <a:spAutoFit/>
          </a:bodyPr>
          <a:lstStyle/>
          <a:p>
            <a:pPr defTabSz="822686" fontAlgn="auto">
              <a:spcBef>
                <a:spcPts val="0"/>
              </a:spcBef>
              <a:spcAft>
                <a:spcPts val="0"/>
              </a:spcAft>
            </a:pPr>
            <a:r>
              <a:rPr lang="de-DE" sz="2159" b="1" i="1" dirty="0" err="1">
                <a:solidFill>
                  <a:prstClr val="black"/>
                </a:solidFill>
                <a:latin typeface="Calibri" panose="020F0502020204030204"/>
              </a:rPr>
              <a:t>Component</a:t>
            </a:r>
            <a:endParaRPr lang="de-DE" sz="2159" b="1" i="1" dirty="0">
              <a:solidFill>
                <a:prstClr val="black"/>
              </a:solidFill>
              <a:latin typeface="Calibri" panose="020F0502020204030204"/>
            </a:endParaRPr>
          </a:p>
          <a:p>
            <a:pPr defTabSz="822686" fontAlgn="auto">
              <a:spcBef>
                <a:spcPts val="0"/>
              </a:spcBef>
              <a:spcAft>
                <a:spcPts val="0"/>
              </a:spcAft>
            </a:pPr>
            <a:r>
              <a:rPr lang="de-DE" sz="2159" dirty="0">
                <a:solidFill>
                  <a:prstClr val="black"/>
                </a:solidFill>
                <a:latin typeface="Calibri" panose="020F0502020204030204"/>
              </a:rPr>
              <a:t>Unit of </a:t>
            </a:r>
            <a:r>
              <a:rPr lang="de-DE" sz="2159" dirty="0" err="1">
                <a:solidFill>
                  <a:prstClr val="black"/>
                </a:solidFill>
                <a:latin typeface="Calibri" panose="020F0502020204030204"/>
              </a:rPr>
              <a:t>Configurability</a:t>
            </a:r>
            <a:endParaRPr lang="de-DE" sz="2159" dirty="0">
              <a:solidFill>
                <a:prstClr val="black"/>
              </a:solidFill>
              <a:latin typeface="Calibri" panose="020F0502020204030204"/>
            </a:endParaRPr>
          </a:p>
          <a:p>
            <a:pPr defTabSz="822686" fontAlgn="auto">
              <a:spcBef>
                <a:spcPts val="0"/>
              </a:spcBef>
              <a:spcAft>
                <a:spcPts val="0"/>
              </a:spcAft>
            </a:pPr>
            <a:r>
              <a:rPr lang="de-DE" sz="2159" dirty="0">
                <a:solidFill>
                  <a:prstClr val="black"/>
                </a:solidFill>
                <a:latin typeface="Calibri" panose="020F0502020204030204"/>
              </a:rPr>
              <a:t>[</a:t>
            </a:r>
            <a:r>
              <a:rPr lang="de-DE" sz="2159" dirty="0" err="1">
                <a:solidFill>
                  <a:prstClr val="black"/>
                </a:solidFill>
                <a:latin typeface="Calibri" panose="020F0502020204030204"/>
              </a:rPr>
              <a:t>abstract</a:t>
            </a:r>
            <a:r>
              <a:rPr lang="de-DE" sz="2159" dirty="0">
                <a:solidFill>
                  <a:prstClr val="black"/>
                </a:solidFill>
                <a:latin typeface="Calibri" panose="020F0502020204030204"/>
              </a:rPr>
              <a:t>]</a:t>
            </a:r>
          </a:p>
        </p:txBody>
      </p:sp>
      <p:pic>
        <p:nvPicPr>
          <p:cNvPr id="3" name="Grafik 2">
            <a:extLst>
              <a:ext uri="{FF2B5EF4-FFF2-40B4-BE49-F238E27FC236}">
                <a16:creationId xmlns:a16="http://schemas.microsoft.com/office/drawing/2014/main" id="{6A9A5F5C-0318-4A79-8F12-E2881E9F946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9616" y="4983485"/>
            <a:ext cx="492118" cy="660474"/>
          </a:xfrm>
          <a:prstGeom prst="rect">
            <a:avLst/>
          </a:prstGeom>
        </p:spPr>
      </p:pic>
      <p:sp>
        <p:nvSpPr>
          <p:cNvPr id="24" name="TextBox 49">
            <a:extLst>
              <a:ext uri="{FF2B5EF4-FFF2-40B4-BE49-F238E27FC236}">
                <a16:creationId xmlns:a16="http://schemas.microsoft.com/office/drawing/2014/main" id="{A86BE799-04A1-4B2E-B647-ED18DDFA38B9}"/>
              </a:ext>
            </a:extLst>
          </p:cNvPr>
          <p:cNvSpPr txBox="1"/>
          <p:nvPr/>
        </p:nvSpPr>
        <p:spPr>
          <a:xfrm>
            <a:off x="1438668" y="5106033"/>
            <a:ext cx="1733103" cy="424603"/>
          </a:xfrm>
          <a:prstGeom prst="rect">
            <a:avLst/>
          </a:prstGeom>
          <a:noFill/>
        </p:spPr>
        <p:txBody>
          <a:bodyPr wrap="none" rtlCol="0">
            <a:spAutoFit/>
          </a:bodyPr>
          <a:lstStyle/>
          <a:p>
            <a:pPr defTabSz="822686" fontAlgn="auto">
              <a:spcBef>
                <a:spcPts val="0"/>
              </a:spcBef>
              <a:spcAft>
                <a:spcPts val="0"/>
              </a:spcAft>
            </a:pPr>
            <a:r>
              <a:rPr lang="de-DE" sz="2159" dirty="0">
                <a:solidFill>
                  <a:prstClr val="black"/>
                </a:solidFill>
                <a:latin typeface="Calibri" panose="020F0502020204030204"/>
              </a:rPr>
              <a:t>Work </a:t>
            </a:r>
            <a:r>
              <a:rPr lang="de-DE" sz="2159" dirty="0" err="1">
                <a:solidFill>
                  <a:prstClr val="black"/>
                </a:solidFill>
                <a:latin typeface="Calibri" panose="020F0502020204030204"/>
              </a:rPr>
              <a:t>Product</a:t>
            </a:r>
            <a:endParaRPr lang="de-DE" sz="2159" dirty="0">
              <a:solidFill>
                <a:prstClr val="black"/>
              </a:solidFill>
              <a:latin typeface="Calibri" panose="020F0502020204030204"/>
            </a:endParaRPr>
          </a:p>
        </p:txBody>
      </p:sp>
      <p:sp>
        <p:nvSpPr>
          <p:cNvPr id="25" name="TextBox 35">
            <a:extLst>
              <a:ext uri="{FF2B5EF4-FFF2-40B4-BE49-F238E27FC236}">
                <a16:creationId xmlns:a16="http://schemas.microsoft.com/office/drawing/2014/main" id="{744C85CC-00DB-423D-A8DA-C1A640A3EF48}"/>
              </a:ext>
            </a:extLst>
          </p:cNvPr>
          <p:cNvSpPr txBox="1"/>
          <p:nvPr/>
        </p:nvSpPr>
        <p:spPr>
          <a:xfrm>
            <a:off x="8911067" y="5318334"/>
            <a:ext cx="1518942" cy="424603"/>
          </a:xfrm>
          <a:prstGeom prst="rect">
            <a:avLst/>
          </a:prstGeom>
          <a:noFill/>
        </p:spPr>
        <p:txBody>
          <a:bodyPr wrap="none" rtlCol="0">
            <a:spAutoFit/>
          </a:bodyPr>
          <a:lstStyle/>
          <a:p>
            <a:pPr defTabSz="822686" fontAlgn="auto">
              <a:spcBef>
                <a:spcPts val="0"/>
              </a:spcBef>
              <a:spcAft>
                <a:spcPts val="0"/>
              </a:spcAft>
            </a:pPr>
            <a:r>
              <a:rPr lang="de-DE" sz="2159" b="1" i="1" dirty="0">
                <a:solidFill>
                  <a:prstClr val="black"/>
                </a:solidFill>
                <a:latin typeface="Calibri" panose="020F0502020204030204"/>
              </a:rPr>
              <a:t>OSLC-Terms</a:t>
            </a:r>
          </a:p>
        </p:txBody>
      </p:sp>
      <p:sp>
        <p:nvSpPr>
          <p:cNvPr id="26" name="TextBox 35">
            <a:extLst>
              <a:ext uri="{FF2B5EF4-FFF2-40B4-BE49-F238E27FC236}">
                <a16:creationId xmlns:a16="http://schemas.microsoft.com/office/drawing/2014/main" id="{33618F6E-F643-4F9C-B0D2-ECC724A5E42F}"/>
              </a:ext>
            </a:extLst>
          </p:cNvPr>
          <p:cNvSpPr txBox="1"/>
          <p:nvPr/>
        </p:nvSpPr>
        <p:spPr>
          <a:xfrm>
            <a:off x="7883287" y="4895342"/>
            <a:ext cx="2496133" cy="424603"/>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defTabSz="822686" fontAlgn="auto">
              <a:spcBef>
                <a:spcPts val="0"/>
              </a:spcBef>
              <a:spcAft>
                <a:spcPts val="0"/>
              </a:spcAft>
            </a:pPr>
            <a:r>
              <a:rPr lang="de-DE" sz="2159" b="1" i="1" u="sng" dirty="0">
                <a:solidFill>
                  <a:schemeClr val="bg1"/>
                </a:solidFill>
                <a:latin typeface="Calibri" panose="020F0502020204030204"/>
              </a:rPr>
              <a:t>See </a:t>
            </a:r>
            <a:r>
              <a:rPr lang="de-DE" sz="2159" b="1" i="1" u="sng" dirty="0" err="1">
                <a:solidFill>
                  <a:schemeClr val="bg1"/>
                </a:solidFill>
                <a:latin typeface="Calibri" panose="020F0502020204030204"/>
              </a:rPr>
              <a:t>notes</a:t>
            </a:r>
            <a:r>
              <a:rPr lang="de-DE" sz="2159" b="1" i="1" u="sng" dirty="0">
                <a:solidFill>
                  <a:schemeClr val="bg1"/>
                </a:solidFill>
                <a:latin typeface="Calibri" panose="020F0502020204030204"/>
              </a:rPr>
              <a:t> </a:t>
            </a:r>
            <a:r>
              <a:rPr lang="de-DE" sz="2159" b="1" i="1" u="sng" dirty="0" err="1">
                <a:solidFill>
                  <a:schemeClr val="bg1"/>
                </a:solidFill>
                <a:latin typeface="Calibri" panose="020F0502020204030204"/>
              </a:rPr>
              <a:t>for</a:t>
            </a:r>
            <a:r>
              <a:rPr lang="de-DE" sz="2159" b="1" i="1" u="sng" dirty="0">
                <a:solidFill>
                  <a:schemeClr val="bg1"/>
                </a:solidFill>
                <a:latin typeface="Calibri" panose="020F0502020204030204"/>
              </a:rPr>
              <a:t> </a:t>
            </a:r>
            <a:r>
              <a:rPr lang="de-DE" sz="2159" b="1" i="1" u="sng" dirty="0" err="1">
                <a:solidFill>
                  <a:schemeClr val="bg1"/>
                </a:solidFill>
                <a:latin typeface="Calibri" panose="020F0502020204030204"/>
              </a:rPr>
              <a:t>details</a:t>
            </a:r>
            <a:endParaRPr lang="de-DE" sz="2159" b="1" i="1" u="sng" dirty="0">
              <a:solidFill>
                <a:schemeClr val="bg1"/>
              </a:solidFill>
              <a:latin typeface="Calibri" panose="020F0502020204030204"/>
            </a:endParaRPr>
          </a:p>
        </p:txBody>
      </p:sp>
    </p:spTree>
    <p:extLst>
      <p:ext uri="{BB962C8B-B14F-4D97-AF65-F5344CB8AC3E}">
        <p14:creationId xmlns:p14="http://schemas.microsoft.com/office/powerpoint/2010/main" val="123110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375A-562E-4242-91E1-0D3CD20F959F}"/>
              </a:ext>
            </a:extLst>
          </p:cNvPr>
          <p:cNvSpPr>
            <a:spLocks noGrp="1"/>
          </p:cNvSpPr>
          <p:nvPr>
            <p:ph type="title"/>
          </p:nvPr>
        </p:nvSpPr>
        <p:spPr/>
        <p:txBody>
          <a:bodyPr/>
          <a:lstStyle/>
          <a:p>
            <a:r>
              <a:rPr lang="de-DE" dirty="0" err="1"/>
              <a:t>Overview</a:t>
            </a:r>
            <a:r>
              <a:rPr lang="de-DE" dirty="0"/>
              <a:t> of PLM </a:t>
            </a:r>
            <a:r>
              <a:rPr lang="de-DE" dirty="0" err="1"/>
              <a:t>environment</a:t>
            </a:r>
            <a:endParaRPr lang="de-DE" dirty="0"/>
          </a:p>
        </p:txBody>
      </p:sp>
      <p:sp>
        <p:nvSpPr>
          <p:cNvPr id="3" name="Textplatzhalter 2">
            <a:extLst>
              <a:ext uri="{FF2B5EF4-FFF2-40B4-BE49-F238E27FC236}">
                <a16:creationId xmlns:a16="http://schemas.microsoft.com/office/drawing/2014/main" id="{992FB840-4158-43BD-B840-0C4BA01D7489}"/>
              </a:ext>
            </a:extLst>
          </p:cNvPr>
          <p:cNvSpPr>
            <a:spLocks noGrp="1"/>
          </p:cNvSpPr>
          <p:nvPr>
            <p:ph type="body" sz="quarter" idx="15"/>
          </p:nvPr>
        </p:nvSpPr>
        <p:spPr/>
        <p:txBody>
          <a:bodyPr/>
          <a:lstStyle/>
          <a:p>
            <a:r>
              <a:rPr lang="de-DE" dirty="0"/>
              <a:t>PLM </a:t>
            </a:r>
            <a:r>
              <a:rPr lang="de-DE" dirty="0" err="1"/>
              <a:t>landscape</a:t>
            </a:r>
            <a:endParaRPr lang="de-DE" dirty="0"/>
          </a:p>
        </p:txBody>
      </p:sp>
      <p:pic>
        <p:nvPicPr>
          <p:cNvPr id="7" name="Inhaltsplatzhalter 6">
            <a:extLst>
              <a:ext uri="{FF2B5EF4-FFF2-40B4-BE49-F238E27FC236}">
                <a16:creationId xmlns:a16="http://schemas.microsoft.com/office/drawing/2014/main" id="{1B7F1951-4648-4BF2-9042-6C2262E68CED}"/>
              </a:ext>
            </a:extLst>
          </p:cNvPr>
          <p:cNvPicPr>
            <a:picLocks noGrp="1" noChangeAspect="1"/>
          </p:cNvPicPr>
          <p:nvPr>
            <p:ph sz="quarter" idx="1"/>
          </p:nvPr>
        </p:nvPicPr>
        <p:blipFill>
          <a:blip r:embed="rId2"/>
          <a:stretch>
            <a:fillRect/>
          </a:stretch>
        </p:blipFill>
        <p:spPr>
          <a:xfrm>
            <a:off x="96642" y="1125531"/>
            <a:ext cx="6284725" cy="4241800"/>
          </a:xfrm>
        </p:spPr>
      </p:pic>
      <p:sp>
        <p:nvSpPr>
          <p:cNvPr id="5" name="Foliennummernplatzhalter 4">
            <a:extLst>
              <a:ext uri="{FF2B5EF4-FFF2-40B4-BE49-F238E27FC236}">
                <a16:creationId xmlns:a16="http://schemas.microsoft.com/office/drawing/2014/main" id="{7DEEA38D-6E4C-46DA-BF69-97F7E0C61F7B}"/>
              </a:ext>
            </a:extLst>
          </p:cNvPr>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8" name="TextBox 35">
            <a:extLst>
              <a:ext uri="{FF2B5EF4-FFF2-40B4-BE49-F238E27FC236}">
                <a16:creationId xmlns:a16="http://schemas.microsoft.com/office/drawing/2014/main" id="{E54D5266-5650-45ED-AC23-110B6007C3A9}"/>
              </a:ext>
            </a:extLst>
          </p:cNvPr>
          <p:cNvSpPr txBox="1"/>
          <p:nvPr/>
        </p:nvSpPr>
        <p:spPr>
          <a:xfrm>
            <a:off x="822733" y="5269432"/>
            <a:ext cx="4832541" cy="369332"/>
          </a:xfrm>
          <a:prstGeom prst="rect">
            <a:avLst/>
          </a:prstGeom>
          <a:noFill/>
        </p:spPr>
        <p:txBody>
          <a:bodyPr wrap="none" rtlCol="0">
            <a:spAutoFit/>
          </a:bodyPr>
          <a:lstStyle/>
          <a:p>
            <a:pPr defTabSz="822686" fontAlgn="auto">
              <a:spcBef>
                <a:spcPts val="0"/>
              </a:spcBef>
              <a:spcAft>
                <a:spcPts val="0"/>
              </a:spcAft>
            </a:pPr>
            <a:r>
              <a:rPr lang="de-DE" dirty="0">
                <a:solidFill>
                  <a:prstClr val="black"/>
                </a:solidFill>
                <a:latin typeface="Calibri" panose="020F0502020204030204"/>
              </a:rPr>
              <a:t>Source: Code of PLM </a:t>
            </a:r>
            <a:r>
              <a:rPr lang="de-DE" dirty="0" err="1">
                <a:solidFill>
                  <a:prstClr val="black"/>
                </a:solidFill>
                <a:latin typeface="Calibri" panose="020F0502020204030204"/>
              </a:rPr>
              <a:t>Openness</a:t>
            </a:r>
            <a:r>
              <a:rPr lang="de-DE" dirty="0">
                <a:solidFill>
                  <a:prstClr val="black"/>
                </a:solidFill>
                <a:latin typeface="Calibri" panose="020F0502020204030204"/>
              </a:rPr>
              <a:t> (DIN SPEC 91372)</a:t>
            </a:r>
          </a:p>
        </p:txBody>
      </p:sp>
      <p:sp>
        <p:nvSpPr>
          <p:cNvPr id="9" name="TextBox 35">
            <a:extLst>
              <a:ext uri="{FF2B5EF4-FFF2-40B4-BE49-F238E27FC236}">
                <a16:creationId xmlns:a16="http://schemas.microsoft.com/office/drawing/2014/main" id="{C0453ED2-96A2-4774-8ECB-DB8B7CAEC58A}"/>
              </a:ext>
            </a:extLst>
          </p:cNvPr>
          <p:cNvSpPr txBox="1"/>
          <p:nvPr/>
        </p:nvSpPr>
        <p:spPr>
          <a:xfrm>
            <a:off x="9245058" y="5113202"/>
            <a:ext cx="1518942" cy="424603"/>
          </a:xfrm>
          <a:prstGeom prst="rect">
            <a:avLst/>
          </a:prstGeom>
          <a:noFill/>
        </p:spPr>
        <p:txBody>
          <a:bodyPr wrap="none" rtlCol="0">
            <a:spAutoFit/>
          </a:bodyPr>
          <a:lstStyle/>
          <a:p>
            <a:pPr defTabSz="822686" fontAlgn="auto">
              <a:spcBef>
                <a:spcPts val="0"/>
              </a:spcBef>
              <a:spcAft>
                <a:spcPts val="0"/>
              </a:spcAft>
            </a:pPr>
            <a:r>
              <a:rPr lang="de-DE" sz="2159" b="1" i="1" dirty="0">
                <a:solidFill>
                  <a:prstClr val="black"/>
                </a:solidFill>
                <a:latin typeface="Calibri" panose="020F0502020204030204"/>
              </a:rPr>
              <a:t>OSLC-Terms</a:t>
            </a:r>
          </a:p>
        </p:txBody>
      </p:sp>
      <p:sp>
        <p:nvSpPr>
          <p:cNvPr id="10" name="TextBox 35">
            <a:extLst>
              <a:ext uri="{FF2B5EF4-FFF2-40B4-BE49-F238E27FC236}">
                <a16:creationId xmlns:a16="http://schemas.microsoft.com/office/drawing/2014/main" id="{E14B0F1C-E16F-482F-8D2E-15FC9FE911DB}"/>
              </a:ext>
            </a:extLst>
          </p:cNvPr>
          <p:cNvSpPr txBox="1"/>
          <p:nvPr/>
        </p:nvSpPr>
        <p:spPr>
          <a:xfrm>
            <a:off x="6288938" y="2288599"/>
            <a:ext cx="4200830" cy="424603"/>
          </a:xfrm>
          <a:prstGeom prst="rect">
            <a:avLst/>
          </a:prstGeom>
          <a:noFill/>
        </p:spPr>
        <p:txBody>
          <a:bodyPr wrap="none" rtlCol="0">
            <a:spAutoFit/>
          </a:bodyPr>
          <a:lstStyle/>
          <a:p>
            <a:pPr defTabSz="822686" fontAlgn="auto">
              <a:spcBef>
                <a:spcPts val="0"/>
              </a:spcBef>
              <a:spcAft>
                <a:spcPts val="0"/>
              </a:spcAft>
            </a:pPr>
            <a:r>
              <a:rPr lang="de-DE" sz="2159" b="1" i="1" dirty="0">
                <a:solidFill>
                  <a:prstClr val="black"/>
                </a:solidFill>
                <a:latin typeface="Calibri" panose="020F0502020204030204"/>
              </a:rPr>
              <a:t>Global </a:t>
            </a:r>
            <a:r>
              <a:rPr lang="de-DE" sz="2159" b="1" i="1" dirty="0" err="1">
                <a:solidFill>
                  <a:prstClr val="black"/>
                </a:solidFill>
                <a:latin typeface="Calibri" panose="020F0502020204030204"/>
              </a:rPr>
              <a:t>Configuration</a:t>
            </a:r>
            <a:r>
              <a:rPr lang="de-DE" sz="2159" b="1" i="1" dirty="0">
                <a:solidFill>
                  <a:prstClr val="black"/>
                </a:solidFill>
                <a:latin typeface="Calibri" panose="020F0502020204030204"/>
              </a:rPr>
              <a:t> Management</a:t>
            </a:r>
          </a:p>
        </p:txBody>
      </p:sp>
      <p:sp>
        <p:nvSpPr>
          <p:cNvPr id="11" name="TextBox 35">
            <a:extLst>
              <a:ext uri="{FF2B5EF4-FFF2-40B4-BE49-F238E27FC236}">
                <a16:creationId xmlns:a16="http://schemas.microsoft.com/office/drawing/2014/main" id="{DC9BC76F-2EB3-4E00-B448-2509FA3B2FFF}"/>
              </a:ext>
            </a:extLst>
          </p:cNvPr>
          <p:cNvSpPr txBox="1"/>
          <p:nvPr/>
        </p:nvSpPr>
        <p:spPr>
          <a:xfrm>
            <a:off x="6288938" y="3085306"/>
            <a:ext cx="4039952" cy="424603"/>
          </a:xfrm>
          <a:prstGeom prst="rect">
            <a:avLst/>
          </a:prstGeom>
          <a:noFill/>
        </p:spPr>
        <p:txBody>
          <a:bodyPr wrap="none" rtlCol="0">
            <a:spAutoFit/>
          </a:bodyPr>
          <a:lstStyle/>
          <a:p>
            <a:pPr defTabSz="822686" fontAlgn="auto">
              <a:spcBef>
                <a:spcPts val="0"/>
              </a:spcBef>
              <a:spcAft>
                <a:spcPts val="0"/>
              </a:spcAft>
            </a:pPr>
            <a:r>
              <a:rPr lang="de-DE" sz="2159" b="1" i="1" dirty="0" err="1">
                <a:solidFill>
                  <a:prstClr val="black"/>
                </a:solidFill>
                <a:latin typeface="Calibri" panose="020F0502020204030204"/>
              </a:rPr>
              <a:t>Local</a:t>
            </a:r>
            <a:r>
              <a:rPr lang="de-DE" sz="2159" b="1" i="1" dirty="0">
                <a:solidFill>
                  <a:prstClr val="black"/>
                </a:solidFill>
                <a:latin typeface="Calibri" panose="020F0502020204030204"/>
              </a:rPr>
              <a:t> </a:t>
            </a:r>
            <a:r>
              <a:rPr lang="de-DE" sz="2159" b="1" i="1" dirty="0" err="1">
                <a:solidFill>
                  <a:prstClr val="black"/>
                </a:solidFill>
                <a:latin typeface="Calibri" panose="020F0502020204030204"/>
              </a:rPr>
              <a:t>Configuration</a:t>
            </a:r>
            <a:r>
              <a:rPr lang="de-DE" sz="2159" b="1" i="1" dirty="0">
                <a:solidFill>
                  <a:prstClr val="black"/>
                </a:solidFill>
                <a:latin typeface="Calibri" panose="020F0502020204030204"/>
              </a:rPr>
              <a:t> Management</a:t>
            </a:r>
          </a:p>
        </p:txBody>
      </p:sp>
      <p:sp>
        <p:nvSpPr>
          <p:cNvPr id="13" name="Textfeld 12">
            <a:extLst>
              <a:ext uri="{FF2B5EF4-FFF2-40B4-BE49-F238E27FC236}">
                <a16:creationId xmlns:a16="http://schemas.microsoft.com/office/drawing/2014/main" id="{729D480C-B85D-4B72-96BC-5E84F0DA93FC}"/>
              </a:ext>
            </a:extLst>
          </p:cNvPr>
          <p:cNvSpPr txBox="1"/>
          <p:nvPr/>
        </p:nvSpPr>
        <p:spPr>
          <a:xfrm>
            <a:off x="6288938" y="1305855"/>
            <a:ext cx="4538250" cy="1200329"/>
          </a:xfrm>
          <a:prstGeom prst="rect">
            <a:avLst/>
          </a:prstGeom>
          <a:noFill/>
        </p:spPr>
        <p:txBody>
          <a:bodyPr wrap="square">
            <a:spAutoFit/>
          </a:bodyPr>
          <a:lstStyle/>
          <a:p>
            <a:pPr defTabSz="822686" fontAlgn="auto">
              <a:spcBef>
                <a:spcPts val="0"/>
              </a:spcBef>
              <a:spcAft>
                <a:spcPts val="0"/>
              </a:spcAft>
            </a:pPr>
            <a:r>
              <a:rPr lang="de-DE" sz="1800" dirty="0">
                <a:solidFill>
                  <a:prstClr val="black"/>
                </a:solidFill>
                <a:latin typeface="Calibri" panose="020F0502020204030204"/>
              </a:rPr>
              <a:t>Interpretation: </a:t>
            </a:r>
            <a:r>
              <a:rPr lang="de-DE" sz="1800" dirty="0" err="1">
                <a:solidFill>
                  <a:prstClr val="black"/>
                </a:solidFill>
                <a:latin typeface="Calibri" panose="020F0502020204030204"/>
              </a:rPr>
              <a:t>BoM</a:t>
            </a:r>
            <a:r>
              <a:rPr lang="de-DE" sz="1800" dirty="0">
                <a:solidFill>
                  <a:prstClr val="black"/>
                </a:solidFill>
                <a:latin typeface="Calibri" panose="020F0502020204030204"/>
              </a:rPr>
              <a:t> </a:t>
            </a:r>
            <a:r>
              <a:rPr lang="de-DE" sz="1800" dirty="0" err="1">
                <a:solidFill>
                  <a:prstClr val="black"/>
                </a:solidFill>
                <a:latin typeface="Calibri" panose="020F0502020204030204"/>
              </a:rPr>
              <a:t>is</a:t>
            </a:r>
            <a:r>
              <a:rPr lang="de-DE" sz="1800" dirty="0">
                <a:solidFill>
                  <a:prstClr val="black"/>
                </a:solidFill>
                <a:latin typeface="Calibri" panose="020F0502020204030204"/>
              </a:rPr>
              <a:t> </a:t>
            </a:r>
            <a:r>
              <a:rPr lang="de-DE" sz="1800" dirty="0" err="1">
                <a:solidFill>
                  <a:prstClr val="black"/>
                </a:solidFill>
                <a:latin typeface="Calibri" panose="020F0502020204030204"/>
              </a:rPr>
              <a:t>more</a:t>
            </a:r>
            <a:r>
              <a:rPr lang="de-DE" sz="1800" dirty="0">
                <a:solidFill>
                  <a:prstClr val="black"/>
                </a:solidFill>
                <a:latin typeface="Calibri" panose="020F0502020204030204"/>
              </a:rPr>
              <a:t> </a:t>
            </a:r>
            <a:br>
              <a:rPr lang="de-DE" sz="1800" dirty="0">
                <a:solidFill>
                  <a:prstClr val="black"/>
                </a:solidFill>
                <a:latin typeface="Calibri" panose="020F0502020204030204"/>
              </a:rPr>
            </a:br>
            <a:r>
              <a:rPr lang="de-DE" sz="1800" dirty="0" err="1">
                <a:solidFill>
                  <a:prstClr val="black"/>
                </a:solidFill>
                <a:latin typeface="Calibri" panose="020F0502020204030204"/>
              </a:rPr>
              <a:t>related</a:t>
            </a:r>
            <a:r>
              <a:rPr lang="de-DE" sz="1800" dirty="0">
                <a:solidFill>
                  <a:prstClr val="black"/>
                </a:solidFill>
                <a:latin typeface="Calibri" panose="020F0502020204030204"/>
              </a:rPr>
              <a:t> </a:t>
            </a:r>
            <a:r>
              <a:rPr lang="de-DE" sz="1800" dirty="0" err="1">
                <a:solidFill>
                  <a:prstClr val="black"/>
                </a:solidFill>
                <a:latin typeface="Calibri" panose="020F0502020204030204"/>
              </a:rPr>
              <a:t>to</a:t>
            </a:r>
            <a:r>
              <a:rPr lang="de-DE" sz="1800" dirty="0">
                <a:solidFill>
                  <a:prstClr val="black"/>
                </a:solidFill>
                <a:latin typeface="Calibri" panose="020F0502020204030204"/>
              </a:rPr>
              <a:t> </a:t>
            </a:r>
            <a:r>
              <a:rPr lang="de-DE" sz="1800" dirty="0" err="1">
                <a:solidFill>
                  <a:prstClr val="black"/>
                </a:solidFill>
                <a:latin typeface="Calibri" panose="020F0502020204030204"/>
              </a:rPr>
              <a:t>manufacturing</a:t>
            </a:r>
            <a:r>
              <a:rPr lang="de-DE" sz="1800" dirty="0">
                <a:solidFill>
                  <a:prstClr val="black"/>
                </a:solidFill>
                <a:latin typeface="Calibri" panose="020F0502020204030204"/>
              </a:rPr>
              <a:t> BOMs in ERP</a:t>
            </a:r>
          </a:p>
          <a:p>
            <a:pPr defTabSz="822686" fontAlgn="auto">
              <a:spcBef>
                <a:spcPts val="0"/>
              </a:spcBef>
              <a:spcAft>
                <a:spcPts val="0"/>
              </a:spcAft>
            </a:pPr>
            <a:r>
              <a:rPr lang="de-DE" dirty="0" err="1">
                <a:solidFill>
                  <a:prstClr val="black"/>
                </a:solidFill>
                <a:latin typeface="Calibri" panose="020F0502020204030204"/>
              </a:rPr>
              <a:t>Typically</a:t>
            </a:r>
            <a:r>
              <a:rPr lang="de-DE" dirty="0">
                <a:solidFill>
                  <a:prstClr val="black"/>
                </a:solidFill>
                <a:latin typeface="Calibri" panose="020F0502020204030204"/>
              </a:rPr>
              <a:t> </a:t>
            </a:r>
            <a:r>
              <a:rPr lang="de-DE" dirty="0" err="1">
                <a:solidFill>
                  <a:prstClr val="black"/>
                </a:solidFill>
                <a:latin typeface="Calibri" panose="020F0502020204030204"/>
              </a:rPr>
              <a:t>effectivity</a:t>
            </a:r>
            <a:r>
              <a:rPr lang="de-DE" dirty="0">
                <a:solidFill>
                  <a:prstClr val="black"/>
                </a:solidFill>
                <a:latin typeface="Calibri" panose="020F0502020204030204"/>
              </a:rPr>
              <a:t> </a:t>
            </a:r>
            <a:r>
              <a:rPr lang="de-DE" dirty="0" err="1">
                <a:solidFill>
                  <a:prstClr val="black"/>
                </a:solidFill>
                <a:latin typeface="Calibri" panose="020F0502020204030204"/>
              </a:rPr>
              <a:t>controlled</a:t>
            </a:r>
            <a:r>
              <a:rPr lang="de-DE" dirty="0">
                <a:solidFill>
                  <a:prstClr val="black"/>
                </a:solidFill>
                <a:latin typeface="Calibri" panose="020F0502020204030204"/>
              </a:rPr>
              <a:t> -&gt; </a:t>
            </a:r>
            <a:r>
              <a:rPr lang="de-DE" dirty="0" err="1">
                <a:solidFill>
                  <a:prstClr val="black"/>
                </a:solidFill>
                <a:latin typeface="Calibri" panose="020F0502020204030204"/>
              </a:rPr>
              <a:t>OoS</a:t>
            </a:r>
            <a:r>
              <a:rPr lang="de-DE" dirty="0">
                <a:solidFill>
                  <a:prstClr val="black"/>
                </a:solidFill>
                <a:latin typeface="Calibri" panose="020F0502020204030204"/>
              </a:rPr>
              <a:t> </a:t>
            </a:r>
            <a:r>
              <a:rPr lang="de-DE" dirty="0" err="1">
                <a:solidFill>
                  <a:prstClr val="black"/>
                </a:solidFill>
                <a:latin typeface="Calibri" panose="020F0502020204030204"/>
              </a:rPr>
              <a:t>for</a:t>
            </a:r>
            <a:r>
              <a:rPr lang="de-DE" dirty="0">
                <a:solidFill>
                  <a:prstClr val="black"/>
                </a:solidFill>
                <a:latin typeface="Calibri" panose="020F0502020204030204"/>
              </a:rPr>
              <a:t> OSLC</a:t>
            </a:r>
            <a:endParaRPr lang="de-DE" sz="1800" dirty="0">
              <a:solidFill>
                <a:prstClr val="black"/>
              </a:solidFill>
              <a:latin typeface="Calibri" panose="020F0502020204030204"/>
            </a:endParaRPr>
          </a:p>
          <a:p>
            <a:pPr defTabSz="822686" fontAlgn="auto">
              <a:spcBef>
                <a:spcPts val="0"/>
              </a:spcBef>
              <a:spcAft>
                <a:spcPts val="0"/>
              </a:spcAft>
            </a:pPr>
            <a:endParaRPr lang="de-DE" dirty="0">
              <a:solidFill>
                <a:prstClr val="black"/>
              </a:solidFill>
              <a:latin typeface="Calibri" panose="020F0502020204030204"/>
            </a:endParaRPr>
          </a:p>
        </p:txBody>
      </p:sp>
      <p:sp>
        <p:nvSpPr>
          <p:cNvPr id="15" name="Textfeld 14">
            <a:extLst>
              <a:ext uri="{FF2B5EF4-FFF2-40B4-BE49-F238E27FC236}">
                <a16:creationId xmlns:a16="http://schemas.microsoft.com/office/drawing/2014/main" id="{BE2CE1F5-8D8B-4959-96D8-1EB38B07B9B0}"/>
              </a:ext>
            </a:extLst>
          </p:cNvPr>
          <p:cNvSpPr txBox="1"/>
          <p:nvPr/>
        </p:nvSpPr>
        <p:spPr>
          <a:xfrm>
            <a:off x="6288938" y="2564744"/>
            <a:ext cx="5493544" cy="369332"/>
          </a:xfrm>
          <a:prstGeom prst="rect">
            <a:avLst/>
          </a:prstGeom>
          <a:noFill/>
        </p:spPr>
        <p:txBody>
          <a:bodyPr wrap="square">
            <a:spAutoFit/>
          </a:bodyPr>
          <a:lstStyle/>
          <a:p>
            <a:pPr defTabSz="822686" fontAlgn="auto">
              <a:spcBef>
                <a:spcPts val="0"/>
              </a:spcBef>
              <a:spcAft>
                <a:spcPts val="0"/>
              </a:spcAft>
            </a:pPr>
            <a:r>
              <a:rPr lang="de-DE" dirty="0" err="1">
                <a:solidFill>
                  <a:prstClr val="black"/>
                </a:solidFill>
                <a:latin typeface="Calibri" panose="020F0502020204030204"/>
              </a:rPr>
              <a:t>eBOM</a:t>
            </a:r>
            <a:r>
              <a:rPr lang="de-DE" dirty="0">
                <a:solidFill>
                  <a:prstClr val="black"/>
                </a:solidFill>
                <a:latin typeface="Calibri" panose="020F0502020204030204"/>
              </a:rPr>
              <a:t> in PDM </a:t>
            </a:r>
            <a:r>
              <a:rPr lang="de-DE" dirty="0" err="1">
                <a:solidFill>
                  <a:prstClr val="black"/>
                </a:solidFill>
                <a:latin typeface="Calibri" panose="020F0502020204030204"/>
              </a:rPr>
              <a:t>is</a:t>
            </a:r>
            <a:r>
              <a:rPr lang="de-DE" dirty="0">
                <a:solidFill>
                  <a:prstClr val="black"/>
                </a:solidFill>
                <a:latin typeface="Calibri" panose="020F0502020204030204"/>
              </a:rPr>
              <a:t> </a:t>
            </a:r>
            <a:r>
              <a:rPr lang="de-DE" dirty="0" err="1">
                <a:solidFill>
                  <a:prstClr val="black"/>
                </a:solidFill>
                <a:latin typeface="Calibri" panose="020F0502020204030204"/>
              </a:rPr>
              <a:t>typically</a:t>
            </a:r>
            <a:r>
              <a:rPr lang="de-DE" dirty="0">
                <a:solidFill>
                  <a:prstClr val="black"/>
                </a:solidFill>
                <a:latin typeface="Calibri" panose="020F0502020204030204"/>
              </a:rPr>
              <a:t> </a:t>
            </a:r>
            <a:r>
              <a:rPr lang="de-DE" dirty="0" err="1">
                <a:solidFill>
                  <a:prstClr val="black"/>
                </a:solidFill>
                <a:latin typeface="Calibri" panose="020F0502020204030204"/>
              </a:rPr>
              <a:t>baseline</a:t>
            </a:r>
            <a:r>
              <a:rPr lang="de-DE" dirty="0">
                <a:solidFill>
                  <a:prstClr val="black"/>
                </a:solidFill>
                <a:latin typeface="Calibri" panose="020F0502020204030204"/>
              </a:rPr>
              <a:t> </a:t>
            </a:r>
            <a:r>
              <a:rPr lang="de-DE" dirty="0" err="1">
                <a:solidFill>
                  <a:prstClr val="black"/>
                </a:solidFill>
                <a:latin typeface="Calibri" panose="020F0502020204030204"/>
              </a:rPr>
              <a:t>based</a:t>
            </a:r>
            <a:endParaRPr lang="de-DE" sz="1800" dirty="0">
              <a:solidFill>
                <a:prstClr val="black"/>
              </a:solidFill>
              <a:latin typeface="Calibri" panose="020F0502020204030204"/>
            </a:endParaRPr>
          </a:p>
        </p:txBody>
      </p:sp>
      <p:sp>
        <p:nvSpPr>
          <p:cNvPr id="16" name="Textfeld 15">
            <a:extLst>
              <a:ext uri="{FF2B5EF4-FFF2-40B4-BE49-F238E27FC236}">
                <a16:creationId xmlns:a16="http://schemas.microsoft.com/office/drawing/2014/main" id="{126546B8-BDA4-4976-82ED-0CB831361A28}"/>
              </a:ext>
            </a:extLst>
          </p:cNvPr>
          <p:cNvSpPr txBox="1"/>
          <p:nvPr/>
        </p:nvSpPr>
        <p:spPr>
          <a:xfrm>
            <a:off x="6288938" y="3413974"/>
            <a:ext cx="5493544" cy="2308324"/>
          </a:xfrm>
          <a:prstGeom prst="rect">
            <a:avLst/>
          </a:prstGeom>
          <a:noFill/>
        </p:spPr>
        <p:txBody>
          <a:bodyPr wrap="square">
            <a:spAutoFit/>
          </a:bodyPr>
          <a:lstStyle/>
          <a:p>
            <a:pPr defTabSz="822686" fontAlgn="auto">
              <a:spcBef>
                <a:spcPts val="0"/>
              </a:spcBef>
              <a:spcAft>
                <a:spcPts val="0"/>
              </a:spcAft>
            </a:pPr>
            <a:r>
              <a:rPr lang="de-DE" dirty="0">
                <a:solidFill>
                  <a:prstClr val="black"/>
                </a:solidFill>
                <a:latin typeface="Calibri" panose="020F0502020204030204"/>
              </a:rPr>
              <a:t>e.g. Management </a:t>
            </a:r>
            <a:r>
              <a:rPr lang="de-DE" dirty="0" err="1">
                <a:solidFill>
                  <a:prstClr val="black"/>
                </a:solidFill>
                <a:latin typeface="Calibri" panose="020F0502020204030204"/>
              </a:rPr>
              <a:t>systems</a:t>
            </a:r>
            <a:r>
              <a:rPr lang="de-DE" dirty="0">
                <a:solidFill>
                  <a:prstClr val="black"/>
                </a:solidFill>
                <a:latin typeface="Calibri" panose="020F0502020204030204"/>
              </a:rPr>
              <a:t> </a:t>
            </a:r>
            <a:r>
              <a:rPr lang="de-DE" dirty="0" err="1">
                <a:solidFill>
                  <a:prstClr val="black"/>
                </a:solidFill>
                <a:latin typeface="Calibri" panose="020F0502020204030204"/>
              </a:rPr>
              <a:t>for</a:t>
            </a:r>
            <a:endParaRPr lang="de-DE" dirty="0">
              <a:solidFill>
                <a:prstClr val="black"/>
              </a:solidFill>
              <a:latin typeface="Calibri" panose="020F0502020204030204"/>
            </a:endParaRPr>
          </a:p>
          <a:p>
            <a:pPr marL="285750" indent="-285750" defTabSz="822686" fontAlgn="auto">
              <a:spcBef>
                <a:spcPts val="0"/>
              </a:spcBef>
              <a:spcAft>
                <a:spcPts val="0"/>
              </a:spcAft>
              <a:buFont typeface="Arial" panose="020B0604020202020204" pitchFamily="34" charset="0"/>
              <a:buChar char="•"/>
            </a:pPr>
            <a:r>
              <a:rPr lang="de-DE" sz="1800" dirty="0" err="1">
                <a:solidFill>
                  <a:prstClr val="black"/>
                </a:solidFill>
                <a:latin typeface="Calibri" panose="020F0502020204030204"/>
              </a:rPr>
              <a:t>Requirement</a:t>
            </a:r>
            <a:r>
              <a:rPr lang="de-DE" sz="1800" dirty="0">
                <a:solidFill>
                  <a:prstClr val="black"/>
                </a:solidFill>
                <a:latin typeface="Calibri" panose="020F0502020204030204"/>
              </a:rPr>
              <a:t> </a:t>
            </a:r>
            <a:r>
              <a:rPr lang="de-DE" sz="1800" dirty="0" err="1">
                <a:solidFill>
                  <a:prstClr val="black"/>
                </a:solidFill>
                <a:latin typeface="Calibri" panose="020F0502020204030204"/>
              </a:rPr>
              <a:t>specifications</a:t>
            </a:r>
            <a:endParaRPr lang="de-DE" sz="1800" dirty="0">
              <a:solidFill>
                <a:prstClr val="black"/>
              </a:solidFill>
              <a:latin typeface="Calibri" panose="020F0502020204030204"/>
            </a:endParaRPr>
          </a:p>
          <a:p>
            <a:pPr marL="285750" indent="-285750" defTabSz="822686" fontAlgn="auto">
              <a:spcBef>
                <a:spcPts val="0"/>
              </a:spcBef>
              <a:spcAft>
                <a:spcPts val="0"/>
              </a:spcAft>
              <a:buFont typeface="Arial" panose="020B0604020202020204" pitchFamily="34" charset="0"/>
              <a:buChar char="•"/>
            </a:pPr>
            <a:r>
              <a:rPr lang="de-DE" dirty="0">
                <a:solidFill>
                  <a:prstClr val="black"/>
                </a:solidFill>
                <a:latin typeface="Calibri" panose="020F0502020204030204"/>
              </a:rPr>
              <a:t>Architecture Models</a:t>
            </a:r>
          </a:p>
          <a:p>
            <a:pPr marL="285750" indent="-285750" defTabSz="822686" fontAlgn="auto">
              <a:spcBef>
                <a:spcPts val="0"/>
              </a:spcBef>
              <a:spcAft>
                <a:spcPts val="0"/>
              </a:spcAft>
              <a:buFont typeface="Arial" panose="020B0604020202020204" pitchFamily="34" charset="0"/>
              <a:buChar char="•"/>
            </a:pPr>
            <a:r>
              <a:rPr lang="de-DE" sz="1800" dirty="0">
                <a:solidFill>
                  <a:prstClr val="black"/>
                </a:solidFill>
                <a:latin typeface="Calibri" panose="020F0502020204030204"/>
              </a:rPr>
              <a:t>CAD Models</a:t>
            </a:r>
          </a:p>
          <a:p>
            <a:pPr marL="285750" indent="-285750" defTabSz="822686" fontAlgn="auto">
              <a:spcBef>
                <a:spcPts val="0"/>
              </a:spcBef>
              <a:spcAft>
                <a:spcPts val="0"/>
              </a:spcAft>
              <a:buFont typeface="Arial" panose="020B0604020202020204" pitchFamily="34" charset="0"/>
              <a:buChar char="•"/>
            </a:pPr>
            <a:r>
              <a:rPr lang="de-DE" dirty="0">
                <a:solidFill>
                  <a:prstClr val="black"/>
                </a:solidFill>
                <a:latin typeface="Calibri" panose="020F0502020204030204"/>
              </a:rPr>
              <a:t>Electronic Models (</a:t>
            </a:r>
            <a:r>
              <a:rPr lang="de-DE" dirty="0" err="1">
                <a:solidFill>
                  <a:prstClr val="black"/>
                </a:solidFill>
                <a:latin typeface="Calibri" panose="020F0502020204030204"/>
              </a:rPr>
              <a:t>schematics</a:t>
            </a:r>
            <a:r>
              <a:rPr lang="de-DE" dirty="0">
                <a:solidFill>
                  <a:prstClr val="black"/>
                </a:solidFill>
                <a:latin typeface="Calibri" panose="020F0502020204030204"/>
              </a:rPr>
              <a:t> </a:t>
            </a:r>
            <a:r>
              <a:rPr lang="de-DE" dirty="0" err="1">
                <a:solidFill>
                  <a:prstClr val="black"/>
                </a:solidFill>
                <a:latin typeface="Calibri" panose="020F0502020204030204"/>
              </a:rPr>
              <a:t>layouts</a:t>
            </a:r>
            <a:r>
              <a:rPr lang="de-DE" dirty="0">
                <a:solidFill>
                  <a:prstClr val="black"/>
                </a:solidFill>
                <a:latin typeface="Calibri" panose="020F0502020204030204"/>
              </a:rPr>
              <a:t>)</a:t>
            </a:r>
          </a:p>
          <a:p>
            <a:pPr marL="285750" indent="-285750" defTabSz="822686" fontAlgn="auto">
              <a:spcBef>
                <a:spcPts val="0"/>
              </a:spcBef>
              <a:spcAft>
                <a:spcPts val="0"/>
              </a:spcAft>
              <a:buFont typeface="Arial" panose="020B0604020202020204" pitchFamily="34" charset="0"/>
              <a:buChar char="•"/>
            </a:pPr>
            <a:r>
              <a:rPr lang="de-DE" sz="1800" dirty="0">
                <a:solidFill>
                  <a:prstClr val="black"/>
                </a:solidFill>
                <a:latin typeface="Calibri" panose="020F0502020204030204"/>
              </a:rPr>
              <a:t>SW</a:t>
            </a:r>
          </a:p>
          <a:p>
            <a:pPr marL="285750" indent="-285750" defTabSz="822686" fontAlgn="auto">
              <a:spcBef>
                <a:spcPts val="0"/>
              </a:spcBef>
              <a:spcAft>
                <a:spcPts val="0"/>
              </a:spcAft>
              <a:buFont typeface="Arial" panose="020B0604020202020204" pitchFamily="34" charset="0"/>
              <a:buChar char="•"/>
            </a:pPr>
            <a:r>
              <a:rPr lang="de-DE" dirty="0" err="1">
                <a:solidFill>
                  <a:prstClr val="black"/>
                </a:solidFill>
                <a:latin typeface="Calibri" panose="020F0502020204030204"/>
              </a:rPr>
              <a:t>Documents</a:t>
            </a:r>
            <a:endParaRPr lang="de-DE" dirty="0">
              <a:solidFill>
                <a:prstClr val="black"/>
              </a:solidFill>
              <a:latin typeface="Calibri" panose="020F0502020204030204"/>
            </a:endParaRPr>
          </a:p>
          <a:p>
            <a:pPr marL="285750" indent="-285750" defTabSz="822686" fontAlgn="auto">
              <a:spcBef>
                <a:spcPts val="0"/>
              </a:spcBef>
              <a:spcAft>
                <a:spcPts val="0"/>
              </a:spcAft>
              <a:buFont typeface="Arial" panose="020B0604020202020204" pitchFamily="34" charset="0"/>
              <a:buChar char="•"/>
            </a:pPr>
            <a:r>
              <a:rPr lang="de-DE" sz="1800" dirty="0">
                <a:solidFill>
                  <a:prstClr val="black"/>
                </a:solidFill>
                <a:latin typeface="Calibri" panose="020F0502020204030204"/>
              </a:rPr>
              <a:t>FMEA</a:t>
            </a:r>
          </a:p>
        </p:txBody>
      </p:sp>
    </p:spTree>
    <p:extLst>
      <p:ext uri="{BB962C8B-B14F-4D97-AF65-F5344CB8AC3E}">
        <p14:creationId xmlns:p14="http://schemas.microsoft.com/office/powerpoint/2010/main" val="53817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 34">
            <a:extLst>
              <a:ext uri="{FF2B5EF4-FFF2-40B4-BE49-F238E27FC236}">
                <a16:creationId xmlns:a16="http://schemas.microsoft.com/office/drawing/2014/main" id="{12D512E3-2BAD-49BD-B32F-BFC21450252C}"/>
              </a:ext>
            </a:extLst>
          </p:cNvPr>
          <p:cNvSpPr/>
          <p:nvPr/>
        </p:nvSpPr>
        <p:spPr>
          <a:xfrm>
            <a:off x="4374620" y="1987532"/>
            <a:ext cx="368891" cy="2811359"/>
          </a:xfrm>
          <a:prstGeom prst="rect">
            <a:avLst/>
          </a:prstGeom>
          <a:pattFill prst="dkDnDiag">
            <a:fgClr>
              <a:srgbClr val="92D050"/>
            </a:fgClr>
            <a:bgClr>
              <a:schemeClr val="bg1"/>
            </a:bgClr>
          </a:pattFill>
          <a:ln w="9525" cap="flat" cmpd="sng" algn="ctr">
            <a:no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4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err="1"/>
              <a:t>Existing</a:t>
            </a:r>
            <a:r>
              <a:rPr lang="de-DE" dirty="0"/>
              <a:t> OSLC Support</a:t>
            </a:r>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a:t>OSLC </a:t>
            </a:r>
            <a:r>
              <a:rPr lang="de-DE" b="1" dirty="0" err="1"/>
              <a:t>Capability</a:t>
            </a:r>
            <a:r>
              <a:rPr lang="de-DE" b="1" dirty="0"/>
              <a:t> Support</a:t>
            </a: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6" name="Rechteck 5">
            <a:extLst>
              <a:ext uri="{FF2B5EF4-FFF2-40B4-BE49-F238E27FC236}">
                <a16:creationId xmlns:a16="http://schemas.microsoft.com/office/drawing/2014/main" id="{4F998B2E-54FC-49E6-9AA2-79DF6B43DF23}"/>
              </a:ext>
            </a:extLst>
          </p:cNvPr>
          <p:cNvSpPr/>
          <p:nvPr/>
        </p:nvSpPr>
        <p:spPr>
          <a:xfrm>
            <a:off x="205200" y="1298515"/>
            <a:ext cx="3852450" cy="422409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8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7" name="Rechteck 6">
            <a:extLst>
              <a:ext uri="{FF2B5EF4-FFF2-40B4-BE49-F238E27FC236}">
                <a16:creationId xmlns:a16="http://schemas.microsoft.com/office/drawing/2014/main" id="{6B8F644C-381A-4583-BDA4-8FD0F5058D8F}"/>
              </a:ext>
            </a:extLst>
          </p:cNvPr>
          <p:cNvSpPr/>
          <p:nvPr/>
        </p:nvSpPr>
        <p:spPr>
          <a:xfrm>
            <a:off x="430754" y="2239566"/>
            <a:ext cx="1665810" cy="47178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Variant Management</a:t>
            </a:r>
          </a:p>
        </p:txBody>
      </p:sp>
      <p:sp>
        <p:nvSpPr>
          <p:cNvPr id="8" name="Rechteck 7">
            <a:extLst>
              <a:ext uri="{FF2B5EF4-FFF2-40B4-BE49-F238E27FC236}">
                <a16:creationId xmlns:a16="http://schemas.microsoft.com/office/drawing/2014/main" id="{447A849E-4C72-44B3-AFB1-8835D3365FFE}"/>
              </a:ext>
            </a:extLst>
          </p:cNvPr>
          <p:cNvSpPr/>
          <p:nvPr/>
        </p:nvSpPr>
        <p:spPr>
          <a:xfrm>
            <a:off x="2177974" y="2239565"/>
            <a:ext cx="1665810" cy="471788"/>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Classification Management</a:t>
            </a:r>
          </a:p>
        </p:txBody>
      </p:sp>
      <p:sp>
        <p:nvSpPr>
          <p:cNvPr id="9" name="Rechteck 8">
            <a:extLst>
              <a:ext uri="{FF2B5EF4-FFF2-40B4-BE49-F238E27FC236}">
                <a16:creationId xmlns:a16="http://schemas.microsoft.com/office/drawing/2014/main" id="{F3F9FE3E-29AC-41E0-9EC1-854C4A6536C3}"/>
              </a:ext>
            </a:extLst>
          </p:cNvPr>
          <p:cNvSpPr/>
          <p:nvPr/>
        </p:nvSpPr>
        <p:spPr>
          <a:xfrm>
            <a:off x="349344" y="3416431"/>
            <a:ext cx="3553789" cy="2034701"/>
          </a:xfrm>
          <a:prstGeom prst="rect">
            <a:avLst/>
          </a:prstGeom>
          <a:pattFill prst="dkDnDiag">
            <a:fgClr>
              <a:srgbClr val="92D050"/>
            </a:fgClr>
            <a:bgClr>
              <a:schemeClr val="bg1"/>
            </a:bgClr>
          </a:patt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400" b="0" i="0" u="none" strike="noStrike" kern="0" cap="none" spc="0" normalizeH="0" baseline="0" noProof="0" dirty="0">
                <a:ln>
                  <a:noFill/>
                </a:ln>
                <a:solidFill>
                  <a:srgbClr val="000000"/>
                </a:solidFill>
                <a:effectLst/>
                <a:uLnTx/>
                <a:uFillTx/>
                <a:latin typeface="Bosch Office Sans"/>
                <a:ea typeface="+mn-ea"/>
                <a:cs typeface="+mn-cs"/>
              </a:rPr>
              <a:t> </a:t>
            </a:r>
            <a:r>
              <a:rPr kumimoji="0" lang="de-DE" sz="1400" b="0" i="0" u="none" strike="noStrike" kern="0" cap="none" spc="0" normalizeH="0" baseline="0" noProof="0" dirty="0" err="1">
                <a:ln>
                  <a:noFill/>
                </a:ln>
                <a:solidFill>
                  <a:srgbClr val="000000"/>
                </a:solidFill>
                <a:effectLst/>
                <a:uLnTx/>
                <a:uFillTx/>
                <a:latin typeface="Bosch Office Sans"/>
                <a:ea typeface="+mn-ea"/>
                <a:cs typeface="+mn-cs"/>
              </a:rPr>
              <a:t>Configuration</a:t>
            </a:r>
            <a:r>
              <a:rPr kumimoji="0" lang="de-DE" sz="14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10" name="Rechteck 9">
            <a:extLst>
              <a:ext uri="{FF2B5EF4-FFF2-40B4-BE49-F238E27FC236}">
                <a16:creationId xmlns:a16="http://schemas.microsoft.com/office/drawing/2014/main" id="{ACDEBCFD-5C37-46D9-8E3D-6B0EDCA45C9A}"/>
              </a:ext>
            </a:extLst>
          </p:cNvPr>
          <p:cNvSpPr/>
          <p:nvPr/>
        </p:nvSpPr>
        <p:spPr>
          <a:xfrm>
            <a:off x="447148" y="3806354"/>
            <a:ext cx="1667401" cy="637059"/>
          </a:xfrm>
          <a:prstGeom prst="rect">
            <a:avLst/>
          </a:prstGeom>
          <a:pattFill prst="dkDnDiag">
            <a:fgClr>
              <a:srgbClr val="92D050"/>
            </a:fgClr>
            <a:bgClr>
              <a:schemeClr val="bg1"/>
            </a:bgClr>
          </a:patt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lang="de-DE" sz="1200" kern="0" dirty="0" err="1">
                <a:solidFill>
                  <a:srgbClr val="000000"/>
                </a:solidFill>
                <a:latin typeface="Bosch Office Sans"/>
              </a:rPr>
              <a:t>Product</a:t>
            </a:r>
            <a:r>
              <a:rPr lang="de-DE" sz="1200" kern="0" dirty="0">
                <a:solidFill>
                  <a:srgbClr val="000000"/>
                </a:solidFill>
                <a:latin typeface="Bosch Office Sans"/>
              </a:rPr>
              <a:t> (CI)</a:t>
            </a:r>
            <a:endParaRPr kumimoji="0" lang="de-DE" sz="1200" b="0" i="0" u="none" strike="noStrike" kern="0" cap="none" spc="0" normalizeH="0" baseline="0" noProof="0" dirty="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r>
              <a:rPr lang="de-DE" sz="1200" b="1" kern="0" dirty="0" err="1">
                <a:solidFill>
                  <a:srgbClr val="000000"/>
                </a:solidFill>
                <a:latin typeface="Bosch Office Sans"/>
              </a:rPr>
              <a:t>Identification</a:t>
            </a:r>
            <a:r>
              <a:rPr lang="de-DE" sz="1200" kern="0" dirty="0">
                <a:solidFill>
                  <a:srgbClr val="000000"/>
                </a:solidFill>
                <a:latin typeface="Bosch Office Sans"/>
              </a:rPr>
              <a:t> </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Management</a:t>
            </a:r>
          </a:p>
        </p:txBody>
      </p:sp>
      <p:sp>
        <p:nvSpPr>
          <p:cNvPr id="11" name="Rechteck 10">
            <a:extLst>
              <a:ext uri="{FF2B5EF4-FFF2-40B4-BE49-F238E27FC236}">
                <a16:creationId xmlns:a16="http://schemas.microsoft.com/office/drawing/2014/main" id="{6020860E-9A2F-4497-BA66-825E20550EE0}"/>
              </a:ext>
            </a:extLst>
          </p:cNvPr>
          <p:cNvSpPr/>
          <p:nvPr/>
        </p:nvSpPr>
        <p:spPr>
          <a:xfrm>
            <a:off x="2227312" y="3797776"/>
            <a:ext cx="1649416" cy="445153"/>
          </a:xfrm>
          <a:prstGeom prst="rect">
            <a:avLst/>
          </a:prstGeom>
          <a:solidFill>
            <a:srgbClr val="92D050"/>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Branch </a:t>
            </a:r>
          </a:p>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Management</a:t>
            </a:r>
          </a:p>
        </p:txBody>
      </p:sp>
      <p:sp>
        <p:nvSpPr>
          <p:cNvPr id="12" name="Rechteck 11">
            <a:extLst>
              <a:ext uri="{FF2B5EF4-FFF2-40B4-BE49-F238E27FC236}">
                <a16:creationId xmlns:a16="http://schemas.microsoft.com/office/drawing/2014/main" id="{421198D0-571A-4B2B-8FFB-8D1DCE38F2C1}"/>
              </a:ext>
            </a:extLst>
          </p:cNvPr>
          <p:cNvSpPr/>
          <p:nvPr/>
        </p:nvSpPr>
        <p:spPr>
          <a:xfrm>
            <a:off x="456406" y="4482551"/>
            <a:ext cx="1658143" cy="445153"/>
          </a:xfrm>
          <a:prstGeom prst="rect">
            <a:avLst/>
          </a:prstGeom>
          <a:solidFill>
            <a:schemeClr val="bg1"/>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Control Management</a:t>
            </a:r>
          </a:p>
        </p:txBody>
      </p:sp>
      <p:sp>
        <p:nvSpPr>
          <p:cNvPr id="13" name="Rechteck 12">
            <a:extLst>
              <a:ext uri="{FF2B5EF4-FFF2-40B4-BE49-F238E27FC236}">
                <a16:creationId xmlns:a16="http://schemas.microsoft.com/office/drawing/2014/main" id="{807C7454-255C-45C6-B4A2-ABB7D25DEC45}"/>
              </a:ext>
            </a:extLst>
          </p:cNvPr>
          <p:cNvSpPr/>
          <p:nvPr/>
        </p:nvSpPr>
        <p:spPr>
          <a:xfrm>
            <a:off x="447148" y="2771150"/>
            <a:ext cx="1667934" cy="47178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Version Management</a:t>
            </a:r>
          </a:p>
        </p:txBody>
      </p:sp>
      <p:sp>
        <p:nvSpPr>
          <p:cNvPr id="14" name="Rechteck 13">
            <a:extLst>
              <a:ext uri="{FF2B5EF4-FFF2-40B4-BE49-F238E27FC236}">
                <a16:creationId xmlns:a16="http://schemas.microsoft.com/office/drawing/2014/main" id="{6CEF02D2-8AF4-48AF-A5F4-BEBFCA444ABC}"/>
              </a:ext>
            </a:extLst>
          </p:cNvPr>
          <p:cNvSpPr/>
          <p:nvPr/>
        </p:nvSpPr>
        <p:spPr>
          <a:xfrm>
            <a:off x="349344" y="1827027"/>
            <a:ext cx="3553789" cy="1479872"/>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400" b="0" i="0" u="none" strike="noStrike" kern="0" cap="none" spc="0" normalizeH="0" baseline="0" noProof="0" dirty="0">
                <a:ln>
                  <a:noFill/>
                </a:ln>
                <a:solidFill>
                  <a:srgbClr val="000000"/>
                </a:solidFill>
                <a:effectLst/>
                <a:uLnTx/>
                <a:uFillTx/>
                <a:latin typeface="Bosch Office Sans"/>
                <a:ea typeface="+mn-ea"/>
                <a:cs typeface="+mn-cs"/>
              </a:rPr>
              <a:t> Portfolio Management</a:t>
            </a:r>
          </a:p>
        </p:txBody>
      </p:sp>
      <p:sp>
        <p:nvSpPr>
          <p:cNvPr id="15" name="Rechteck 14">
            <a:extLst>
              <a:ext uri="{FF2B5EF4-FFF2-40B4-BE49-F238E27FC236}">
                <a16:creationId xmlns:a16="http://schemas.microsoft.com/office/drawing/2014/main" id="{8704EB89-D033-4DEC-A052-7B4FFD03E76B}"/>
              </a:ext>
            </a:extLst>
          </p:cNvPr>
          <p:cNvSpPr/>
          <p:nvPr/>
        </p:nvSpPr>
        <p:spPr>
          <a:xfrm>
            <a:off x="2227312" y="4482551"/>
            <a:ext cx="1649416" cy="445153"/>
          </a:xfrm>
          <a:prstGeom prst="rect">
            <a:avLst/>
          </a:prstGeom>
          <a:solidFill>
            <a:srgbClr val="92D050"/>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Baseline Management</a:t>
            </a:r>
          </a:p>
        </p:txBody>
      </p:sp>
      <p:sp>
        <p:nvSpPr>
          <p:cNvPr id="16" name="Rechteck 15">
            <a:extLst>
              <a:ext uri="{FF2B5EF4-FFF2-40B4-BE49-F238E27FC236}">
                <a16:creationId xmlns:a16="http://schemas.microsoft.com/office/drawing/2014/main" id="{6144447A-813B-4A40-87A5-3729B2A0CE4A}"/>
              </a:ext>
            </a:extLst>
          </p:cNvPr>
          <p:cNvSpPr/>
          <p:nvPr/>
        </p:nvSpPr>
        <p:spPr>
          <a:xfrm>
            <a:off x="456140" y="4966842"/>
            <a:ext cx="1649416" cy="445153"/>
          </a:xfrm>
          <a:prstGeom prst="rect">
            <a:avLst/>
          </a:prstGeom>
          <a:solidFill>
            <a:schemeClr val="bg1"/>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Status Management</a:t>
            </a:r>
          </a:p>
        </p:txBody>
      </p:sp>
      <p:sp>
        <p:nvSpPr>
          <p:cNvPr id="17" name="TextBox 35">
            <a:extLst>
              <a:ext uri="{FF2B5EF4-FFF2-40B4-BE49-F238E27FC236}">
                <a16:creationId xmlns:a16="http://schemas.microsoft.com/office/drawing/2014/main" id="{EECFE13E-1F6F-4B2E-B5A6-E3CA6C641F11}"/>
              </a:ext>
            </a:extLst>
          </p:cNvPr>
          <p:cNvSpPr txBox="1"/>
          <p:nvPr/>
        </p:nvSpPr>
        <p:spPr>
          <a:xfrm>
            <a:off x="6911976" y="5590291"/>
            <a:ext cx="2836802" cy="424603"/>
          </a:xfrm>
          <a:prstGeom prst="rect">
            <a:avLst/>
          </a:prstGeom>
          <a:noFill/>
        </p:spPr>
        <p:txBody>
          <a:bodyPr wrap="none" rtlCol="0">
            <a:spAutoFit/>
          </a:bodyPr>
          <a:lstStyle/>
          <a:p>
            <a:pPr defTabSz="822686" fontAlgn="auto">
              <a:spcBef>
                <a:spcPts val="0"/>
              </a:spcBef>
              <a:spcAft>
                <a:spcPts val="0"/>
              </a:spcAft>
            </a:pPr>
            <a:r>
              <a:rPr lang="de-DE" sz="2159" b="1" i="1" dirty="0">
                <a:solidFill>
                  <a:prstClr val="black"/>
                </a:solidFill>
                <a:latin typeface="Calibri" panose="020F0502020204030204"/>
              </a:rPr>
              <a:t>CI – </a:t>
            </a:r>
            <a:r>
              <a:rPr lang="de-DE" sz="2159" b="1" i="1" dirty="0" err="1">
                <a:solidFill>
                  <a:prstClr val="black"/>
                </a:solidFill>
                <a:latin typeface="Calibri" panose="020F0502020204030204"/>
              </a:rPr>
              <a:t>Configuration</a:t>
            </a:r>
            <a:r>
              <a:rPr lang="de-DE" sz="2159" b="1" i="1" dirty="0">
                <a:solidFill>
                  <a:prstClr val="black"/>
                </a:solidFill>
                <a:latin typeface="Calibri" panose="020F0502020204030204"/>
              </a:rPr>
              <a:t> Item</a:t>
            </a:r>
          </a:p>
        </p:txBody>
      </p:sp>
      <p:sp>
        <p:nvSpPr>
          <p:cNvPr id="27" name="Inhaltsplatzhalter 3">
            <a:extLst>
              <a:ext uri="{FF2B5EF4-FFF2-40B4-BE49-F238E27FC236}">
                <a16:creationId xmlns:a16="http://schemas.microsoft.com/office/drawing/2014/main" id="{2C169BBD-7B04-47E9-BD66-DC27863E5334}"/>
              </a:ext>
            </a:extLst>
          </p:cNvPr>
          <p:cNvSpPr>
            <a:spLocks noGrp="1"/>
          </p:cNvSpPr>
          <p:nvPr>
            <p:ph sz="quarter" idx="1"/>
          </p:nvPr>
        </p:nvSpPr>
        <p:spPr>
          <a:xfrm>
            <a:off x="4529138" y="1296000"/>
            <a:ext cx="4461461" cy="4240800"/>
          </a:xfrm>
        </p:spPr>
        <p:txBody>
          <a:bodyPr/>
          <a:lstStyle/>
          <a:p>
            <a:pPr marL="0" indent="0">
              <a:buNone/>
            </a:pPr>
            <a:r>
              <a:rPr lang="de-DE" dirty="0" err="1"/>
              <a:t>Concepts</a:t>
            </a:r>
            <a:r>
              <a:rPr lang="de-DE" dirty="0"/>
              <a:t> </a:t>
            </a:r>
            <a:r>
              <a:rPr lang="de-DE" dirty="0" err="1"/>
              <a:t>available</a:t>
            </a:r>
            <a:endParaRPr lang="de-DE" dirty="0"/>
          </a:p>
          <a:p>
            <a:r>
              <a:rPr lang="de-DE" dirty="0" err="1"/>
              <a:t>Component</a:t>
            </a:r>
            <a:r>
              <a:rPr lang="de-DE" dirty="0"/>
              <a:t> [</a:t>
            </a:r>
            <a:r>
              <a:rPr lang="de-DE" dirty="0" err="1"/>
              <a:t>abstract</a:t>
            </a:r>
            <a:r>
              <a:rPr lang="de-DE" dirty="0"/>
              <a:t>]</a:t>
            </a:r>
          </a:p>
          <a:p>
            <a:r>
              <a:rPr lang="de-DE" dirty="0"/>
              <a:t>Integration of </a:t>
            </a:r>
            <a:r>
              <a:rPr lang="de-DE" dirty="0" err="1"/>
              <a:t>two</a:t>
            </a:r>
            <a:r>
              <a:rPr lang="de-DE" dirty="0"/>
              <a:t> </a:t>
            </a:r>
            <a:r>
              <a:rPr lang="de-DE" dirty="0" err="1"/>
              <a:t>baseline-based</a:t>
            </a:r>
            <a:r>
              <a:rPr lang="de-DE" dirty="0"/>
              <a:t> </a:t>
            </a:r>
            <a:r>
              <a:rPr lang="de-DE" dirty="0" err="1"/>
              <a:t>config</a:t>
            </a:r>
            <a:r>
              <a:rPr lang="de-DE" dirty="0"/>
              <a:t> </a:t>
            </a:r>
            <a:r>
              <a:rPr lang="de-DE" dirty="0" err="1"/>
              <a:t>management</a:t>
            </a:r>
            <a:r>
              <a:rPr lang="de-DE" dirty="0"/>
              <a:t> </a:t>
            </a:r>
            <a:r>
              <a:rPr lang="de-DE" dirty="0" err="1"/>
              <a:t>systems</a:t>
            </a:r>
            <a:r>
              <a:rPr lang="de-DE" dirty="0"/>
              <a:t> (global and </a:t>
            </a:r>
            <a:r>
              <a:rPr lang="de-DE" dirty="0" err="1"/>
              <a:t>local</a:t>
            </a:r>
            <a:r>
              <a:rPr lang="de-DE" dirty="0"/>
              <a:t> </a:t>
            </a:r>
            <a:r>
              <a:rPr lang="de-DE" dirty="0" err="1"/>
              <a:t>config</a:t>
            </a:r>
            <a:r>
              <a:rPr lang="de-DE" dirty="0"/>
              <a:t>) via </a:t>
            </a:r>
            <a:r>
              <a:rPr lang="de-DE" dirty="0" err="1"/>
              <a:t>contributions</a:t>
            </a:r>
            <a:endParaRPr lang="de-DE" dirty="0"/>
          </a:p>
          <a:p>
            <a:r>
              <a:rPr lang="de-DE" dirty="0" err="1"/>
              <a:t>Integrate</a:t>
            </a:r>
            <a:r>
              <a:rPr lang="de-DE" dirty="0"/>
              <a:t> </a:t>
            </a:r>
            <a:r>
              <a:rPr lang="de-DE" dirty="0" err="1"/>
              <a:t>any</a:t>
            </a:r>
            <a:r>
              <a:rPr lang="de-DE" dirty="0"/>
              <a:t> type of </a:t>
            </a:r>
            <a:r>
              <a:rPr lang="de-DE" dirty="0" err="1"/>
              <a:t>workproduct</a:t>
            </a:r>
            <a:r>
              <a:rPr lang="de-DE" dirty="0"/>
              <a:t> </a:t>
            </a:r>
            <a:r>
              <a:rPr lang="de-DE" dirty="0" err="1"/>
              <a:t>to</a:t>
            </a:r>
            <a:r>
              <a:rPr lang="de-DE" dirty="0"/>
              <a:t> a </a:t>
            </a:r>
            <a:r>
              <a:rPr lang="de-DE" dirty="0" err="1"/>
              <a:t>config</a:t>
            </a:r>
            <a:r>
              <a:rPr lang="de-DE" dirty="0"/>
              <a:t> (</a:t>
            </a:r>
            <a:r>
              <a:rPr lang="de-DE" dirty="0" err="1"/>
              <a:t>eBOM</a:t>
            </a:r>
            <a:r>
              <a:rPr lang="de-DE" dirty="0"/>
              <a:t>)</a:t>
            </a:r>
          </a:p>
          <a:p>
            <a:r>
              <a:rPr lang="de-DE" dirty="0" err="1"/>
              <a:t>Hierarchical</a:t>
            </a:r>
            <a:r>
              <a:rPr lang="de-DE" dirty="0"/>
              <a:t> </a:t>
            </a:r>
            <a:r>
              <a:rPr lang="de-DE" dirty="0" err="1"/>
              <a:t>Decomposition</a:t>
            </a:r>
            <a:r>
              <a:rPr lang="de-DE" dirty="0"/>
              <a:t> -&gt; </a:t>
            </a:r>
            <a:r>
              <a:rPr lang="de-DE" dirty="0" err="1"/>
              <a:t>eBOM</a:t>
            </a:r>
            <a:r>
              <a:rPr lang="de-DE" dirty="0"/>
              <a:t> (Baseline-</a:t>
            </a:r>
            <a:r>
              <a:rPr lang="de-DE" dirty="0" err="1"/>
              <a:t>based</a:t>
            </a:r>
            <a:r>
              <a:rPr lang="de-DE" dirty="0"/>
              <a:t>) via </a:t>
            </a:r>
            <a:r>
              <a:rPr lang="de-DE" dirty="0" err="1"/>
              <a:t>contributions</a:t>
            </a:r>
            <a:endParaRPr lang="de-DE" dirty="0"/>
          </a:p>
          <a:p>
            <a:r>
              <a:rPr lang="de-DE" dirty="0" err="1"/>
              <a:t>Configuration-Types</a:t>
            </a:r>
            <a:r>
              <a:rPr lang="de-DE" dirty="0"/>
              <a:t>: Baseline, Stream, </a:t>
            </a:r>
            <a:r>
              <a:rPr lang="de-DE" dirty="0" err="1"/>
              <a:t>change</a:t>
            </a:r>
            <a:r>
              <a:rPr lang="de-DE" dirty="0"/>
              <a:t> </a:t>
            </a:r>
            <a:r>
              <a:rPr lang="de-DE" dirty="0" err="1"/>
              <a:t>set</a:t>
            </a:r>
            <a:endParaRPr lang="de-DE" dirty="0"/>
          </a:p>
        </p:txBody>
      </p:sp>
      <p:cxnSp>
        <p:nvCxnSpPr>
          <p:cNvPr id="20" name="Gerader Verbinder 19">
            <a:extLst>
              <a:ext uri="{FF2B5EF4-FFF2-40B4-BE49-F238E27FC236}">
                <a16:creationId xmlns:a16="http://schemas.microsoft.com/office/drawing/2014/main" id="{FB703C47-0BB6-4917-B4C4-993D36F6DCB9}"/>
              </a:ext>
            </a:extLst>
          </p:cNvPr>
          <p:cNvCxnSpPr>
            <a:cxnSpLocks/>
          </p:cNvCxnSpPr>
          <p:nvPr/>
        </p:nvCxnSpPr>
        <p:spPr>
          <a:xfrm flipV="1">
            <a:off x="2096564" y="1827027"/>
            <a:ext cx="2432574" cy="1979327"/>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4164194-BFBA-41F3-A9D6-01D0DB032BCF}"/>
              </a:ext>
            </a:extLst>
          </p:cNvPr>
          <p:cNvCxnSpPr>
            <a:cxnSpLocks/>
            <a:endCxn id="35" idx="1"/>
          </p:cNvCxnSpPr>
          <p:nvPr/>
        </p:nvCxnSpPr>
        <p:spPr>
          <a:xfrm flipV="1">
            <a:off x="3903133" y="3393212"/>
            <a:ext cx="471487" cy="23219"/>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pic>
        <p:nvPicPr>
          <p:cNvPr id="38" name="Grafik 37">
            <a:extLst>
              <a:ext uri="{FF2B5EF4-FFF2-40B4-BE49-F238E27FC236}">
                <a16:creationId xmlns:a16="http://schemas.microsoft.com/office/drawing/2014/main" id="{3B82EE8E-0BCF-4B89-A874-A3E9B4017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3061" y="1671192"/>
            <a:ext cx="2105817" cy="2811359"/>
          </a:xfrm>
          <a:prstGeom prst="rect">
            <a:avLst/>
          </a:prstGeom>
        </p:spPr>
      </p:pic>
      <p:cxnSp>
        <p:nvCxnSpPr>
          <p:cNvPr id="40" name="Gerader Verbinder 39">
            <a:extLst>
              <a:ext uri="{FF2B5EF4-FFF2-40B4-BE49-F238E27FC236}">
                <a16:creationId xmlns:a16="http://schemas.microsoft.com/office/drawing/2014/main" id="{0D8F4A81-AE32-48B4-B223-0BD8CE95C9DF}"/>
              </a:ext>
            </a:extLst>
          </p:cNvPr>
          <p:cNvCxnSpPr>
            <a:cxnSpLocks/>
          </p:cNvCxnSpPr>
          <p:nvPr/>
        </p:nvCxnSpPr>
        <p:spPr>
          <a:xfrm>
            <a:off x="7042573" y="1809378"/>
            <a:ext cx="1830488" cy="0"/>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
        <p:nvSpPr>
          <p:cNvPr id="42" name="Rechteck 41">
            <a:extLst>
              <a:ext uri="{FF2B5EF4-FFF2-40B4-BE49-F238E27FC236}">
                <a16:creationId xmlns:a16="http://schemas.microsoft.com/office/drawing/2014/main" id="{AEFC5C53-8F5D-4C8D-BD9B-CAC8CDB74CC2}"/>
              </a:ext>
            </a:extLst>
          </p:cNvPr>
          <p:cNvSpPr/>
          <p:nvPr/>
        </p:nvSpPr>
        <p:spPr>
          <a:xfrm>
            <a:off x="10203440" y="1987532"/>
            <a:ext cx="766185" cy="336994"/>
          </a:xfrm>
          <a:prstGeom prst="rect">
            <a:avLst/>
          </a:prstGeom>
          <a:noFill/>
          <a:ln w="9525" cap="flat" cmpd="sng" algn="ctr">
            <a:noFill/>
            <a:prstDash val="solid"/>
          </a:ln>
          <a:effectLst/>
        </p:spPr>
        <p:txBody>
          <a:bodyPr lIns="90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Spec.</a:t>
            </a:r>
            <a:endPar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endParaRPr>
          </a:p>
        </p:txBody>
      </p:sp>
      <p:cxnSp>
        <p:nvCxnSpPr>
          <p:cNvPr id="43" name="Gerader Verbinder 42">
            <a:extLst>
              <a:ext uri="{FF2B5EF4-FFF2-40B4-BE49-F238E27FC236}">
                <a16:creationId xmlns:a16="http://schemas.microsoft.com/office/drawing/2014/main" id="{D87E6069-0528-488C-88BB-7323F8C398D0}"/>
              </a:ext>
            </a:extLst>
          </p:cNvPr>
          <p:cNvCxnSpPr>
            <a:cxnSpLocks/>
          </p:cNvCxnSpPr>
          <p:nvPr/>
        </p:nvCxnSpPr>
        <p:spPr>
          <a:xfrm flipV="1">
            <a:off x="8873061" y="2113280"/>
            <a:ext cx="789099" cy="126285"/>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F4EA2FF8-F95B-4014-8CEF-50CD80A11721}"/>
              </a:ext>
            </a:extLst>
          </p:cNvPr>
          <p:cNvCxnSpPr>
            <a:cxnSpLocks/>
          </p:cNvCxnSpPr>
          <p:nvPr/>
        </p:nvCxnSpPr>
        <p:spPr>
          <a:xfrm flipV="1">
            <a:off x="8596049" y="2771150"/>
            <a:ext cx="1152729" cy="940087"/>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14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err="1"/>
              <a:t>Existing</a:t>
            </a:r>
            <a:r>
              <a:rPr lang="de-DE" dirty="0"/>
              <a:t> OSLC Support</a:t>
            </a:r>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a:t>OSLC </a:t>
            </a:r>
            <a:r>
              <a:rPr lang="de-DE" b="1" dirty="0" err="1"/>
              <a:t>Capability</a:t>
            </a:r>
            <a:r>
              <a:rPr lang="de-DE" b="1" dirty="0"/>
              <a:t> Support</a:t>
            </a: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27" name="Inhaltsplatzhalter 3">
            <a:extLst>
              <a:ext uri="{FF2B5EF4-FFF2-40B4-BE49-F238E27FC236}">
                <a16:creationId xmlns:a16="http://schemas.microsoft.com/office/drawing/2014/main" id="{2C169BBD-7B04-47E9-BD66-DC27863E5334}"/>
              </a:ext>
            </a:extLst>
          </p:cNvPr>
          <p:cNvSpPr>
            <a:spLocks noGrp="1"/>
          </p:cNvSpPr>
          <p:nvPr>
            <p:ph sz="quarter" idx="1"/>
          </p:nvPr>
        </p:nvSpPr>
        <p:spPr>
          <a:xfrm>
            <a:off x="4529138" y="1296000"/>
            <a:ext cx="6372294" cy="4240800"/>
          </a:xfrm>
        </p:spPr>
        <p:txBody>
          <a:bodyPr/>
          <a:lstStyle/>
          <a:p>
            <a:pPr marL="0" indent="0">
              <a:buNone/>
            </a:pPr>
            <a:r>
              <a:rPr lang="de-DE" dirty="0" err="1"/>
              <a:t>Concepts</a:t>
            </a:r>
            <a:r>
              <a:rPr lang="de-DE" dirty="0"/>
              <a:t> </a:t>
            </a:r>
            <a:r>
              <a:rPr lang="de-DE" dirty="0" err="1"/>
              <a:t>available</a:t>
            </a:r>
            <a:endParaRPr lang="de-DE" dirty="0"/>
          </a:p>
          <a:p>
            <a:r>
              <a:rPr lang="de-DE" dirty="0"/>
              <a:t>OSLC RM</a:t>
            </a:r>
          </a:p>
          <a:p>
            <a:r>
              <a:rPr lang="de-DE" dirty="0"/>
              <a:t>OSLC AM</a:t>
            </a:r>
          </a:p>
          <a:p>
            <a:r>
              <a:rPr lang="de-DE" dirty="0"/>
              <a:t>OSLC Core </a:t>
            </a:r>
          </a:p>
          <a:p>
            <a:r>
              <a:rPr lang="de-DE" dirty="0"/>
              <a:t>OSLC </a:t>
            </a:r>
            <a:r>
              <a:rPr lang="de-DE" dirty="0" err="1"/>
              <a:t>Config</a:t>
            </a:r>
            <a:r>
              <a:rPr lang="de-DE" dirty="0"/>
              <a:t> Management</a:t>
            </a:r>
            <a:br>
              <a:rPr lang="de-DE" dirty="0"/>
            </a:br>
            <a:r>
              <a:rPr lang="de-DE" dirty="0"/>
              <a:t>Concept- &amp; Version-Resources </a:t>
            </a:r>
            <a:r>
              <a:rPr lang="de-DE" sz="1600" dirty="0"/>
              <a:t>(</a:t>
            </a:r>
            <a:r>
              <a:rPr lang="de-DE" sz="1600" dirty="0" err="1"/>
              <a:t>enabler</a:t>
            </a:r>
            <a:r>
              <a:rPr lang="de-DE" sz="1600" dirty="0"/>
              <a:t> </a:t>
            </a:r>
            <a:r>
              <a:rPr lang="de-DE" sz="1600" dirty="0" err="1"/>
              <a:t>for</a:t>
            </a:r>
            <a:r>
              <a:rPr lang="de-DE" sz="1600" dirty="0"/>
              <a:t> </a:t>
            </a:r>
            <a:r>
              <a:rPr lang="de-DE" sz="1600" dirty="0" err="1"/>
              <a:t>config</a:t>
            </a:r>
            <a:r>
              <a:rPr lang="de-DE" sz="1600" dirty="0"/>
              <a:t>-aware-links)</a:t>
            </a:r>
            <a:br>
              <a:rPr lang="de-DE" dirty="0"/>
            </a:br>
            <a:r>
              <a:rPr lang="de-DE" dirty="0" err="1"/>
              <a:t>Selections</a:t>
            </a:r>
            <a:r>
              <a:rPr lang="de-DE" dirty="0"/>
              <a:t> </a:t>
            </a:r>
            <a:r>
              <a:rPr lang="de-DE" dirty="0" err="1"/>
              <a:t>for</a:t>
            </a:r>
            <a:r>
              <a:rPr lang="de-DE" dirty="0"/>
              <a:t> </a:t>
            </a:r>
            <a:r>
              <a:rPr lang="de-DE" dirty="0" err="1"/>
              <a:t>local</a:t>
            </a:r>
            <a:r>
              <a:rPr lang="de-DE" dirty="0"/>
              <a:t> </a:t>
            </a:r>
            <a:r>
              <a:rPr lang="de-DE" dirty="0" err="1"/>
              <a:t>configs</a:t>
            </a:r>
            <a:r>
              <a:rPr lang="de-DE" dirty="0"/>
              <a:t> </a:t>
            </a:r>
            <a:r>
              <a:rPr lang="de-DE" sz="1600" dirty="0"/>
              <a:t>(</a:t>
            </a:r>
            <a:r>
              <a:rPr lang="de-DE" sz="1600" dirty="0" err="1"/>
              <a:t>enabler</a:t>
            </a:r>
            <a:r>
              <a:rPr lang="de-DE" sz="1600" dirty="0"/>
              <a:t> </a:t>
            </a:r>
            <a:r>
              <a:rPr lang="de-DE" sz="1600" dirty="0" err="1"/>
              <a:t>for</a:t>
            </a:r>
            <a:r>
              <a:rPr lang="de-DE" sz="1600" dirty="0"/>
              <a:t> Link Index)</a:t>
            </a:r>
            <a:br>
              <a:rPr lang="de-DE" dirty="0"/>
            </a:br>
            <a:endParaRPr lang="de-DE" dirty="0"/>
          </a:p>
          <a:p>
            <a:pPr marL="0" indent="0">
              <a:buNone/>
            </a:pPr>
            <a:r>
              <a:rPr lang="de-DE" dirty="0" err="1"/>
              <a:t>Upcoming</a:t>
            </a:r>
            <a:r>
              <a:rPr lang="de-DE" dirty="0"/>
              <a:t> </a:t>
            </a:r>
            <a:r>
              <a:rPr lang="de-DE" dirty="0" err="1"/>
              <a:t>concepts</a:t>
            </a:r>
            <a:endParaRPr lang="de-DE" dirty="0"/>
          </a:p>
          <a:p>
            <a:r>
              <a:rPr lang="de-DE" dirty="0"/>
              <a:t>Link Index -&gt; reverse-Link -&gt; </a:t>
            </a:r>
            <a:r>
              <a:rPr lang="de-DE" dirty="0" err="1"/>
              <a:t>bidirectional</a:t>
            </a:r>
            <a:r>
              <a:rPr lang="de-DE" dirty="0"/>
              <a:t> </a:t>
            </a:r>
            <a:r>
              <a:rPr lang="de-DE" dirty="0" err="1"/>
              <a:t>traceability</a:t>
            </a:r>
            <a:r>
              <a:rPr lang="de-DE" dirty="0"/>
              <a:t> </a:t>
            </a:r>
          </a:p>
          <a:p>
            <a:r>
              <a:rPr lang="de-DE" dirty="0"/>
              <a:t>Link </a:t>
            </a:r>
            <a:r>
              <a:rPr lang="de-DE" dirty="0" err="1"/>
              <a:t>Validity</a:t>
            </a:r>
            <a:endParaRPr lang="de-DE" dirty="0"/>
          </a:p>
        </p:txBody>
      </p:sp>
      <p:cxnSp>
        <p:nvCxnSpPr>
          <p:cNvPr id="20" name="Gerader Verbinder 19">
            <a:extLst>
              <a:ext uri="{FF2B5EF4-FFF2-40B4-BE49-F238E27FC236}">
                <a16:creationId xmlns:a16="http://schemas.microsoft.com/office/drawing/2014/main" id="{FB703C47-0BB6-4917-B4C4-993D36F6DCB9}"/>
              </a:ext>
            </a:extLst>
          </p:cNvPr>
          <p:cNvCxnSpPr>
            <a:cxnSpLocks/>
          </p:cNvCxnSpPr>
          <p:nvPr/>
        </p:nvCxnSpPr>
        <p:spPr>
          <a:xfrm flipV="1">
            <a:off x="2142071" y="1827027"/>
            <a:ext cx="2387067" cy="353575"/>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4164194-BFBA-41F3-A9D6-01D0DB032BCF}"/>
              </a:ext>
            </a:extLst>
          </p:cNvPr>
          <p:cNvCxnSpPr>
            <a:cxnSpLocks/>
          </p:cNvCxnSpPr>
          <p:nvPr/>
        </p:nvCxnSpPr>
        <p:spPr>
          <a:xfrm flipV="1">
            <a:off x="3974600" y="2132601"/>
            <a:ext cx="584465" cy="48001"/>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AE0161C7-8918-4041-945A-9C38F83DBF1F}"/>
              </a:ext>
            </a:extLst>
          </p:cNvPr>
          <p:cNvSpPr/>
          <p:nvPr/>
        </p:nvSpPr>
        <p:spPr>
          <a:xfrm>
            <a:off x="250707" y="1239551"/>
            <a:ext cx="3852450" cy="422409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a:ln>
                  <a:noFill/>
                </a:ln>
                <a:solidFill>
                  <a:srgbClr val="000000"/>
                </a:solidFill>
                <a:effectLst/>
                <a:uLnTx/>
                <a:uFillTx/>
                <a:latin typeface="Bosch Office Sans"/>
                <a:ea typeface="+mn-ea"/>
                <a:cs typeface="+mn-cs"/>
              </a:rPr>
              <a:t>Engineering Management</a:t>
            </a:r>
          </a:p>
        </p:txBody>
      </p:sp>
      <p:sp>
        <p:nvSpPr>
          <p:cNvPr id="22" name="Rechteck 21">
            <a:extLst>
              <a:ext uri="{FF2B5EF4-FFF2-40B4-BE49-F238E27FC236}">
                <a16:creationId xmlns:a16="http://schemas.microsoft.com/office/drawing/2014/main" id="{C82F523D-3300-4435-B7E5-AE343074AEAA}"/>
              </a:ext>
            </a:extLst>
          </p:cNvPr>
          <p:cNvSpPr/>
          <p:nvPr/>
        </p:nvSpPr>
        <p:spPr>
          <a:xfrm>
            <a:off x="476261" y="2180602"/>
            <a:ext cx="1665810" cy="471787"/>
          </a:xfrm>
          <a:prstGeom prst="rect">
            <a:avLst/>
          </a:prstGeom>
          <a:pattFill prst="dkDnDiag">
            <a:fgClr>
              <a:srgbClr val="92D050"/>
            </a:fgClr>
            <a:bgClr>
              <a:schemeClr val="bg1"/>
            </a:bgClr>
          </a:patt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System </a:t>
            </a: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Req</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23" name="Rechteck 22">
            <a:extLst>
              <a:ext uri="{FF2B5EF4-FFF2-40B4-BE49-F238E27FC236}">
                <a16:creationId xmlns:a16="http://schemas.microsoft.com/office/drawing/2014/main" id="{7EF15223-CFB6-436A-816B-12EE76F10119}"/>
              </a:ext>
            </a:extLst>
          </p:cNvPr>
          <p:cNvSpPr/>
          <p:nvPr/>
        </p:nvSpPr>
        <p:spPr>
          <a:xfrm>
            <a:off x="394851" y="3357468"/>
            <a:ext cx="3553789" cy="375478"/>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a:ln>
                  <a:noFill/>
                </a:ln>
                <a:solidFill>
                  <a:srgbClr val="000000"/>
                </a:solidFill>
                <a:effectLst/>
                <a:uLnTx/>
                <a:uFillTx/>
                <a:latin typeface="Bosch Office Sans"/>
                <a:ea typeface="+mn-ea"/>
                <a:cs typeface="+mn-cs"/>
              </a:rPr>
              <a:t>SW Engineering Management</a:t>
            </a:r>
          </a:p>
        </p:txBody>
      </p:sp>
      <p:sp>
        <p:nvSpPr>
          <p:cNvPr id="24" name="Rechteck 23">
            <a:extLst>
              <a:ext uri="{FF2B5EF4-FFF2-40B4-BE49-F238E27FC236}">
                <a16:creationId xmlns:a16="http://schemas.microsoft.com/office/drawing/2014/main" id="{A1A911B7-FF98-42E6-960F-565D2F346E0C}"/>
              </a:ext>
            </a:extLst>
          </p:cNvPr>
          <p:cNvSpPr/>
          <p:nvPr/>
        </p:nvSpPr>
        <p:spPr>
          <a:xfrm>
            <a:off x="2142071" y="3955521"/>
            <a:ext cx="1667401" cy="56308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lang="de-DE" sz="1200" kern="0" dirty="0">
                <a:solidFill>
                  <a:schemeClr val="bg1"/>
                </a:solidFill>
                <a:latin typeface="Bosch Office Sans"/>
              </a:rPr>
              <a:t>xxx </a:t>
            </a:r>
            <a:r>
              <a:rPr lang="de-DE" sz="1200" b="1" kern="0" dirty="0" err="1">
                <a:solidFill>
                  <a:schemeClr val="bg1"/>
                </a:solidFill>
                <a:latin typeface="Bosch Office Sans"/>
              </a:rPr>
              <a:t>Traceability</a:t>
            </a:r>
            <a:r>
              <a:rPr lang="de-DE" sz="1200" b="1" kern="0" dirty="0">
                <a:solidFill>
                  <a:schemeClr val="bg1"/>
                </a:solidFill>
                <a:latin typeface="Bosch Office Sans"/>
              </a:rPr>
              <a:t> </a:t>
            </a:r>
            <a:r>
              <a:rPr kumimoji="0" lang="de-DE" sz="1200" b="0" i="0" u="none" strike="noStrike" kern="0" cap="none" spc="0" normalizeH="0" baseline="0" noProof="0" dirty="0">
                <a:ln>
                  <a:noFill/>
                </a:ln>
                <a:solidFill>
                  <a:schemeClr val="bg1"/>
                </a:solidFill>
                <a:effectLst/>
                <a:uLnTx/>
                <a:uFillTx/>
                <a:latin typeface="Bosch Office Sans"/>
                <a:ea typeface="+mn-ea"/>
                <a:cs typeface="+mn-cs"/>
              </a:rPr>
              <a:t>Management</a:t>
            </a:r>
          </a:p>
        </p:txBody>
      </p:sp>
      <p:sp>
        <p:nvSpPr>
          <p:cNvPr id="25" name="Rechteck 24">
            <a:extLst>
              <a:ext uri="{FF2B5EF4-FFF2-40B4-BE49-F238E27FC236}">
                <a16:creationId xmlns:a16="http://schemas.microsoft.com/office/drawing/2014/main" id="{BB26EFD2-8CE7-4F00-9569-43A3D17C4766}"/>
              </a:ext>
            </a:extLst>
          </p:cNvPr>
          <p:cNvSpPr/>
          <p:nvPr/>
        </p:nvSpPr>
        <p:spPr>
          <a:xfrm>
            <a:off x="2249013" y="2186849"/>
            <a:ext cx="1667934" cy="471787"/>
          </a:xfrm>
          <a:prstGeom prst="rect">
            <a:avLst/>
          </a:prstGeom>
          <a:pattFill prst="dkDnDiag">
            <a:fgClr>
              <a:srgbClr val="92D050"/>
            </a:fgClr>
            <a:bgClr>
              <a:schemeClr val="bg1"/>
            </a:bgClr>
          </a:patt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System Architecture Management</a:t>
            </a:r>
          </a:p>
        </p:txBody>
      </p:sp>
      <p:sp>
        <p:nvSpPr>
          <p:cNvPr id="26" name="Rechteck 25">
            <a:extLst>
              <a:ext uri="{FF2B5EF4-FFF2-40B4-BE49-F238E27FC236}">
                <a16:creationId xmlns:a16="http://schemas.microsoft.com/office/drawing/2014/main" id="{7692FF3C-6766-4572-AA67-16F835377D05}"/>
              </a:ext>
            </a:extLst>
          </p:cNvPr>
          <p:cNvSpPr/>
          <p:nvPr/>
        </p:nvSpPr>
        <p:spPr>
          <a:xfrm>
            <a:off x="394851" y="1768063"/>
            <a:ext cx="3553789" cy="1479872"/>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a:ln>
                  <a:noFill/>
                </a:ln>
                <a:solidFill>
                  <a:srgbClr val="000000"/>
                </a:solidFill>
                <a:effectLst/>
                <a:uLnTx/>
                <a:uFillTx/>
                <a:latin typeface="Bosch Office Sans"/>
                <a:ea typeface="+mn-ea"/>
                <a:cs typeface="+mn-cs"/>
              </a:rPr>
              <a:t>System Engineering Management</a:t>
            </a:r>
          </a:p>
        </p:txBody>
      </p:sp>
      <p:sp>
        <p:nvSpPr>
          <p:cNvPr id="28" name="Rechteck 27">
            <a:extLst>
              <a:ext uri="{FF2B5EF4-FFF2-40B4-BE49-F238E27FC236}">
                <a16:creationId xmlns:a16="http://schemas.microsoft.com/office/drawing/2014/main" id="{2D971CED-32D3-4A8E-A7E1-097CB5228792}"/>
              </a:ext>
            </a:extLst>
          </p:cNvPr>
          <p:cNvSpPr/>
          <p:nvPr/>
        </p:nvSpPr>
        <p:spPr>
          <a:xfrm>
            <a:off x="1911932" y="2389803"/>
            <a:ext cx="180563" cy="18978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2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29" name="Rechteck 28">
            <a:extLst>
              <a:ext uri="{FF2B5EF4-FFF2-40B4-BE49-F238E27FC236}">
                <a16:creationId xmlns:a16="http://schemas.microsoft.com/office/drawing/2014/main" id="{374CB217-F567-4587-BD1D-EF24F251A1B5}"/>
              </a:ext>
            </a:extLst>
          </p:cNvPr>
          <p:cNvSpPr/>
          <p:nvPr/>
        </p:nvSpPr>
        <p:spPr>
          <a:xfrm>
            <a:off x="3658036" y="2407237"/>
            <a:ext cx="180563" cy="18978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2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30" name="Rechteck 29">
            <a:extLst>
              <a:ext uri="{FF2B5EF4-FFF2-40B4-BE49-F238E27FC236}">
                <a16:creationId xmlns:a16="http://schemas.microsoft.com/office/drawing/2014/main" id="{D065AA5D-AF5A-499F-B75A-CE2F9F3D5FCE}"/>
              </a:ext>
            </a:extLst>
          </p:cNvPr>
          <p:cNvSpPr/>
          <p:nvPr/>
        </p:nvSpPr>
        <p:spPr>
          <a:xfrm>
            <a:off x="3658036" y="3504725"/>
            <a:ext cx="180563" cy="18978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2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31" name="Rechteck 30">
            <a:extLst>
              <a:ext uri="{FF2B5EF4-FFF2-40B4-BE49-F238E27FC236}">
                <a16:creationId xmlns:a16="http://schemas.microsoft.com/office/drawing/2014/main" id="{CE2E3D0A-3302-43D3-9821-B83D90D7D6A3}"/>
              </a:ext>
            </a:extLst>
          </p:cNvPr>
          <p:cNvSpPr/>
          <p:nvPr/>
        </p:nvSpPr>
        <p:spPr>
          <a:xfrm>
            <a:off x="2142071" y="4638244"/>
            <a:ext cx="1667401" cy="56308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lang="de-DE" sz="1200" kern="0" dirty="0">
                <a:solidFill>
                  <a:schemeClr val="bg1"/>
                </a:solidFill>
                <a:latin typeface="Bosch Office Sans"/>
              </a:rPr>
              <a:t>xxx </a:t>
            </a:r>
            <a:r>
              <a:rPr lang="de-DE" sz="1200" b="1" kern="0" dirty="0">
                <a:solidFill>
                  <a:schemeClr val="bg1"/>
                </a:solidFill>
                <a:latin typeface="Bosch Office Sans"/>
              </a:rPr>
              <a:t>Consistency </a:t>
            </a:r>
            <a:r>
              <a:rPr kumimoji="0" lang="de-DE" sz="1200" b="0" i="0" u="none" strike="noStrike" kern="0" cap="none" spc="0" normalizeH="0" baseline="0" noProof="0" dirty="0">
                <a:ln>
                  <a:noFill/>
                </a:ln>
                <a:solidFill>
                  <a:schemeClr val="bg1"/>
                </a:solidFill>
                <a:effectLst/>
                <a:uLnTx/>
                <a:uFillTx/>
                <a:latin typeface="Bosch Office Sans"/>
                <a:ea typeface="+mn-ea"/>
                <a:cs typeface="+mn-cs"/>
              </a:rPr>
              <a:t>Management</a:t>
            </a:r>
          </a:p>
        </p:txBody>
      </p:sp>
      <p:cxnSp>
        <p:nvCxnSpPr>
          <p:cNvPr id="34" name="Gerader Verbinder 33">
            <a:extLst>
              <a:ext uri="{FF2B5EF4-FFF2-40B4-BE49-F238E27FC236}">
                <a16:creationId xmlns:a16="http://schemas.microsoft.com/office/drawing/2014/main" id="{3703CFDE-AB6B-415A-B2C8-C614358272B5}"/>
              </a:ext>
            </a:extLst>
          </p:cNvPr>
          <p:cNvCxnSpPr>
            <a:cxnSpLocks/>
          </p:cNvCxnSpPr>
          <p:nvPr/>
        </p:nvCxnSpPr>
        <p:spPr>
          <a:xfrm flipV="1">
            <a:off x="3823905" y="2507999"/>
            <a:ext cx="705233" cy="1447522"/>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88879980-52D7-48AC-AD18-290C15CCDFA7}"/>
              </a:ext>
            </a:extLst>
          </p:cNvPr>
          <p:cNvCxnSpPr>
            <a:cxnSpLocks/>
          </p:cNvCxnSpPr>
          <p:nvPr/>
        </p:nvCxnSpPr>
        <p:spPr>
          <a:xfrm flipV="1">
            <a:off x="3838599" y="2861387"/>
            <a:ext cx="720466" cy="1094134"/>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2CAD6D33-F197-4A4A-897B-D858CFAAB198}"/>
              </a:ext>
            </a:extLst>
          </p:cNvPr>
          <p:cNvCxnSpPr>
            <a:cxnSpLocks/>
          </p:cNvCxnSpPr>
          <p:nvPr/>
        </p:nvCxnSpPr>
        <p:spPr>
          <a:xfrm>
            <a:off x="3793978" y="3990011"/>
            <a:ext cx="735160" cy="448174"/>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CAF34483-A29C-41CC-BE70-69B9E76CD0A4}"/>
              </a:ext>
            </a:extLst>
          </p:cNvPr>
          <p:cNvCxnSpPr>
            <a:cxnSpLocks/>
          </p:cNvCxnSpPr>
          <p:nvPr/>
        </p:nvCxnSpPr>
        <p:spPr>
          <a:xfrm>
            <a:off x="3807404" y="4636306"/>
            <a:ext cx="721734" cy="145337"/>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10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hteck 47">
            <a:extLst>
              <a:ext uri="{FF2B5EF4-FFF2-40B4-BE49-F238E27FC236}">
                <a16:creationId xmlns:a16="http://schemas.microsoft.com/office/drawing/2014/main" id="{A7DE7480-1509-4488-B6B4-9CC87A203C5C}"/>
              </a:ext>
            </a:extLst>
          </p:cNvPr>
          <p:cNvSpPr/>
          <p:nvPr/>
        </p:nvSpPr>
        <p:spPr>
          <a:xfrm>
            <a:off x="7345897" y="1509330"/>
            <a:ext cx="3370786" cy="3391060"/>
          </a:xfrm>
          <a:prstGeom prst="rect">
            <a:avLst/>
          </a:prstGeom>
          <a:noFill/>
          <a:ln w="12700" cap="flat" cmpd="sng" algn="ctr">
            <a:solidFill>
              <a:schemeClr val="accent1"/>
            </a:solidFill>
            <a:prstDash val="solid"/>
          </a:ln>
          <a:effectLst/>
        </p:spPr>
        <p:txBody>
          <a:bodyPr rtlCol="0" anchor="t"/>
          <a:lstStyle/>
          <a:p>
            <a:pPr marL="285750" marR="0" lvl="0" indent="-285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Bosch Office Sans" pitchFamily="34" charset="0"/>
              <a:ea typeface="+mn-ea"/>
              <a:cs typeface="+mn-cs"/>
            </a:endParaRPr>
          </a:p>
        </p:txBody>
      </p:sp>
      <p:sp>
        <p:nvSpPr>
          <p:cNvPr id="49" name="Rechteck 48">
            <a:extLst>
              <a:ext uri="{FF2B5EF4-FFF2-40B4-BE49-F238E27FC236}">
                <a16:creationId xmlns:a16="http://schemas.microsoft.com/office/drawing/2014/main" id="{8BBF7BF0-01DD-476E-97D0-829DBB166732}"/>
              </a:ext>
            </a:extLst>
          </p:cNvPr>
          <p:cNvSpPr/>
          <p:nvPr/>
        </p:nvSpPr>
        <p:spPr>
          <a:xfrm>
            <a:off x="7345898" y="1235730"/>
            <a:ext cx="3370786" cy="273600"/>
          </a:xfrm>
          <a:prstGeom prst="rect">
            <a:avLst/>
          </a:prstGeom>
          <a:solidFill>
            <a:srgbClr val="0E78C5"/>
          </a:solidFill>
          <a:ln w="12700" cap="flat" cmpd="sng" algn="ctr">
            <a:solidFill>
              <a:schemeClr val="accent1"/>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Bosch Office Sans"/>
                <a:ea typeface="+mn-ea"/>
                <a:cs typeface="+mn-cs"/>
              </a:rPr>
              <a:t>Configuration Management</a:t>
            </a:r>
          </a:p>
        </p:txBody>
      </p:sp>
      <p:sp>
        <p:nvSpPr>
          <p:cNvPr id="57" name="Pfeil: Chevron 56">
            <a:extLst>
              <a:ext uri="{FF2B5EF4-FFF2-40B4-BE49-F238E27FC236}">
                <a16:creationId xmlns:a16="http://schemas.microsoft.com/office/drawing/2014/main" id="{8BD9DE87-7796-4A38-BDC3-D414175DD453}"/>
              </a:ext>
            </a:extLst>
          </p:cNvPr>
          <p:cNvSpPr/>
          <p:nvPr/>
        </p:nvSpPr>
        <p:spPr>
          <a:xfrm>
            <a:off x="266701" y="3287022"/>
            <a:ext cx="6836044" cy="826126"/>
          </a:xfrm>
          <a:prstGeom prst="chevron">
            <a:avLst>
              <a:gd name="adj" fmla="val 14076"/>
            </a:avLst>
          </a:prstGeom>
          <a:solidFill>
            <a:schemeClr val="accent6">
              <a:lumMod val="75000"/>
            </a:schemeClr>
          </a:solidFill>
          <a:ln w="12700" cap="flat" cmpd="sng" algn="ctr">
            <a:noFill/>
            <a:prstDash val="solid"/>
          </a:ln>
          <a:effectLst>
            <a:outerShdw blurRad="50800" dist="38100" dir="2700000" algn="tl" rotWithShape="0">
              <a:prstClr val="black">
                <a:alpha val="40000"/>
              </a:prstClr>
            </a:outerShdw>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Bosch Office Sans"/>
                <a:ea typeface="+mn-ea"/>
                <a:cs typeface="+mn-cs"/>
              </a:rPr>
              <a:t>Product</a:t>
            </a:r>
            <a:r>
              <a:rPr kumimoji="0" lang="en-US" sz="1800" b="0" i="0" u="none" strike="noStrike" kern="0" cap="none" spc="0" normalizeH="0" baseline="0" noProof="0" dirty="0">
                <a:ln>
                  <a:noFill/>
                </a:ln>
                <a:solidFill>
                  <a:prstClr val="white"/>
                </a:solidFill>
                <a:effectLst/>
                <a:uLnTx/>
                <a:uFillTx/>
                <a:latin typeface="Bosch Office Sans"/>
                <a:ea typeface="+mn-ea"/>
                <a:cs typeface="+mn-cs"/>
              </a:rPr>
              <a:t> Lifecycle</a:t>
            </a:r>
          </a:p>
        </p:txBody>
      </p:sp>
      <p:sp>
        <p:nvSpPr>
          <p:cNvPr id="56" name="Pfeil: Chevron 55">
            <a:extLst>
              <a:ext uri="{FF2B5EF4-FFF2-40B4-BE49-F238E27FC236}">
                <a16:creationId xmlns:a16="http://schemas.microsoft.com/office/drawing/2014/main" id="{8570F1BF-400A-44AC-A0E8-B893890178D8}"/>
              </a:ext>
            </a:extLst>
          </p:cNvPr>
          <p:cNvSpPr/>
          <p:nvPr/>
        </p:nvSpPr>
        <p:spPr>
          <a:xfrm>
            <a:off x="1414633" y="1496048"/>
            <a:ext cx="3476105" cy="826126"/>
          </a:xfrm>
          <a:prstGeom prst="chevron">
            <a:avLst>
              <a:gd name="adj" fmla="val 13590"/>
            </a:avLst>
          </a:prstGeom>
          <a:solidFill>
            <a:srgbClr val="0E78C5"/>
          </a:solidFill>
          <a:ln w="12700" cap="flat" cmpd="sng" algn="ctr">
            <a:noFill/>
            <a:prstDash val="solid"/>
          </a:ln>
          <a:effectLst>
            <a:outerShdw blurRad="50800" dist="38100" dir="2700000" algn="tl" rotWithShape="0">
              <a:prstClr val="black">
                <a:alpha val="40000"/>
              </a:prstClr>
            </a:outerShdw>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Bosch Office Sans"/>
                <a:ea typeface="+mn-ea"/>
                <a:cs typeface="+mn-cs"/>
              </a:rPr>
              <a:t>Project</a:t>
            </a:r>
            <a:r>
              <a:rPr kumimoji="0" lang="en-US" sz="1800" b="0" i="0" u="none" strike="noStrike" kern="0" cap="none" spc="0" normalizeH="0" baseline="0" noProof="0">
                <a:ln>
                  <a:noFill/>
                </a:ln>
                <a:solidFill>
                  <a:prstClr val="white"/>
                </a:solidFill>
                <a:effectLst/>
                <a:uLnTx/>
                <a:uFillTx/>
                <a:latin typeface="Bosch Office Sans"/>
                <a:ea typeface="+mn-ea"/>
                <a:cs typeface="+mn-cs"/>
              </a:rPr>
              <a:t> Lifecycle</a:t>
            </a:r>
            <a:endParaRPr kumimoji="0" lang="en-US" sz="1800" b="0" i="0" u="none" strike="noStrike" kern="0" cap="none" spc="0" normalizeH="0" baseline="0" noProof="0" dirty="0">
              <a:ln>
                <a:noFill/>
              </a:ln>
              <a:solidFill>
                <a:prstClr val="white"/>
              </a:solidFill>
              <a:effectLst/>
              <a:uLnTx/>
              <a:uFillTx/>
              <a:latin typeface="Bosch Office Sans"/>
              <a:ea typeface="+mn-ea"/>
              <a:cs typeface="+mn-cs"/>
            </a:endParaRPr>
          </a:p>
        </p:txBody>
      </p:sp>
      <p:sp>
        <p:nvSpPr>
          <p:cNvPr id="2" name="Titel 1">
            <a:extLst>
              <a:ext uri="{FF2B5EF4-FFF2-40B4-BE49-F238E27FC236}">
                <a16:creationId xmlns:a16="http://schemas.microsoft.com/office/drawing/2014/main" id="{F3B1CD88-BE03-4A40-847D-52440D09E2E6}"/>
              </a:ext>
            </a:extLst>
          </p:cNvPr>
          <p:cNvSpPr>
            <a:spLocks noGrp="1"/>
          </p:cNvSpPr>
          <p:nvPr>
            <p:ph type="title"/>
          </p:nvPr>
        </p:nvSpPr>
        <p:spPr/>
        <p:txBody>
          <a:bodyPr/>
          <a:lstStyle/>
          <a:p>
            <a:r>
              <a:rPr lang="de-DE" dirty="0" err="1"/>
              <a:t>To</a:t>
            </a:r>
            <a:r>
              <a:rPr lang="de-DE" dirty="0"/>
              <a:t> Be Situation</a:t>
            </a:r>
          </a:p>
        </p:txBody>
      </p:sp>
      <p:sp>
        <p:nvSpPr>
          <p:cNvPr id="3" name="Textplatzhalter 2">
            <a:extLst>
              <a:ext uri="{FF2B5EF4-FFF2-40B4-BE49-F238E27FC236}">
                <a16:creationId xmlns:a16="http://schemas.microsoft.com/office/drawing/2014/main" id="{8A5219D0-C3C1-49CC-8B29-9C223CF3A13D}"/>
              </a:ext>
            </a:extLst>
          </p:cNvPr>
          <p:cNvSpPr>
            <a:spLocks noGrp="1"/>
          </p:cNvSpPr>
          <p:nvPr>
            <p:ph type="body" sz="quarter" idx="15"/>
          </p:nvPr>
        </p:nvSpPr>
        <p:spPr>
          <a:xfrm>
            <a:off x="259200" y="259200"/>
            <a:ext cx="10450800" cy="388800"/>
          </a:xfrm>
        </p:spPr>
        <p:txBody>
          <a:bodyPr/>
          <a:lstStyle/>
          <a:p>
            <a:r>
              <a:rPr lang="en-US" dirty="0"/>
              <a:t>Management of Project- and Product-related Work Products</a:t>
            </a:r>
          </a:p>
        </p:txBody>
      </p:sp>
      <p:sp>
        <p:nvSpPr>
          <p:cNvPr id="4" name="Foliennummernplatzhalter 3">
            <a:extLst>
              <a:ext uri="{FF2B5EF4-FFF2-40B4-BE49-F238E27FC236}">
                <a16:creationId xmlns:a16="http://schemas.microsoft.com/office/drawing/2014/main" id="{758E976B-0C06-42B4-BD94-7C2466AC7BF5}"/>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898AEC0-503E-4FA4-859C-D0F72D6E3F79}" type="slidenum">
              <a:rPr kumimoji="0" lang="en-US" sz="1200" b="0" i="0" u="none" strike="noStrike" kern="0" cap="none" spc="0" normalizeH="0" baseline="0" noProof="1" smtClean="0">
                <a:ln>
                  <a:noFill/>
                </a:ln>
                <a:solidFill>
                  <a:srgbClr val="999FA6"/>
                </a:solidFill>
                <a:effectLst/>
                <a:uLnTx/>
                <a:uFillTx/>
                <a:latin typeface="Bosch Office Sans"/>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0" cap="none" spc="0" normalizeH="0" baseline="0" noProof="1">
              <a:ln>
                <a:noFill/>
              </a:ln>
              <a:solidFill>
                <a:srgbClr val="999FA6"/>
              </a:solidFill>
              <a:effectLst/>
              <a:uLnTx/>
              <a:uFillTx/>
              <a:latin typeface="Bosch Office Sans"/>
              <a:ea typeface="+mn-ea"/>
              <a:cs typeface="+mn-cs"/>
            </a:endParaRPr>
          </a:p>
        </p:txBody>
      </p:sp>
      <p:sp>
        <p:nvSpPr>
          <p:cNvPr id="12" name="Rechteck 11">
            <a:extLst>
              <a:ext uri="{FF2B5EF4-FFF2-40B4-BE49-F238E27FC236}">
                <a16:creationId xmlns:a16="http://schemas.microsoft.com/office/drawing/2014/main" id="{92AEFC0F-D84A-4C2C-AB5D-2C9F8EDD326C}"/>
              </a:ext>
            </a:extLst>
          </p:cNvPr>
          <p:cNvSpPr/>
          <p:nvPr/>
        </p:nvSpPr>
        <p:spPr>
          <a:xfrm>
            <a:off x="0" y="4971600"/>
            <a:ext cx="10969625" cy="493200"/>
          </a:xfrm>
          <a:prstGeom prst="rect">
            <a:avLst/>
          </a:prstGeom>
          <a:solidFill>
            <a:srgbClr val="0842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Bosch Office Sans"/>
                <a:ea typeface="+mn-ea"/>
                <a:cs typeface="+mn-cs"/>
              </a:rPr>
              <a:t>Work Products should be clearly related to either project or product to support the digital thread</a:t>
            </a:r>
          </a:p>
        </p:txBody>
      </p:sp>
      <p:sp>
        <p:nvSpPr>
          <p:cNvPr id="37" name="Pfeil: nach unten 36">
            <a:extLst>
              <a:ext uri="{FF2B5EF4-FFF2-40B4-BE49-F238E27FC236}">
                <a16:creationId xmlns:a16="http://schemas.microsoft.com/office/drawing/2014/main" id="{65874AD4-90F7-4A79-8B90-8B4AA31D3FCC}"/>
              </a:ext>
            </a:extLst>
          </p:cNvPr>
          <p:cNvSpPr/>
          <p:nvPr/>
        </p:nvSpPr>
        <p:spPr>
          <a:xfrm>
            <a:off x="3115850" y="2421444"/>
            <a:ext cx="540995" cy="783267"/>
          </a:xfrm>
          <a:prstGeom prst="downArrow">
            <a:avLst>
              <a:gd name="adj1" fmla="val 38609"/>
              <a:gd name="adj2" fmla="val 43735"/>
            </a:avLst>
          </a:prstGeom>
          <a:solidFill>
            <a:srgbClr val="08427E"/>
          </a:solidFill>
          <a:ln w="12700" cap="flat" cmpd="sng" algn="ctr">
            <a:noFill/>
            <a:prstDash val="solid"/>
          </a:ln>
          <a:effectLst>
            <a:glow rad="63500">
              <a:schemeClr val="accent3">
                <a:satMod val="175000"/>
                <a:alpha val="40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0" name="Rechteck 39">
            <a:extLst>
              <a:ext uri="{FF2B5EF4-FFF2-40B4-BE49-F238E27FC236}">
                <a16:creationId xmlns:a16="http://schemas.microsoft.com/office/drawing/2014/main" id="{37E15FE4-D20A-4647-B627-BC79953382B4}"/>
              </a:ext>
            </a:extLst>
          </p:cNvPr>
          <p:cNvSpPr/>
          <p:nvPr/>
        </p:nvSpPr>
        <p:spPr>
          <a:xfrm>
            <a:off x="2224971" y="2455329"/>
            <a:ext cx="1240748" cy="64633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rPr>
              <a:t>The project develops the product</a:t>
            </a:r>
          </a:p>
        </p:txBody>
      </p:sp>
      <p:pic>
        <p:nvPicPr>
          <p:cNvPr id="104" name="Grafik 103">
            <a:extLst>
              <a:ext uri="{FF2B5EF4-FFF2-40B4-BE49-F238E27FC236}">
                <a16:creationId xmlns:a16="http://schemas.microsoft.com/office/drawing/2014/main" id="{55C4A7B4-8E89-42F1-AAD1-CD627AA17E56}"/>
              </a:ext>
            </a:extLst>
          </p:cNvPr>
          <p:cNvPicPr>
            <a:picLocks noChangeAspect="1"/>
          </p:cNvPicPr>
          <p:nvPr/>
        </p:nvPicPr>
        <p:blipFill>
          <a:blip r:embed="rId3" cstate="hq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9615" y="2413719"/>
            <a:ext cx="183005" cy="244008"/>
          </a:xfrm>
          <a:prstGeom prst="rect">
            <a:avLst/>
          </a:prstGeom>
          <a:effectLst>
            <a:glow rad="63500">
              <a:schemeClr val="accent3">
                <a:satMod val="175000"/>
                <a:alpha val="40000"/>
              </a:schemeClr>
            </a:glow>
          </a:effectLst>
        </p:spPr>
      </p:pic>
      <p:pic>
        <p:nvPicPr>
          <p:cNvPr id="105" name="Grafik 104">
            <a:extLst>
              <a:ext uri="{FF2B5EF4-FFF2-40B4-BE49-F238E27FC236}">
                <a16:creationId xmlns:a16="http://schemas.microsoft.com/office/drawing/2014/main" id="{6F132ABA-8C9E-4073-9BFD-C43FF210A7A1}"/>
              </a:ext>
            </a:extLst>
          </p:cNvPr>
          <p:cNvPicPr>
            <a:picLocks noChangeAspect="1"/>
          </p:cNvPicPr>
          <p:nvPr/>
        </p:nvPicPr>
        <p:blipFill>
          <a:blip r:embed="rId3" cstate="hq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59128" y="2723605"/>
            <a:ext cx="183005" cy="244008"/>
          </a:xfrm>
          <a:prstGeom prst="rect">
            <a:avLst/>
          </a:prstGeom>
          <a:effectLst>
            <a:glow rad="63500">
              <a:schemeClr val="accent3">
                <a:satMod val="175000"/>
                <a:alpha val="40000"/>
              </a:schemeClr>
            </a:glow>
          </a:effectLst>
        </p:spPr>
      </p:pic>
      <p:sp>
        <p:nvSpPr>
          <p:cNvPr id="74" name="Rechteck 73">
            <a:extLst>
              <a:ext uri="{FF2B5EF4-FFF2-40B4-BE49-F238E27FC236}">
                <a16:creationId xmlns:a16="http://schemas.microsoft.com/office/drawing/2014/main" id="{6B4DC8F3-464F-4FD9-AC1C-0A32D3644259}"/>
              </a:ext>
            </a:extLst>
          </p:cNvPr>
          <p:cNvSpPr/>
          <p:nvPr/>
        </p:nvSpPr>
        <p:spPr>
          <a:xfrm>
            <a:off x="7386726" y="1548627"/>
            <a:ext cx="3282441" cy="499519"/>
          </a:xfrm>
          <a:prstGeom prst="rect">
            <a:avLst/>
          </a:prstGeom>
          <a:noFill/>
          <a:ln w="9525" cap="flat" cmpd="sng" algn="ctr">
            <a:noFill/>
            <a:prstDash val="solid"/>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Bosch Office Sans"/>
                <a:ea typeface="+mn-ea"/>
                <a:cs typeface="+mn-cs"/>
              </a:rPr>
              <a:t>The prerequisite for building the structure is the architecture of the product</a:t>
            </a:r>
            <a:endParaRPr kumimoji="0" lang="de-DE" sz="1200" b="1" i="0" u="none" strike="noStrike" kern="0" cap="none" spc="0" normalizeH="0" baseline="0" noProof="0" dirty="0">
              <a:ln>
                <a:noFill/>
              </a:ln>
              <a:solidFill>
                <a:prstClr val="black"/>
              </a:solidFill>
              <a:effectLst/>
              <a:uLnTx/>
              <a:uFillTx/>
              <a:latin typeface="Bosch Office Sans"/>
              <a:ea typeface="+mn-ea"/>
              <a:cs typeface="+mn-cs"/>
            </a:endParaRPr>
          </a:p>
        </p:txBody>
      </p:sp>
      <p:pic>
        <p:nvPicPr>
          <p:cNvPr id="82" name="Grafik 81">
            <a:extLst>
              <a:ext uri="{FF2B5EF4-FFF2-40B4-BE49-F238E27FC236}">
                <a16:creationId xmlns:a16="http://schemas.microsoft.com/office/drawing/2014/main" id="{9E4FA432-DECA-476A-9C94-1C95383FC7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3273" y="2161682"/>
            <a:ext cx="1912818" cy="2553696"/>
          </a:xfrm>
          <a:prstGeom prst="rect">
            <a:avLst/>
          </a:prstGeom>
        </p:spPr>
      </p:pic>
      <p:sp>
        <p:nvSpPr>
          <p:cNvPr id="83" name="Textfeld 82">
            <a:extLst>
              <a:ext uri="{FF2B5EF4-FFF2-40B4-BE49-F238E27FC236}">
                <a16:creationId xmlns:a16="http://schemas.microsoft.com/office/drawing/2014/main" id="{9F2A0137-AC2D-4B2E-BF08-22196E3C14F7}"/>
              </a:ext>
            </a:extLst>
          </p:cNvPr>
          <p:cNvSpPr txBox="1"/>
          <p:nvPr/>
        </p:nvSpPr>
        <p:spPr>
          <a:xfrm>
            <a:off x="8374828" y="2161599"/>
            <a:ext cx="981263" cy="207764"/>
          </a:xfrm>
          <a:prstGeom prst="rect">
            <a:avLst/>
          </a:prstGeom>
          <a:noFill/>
        </p:spPr>
        <p:txBody>
          <a:bodyPr wrap="none" lIns="0" tIns="0" rIns="0" bIns="0" rtlCol="0" anchor="ctr">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200" b="0" i="0" u="none" strike="noStrike" kern="0" cap="none" spc="0" normalizeH="0" baseline="0" noProof="0" dirty="0">
                <a:ln>
                  <a:noFill/>
                </a:ln>
                <a:solidFill>
                  <a:srgbClr val="000000"/>
                </a:solidFill>
                <a:effectLst/>
                <a:uLnTx/>
                <a:uFillTx/>
                <a:latin typeface="Bosch Office Sans" pitchFamily="34" charset="0"/>
                <a:ea typeface="+mn-ea"/>
                <a:cs typeface="+mn-cs"/>
              </a:rPr>
              <a:t>Milestone </a:t>
            </a:r>
            <a:r>
              <a:rPr kumimoji="0" lang="de-DE" sz="1200" b="0" i="0" u="none" strike="noStrike" kern="0" cap="none" spc="0" normalizeH="0" baseline="0" noProof="0" dirty="0" err="1">
                <a:ln>
                  <a:noFill/>
                </a:ln>
                <a:solidFill>
                  <a:srgbClr val="000000"/>
                </a:solidFill>
                <a:effectLst/>
                <a:uLnTx/>
                <a:uFillTx/>
                <a:latin typeface="Bosch Office Sans" pitchFamily="34" charset="0"/>
                <a:ea typeface="+mn-ea"/>
                <a:cs typeface="+mn-cs"/>
              </a:rPr>
              <a:t>for</a:t>
            </a:r>
            <a:r>
              <a:rPr kumimoji="0" lang="de-DE" sz="1200" b="0" i="0" u="none" strike="noStrike" kern="0" cap="none" spc="0" normalizeH="0" baseline="0" noProof="0" dirty="0">
                <a:ln>
                  <a:noFill/>
                </a:ln>
                <a:solidFill>
                  <a:srgbClr val="000000"/>
                </a:solidFill>
                <a:effectLst/>
                <a:uLnTx/>
                <a:uFillTx/>
                <a:latin typeface="Bosch Office Sans" pitchFamily="34" charset="0"/>
                <a:ea typeface="+mn-ea"/>
                <a:cs typeface="+mn-cs"/>
              </a:rPr>
              <a:t> QG0</a:t>
            </a:r>
          </a:p>
        </p:txBody>
      </p:sp>
      <p:sp>
        <p:nvSpPr>
          <p:cNvPr id="84" name="Rechteck 83">
            <a:extLst>
              <a:ext uri="{FF2B5EF4-FFF2-40B4-BE49-F238E27FC236}">
                <a16:creationId xmlns:a16="http://schemas.microsoft.com/office/drawing/2014/main" id="{7D6F5608-9B7B-460C-8D0D-7A207376374D}"/>
              </a:ext>
            </a:extLst>
          </p:cNvPr>
          <p:cNvSpPr/>
          <p:nvPr/>
        </p:nvSpPr>
        <p:spPr>
          <a:xfrm>
            <a:off x="8625047" y="2483397"/>
            <a:ext cx="1853499" cy="160577"/>
          </a:xfrm>
          <a:prstGeom prst="rect">
            <a:avLst/>
          </a:prstGeom>
          <a:noFill/>
          <a:ln w="9525" cap="flat" cmpd="sng" algn="ctr">
            <a:noFill/>
            <a:prstDash val="solid"/>
          </a:ln>
          <a:effectLst/>
        </p:spPr>
        <p:txBody>
          <a:bodyPr lIns="90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rPr>
              <a:t>Project </a:t>
            </a:r>
            <a:r>
              <a:rPr kumimoji="0" lang="en-US" sz="1200" b="0" i="0" u="none" strike="noStrike" kern="1200" cap="none" spc="0" normalizeH="0" baseline="0" noProof="0" dirty="0" err="1">
                <a:ln>
                  <a:noFill/>
                </a:ln>
                <a:solidFill>
                  <a:prstClr val="black"/>
                </a:solidFill>
                <a:effectLst/>
                <a:uLnTx/>
                <a:uFillTx/>
                <a:latin typeface="Bosch Office Sans" pitchFamily="34" charset="0"/>
                <a:ea typeface="+mn-ea"/>
                <a:cs typeface="+mn-cs"/>
              </a:rPr>
              <a:t>Mgmnt</a:t>
            </a:r>
            <a:r>
              <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rPr>
              <a:t>. Plan</a:t>
            </a:r>
          </a:p>
        </p:txBody>
      </p:sp>
      <p:sp>
        <p:nvSpPr>
          <p:cNvPr id="85" name="Rechteck 84">
            <a:extLst>
              <a:ext uri="{FF2B5EF4-FFF2-40B4-BE49-F238E27FC236}">
                <a16:creationId xmlns:a16="http://schemas.microsoft.com/office/drawing/2014/main" id="{C7419696-CACF-479F-9691-40ACA35F2A73}"/>
              </a:ext>
            </a:extLst>
          </p:cNvPr>
          <p:cNvSpPr/>
          <p:nvPr/>
        </p:nvSpPr>
        <p:spPr>
          <a:xfrm>
            <a:off x="8625290" y="2789090"/>
            <a:ext cx="2084710" cy="160577"/>
          </a:xfrm>
          <a:prstGeom prst="rect">
            <a:avLst/>
          </a:prstGeom>
          <a:noFill/>
          <a:ln w="9525" cap="flat" cmpd="sng" algn="ctr">
            <a:noFill/>
            <a:prstDash val="solid"/>
          </a:ln>
          <a:effectLst/>
        </p:spPr>
        <p:txBody>
          <a:bodyPr lIns="90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rPr>
              <a:t>Project Time Schedule</a:t>
            </a:r>
          </a:p>
        </p:txBody>
      </p:sp>
      <p:sp>
        <p:nvSpPr>
          <p:cNvPr id="86" name="Rechteck 85">
            <a:extLst>
              <a:ext uri="{FF2B5EF4-FFF2-40B4-BE49-F238E27FC236}">
                <a16:creationId xmlns:a16="http://schemas.microsoft.com/office/drawing/2014/main" id="{E58E38F9-07CF-4E27-BF86-C04774C4C78D}"/>
              </a:ext>
            </a:extLst>
          </p:cNvPr>
          <p:cNvSpPr/>
          <p:nvPr/>
        </p:nvSpPr>
        <p:spPr>
          <a:xfrm>
            <a:off x="8909344" y="3338467"/>
            <a:ext cx="1778572" cy="160577"/>
          </a:xfrm>
          <a:prstGeom prst="rect">
            <a:avLst/>
          </a:prstGeom>
          <a:noFill/>
          <a:ln w="9525" cap="flat" cmpd="sng" algn="ctr">
            <a:noFill/>
            <a:prstDash val="solid"/>
          </a:ln>
          <a:effectLst/>
        </p:spPr>
        <p:txBody>
          <a:bodyPr lIns="90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rPr>
              <a:t>Design FMEA</a:t>
            </a:r>
          </a:p>
        </p:txBody>
      </p:sp>
      <p:sp>
        <p:nvSpPr>
          <p:cNvPr id="87" name="Rechteck 86">
            <a:extLst>
              <a:ext uri="{FF2B5EF4-FFF2-40B4-BE49-F238E27FC236}">
                <a16:creationId xmlns:a16="http://schemas.microsoft.com/office/drawing/2014/main" id="{82D03FB5-BB12-4660-8F25-A3654C216F0E}"/>
              </a:ext>
            </a:extLst>
          </p:cNvPr>
          <p:cNvSpPr/>
          <p:nvPr/>
        </p:nvSpPr>
        <p:spPr>
          <a:xfrm>
            <a:off x="8909344" y="3640800"/>
            <a:ext cx="1741204" cy="160577"/>
          </a:xfrm>
          <a:prstGeom prst="rect">
            <a:avLst/>
          </a:prstGeom>
          <a:noFill/>
          <a:ln w="9525" cap="flat" cmpd="sng" algn="ctr">
            <a:noFill/>
            <a:prstDash val="solid"/>
          </a:ln>
          <a:effectLst/>
        </p:spPr>
        <p:txBody>
          <a:bodyPr lIns="90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System Arch. Model</a:t>
            </a:r>
            <a:endPar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endParaRPr>
          </a:p>
        </p:txBody>
      </p:sp>
      <p:sp>
        <p:nvSpPr>
          <p:cNvPr id="88" name="Rechteck 87">
            <a:extLst>
              <a:ext uri="{FF2B5EF4-FFF2-40B4-BE49-F238E27FC236}">
                <a16:creationId xmlns:a16="http://schemas.microsoft.com/office/drawing/2014/main" id="{131AA935-0714-4563-A0CC-1C1EE80933F8}"/>
              </a:ext>
            </a:extLst>
          </p:cNvPr>
          <p:cNvSpPr/>
          <p:nvPr/>
        </p:nvSpPr>
        <p:spPr>
          <a:xfrm>
            <a:off x="9202849" y="4121763"/>
            <a:ext cx="1550875" cy="336994"/>
          </a:xfrm>
          <a:prstGeom prst="rect">
            <a:avLst/>
          </a:prstGeom>
          <a:noFill/>
          <a:ln w="9525" cap="flat" cmpd="sng" algn="ctr">
            <a:noFill/>
            <a:prstDash val="solid"/>
          </a:ln>
          <a:effectLst/>
        </p:spPr>
        <p:txBody>
          <a:bodyPr lIns="90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Req. Specification</a:t>
            </a:r>
            <a:endPar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endParaRPr>
          </a:p>
        </p:txBody>
      </p:sp>
      <p:sp>
        <p:nvSpPr>
          <p:cNvPr id="89" name="Rechteck 88">
            <a:extLst>
              <a:ext uri="{FF2B5EF4-FFF2-40B4-BE49-F238E27FC236}">
                <a16:creationId xmlns:a16="http://schemas.microsoft.com/office/drawing/2014/main" id="{FDA7587F-87D1-45E1-AEF5-42F5EE415760}"/>
              </a:ext>
            </a:extLst>
          </p:cNvPr>
          <p:cNvSpPr/>
          <p:nvPr/>
        </p:nvSpPr>
        <p:spPr>
          <a:xfrm>
            <a:off x="9221792" y="4508772"/>
            <a:ext cx="1546309" cy="160577"/>
          </a:xfrm>
          <a:prstGeom prst="rect">
            <a:avLst/>
          </a:prstGeom>
          <a:noFill/>
          <a:ln w="9525" cap="flat" cmpd="sng" algn="ctr">
            <a:noFill/>
            <a:prstDash val="solid"/>
          </a:ln>
          <a:effectLst/>
        </p:spPr>
        <p:txBody>
          <a:bodyPr lIns="90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rPr>
              <a:t>CAD-Model</a:t>
            </a:r>
          </a:p>
        </p:txBody>
      </p:sp>
      <p:cxnSp>
        <p:nvCxnSpPr>
          <p:cNvPr id="102" name="Gerader Verbinder 101">
            <a:extLst>
              <a:ext uri="{FF2B5EF4-FFF2-40B4-BE49-F238E27FC236}">
                <a16:creationId xmlns:a16="http://schemas.microsoft.com/office/drawing/2014/main" id="{D426E4F2-431A-4F7D-AE5C-9988531604F9}"/>
              </a:ext>
            </a:extLst>
          </p:cNvPr>
          <p:cNvCxnSpPr>
            <a:cxnSpLocks/>
          </p:cNvCxnSpPr>
          <p:nvPr/>
        </p:nvCxnSpPr>
        <p:spPr>
          <a:xfrm>
            <a:off x="3788833" y="2104020"/>
            <a:ext cx="4298617" cy="446585"/>
          </a:xfrm>
          <a:prstGeom prst="line">
            <a:avLst/>
          </a:prstGeom>
          <a:ln>
            <a:solidFill>
              <a:schemeClr val="accent5"/>
            </a:solidFill>
            <a:headEnd type="ova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E1493661-8B5A-4AE1-BEA9-6BB299EFC6F7}"/>
              </a:ext>
            </a:extLst>
          </p:cNvPr>
          <p:cNvCxnSpPr>
            <a:cxnSpLocks/>
          </p:cNvCxnSpPr>
          <p:nvPr/>
        </p:nvCxnSpPr>
        <p:spPr>
          <a:xfrm>
            <a:off x="3465719" y="2127250"/>
            <a:ext cx="4618497" cy="715343"/>
          </a:xfrm>
          <a:prstGeom prst="line">
            <a:avLst/>
          </a:prstGeom>
          <a:ln>
            <a:solidFill>
              <a:schemeClr val="accent5"/>
            </a:solidFill>
            <a:headEnd type="ova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135EEDB3-2A8D-45E1-B54D-AC669CF1646E}"/>
              </a:ext>
            </a:extLst>
          </p:cNvPr>
          <p:cNvCxnSpPr>
            <a:cxnSpLocks/>
          </p:cNvCxnSpPr>
          <p:nvPr/>
        </p:nvCxnSpPr>
        <p:spPr>
          <a:xfrm flipV="1">
            <a:off x="2573334" y="3433142"/>
            <a:ext cx="5867583" cy="385314"/>
          </a:xfrm>
          <a:prstGeom prst="line">
            <a:avLst/>
          </a:prstGeom>
          <a:ln>
            <a:solidFill>
              <a:schemeClr val="accent5"/>
            </a:solidFill>
            <a:headEnd type="ova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B8E7E772-E6AB-49F1-8559-8DB7B1AC0FF8}"/>
              </a:ext>
            </a:extLst>
          </p:cNvPr>
          <p:cNvCxnSpPr>
            <a:cxnSpLocks/>
          </p:cNvCxnSpPr>
          <p:nvPr/>
        </p:nvCxnSpPr>
        <p:spPr>
          <a:xfrm flipV="1">
            <a:off x="3273998" y="3696560"/>
            <a:ext cx="5166919" cy="183074"/>
          </a:xfrm>
          <a:prstGeom prst="line">
            <a:avLst/>
          </a:prstGeom>
          <a:ln>
            <a:solidFill>
              <a:schemeClr val="accent5"/>
            </a:solidFill>
            <a:headEnd type="ova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89231ABA-6919-4682-AFAD-3D3A45BA0FAE}"/>
              </a:ext>
            </a:extLst>
          </p:cNvPr>
          <p:cNvCxnSpPr>
            <a:cxnSpLocks/>
          </p:cNvCxnSpPr>
          <p:nvPr/>
        </p:nvCxnSpPr>
        <p:spPr>
          <a:xfrm>
            <a:off x="4953567" y="3973506"/>
            <a:ext cx="3761168" cy="547759"/>
          </a:xfrm>
          <a:prstGeom prst="line">
            <a:avLst/>
          </a:prstGeom>
          <a:ln>
            <a:solidFill>
              <a:schemeClr val="accent5"/>
            </a:solidFill>
            <a:headEnd type="ova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9C664E20-FEEB-43EF-996E-D58C9822A9F4}"/>
              </a:ext>
            </a:extLst>
          </p:cNvPr>
          <p:cNvCxnSpPr>
            <a:cxnSpLocks/>
          </p:cNvCxnSpPr>
          <p:nvPr/>
        </p:nvCxnSpPr>
        <p:spPr>
          <a:xfrm>
            <a:off x="5638800" y="3920737"/>
            <a:ext cx="3075935" cy="346359"/>
          </a:xfrm>
          <a:prstGeom prst="line">
            <a:avLst/>
          </a:prstGeom>
          <a:ln>
            <a:solidFill>
              <a:schemeClr val="accent5"/>
            </a:solidFill>
            <a:headEnd type="ova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95" name="Gruppieren 94">
            <a:extLst>
              <a:ext uri="{FF2B5EF4-FFF2-40B4-BE49-F238E27FC236}">
                <a16:creationId xmlns:a16="http://schemas.microsoft.com/office/drawing/2014/main" id="{48B1AF44-0FA2-4F08-A03F-1AE9571F2127}"/>
              </a:ext>
            </a:extLst>
          </p:cNvPr>
          <p:cNvGrpSpPr/>
          <p:nvPr/>
        </p:nvGrpSpPr>
        <p:grpSpPr>
          <a:xfrm>
            <a:off x="125028" y="4247387"/>
            <a:ext cx="1204023" cy="505668"/>
            <a:chOff x="1020726" y="2464887"/>
            <a:chExt cx="3480763" cy="1313690"/>
          </a:xfrm>
        </p:grpSpPr>
        <p:sp>
          <p:nvSpPr>
            <p:cNvPr id="116" name="Freihandform: Form 115">
              <a:extLst>
                <a:ext uri="{FF2B5EF4-FFF2-40B4-BE49-F238E27FC236}">
                  <a16:creationId xmlns:a16="http://schemas.microsoft.com/office/drawing/2014/main" id="{F9F9C633-6D1B-4210-9D9D-EBACEE656AFB}"/>
                </a:ext>
              </a:extLst>
            </p:cNvPr>
            <p:cNvSpPr/>
            <p:nvPr/>
          </p:nvSpPr>
          <p:spPr>
            <a:xfrm>
              <a:off x="1020726" y="2464887"/>
              <a:ext cx="3480763" cy="1313690"/>
            </a:xfrm>
            <a:custGeom>
              <a:avLst/>
              <a:gdLst>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55510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407391 w 3621206"/>
                <a:gd name="connsiteY5" fmla="*/ 73243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75547 w 3621206"/>
                <a:gd name="connsiteY5" fmla="*/ 60960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25505 w 3621206"/>
                <a:gd name="connsiteY5" fmla="*/ 632347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03009"/>
                <a:gd name="connsiteY0" fmla="*/ 1323833 h 1323833"/>
                <a:gd name="connsiteX1" fmla="*/ 3202674 w 3603009"/>
                <a:gd name="connsiteY1" fmla="*/ 1323833 h 1323833"/>
                <a:gd name="connsiteX2" fmla="*/ 3603009 w 3603009"/>
                <a:gd name="connsiteY2" fmla="*/ 636896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323833 h 1323833"/>
                <a:gd name="connsiteX1" fmla="*/ 3202674 w 3603009"/>
                <a:gd name="connsiteY1" fmla="*/ 1323833 h 1323833"/>
                <a:gd name="connsiteX2" fmla="*/ 3603009 w 3603009"/>
                <a:gd name="connsiteY2" fmla="*/ 627797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25505 w 3603009"/>
                <a:gd name="connsiteY5" fmla="*/ 44127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22059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235451 h 1235451"/>
                <a:gd name="connsiteX1" fmla="*/ 3202674 w 3603009"/>
                <a:gd name="connsiteY1" fmla="*/ 1235451 h 1235451"/>
                <a:gd name="connsiteX2" fmla="*/ 3603009 w 3603009"/>
                <a:gd name="connsiteY2" fmla="*/ 524746 h 1235451"/>
                <a:gd name="connsiteX3" fmla="*/ 3215642 w 3603009"/>
                <a:gd name="connsiteY3" fmla="*/ 0 h 1235451"/>
                <a:gd name="connsiteX4" fmla="*/ 3057098 w 3603009"/>
                <a:gd name="connsiteY4" fmla="*/ 111785 h 1235451"/>
                <a:gd name="connsiteX5" fmla="*/ 3340174 w 3603009"/>
                <a:gd name="connsiteY5" fmla="*/ 529295 h 1235451"/>
                <a:gd name="connsiteX6" fmla="*/ 3093492 w 3603009"/>
                <a:gd name="connsiteY6" fmla="*/ 1044382 h 1235451"/>
                <a:gd name="connsiteX7" fmla="*/ 0 w 3603009"/>
                <a:gd name="connsiteY7" fmla="*/ 1039833 h 1235451"/>
                <a:gd name="connsiteX8" fmla="*/ 0 w 3603009"/>
                <a:gd name="connsiteY8" fmla="*/ 1235451 h 1235451"/>
                <a:gd name="connsiteX0" fmla="*/ 0 w 3603009"/>
                <a:gd name="connsiteY0" fmla="*/ 1241023 h 1241023"/>
                <a:gd name="connsiteX1" fmla="*/ 3202674 w 3603009"/>
                <a:gd name="connsiteY1" fmla="*/ 1241023 h 1241023"/>
                <a:gd name="connsiteX2" fmla="*/ 3603009 w 3603009"/>
                <a:gd name="connsiteY2" fmla="*/ 530318 h 1241023"/>
                <a:gd name="connsiteX3" fmla="*/ 3215642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603009"/>
                <a:gd name="connsiteY0" fmla="*/ 1241023 h 1241023"/>
                <a:gd name="connsiteX1" fmla="*/ 3202674 w 3603009"/>
                <a:gd name="connsiteY1" fmla="*/ 1241023 h 1241023"/>
                <a:gd name="connsiteX2" fmla="*/ 3603009 w 3603009"/>
                <a:gd name="connsiteY2" fmla="*/ 530318 h 1241023"/>
                <a:gd name="connsiteX3" fmla="*/ 3235201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422085"/>
                <a:gd name="connsiteY0" fmla="*/ 1241023 h 1241023"/>
                <a:gd name="connsiteX1" fmla="*/ 3202674 w 3422085"/>
                <a:gd name="connsiteY1" fmla="*/ 1241023 h 1241023"/>
                <a:gd name="connsiteX2" fmla="*/ 3422085 w 3422085"/>
                <a:gd name="connsiteY2" fmla="*/ 530318 h 1241023"/>
                <a:gd name="connsiteX3" fmla="*/ 3235201 w 3422085"/>
                <a:gd name="connsiteY3" fmla="*/ 5572 h 1241023"/>
                <a:gd name="connsiteX4" fmla="*/ 3130445 w 3422085"/>
                <a:gd name="connsiteY4" fmla="*/ 0 h 1241023"/>
                <a:gd name="connsiteX5" fmla="*/ 3340174 w 3422085"/>
                <a:gd name="connsiteY5" fmla="*/ 534867 h 1241023"/>
                <a:gd name="connsiteX6" fmla="*/ 3093492 w 3422085"/>
                <a:gd name="connsiteY6" fmla="*/ 1049954 h 1241023"/>
                <a:gd name="connsiteX7" fmla="*/ 0 w 3422085"/>
                <a:gd name="connsiteY7" fmla="*/ 1045405 h 1241023"/>
                <a:gd name="connsiteX8" fmla="*/ 0 w 3422085"/>
                <a:gd name="connsiteY8" fmla="*/ 1241023 h 1241023"/>
                <a:gd name="connsiteX0" fmla="*/ 0 w 3480763"/>
                <a:gd name="connsiteY0" fmla="*/ 1241023 h 1241023"/>
                <a:gd name="connsiteX1" fmla="*/ 3202674 w 3480763"/>
                <a:gd name="connsiteY1" fmla="*/ 1241023 h 1241023"/>
                <a:gd name="connsiteX2" fmla="*/ 3480763 w 3480763"/>
                <a:gd name="connsiteY2" fmla="*/ 525428 h 1241023"/>
                <a:gd name="connsiteX3" fmla="*/ 3235201 w 3480763"/>
                <a:gd name="connsiteY3" fmla="*/ 5572 h 1241023"/>
                <a:gd name="connsiteX4" fmla="*/ 3130445 w 3480763"/>
                <a:gd name="connsiteY4" fmla="*/ 0 h 1241023"/>
                <a:gd name="connsiteX5" fmla="*/ 3340174 w 3480763"/>
                <a:gd name="connsiteY5" fmla="*/ 534867 h 1241023"/>
                <a:gd name="connsiteX6" fmla="*/ 3093492 w 3480763"/>
                <a:gd name="connsiteY6" fmla="*/ 1049954 h 1241023"/>
                <a:gd name="connsiteX7" fmla="*/ 0 w 3480763"/>
                <a:gd name="connsiteY7" fmla="*/ 1045405 h 1241023"/>
                <a:gd name="connsiteX8" fmla="*/ 0 w 3480763"/>
                <a:gd name="connsiteY8" fmla="*/ 1241023 h 1241023"/>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18877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9098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34944 h 1230562"/>
                <a:gd name="connsiteX8" fmla="*/ 0 w 3480763"/>
                <a:gd name="connsiteY8" fmla="*/ 1230562 h 1230562"/>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44723 h 1230562"/>
                <a:gd name="connsiteX8" fmla="*/ 0 w 3480763"/>
                <a:gd name="connsiteY8" fmla="*/ 1230562 h 1230562"/>
                <a:gd name="connsiteX0" fmla="*/ 0 w 3480763"/>
                <a:gd name="connsiteY0" fmla="*/ 1313690 h 1313690"/>
                <a:gd name="connsiteX1" fmla="*/ 3202674 w 3480763"/>
                <a:gd name="connsiteY1" fmla="*/ 1313690 h 1313690"/>
                <a:gd name="connsiteX2" fmla="*/ 3480763 w 3480763"/>
                <a:gd name="connsiteY2" fmla="*/ 598095 h 1313690"/>
                <a:gd name="connsiteX3" fmla="*/ 3117845 w 3480763"/>
                <a:gd name="connsiteY3" fmla="*/ 0 h 1313690"/>
                <a:gd name="connsiteX4" fmla="*/ 3130445 w 3480763"/>
                <a:gd name="connsiteY4" fmla="*/ 87337 h 1313690"/>
                <a:gd name="connsiteX5" fmla="*/ 3340174 w 3480763"/>
                <a:gd name="connsiteY5" fmla="*/ 607534 h 1313690"/>
                <a:gd name="connsiteX6" fmla="*/ 3093492 w 3480763"/>
                <a:gd name="connsiteY6" fmla="*/ 1122621 h 1313690"/>
                <a:gd name="connsiteX7" fmla="*/ 0 w 3480763"/>
                <a:gd name="connsiteY7" fmla="*/ 1127851 h 1313690"/>
                <a:gd name="connsiteX8" fmla="*/ 0 w 3480763"/>
                <a:gd name="connsiteY8" fmla="*/ 1313690 h 131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80763" h="1313690">
                  <a:moveTo>
                    <a:pt x="0" y="1313690"/>
                  </a:moveTo>
                  <a:lnTo>
                    <a:pt x="3202674" y="1313690"/>
                  </a:lnTo>
                  <a:lnTo>
                    <a:pt x="3480763" y="598095"/>
                  </a:lnTo>
                  <a:lnTo>
                    <a:pt x="3117845" y="0"/>
                  </a:lnTo>
                  <a:lnTo>
                    <a:pt x="3130445" y="87337"/>
                  </a:lnTo>
                  <a:lnTo>
                    <a:pt x="3340174" y="607534"/>
                  </a:lnTo>
                  <a:lnTo>
                    <a:pt x="3093492" y="1122621"/>
                  </a:lnTo>
                  <a:lnTo>
                    <a:pt x="0" y="1127851"/>
                  </a:lnTo>
                  <a:lnTo>
                    <a:pt x="0" y="1313690"/>
                  </a:lnTo>
                  <a:close/>
                </a:path>
              </a:pathLst>
            </a:custGeom>
            <a:gradFill>
              <a:gsLst>
                <a:gs pos="0">
                  <a:srgbClr val="007BC0">
                    <a:lumMod val="40000"/>
                    <a:lumOff val="60000"/>
                  </a:srgbClr>
                </a:gs>
                <a:gs pos="21000">
                  <a:srgbClr val="007BC0">
                    <a:lumMod val="45000"/>
                    <a:lumOff val="55000"/>
                  </a:srgbClr>
                </a:gs>
                <a:gs pos="100000">
                  <a:srgbClr val="004975">
                    <a:lumMod val="75000"/>
                  </a:srgbClr>
                </a:gs>
              </a:gsLst>
              <a:lin ang="5400000" scaled="1"/>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7" name="Textfeld 116">
              <a:extLst>
                <a:ext uri="{FF2B5EF4-FFF2-40B4-BE49-F238E27FC236}">
                  <a16:creationId xmlns:a16="http://schemas.microsoft.com/office/drawing/2014/main" id="{BC0DB4EF-725C-43CF-828E-38DCB4FC863E}"/>
                </a:ext>
              </a:extLst>
            </p:cNvPr>
            <p:cNvSpPr txBox="1"/>
            <p:nvPr/>
          </p:nvSpPr>
          <p:spPr>
            <a:xfrm>
              <a:off x="1028701" y="2464887"/>
              <a:ext cx="3127962" cy="1154614"/>
            </a:xfrm>
            <a:prstGeom prst="rect">
              <a:avLst/>
            </a:prstGeom>
            <a:noFill/>
            <a:ln>
              <a:noFill/>
            </a:ln>
          </p:spPr>
          <p:txBody>
            <a:bodyPr wrap="square" lIns="0" tIns="0" rIns="0" bIns="0" rtlCol="0">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de-DE" sz="1200" b="0" i="0" u="none" strike="noStrike" kern="0" cap="none" spc="0" normalizeH="0" baseline="0" noProof="0" dirty="0">
                  <a:ln>
                    <a:noFill/>
                  </a:ln>
                  <a:solidFill>
                    <a:srgbClr val="0E78C5"/>
                  </a:solidFill>
                  <a:effectLst/>
                  <a:uLnTx/>
                  <a:uFillTx/>
                  <a:latin typeface="Bosch Office Sans" pitchFamily="34" charset="0"/>
                  <a:ea typeface="+mn-ea"/>
                  <a:cs typeface="+mn-cs"/>
                </a:rPr>
                <a:t>Innovation and Concept Study</a:t>
              </a:r>
            </a:p>
          </p:txBody>
        </p:sp>
      </p:grpSp>
      <p:grpSp>
        <p:nvGrpSpPr>
          <p:cNvPr id="96" name="Gruppieren 95">
            <a:extLst>
              <a:ext uri="{FF2B5EF4-FFF2-40B4-BE49-F238E27FC236}">
                <a16:creationId xmlns:a16="http://schemas.microsoft.com/office/drawing/2014/main" id="{40CD8AF4-D34D-46E8-BE8B-4373415CB9FF}"/>
              </a:ext>
            </a:extLst>
          </p:cNvPr>
          <p:cNvGrpSpPr/>
          <p:nvPr/>
        </p:nvGrpSpPr>
        <p:grpSpPr>
          <a:xfrm>
            <a:off x="1272543" y="4247386"/>
            <a:ext cx="1297088" cy="505669"/>
            <a:chOff x="4297326" y="2464886"/>
            <a:chExt cx="3550613" cy="1313691"/>
          </a:xfrm>
        </p:grpSpPr>
        <p:sp>
          <p:nvSpPr>
            <p:cNvPr id="114" name="Freihandform: Form 113">
              <a:extLst>
                <a:ext uri="{FF2B5EF4-FFF2-40B4-BE49-F238E27FC236}">
                  <a16:creationId xmlns:a16="http://schemas.microsoft.com/office/drawing/2014/main" id="{4EA43570-2202-4D30-9C93-FACA876DFBDA}"/>
                </a:ext>
              </a:extLst>
            </p:cNvPr>
            <p:cNvSpPr/>
            <p:nvPr/>
          </p:nvSpPr>
          <p:spPr>
            <a:xfrm>
              <a:off x="4297326" y="2464887"/>
              <a:ext cx="3550613" cy="1313690"/>
            </a:xfrm>
            <a:custGeom>
              <a:avLst/>
              <a:gdLst>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55510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407391 w 3621206"/>
                <a:gd name="connsiteY5" fmla="*/ 73243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75547 w 3621206"/>
                <a:gd name="connsiteY5" fmla="*/ 60960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25505 w 3621206"/>
                <a:gd name="connsiteY5" fmla="*/ 632347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03009"/>
                <a:gd name="connsiteY0" fmla="*/ 1323833 h 1323833"/>
                <a:gd name="connsiteX1" fmla="*/ 3202674 w 3603009"/>
                <a:gd name="connsiteY1" fmla="*/ 1323833 h 1323833"/>
                <a:gd name="connsiteX2" fmla="*/ 3603009 w 3603009"/>
                <a:gd name="connsiteY2" fmla="*/ 636896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323833 h 1323833"/>
                <a:gd name="connsiteX1" fmla="*/ 3202674 w 3603009"/>
                <a:gd name="connsiteY1" fmla="*/ 1323833 h 1323833"/>
                <a:gd name="connsiteX2" fmla="*/ 3603009 w 3603009"/>
                <a:gd name="connsiteY2" fmla="*/ 627797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25505 w 3603009"/>
                <a:gd name="connsiteY5" fmla="*/ 44127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22059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235451 h 1235451"/>
                <a:gd name="connsiteX1" fmla="*/ 3202674 w 3603009"/>
                <a:gd name="connsiteY1" fmla="*/ 1235451 h 1235451"/>
                <a:gd name="connsiteX2" fmla="*/ 3603009 w 3603009"/>
                <a:gd name="connsiteY2" fmla="*/ 524746 h 1235451"/>
                <a:gd name="connsiteX3" fmla="*/ 3215642 w 3603009"/>
                <a:gd name="connsiteY3" fmla="*/ 0 h 1235451"/>
                <a:gd name="connsiteX4" fmla="*/ 3057098 w 3603009"/>
                <a:gd name="connsiteY4" fmla="*/ 111785 h 1235451"/>
                <a:gd name="connsiteX5" fmla="*/ 3340174 w 3603009"/>
                <a:gd name="connsiteY5" fmla="*/ 529295 h 1235451"/>
                <a:gd name="connsiteX6" fmla="*/ 3093492 w 3603009"/>
                <a:gd name="connsiteY6" fmla="*/ 1044382 h 1235451"/>
                <a:gd name="connsiteX7" fmla="*/ 0 w 3603009"/>
                <a:gd name="connsiteY7" fmla="*/ 1039833 h 1235451"/>
                <a:gd name="connsiteX8" fmla="*/ 0 w 3603009"/>
                <a:gd name="connsiteY8" fmla="*/ 1235451 h 1235451"/>
                <a:gd name="connsiteX0" fmla="*/ 0 w 3603009"/>
                <a:gd name="connsiteY0" fmla="*/ 1241023 h 1241023"/>
                <a:gd name="connsiteX1" fmla="*/ 3202674 w 3603009"/>
                <a:gd name="connsiteY1" fmla="*/ 1241023 h 1241023"/>
                <a:gd name="connsiteX2" fmla="*/ 3603009 w 3603009"/>
                <a:gd name="connsiteY2" fmla="*/ 530318 h 1241023"/>
                <a:gd name="connsiteX3" fmla="*/ 3215642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603009"/>
                <a:gd name="connsiteY0" fmla="*/ 1241023 h 1241023"/>
                <a:gd name="connsiteX1" fmla="*/ 3202674 w 3603009"/>
                <a:gd name="connsiteY1" fmla="*/ 1241023 h 1241023"/>
                <a:gd name="connsiteX2" fmla="*/ 3603009 w 3603009"/>
                <a:gd name="connsiteY2" fmla="*/ 530318 h 1241023"/>
                <a:gd name="connsiteX3" fmla="*/ 3235201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422085"/>
                <a:gd name="connsiteY0" fmla="*/ 1241023 h 1241023"/>
                <a:gd name="connsiteX1" fmla="*/ 3202674 w 3422085"/>
                <a:gd name="connsiteY1" fmla="*/ 1241023 h 1241023"/>
                <a:gd name="connsiteX2" fmla="*/ 3422085 w 3422085"/>
                <a:gd name="connsiteY2" fmla="*/ 530318 h 1241023"/>
                <a:gd name="connsiteX3" fmla="*/ 3235201 w 3422085"/>
                <a:gd name="connsiteY3" fmla="*/ 5572 h 1241023"/>
                <a:gd name="connsiteX4" fmla="*/ 3130445 w 3422085"/>
                <a:gd name="connsiteY4" fmla="*/ 0 h 1241023"/>
                <a:gd name="connsiteX5" fmla="*/ 3340174 w 3422085"/>
                <a:gd name="connsiteY5" fmla="*/ 534867 h 1241023"/>
                <a:gd name="connsiteX6" fmla="*/ 3093492 w 3422085"/>
                <a:gd name="connsiteY6" fmla="*/ 1049954 h 1241023"/>
                <a:gd name="connsiteX7" fmla="*/ 0 w 3422085"/>
                <a:gd name="connsiteY7" fmla="*/ 1045405 h 1241023"/>
                <a:gd name="connsiteX8" fmla="*/ 0 w 3422085"/>
                <a:gd name="connsiteY8" fmla="*/ 1241023 h 1241023"/>
                <a:gd name="connsiteX0" fmla="*/ 0 w 3480763"/>
                <a:gd name="connsiteY0" fmla="*/ 1241023 h 1241023"/>
                <a:gd name="connsiteX1" fmla="*/ 3202674 w 3480763"/>
                <a:gd name="connsiteY1" fmla="*/ 1241023 h 1241023"/>
                <a:gd name="connsiteX2" fmla="*/ 3480763 w 3480763"/>
                <a:gd name="connsiteY2" fmla="*/ 525428 h 1241023"/>
                <a:gd name="connsiteX3" fmla="*/ 3235201 w 3480763"/>
                <a:gd name="connsiteY3" fmla="*/ 5572 h 1241023"/>
                <a:gd name="connsiteX4" fmla="*/ 3130445 w 3480763"/>
                <a:gd name="connsiteY4" fmla="*/ 0 h 1241023"/>
                <a:gd name="connsiteX5" fmla="*/ 3340174 w 3480763"/>
                <a:gd name="connsiteY5" fmla="*/ 534867 h 1241023"/>
                <a:gd name="connsiteX6" fmla="*/ 3093492 w 3480763"/>
                <a:gd name="connsiteY6" fmla="*/ 1049954 h 1241023"/>
                <a:gd name="connsiteX7" fmla="*/ 0 w 3480763"/>
                <a:gd name="connsiteY7" fmla="*/ 1045405 h 1241023"/>
                <a:gd name="connsiteX8" fmla="*/ 0 w 3480763"/>
                <a:gd name="connsiteY8" fmla="*/ 1241023 h 1241023"/>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18877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9098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34944 h 1230562"/>
                <a:gd name="connsiteX8" fmla="*/ 0 w 3480763"/>
                <a:gd name="connsiteY8" fmla="*/ 1230562 h 1230562"/>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44723 h 1230562"/>
                <a:gd name="connsiteX8" fmla="*/ 0 w 3480763"/>
                <a:gd name="connsiteY8" fmla="*/ 1230562 h 1230562"/>
                <a:gd name="connsiteX0" fmla="*/ 0 w 3480763"/>
                <a:gd name="connsiteY0" fmla="*/ 1313690 h 1313690"/>
                <a:gd name="connsiteX1" fmla="*/ 3202674 w 3480763"/>
                <a:gd name="connsiteY1" fmla="*/ 1313690 h 1313690"/>
                <a:gd name="connsiteX2" fmla="*/ 3480763 w 3480763"/>
                <a:gd name="connsiteY2" fmla="*/ 598095 h 1313690"/>
                <a:gd name="connsiteX3" fmla="*/ 3117845 w 3480763"/>
                <a:gd name="connsiteY3" fmla="*/ 0 h 1313690"/>
                <a:gd name="connsiteX4" fmla="*/ 3130445 w 3480763"/>
                <a:gd name="connsiteY4" fmla="*/ 87337 h 1313690"/>
                <a:gd name="connsiteX5" fmla="*/ 3340174 w 3480763"/>
                <a:gd name="connsiteY5" fmla="*/ 607534 h 1313690"/>
                <a:gd name="connsiteX6" fmla="*/ 3093492 w 3480763"/>
                <a:gd name="connsiteY6" fmla="*/ 1122621 h 1313690"/>
                <a:gd name="connsiteX7" fmla="*/ 0 w 3480763"/>
                <a:gd name="connsiteY7" fmla="*/ 1127851 h 1313690"/>
                <a:gd name="connsiteX8" fmla="*/ 0 w 3480763"/>
                <a:gd name="connsiteY8" fmla="*/ 1313690 h 1313690"/>
                <a:gd name="connsiteX0" fmla="*/ 0 w 3595063"/>
                <a:gd name="connsiteY0" fmla="*/ 1326390 h 1326390"/>
                <a:gd name="connsiteX1" fmla="*/ 3316974 w 3595063"/>
                <a:gd name="connsiteY1" fmla="*/ 1313690 h 1326390"/>
                <a:gd name="connsiteX2" fmla="*/ 3595063 w 3595063"/>
                <a:gd name="connsiteY2" fmla="*/ 598095 h 1326390"/>
                <a:gd name="connsiteX3" fmla="*/ 3232145 w 3595063"/>
                <a:gd name="connsiteY3" fmla="*/ 0 h 1326390"/>
                <a:gd name="connsiteX4" fmla="*/ 3244745 w 3595063"/>
                <a:gd name="connsiteY4" fmla="*/ 87337 h 1326390"/>
                <a:gd name="connsiteX5" fmla="*/ 3454474 w 3595063"/>
                <a:gd name="connsiteY5" fmla="*/ 607534 h 1326390"/>
                <a:gd name="connsiteX6" fmla="*/ 3207792 w 3595063"/>
                <a:gd name="connsiteY6" fmla="*/ 1122621 h 1326390"/>
                <a:gd name="connsiteX7" fmla="*/ 114300 w 3595063"/>
                <a:gd name="connsiteY7" fmla="*/ 1127851 h 1326390"/>
                <a:gd name="connsiteX8" fmla="*/ 0 w 3595063"/>
                <a:gd name="connsiteY8" fmla="*/ 1326390 h 1326390"/>
                <a:gd name="connsiteX0" fmla="*/ 0 w 3595063"/>
                <a:gd name="connsiteY0" fmla="*/ 1307340 h 1313690"/>
                <a:gd name="connsiteX1" fmla="*/ 3316974 w 3595063"/>
                <a:gd name="connsiteY1" fmla="*/ 1313690 h 1313690"/>
                <a:gd name="connsiteX2" fmla="*/ 3595063 w 3595063"/>
                <a:gd name="connsiteY2" fmla="*/ 598095 h 1313690"/>
                <a:gd name="connsiteX3" fmla="*/ 3232145 w 3595063"/>
                <a:gd name="connsiteY3" fmla="*/ 0 h 1313690"/>
                <a:gd name="connsiteX4" fmla="*/ 3244745 w 3595063"/>
                <a:gd name="connsiteY4" fmla="*/ 87337 h 1313690"/>
                <a:gd name="connsiteX5" fmla="*/ 3454474 w 3595063"/>
                <a:gd name="connsiteY5" fmla="*/ 607534 h 1313690"/>
                <a:gd name="connsiteX6" fmla="*/ 3207792 w 3595063"/>
                <a:gd name="connsiteY6" fmla="*/ 1122621 h 1313690"/>
                <a:gd name="connsiteX7" fmla="*/ 114300 w 3595063"/>
                <a:gd name="connsiteY7" fmla="*/ 1127851 h 1313690"/>
                <a:gd name="connsiteX8" fmla="*/ 0 w 3595063"/>
                <a:gd name="connsiteY8" fmla="*/ 1307340 h 1313690"/>
                <a:gd name="connsiteX0" fmla="*/ 0 w 3569663"/>
                <a:gd name="connsiteY0" fmla="*/ 1307340 h 1313690"/>
                <a:gd name="connsiteX1" fmla="*/ 3291574 w 3569663"/>
                <a:gd name="connsiteY1" fmla="*/ 1313690 h 1313690"/>
                <a:gd name="connsiteX2" fmla="*/ 3569663 w 3569663"/>
                <a:gd name="connsiteY2" fmla="*/ 598095 h 1313690"/>
                <a:gd name="connsiteX3" fmla="*/ 3206745 w 3569663"/>
                <a:gd name="connsiteY3" fmla="*/ 0 h 1313690"/>
                <a:gd name="connsiteX4" fmla="*/ 3219345 w 3569663"/>
                <a:gd name="connsiteY4" fmla="*/ 87337 h 1313690"/>
                <a:gd name="connsiteX5" fmla="*/ 3429074 w 3569663"/>
                <a:gd name="connsiteY5" fmla="*/ 607534 h 1313690"/>
                <a:gd name="connsiteX6" fmla="*/ 3182392 w 3569663"/>
                <a:gd name="connsiteY6" fmla="*/ 1122621 h 1313690"/>
                <a:gd name="connsiteX7" fmla="*/ 88900 w 3569663"/>
                <a:gd name="connsiteY7" fmla="*/ 1127851 h 1313690"/>
                <a:gd name="connsiteX8" fmla="*/ 0 w 3569663"/>
                <a:gd name="connsiteY8" fmla="*/ 1307340 h 1313690"/>
                <a:gd name="connsiteX0" fmla="*/ 0 w 3556963"/>
                <a:gd name="connsiteY0" fmla="*/ 1307340 h 1313690"/>
                <a:gd name="connsiteX1" fmla="*/ 3278874 w 3556963"/>
                <a:gd name="connsiteY1" fmla="*/ 1313690 h 1313690"/>
                <a:gd name="connsiteX2" fmla="*/ 3556963 w 3556963"/>
                <a:gd name="connsiteY2" fmla="*/ 598095 h 1313690"/>
                <a:gd name="connsiteX3" fmla="*/ 3194045 w 3556963"/>
                <a:gd name="connsiteY3" fmla="*/ 0 h 1313690"/>
                <a:gd name="connsiteX4" fmla="*/ 3206645 w 3556963"/>
                <a:gd name="connsiteY4" fmla="*/ 87337 h 1313690"/>
                <a:gd name="connsiteX5" fmla="*/ 3416374 w 3556963"/>
                <a:gd name="connsiteY5" fmla="*/ 607534 h 1313690"/>
                <a:gd name="connsiteX6" fmla="*/ 3169692 w 3556963"/>
                <a:gd name="connsiteY6" fmla="*/ 1122621 h 1313690"/>
                <a:gd name="connsiteX7" fmla="*/ 76200 w 3556963"/>
                <a:gd name="connsiteY7" fmla="*/ 1127851 h 1313690"/>
                <a:gd name="connsiteX8" fmla="*/ 0 w 3556963"/>
                <a:gd name="connsiteY8" fmla="*/ 1307340 h 1313690"/>
                <a:gd name="connsiteX0" fmla="*/ 0 w 3550613"/>
                <a:gd name="connsiteY0" fmla="*/ 1313690 h 1313690"/>
                <a:gd name="connsiteX1" fmla="*/ 3272524 w 3550613"/>
                <a:gd name="connsiteY1" fmla="*/ 1313690 h 1313690"/>
                <a:gd name="connsiteX2" fmla="*/ 3550613 w 3550613"/>
                <a:gd name="connsiteY2" fmla="*/ 598095 h 1313690"/>
                <a:gd name="connsiteX3" fmla="*/ 3187695 w 3550613"/>
                <a:gd name="connsiteY3" fmla="*/ 0 h 1313690"/>
                <a:gd name="connsiteX4" fmla="*/ 3200295 w 3550613"/>
                <a:gd name="connsiteY4" fmla="*/ 87337 h 1313690"/>
                <a:gd name="connsiteX5" fmla="*/ 3410024 w 3550613"/>
                <a:gd name="connsiteY5" fmla="*/ 607534 h 1313690"/>
                <a:gd name="connsiteX6" fmla="*/ 3163342 w 3550613"/>
                <a:gd name="connsiteY6" fmla="*/ 1122621 h 1313690"/>
                <a:gd name="connsiteX7" fmla="*/ 69850 w 3550613"/>
                <a:gd name="connsiteY7" fmla="*/ 1127851 h 1313690"/>
                <a:gd name="connsiteX8" fmla="*/ 0 w 3550613"/>
                <a:gd name="connsiteY8" fmla="*/ 1313690 h 131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613" h="1313690">
                  <a:moveTo>
                    <a:pt x="0" y="1313690"/>
                  </a:moveTo>
                  <a:lnTo>
                    <a:pt x="3272524" y="1313690"/>
                  </a:lnTo>
                  <a:lnTo>
                    <a:pt x="3550613" y="598095"/>
                  </a:lnTo>
                  <a:lnTo>
                    <a:pt x="3187695" y="0"/>
                  </a:lnTo>
                  <a:lnTo>
                    <a:pt x="3200295" y="87337"/>
                  </a:lnTo>
                  <a:lnTo>
                    <a:pt x="3410024" y="607534"/>
                  </a:lnTo>
                  <a:lnTo>
                    <a:pt x="3163342" y="1122621"/>
                  </a:lnTo>
                  <a:lnTo>
                    <a:pt x="69850" y="1127851"/>
                  </a:lnTo>
                  <a:lnTo>
                    <a:pt x="0" y="1313690"/>
                  </a:lnTo>
                  <a:close/>
                </a:path>
              </a:pathLst>
            </a:custGeom>
            <a:gradFill>
              <a:gsLst>
                <a:gs pos="0">
                  <a:srgbClr val="007BC0">
                    <a:lumMod val="40000"/>
                    <a:lumOff val="60000"/>
                  </a:srgbClr>
                </a:gs>
                <a:gs pos="21000">
                  <a:srgbClr val="007BC0">
                    <a:lumMod val="45000"/>
                    <a:lumOff val="55000"/>
                  </a:srgbClr>
                </a:gs>
                <a:gs pos="100000">
                  <a:srgbClr val="004975">
                    <a:lumMod val="75000"/>
                  </a:srgbClr>
                </a:gs>
              </a:gsLst>
              <a:lin ang="5400000" scaled="1"/>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5" name="Textfeld 114">
              <a:extLst>
                <a:ext uri="{FF2B5EF4-FFF2-40B4-BE49-F238E27FC236}">
                  <a16:creationId xmlns:a16="http://schemas.microsoft.com/office/drawing/2014/main" id="{D618E3AA-3B79-4872-8DA1-BA237DCA9910}"/>
                </a:ext>
              </a:extLst>
            </p:cNvPr>
            <p:cNvSpPr txBox="1"/>
            <p:nvPr/>
          </p:nvSpPr>
          <p:spPr>
            <a:xfrm>
              <a:off x="4381500" y="2464886"/>
              <a:ext cx="3127964" cy="1154613"/>
            </a:xfrm>
            <a:prstGeom prst="rect">
              <a:avLst/>
            </a:prstGeom>
            <a:noFill/>
            <a:ln>
              <a:noFill/>
            </a:ln>
          </p:spPr>
          <p:txBody>
            <a:bodyPr wrap="square" lIns="0" tIns="0" rIns="0" bIns="0" rtlCol="0">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en-US" sz="1200" b="0" i="0" u="none" strike="noStrike" kern="0" cap="none" spc="0" normalizeH="0" baseline="0" noProof="0" dirty="0">
                  <a:ln>
                    <a:noFill/>
                  </a:ln>
                  <a:solidFill>
                    <a:srgbClr val="0E78C5"/>
                  </a:solidFill>
                  <a:effectLst/>
                  <a:uLnTx/>
                  <a:uFillTx/>
                  <a:latin typeface="Bosch Office Sans" pitchFamily="34" charset="0"/>
                  <a:ea typeface="+mn-ea"/>
                  <a:cs typeface="+mn-cs"/>
                </a:rPr>
                <a:t>Product/Process Concept</a:t>
              </a:r>
            </a:p>
            <a:p>
              <a:pPr marL="0" marR="0" lvl="0" indent="0" algn="l" defTabSz="914400" rtl="0" eaLnBrk="1" fontAlgn="auto" latinLnBrk="0" hangingPunct="1">
                <a:lnSpc>
                  <a:spcPct val="100000"/>
                </a:lnSpc>
                <a:spcBef>
                  <a:spcPts val="50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pitchFamily="34" charset="0"/>
                <a:ea typeface="+mn-ea"/>
                <a:cs typeface="+mn-cs"/>
              </a:endParaRPr>
            </a:p>
          </p:txBody>
        </p:sp>
      </p:grpSp>
      <p:grpSp>
        <p:nvGrpSpPr>
          <p:cNvPr id="97" name="Gruppieren 96">
            <a:extLst>
              <a:ext uri="{FF2B5EF4-FFF2-40B4-BE49-F238E27FC236}">
                <a16:creationId xmlns:a16="http://schemas.microsoft.com/office/drawing/2014/main" id="{96093E6D-267E-4A4D-820A-A91A34434039}"/>
              </a:ext>
            </a:extLst>
          </p:cNvPr>
          <p:cNvGrpSpPr/>
          <p:nvPr/>
        </p:nvGrpSpPr>
        <p:grpSpPr>
          <a:xfrm>
            <a:off x="2509251" y="4247386"/>
            <a:ext cx="1295703" cy="505669"/>
            <a:chOff x="4297326" y="2464886"/>
            <a:chExt cx="3550613" cy="1313691"/>
          </a:xfrm>
        </p:grpSpPr>
        <p:sp>
          <p:nvSpPr>
            <p:cNvPr id="112" name="Freihandform: Form 111">
              <a:extLst>
                <a:ext uri="{FF2B5EF4-FFF2-40B4-BE49-F238E27FC236}">
                  <a16:creationId xmlns:a16="http://schemas.microsoft.com/office/drawing/2014/main" id="{EAEEEE73-CF79-4BD3-BABA-8B954773A381}"/>
                </a:ext>
              </a:extLst>
            </p:cNvPr>
            <p:cNvSpPr/>
            <p:nvPr/>
          </p:nvSpPr>
          <p:spPr>
            <a:xfrm>
              <a:off x="4297326" y="2464887"/>
              <a:ext cx="3550613" cy="1313690"/>
            </a:xfrm>
            <a:custGeom>
              <a:avLst/>
              <a:gdLst>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55510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407391 w 3621206"/>
                <a:gd name="connsiteY5" fmla="*/ 73243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75547 w 3621206"/>
                <a:gd name="connsiteY5" fmla="*/ 60960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25505 w 3621206"/>
                <a:gd name="connsiteY5" fmla="*/ 632347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03009"/>
                <a:gd name="connsiteY0" fmla="*/ 1323833 h 1323833"/>
                <a:gd name="connsiteX1" fmla="*/ 3202674 w 3603009"/>
                <a:gd name="connsiteY1" fmla="*/ 1323833 h 1323833"/>
                <a:gd name="connsiteX2" fmla="*/ 3603009 w 3603009"/>
                <a:gd name="connsiteY2" fmla="*/ 636896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323833 h 1323833"/>
                <a:gd name="connsiteX1" fmla="*/ 3202674 w 3603009"/>
                <a:gd name="connsiteY1" fmla="*/ 1323833 h 1323833"/>
                <a:gd name="connsiteX2" fmla="*/ 3603009 w 3603009"/>
                <a:gd name="connsiteY2" fmla="*/ 627797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25505 w 3603009"/>
                <a:gd name="connsiteY5" fmla="*/ 44127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22059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235451 h 1235451"/>
                <a:gd name="connsiteX1" fmla="*/ 3202674 w 3603009"/>
                <a:gd name="connsiteY1" fmla="*/ 1235451 h 1235451"/>
                <a:gd name="connsiteX2" fmla="*/ 3603009 w 3603009"/>
                <a:gd name="connsiteY2" fmla="*/ 524746 h 1235451"/>
                <a:gd name="connsiteX3" fmla="*/ 3215642 w 3603009"/>
                <a:gd name="connsiteY3" fmla="*/ 0 h 1235451"/>
                <a:gd name="connsiteX4" fmla="*/ 3057098 w 3603009"/>
                <a:gd name="connsiteY4" fmla="*/ 111785 h 1235451"/>
                <a:gd name="connsiteX5" fmla="*/ 3340174 w 3603009"/>
                <a:gd name="connsiteY5" fmla="*/ 529295 h 1235451"/>
                <a:gd name="connsiteX6" fmla="*/ 3093492 w 3603009"/>
                <a:gd name="connsiteY6" fmla="*/ 1044382 h 1235451"/>
                <a:gd name="connsiteX7" fmla="*/ 0 w 3603009"/>
                <a:gd name="connsiteY7" fmla="*/ 1039833 h 1235451"/>
                <a:gd name="connsiteX8" fmla="*/ 0 w 3603009"/>
                <a:gd name="connsiteY8" fmla="*/ 1235451 h 1235451"/>
                <a:gd name="connsiteX0" fmla="*/ 0 w 3603009"/>
                <a:gd name="connsiteY0" fmla="*/ 1241023 h 1241023"/>
                <a:gd name="connsiteX1" fmla="*/ 3202674 w 3603009"/>
                <a:gd name="connsiteY1" fmla="*/ 1241023 h 1241023"/>
                <a:gd name="connsiteX2" fmla="*/ 3603009 w 3603009"/>
                <a:gd name="connsiteY2" fmla="*/ 530318 h 1241023"/>
                <a:gd name="connsiteX3" fmla="*/ 3215642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603009"/>
                <a:gd name="connsiteY0" fmla="*/ 1241023 h 1241023"/>
                <a:gd name="connsiteX1" fmla="*/ 3202674 w 3603009"/>
                <a:gd name="connsiteY1" fmla="*/ 1241023 h 1241023"/>
                <a:gd name="connsiteX2" fmla="*/ 3603009 w 3603009"/>
                <a:gd name="connsiteY2" fmla="*/ 530318 h 1241023"/>
                <a:gd name="connsiteX3" fmla="*/ 3235201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422085"/>
                <a:gd name="connsiteY0" fmla="*/ 1241023 h 1241023"/>
                <a:gd name="connsiteX1" fmla="*/ 3202674 w 3422085"/>
                <a:gd name="connsiteY1" fmla="*/ 1241023 h 1241023"/>
                <a:gd name="connsiteX2" fmla="*/ 3422085 w 3422085"/>
                <a:gd name="connsiteY2" fmla="*/ 530318 h 1241023"/>
                <a:gd name="connsiteX3" fmla="*/ 3235201 w 3422085"/>
                <a:gd name="connsiteY3" fmla="*/ 5572 h 1241023"/>
                <a:gd name="connsiteX4" fmla="*/ 3130445 w 3422085"/>
                <a:gd name="connsiteY4" fmla="*/ 0 h 1241023"/>
                <a:gd name="connsiteX5" fmla="*/ 3340174 w 3422085"/>
                <a:gd name="connsiteY5" fmla="*/ 534867 h 1241023"/>
                <a:gd name="connsiteX6" fmla="*/ 3093492 w 3422085"/>
                <a:gd name="connsiteY6" fmla="*/ 1049954 h 1241023"/>
                <a:gd name="connsiteX7" fmla="*/ 0 w 3422085"/>
                <a:gd name="connsiteY7" fmla="*/ 1045405 h 1241023"/>
                <a:gd name="connsiteX8" fmla="*/ 0 w 3422085"/>
                <a:gd name="connsiteY8" fmla="*/ 1241023 h 1241023"/>
                <a:gd name="connsiteX0" fmla="*/ 0 w 3480763"/>
                <a:gd name="connsiteY0" fmla="*/ 1241023 h 1241023"/>
                <a:gd name="connsiteX1" fmla="*/ 3202674 w 3480763"/>
                <a:gd name="connsiteY1" fmla="*/ 1241023 h 1241023"/>
                <a:gd name="connsiteX2" fmla="*/ 3480763 w 3480763"/>
                <a:gd name="connsiteY2" fmla="*/ 525428 h 1241023"/>
                <a:gd name="connsiteX3" fmla="*/ 3235201 w 3480763"/>
                <a:gd name="connsiteY3" fmla="*/ 5572 h 1241023"/>
                <a:gd name="connsiteX4" fmla="*/ 3130445 w 3480763"/>
                <a:gd name="connsiteY4" fmla="*/ 0 h 1241023"/>
                <a:gd name="connsiteX5" fmla="*/ 3340174 w 3480763"/>
                <a:gd name="connsiteY5" fmla="*/ 534867 h 1241023"/>
                <a:gd name="connsiteX6" fmla="*/ 3093492 w 3480763"/>
                <a:gd name="connsiteY6" fmla="*/ 1049954 h 1241023"/>
                <a:gd name="connsiteX7" fmla="*/ 0 w 3480763"/>
                <a:gd name="connsiteY7" fmla="*/ 1045405 h 1241023"/>
                <a:gd name="connsiteX8" fmla="*/ 0 w 3480763"/>
                <a:gd name="connsiteY8" fmla="*/ 1241023 h 1241023"/>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18877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9098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34944 h 1230562"/>
                <a:gd name="connsiteX8" fmla="*/ 0 w 3480763"/>
                <a:gd name="connsiteY8" fmla="*/ 1230562 h 1230562"/>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44723 h 1230562"/>
                <a:gd name="connsiteX8" fmla="*/ 0 w 3480763"/>
                <a:gd name="connsiteY8" fmla="*/ 1230562 h 1230562"/>
                <a:gd name="connsiteX0" fmla="*/ 0 w 3480763"/>
                <a:gd name="connsiteY0" fmla="*/ 1313690 h 1313690"/>
                <a:gd name="connsiteX1" fmla="*/ 3202674 w 3480763"/>
                <a:gd name="connsiteY1" fmla="*/ 1313690 h 1313690"/>
                <a:gd name="connsiteX2" fmla="*/ 3480763 w 3480763"/>
                <a:gd name="connsiteY2" fmla="*/ 598095 h 1313690"/>
                <a:gd name="connsiteX3" fmla="*/ 3117845 w 3480763"/>
                <a:gd name="connsiteY3" fmla="*/ 0 h 1313690"/>
                <a:gd name="connsiteX4" fmla="*/ 3130445 w 3480763"/>
                <a:gd name="connsiteY4" fmla="*/ 87337 h 1313690"/>
                <a:gd name="connsiteX5" fmla="*/ 3340174 w 3480763"/>
                <a:gd name="connsiteY5" fmla="*/ 607534 h 1313690"/>
                <a:gd name="connsiteX6" fmla="*/ 3093492 w 3480763"/>
                <a:gd name="connsiteY6" fmla="*/ 1122621 h 1313690"/>
                <a:gd name="connsiteX7" fmla="*/ 0 w 3480763"/>
                <a:gd name="connsiteY7" fmla="*/ 1127851 h 1313690"/>
                <a:gd name="connsiteX8" fmla="*/ 0 w 3480763"/>
                <a:gd name="connsiteY8" fmla="*/ 1313690 h 1313690"/>
                <a:gd name="connsiteX0" fmla="*/ 0 w 3595063"/>
                <a:gd name="connsiteY0" fmla="*/ 1326390 h 1326390"/>
                <a:gd name="connsiteX1" fmla="*/ 3316974 w 3595063"/>
                <a:gd name="connsiteY1" fmla="*/ 1313690 h 1326390"/>
                <a:gd name="connsiteX2" fmla="*/ 3595063 w 3595063"/>
                <a:gd name="connsiteY2" fmla="*/ 598095 h 1326390"/>
                <a:gd name="connsiteX3" fmla="*/ 3232145 w 3595063"/>
                <a:gd name="connsiteY3" fmla="*/ 0 h 1326390"/>
                <a:gd name="connsiteX4" fmla="*/ 3244745 w 3595063"/>
                <a:gd name="connsiteY4" fmla="*/ 87337 h 1326390"/>
                <a:gd name="connsiteX5" fmla="*/ 3454474 w 3595063"/>
                <a:gd name="connsiteY5" fmla="*/ 607534 h 1326390"/>
                <a:gd name="connsiteX6" fmla="*/ 3207792 w 3595063"/>
                <a:gd name="connsiteY6" fmla="*/ 1122621 h 1326390"/>
                <a:gd name="connsiteX7" fmla="*/ 114300 w 3595063"/>
                <a:gd name="connsiteY7" fmla="*/ 1127851 h 1326390"/>
                <a:gd name="connsiteX8" fmla="*/ 0 w 3595063"/>
                <a:gd name="connsiteY8" fmla="*/ 1326390 h 1326390"/>
                <a:gd name="connsiteX0" fmla="*/ 0 w 3595063"/>
                <a:gd name="connsiteY0" fmla="*/ 1307340 h 1313690"/>
                <a:gd name="connsiteX1" fmla="*/ 3316974 w 3595063"/>
                <a:gd name="connsiteY1" fmla="*/ 1313690 h 1313690"/>
                <a:gd name="connsiteX2" fmla="*/ 3595063 w 3595063"/>
                <a:gd name="connsiteY2" fmla="*/ 598095 h 1313690"/>
                <a:gd name="connsiteX3" fmla="*/ 3232145 w 3595063"/>
                <a:gd name="connsiteY3" fmla="*/ 0 h 1313690"/>
                <a:gd name="connsiteX4" fmla="*/ 3244745 w 3595063"/>
                <a:gd name="connsiteY4" fmla="*/ 87337 h 1313690"/>
                <a:gd name="connsiteX5" fmla="*/ 3454474 w 3595063"/>
                <a:gd name="connsiteY5" fmla="*/ 607534 h 1313690"/>
                <a:gd name="connsiteX6" fmla="*/ 3207792 w 3595063"/>
                <a:gd name="connsiteY6" fmla="*/ 1122621 h 1313690"/>
                <a:gd name="connsiteX7" fmla="*/ 114300 w 3595063"/>
                <a:gd name="connsiteY7" fmla="*/ 1127851 h 1313690"/>
                <a:gd name="connsiteX8" fmla="*/ 0 w 3595063"/>
                <a:gd name="connsiteY8" fmla="*/ 1307340 h 1313690"/>
                <a:gd name="connsiteX0" fmla="*/ 0 w 3569663"/>
                <a:gd name="connsiteY0" fmla="*/ 1307340 h 1313690"/>
                <a:gd name="connsiteX1" fmla="*/ 3291574 w 3569663"/>
                <a:gd name="connsiteY1" fmla="*/ 1313690 h 1313690"/>
                <a:gd name="connsiteX2" fmla="*/ 3569663 w 3569663"/>
                <a:gd name="connsiteY2" fmla="*/ 598095 h 1313690"/>
                <a:gd name="connsiteX3" fmla="*/ 3206745 w 3569663"/>
                <a:gd name="connsiteY3" fmla="*/ 0 h 1313690"/>
                <a:gd name="connsiteX4" fmla="*/ 3219345 w 3569663"/>
                <a:gd name="connsiteY4" fmla="*/ 87337 h 1313690"/>
                <a:gd name="connsiteX5" fmla="*/ 3429074 w 3569663"/>
                <a:gd name="connsiteY5" fmla="*/ 607534 h 1313690"/>
                <a:gd name="connsiteX6" fmla="*/ 3182392 w 3569663"/>
                <a:gd name="connsiteY6" fmla="*/ 1122621 h 1313690"/>
                <a:gd name="connsiteX7" fmla="*/ 88900 w 3569663"/>
                <a:gd name="connsiteY7" fmla="*/ 1127851 h 1313690"/>
                <a:gd name="connsiteX8" fmla="*/ 0 w 3569663"/>
                <a:gd name="connsiteY8" fmla="*/ 1307340 h 1313690"/>
                <a:gd name="connsiteX0" fmla="*/ 0 w 3556963"/>
                <a:gd name="connsiteY0" fmla="*/ 1307340 h 1313690"/>
                <a:gd name="connsiteX1" fmla="*/ 3278874 w 3556963"/>
                <a:gd name="connsiteY1" fmla="*/ 1313690 h 1313690"/>
                <a:gd name="connsiteX2" fmla="*/ 3556963 w 3556963"/>
                <a:gd name="connsiteY2" fmla="*/ 598095 h 1313690"/>
                <a:gd name="connsiteX3" fmla="*/ 3194045 w 3556963"/>
                <a:gd name="connsiteY3" fmla="*/ 0 h 1313690"/>
                <a:gd name="connsiteX4" fmla="*/ 3206645 w 3556963"/>
                <a:gd name="connsiteY4" fmla="*/ 87337 h 1313690"/>
                <a:gd name="connsiteX5" fmla="*/ 3416374 w 3556963"/>
                <a:gd name="connsiteY5" fmla="*/ 607534 h 1313690"/>
                <a:gd name="connsiteX6" fmla="*/ 3169692 w 3556963"/>
                <a:gd name="connsiteY6" fmla="*/ 1122621 h 1313690"/>
                <a:gd name="connsiteX7" fmla="*/ 76200 w 3556963"/>
                <a:gd name="connsiteY7" fmla="*/ 1127851 h 1313690"/>
                <a:gd name="connsiteX8" fmla="*/ 0 w 3556963"/>
                <a:gd name="connsiteY8" fmla="*/ 1307340 h 1313690"/>
                <a:gd name="connsiteX0" fmla="*/ 0 w 3550613"/>
                <a:gd name="connsiteY0" fmla="*/ 1313690 h 1313690"/>
                <a:gd name="connsiteX1" fmla="*/ 3272524 w 3550613"/>
                <a:gd name="connsiteY1" fmla="*/ 1313690 h 1313690"/>
                <a:gd name="connsiteX2" fmla="*/ 3550613 w 3550613"/>
                <a:gd name="connsiteY2" fmla="*/ 598095 h 1313690"/>
                <a:gd name="connsiteX3" fmla="*/ 3187695 w 3550613"/>
                <a:gd name="connsiteY3" fmla="*/ 0 h 1313690"/>
                <a:gd name="connsiteX4" fmla="*/ 3200295 w 3550613"/>
                <a:gd name="connsiteY4" fmla="*/ 87337 h 1313690"/>
                <a:gd name="connsiteX5" fmla="*/ 3410024 w 3550613"/>
                <a:gd name="connsiteY5" fmla="*/ 607534 h 1313690"/>
                <a:gd name="connsiteX6" fmla="*/ 3163342 w 3550613"/>
                <a:gd name="connsiteY6" fmla="*/ 1122621 h 1313690"/>
                <a:gd name="connsiteX7" fmla="*/ 69850 w 3550613"/>
                <a:gd name="connsiteY7" fmla="*/ 1127851 h 1313690"/>
                <a:gd name="connsiteX8" fmla="*/ 0 w 3550613"/>
                <a:gd name="connsiteY8" fmla="*/ 1313690 h 131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613" h="1313690">
                  <a:moveTo>
                    <a:pt x="0" y="1313690"/>
                  </a:moveTo>
                  <a:lnTo>
                    <a:pt x="3272524" y="1313690"/>
                  </a:lnTo>
                  <a:lnTo>
                    <a:pt x="3550613" y="598095"/>
                  </a:lnTo>
                  <a:lnTo>
                    <a:pt x="3187695" y="0"/>
                  </a:lnTo>
                  <a:lnTo>
                    <a:pt x="3200295" y="87337"/>
                  </a:lnTo>
                  <a:lnTo>
                    <a:pt x="3410024" y="607534"/>
                  </a:lnTo>
                  <a:lnTo>
                    <a:pt x="3163342" y="1122621"/>
                  </a:lnTo>
                  <a:lnTo>
                    <a:pt x="69850" y="1127851"/>
                  </a:lnTo>
                  <a:lnTo>
                    <a:pt x="0" y="1313690"/>
                  </a:lnTo>
                  <a:close/>
                </a:path>
              </a:pathLst>
            </a:custGeom>
            <a:gradFill>
              <a:gsLst>
                <a:gs pos="0">
                  <a:srgbClr val="007BC0">
                    <a:lumMod val="40000"/>
                    <a:lumOff val="60000"/>
                  </a:srgbClr>
                </a:gs>
                <a:gs pos="21000">
                  <a:srgbClr val="007BC0">
                    <a:lumMod val="45000"/>
                    <a:lumOff val="55000"/>
                  </a:srgbClr>
                </a:gs>
                <a:gs pos="100000">
                  <a:srgbClr val="004975">
                    <a:lumMod val="75000"/>
                  </a:srgbClr>
                </a:gs>
              </a:gsLst>
              <a:lin ang="5400000" scaled="1"/>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3" name="Textfeld 112">
              <a:extLst>
                <a:ext uri="{FF2B5EF4-FFF2-40B4-BE49-F238E27FC236}">
                  <a16:creationId xmlns:a16="http://schemas.microsoft.com/office/drawing/2014/main" id="{44C511B3-7CDC-4AD6-B748-CA1FB5F38C78}"/>
                </a:ext>
              </a:extLst>
            </p:cNvPr>
            <p:cNvSpPr txBox="1"/>
            <p:nvPr/>
          </p:nvSpPr>
          <p:spPr>
            <a:xfrm>
              <a:off x="4381500" y="2464886"/>
              <a:ext cx="3127964" cy="1154613"/>
            </a:xfrm>
            <a:prstGeom prst="rect">
              <a:avLst/>
            </a:prstGeom>
            <a:noFill/>
            <a:ln>
              <a:noFill/>
            </a:ln>
          </p:spPr>
          <p:txBody>
            <a:bodyPr wrap="square" lIns="0" tIns="0" rIns="0" bIns="0" rtlCol="0">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en-US" sz="1200" b="0" i="0" u="none" strike="noStrike" kern="0" cap="none" spc="0" normalizeH="0" baseline="0" noProof="0" dirty="0">
                  <a:ln>
                    <a:noFill/>
                  </a:ln>
                  <a:solidFill>
                    <a:srgbClr val="0E78C5"/>
                  </a:solidFill>
                  <a:effectLst/>
                  <a:uLnTx/>
                  <a:uFillTx/>
                  <a:latin typeface="Bosch Office Sans" pitchFamily="34" charset="0"/>
                  <a:ea typeface="+mn-ea"/>
                  <a:cs typeface="+mn-cs"/>
                </a:rPr>
                <a:t>Product/Process Development</a:t>
              </a:r>
            </a:p>
            <a:p>
              <a:pPr marL="0" marR="0" lvl="0" indent="0" algn="l" defTabSz="914400" rtl="0" eaLnBrk="1" fontAlgn="auto" latinLnBrk="0" hangingPunct="1">
                <a:lnSpc>
                  <a:spcPct val="100000"/>
                </a:lnSpc>
                <a:spcBef>
                  <a:spcPts val="50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pitchFamily="34" charset="0"/>
                <a:ea typeface="+mn-ea"/>
                <a:cs typeface="+mn-cs"/>
              </a:endParaRPr>
            </a:p>
          </p:txBody>
        </p:sp>
      </p:grpSp>
      <p:grpSp>
        <p:nvGrpSpPr>
          <p:cNvPr id="98" name="Gruppieren 97">
            <a:extLst>
              <a:ext uri="{FF2B5EF4-FFF2-40B4-BE49-F238E27FC236}">
                <a16:creationId xmlns:a16="http://schemas.microsoft.com/office/drawing/2014/main" id="{0A7D3ECB-CDBE-4A28-A51E-F17F8FE64311}"/>
              </a:ext>
            </a:extLst>
          </p:cNvPr>
          <p:cNvGrpSpPr/>
          <p:nvPr/>
        </p:nvGrpSpPr>
        <p:grpSpPr>
          <a:xfrm>
            <a:off x="3742532" y="4247386"/>
            <a:ext cx="1275675" cy="505669"/>
            <a:chOff x="4297326" y="2464886"/>
            <a:chExt cx="3550613" cy="1313691"/>
          </a:xfrm>
        </p:grpSpPr>
        <p:sp>
          <p:nvSpPr>
            <p:cNvPr id="110" name="Freihandform: Form 109">
              <a:extLst>
                <a:ext uri="{FF2B5EF4-FFF2-40B4-BE49-F238E27FC236}">
                  <a16:creationId xmlns:a16="http://schemas.microsoft.com/office/drawing/2014/main" id="{7F888D17-AF9E-4A85-8760-053AF195162C}"/>
                </a:ext>
              </a:extLst>
            </p:cNvPr>
            <p:cNvSpPr/>
            <p:nvPr/>
          </p:nvSpPr>
          <p:spPr>
            <a:xfrm>
              <a:off x="4297326" y="2464887"/>
              <a:ext cx="3550613" cy="1313690"/>
            </a:xfrm>
            <a:custGeom>
              <a:avLst/>
              <a:gdLst>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55510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407391 w 3621206"/>
                <a:gd name="connsiteY5" fmla="*/ 73243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75547 w 3621206"/>
                <a:gd name="connsiteY5" fmla="*/ 60960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25505 w 3621206"/>
                <a:gd name="connsiteY5" fmla="*/ 632347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03009"/>
                <a:gd name="connsiteY0" fmla="*/ 1323833 h 1323833"/>
                <a:gd name="connsiteX1" fmla="*/ 3202674 w 3603009"/>
                <a:gd name="connsiteY1" fmla="*/ 1323833 h 1323833"/>
                <a:gd name="connsiteX2" fmla="*/ 3603009 w 3603009"/>
                <a:gd name="connsiteY2" fmla="*/ 636896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323833 h 1323833"/>
                <a:gd name="connsiteX1" fmla="*/ 3202674 w 3603009"/>
                <a:gd name="connsiteY1" fmla="*/ 1323833 h 1323833"/>
                <a:gd name="connsiteX2" fmla="*/ 3603009 w 3603009"/>
                <a:gd name="connsiteY2" fmla="*/ 627797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25505 w 3603009"/>
                <a:gd name="connsiteY5" fmla="*/ 44127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22059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235451 h 1235451"/>
                <a:gd name="connsiteX1" fmla="*/ 3202674 w 3603009"/>
                <a:gd name="connsiteY1" fmla="*/ 1235451 h 1235451"/>
                <a:gd name="connsiteX2" fmla="*/ 3603009 w 3603009"/>
                <a:gd name="connsiteY2" fmla="*/ 524746 h 1235451"/>
                <a:gd name="connsiteX3" fmla="*/ 3215642 w 3603009"/>
                <a:gd name="connsiteY3" fmla="*/ 0 h 1235451"/>
                <a:gd name="connsiteX4" fmla="*/ 3057098 w 3603009"/>
                <a:gd name="connsiteY4" fmla="*/ 111785 h 1235451"/>
                <a:gd name="connsiteX5" fmla="*/ 3340174 w 3603009"/>
                <a:gd name="connsiteY5" fmla="*/ 529295 h 1235451"/>
                <a:gd name="connsiteX6" fmla="*/ 3093492 w 3603009"/>
                <a:gd name="connsiteY6" fmla="*/ 1044382 h 1235451"/>
                <a:gd name="connsiteX7" fmla="*/ 0 w 3603009"/>
                <a:gd name="connsiteY7" fmla="*/ 1039833 h 1235451"/>
                <a:gd name="connsiteX8" fmla="*/ 0 w 3603009"/>
                <a:gd name="connsiteY8" fmla="*/ 1235451 h 1235451"/>
                <a:gd name="connsiteX0" fmla="*/ 0 w 3603009"/>
                <a:gd name="connsiteY0" fmla="*/ 1241023 h 1241023"/>
                <a:gd name="connsiteX1" fmla="*/ 3202674 w 3603009"/>
                <a:gd name="connsiteY1" fmla="*/ 1241023 h 1241023"/>
                <a:gd name="connsiteX2" fmla="*/ 3603009 w 3603009"/>
                <a:gd name="connsiteY2" fmla="*/ 530318 h 1241023"/>
                <a:gd name="connsiteX3" fmla="*/ 3215642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603009"/>
                <a:gd name="connsiteY0" fmla="*/ 1241023 h 1241023"/>
                <a:gd name="connsiteX1" fmla="*/ 3202674 w 3603009"/>
                <a:gd name="connsiteY1" fmla="*/ 1241023 h 1241023"/>
                <a:gd name="connsiteX2" fmla="*/ 3603009 w 3603009"/>
                <a:gd name="connsiteY2" fmla="*/ 530318 h 1241023"/>
                <a:gd name="connsiteX3" fmla="*/ 3235201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422085"/>
                <a:gd name="connsiteY0" fmla="*/ 1241023 h 1241023"/>
                <a:gd name="connsiteX1" fmla="*/ 3202674 w 3422085"/>
                <a:gd name="connsiteY1" fmla="*/ 1241023 h 1241023"/>
                <a:gd name="connsiteX2" fmla="*/ 3422085 w 3422085"/>
                <a:gd name="connsiteY2" fmla="*/ 530318 h 1241023"/>
                <a:gd name="connsiteX3" fmla="*/ 3235201 w 3422085"/>
                <a:gd name="connsiteY3" fmla="*/ 5572 h 1241023"/>
                <a:gd name="connsiteX4" fmla="*/ 3130445 w 3422085"/>
                <a:gd name="connsiteY4" fmla="*/ 0 h 1241023"/>
                <a:gd name="connsiteX5" fmla="*/ 3340174 w 3422085"/>
                <a:gd name="connsiteY5" fmla="*/ 534867 h 1241023"/>
                <a:gd name="connsiteX6" fmla="*/ 3093492 w 3422085"/>
                <a:gd name="connsiteY6" fmla="*/ 1049954 h 1241023"/>
                <a:gd name="connsiteX7" fmla="*/ 0 w 3422085"/>
                <a:gd name="connsiteY7" fmla="*/ 1045405 h 1241023"/>
                <a:gd name="connsiteX8" fmla="*/ 0 w 3422085"/>
                <a:gd name="connsiteY8" fmla="*/ 1241023 h 1241023"/>
                <a:gd name="connsiteX0" fmla="*/ 0 w 3480763"/>
                <a:gd name="connsiteY0" fmla="*/ 1241023 h 1241023"/>
                <a:gd name="connsiteX1" fmla="*/ 3202674 w 3480763"/>
                <a:gd name="connsiteY1" fmla="*/ 1241023 h 1241023"/>
                <a:gd name="connsiteX2" fmla="*/ 3480763 w 3480763"/>
                <a:gd name="connsiteY2" fmla="*/ 525428 h 1241023"/>
                <a:gd name="connsiteX3" fmla="*/ 3235201 w 3480763"/>
                <a:gd name="connsiteY3" fmla="*/ 5572 h 1241023"/>
                <a:gd name="connsiteX4" fmla="*/ 3130445 w 3480763"/>
                <a:gd name="connsiteY4" fmla="*/ 0 h 1241023"/>
                <a:gd name="connsiteX5" fmla="*/ 3340174 w 3480763"/>
                <a:gd name="connsiteY5" fmla="*/ 534867 h 1241023"/>
                <a:gd name="connsiteX6" fmla="*/ 3093492 w 3480763"/>
                <a:gd name="connsiteY6" fmla="*/ 1049954 h 1241023"/>
                <a:gd name="connsiteX7" fmla="*/ 0 w 3480763"/>
                <a:gd name="connsiteY7" fmla="*/ 1045405 h 1241023"/>
                <a:gd name="connsiteX8" fmla="*/ 0 w 3480763"/>
                <a:gd name="connsiteY8" fmla="*/ 1241023 h 1241023"/>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18877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9098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34944 h 1230562"/>
                <a:gd name="connsiteX8" fmla="*/ 0 w 3480763"/>
                <a:gd name="connsiteY8" fmla="*/ 1230562 h 1230562"/>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44723 h 1230562"/>
                <a:gd name="connsiteX8" fmla="*/ 0 w 3480763"/>
                <a:gd name="connsiteY8" fmla="*/ 1230562 h 1230562"/>
                <a:gd name="connsiteX0" fmla="*/ 0 w 3480763"/>
                <a:gd name="connsiteY0" fmla="*/ 1313690 h 1313690"/>
                <a:gd name="connsiteX1" fmla="*/ 3202674 w 3480763"/>
                <a:gd name="connsiteY1" fmla="*/ 1313690 h 1313690"/>
                <a:gd name="connsiteX2" fmla="*/ 3480763 w 3480763"/>
                <a:gd name="connsiteY2" fmla="*/ 598095 h 1313690"/>
                <a:gd name="connsiteX3" fmla="*/ 3117845 w 3480763"/>
                <a:gd name="connsiteY3" fmla="*/ 0 h 1313690"/>
                <a:gd name="connsiteX4" fmla="*/ 3130445 w 3480763"/>
                <a:gd name="connsiteY4" fmla="*/ 87337 h 1313690"/>
                <a:gd name="connsiteX5" fmla="*/ 3340174 w 3480763"/>
                <a:gd name="connsiteY5" fmla="*/ 607534 h 1313690"/>
                <a:gd name="connsiteX6" fmla="*/ 3093492 w 3480763"/>
                <a:gd name="connsiteY6" fmla="*/ 1122621 h 1313690"/>
                <a:gd name="connsiteX7" fmla="*/ 0 w 3480763"/>
                <a:gd name="connsiteY7" fmla="*/ 1127851 h 1313690"/>
                <a:gd name="connsiteX8" fmla="*/ 0 w 3480763"/>
                <a:gd name="connsiteY8" fmla="*/ 1313690 h 1313690"/>
                <a:gd name="connsiteX0" fmla="*/ 0 w 3595063"/>
                <a:gd name="connsiteY0" fmla="*/ 1326390 h 1326390"/>
                <a:gd name="connsiteX1" fmla="*/ 3316974 w 3595063"/>
                <a:gd name="connsiteY1" fmla="*/ 1313690 h 1326390"/>
                <a:gd name="connsiteX2" fmla="*/ 3595063 w 3595063"/>
                <a:gd name="connsiteY2" fmla="*/ 598095 h 1326390"/>
                <a:gd name="connsiteX3" fmla="*/ 3232145 w 3595063"/>
                <a:gd name="connsiteY3" fmla="*/ 0 h 1326390"/>
                <a:gd name="connsiteX4" fmla="*/ 3244745 w 3595063"/>
                <a:gd name="connsiteY4" fmla="*/ 87337 h 1326390"/>
                <a:gd name="connsiteX5" fmla="*/ 3454474 w 3595063"/>
                <a:gd name="connsiteY5" fmla="*/ 607534 h 1326390"/>
                <a:gd name="connsiteX6" fmla="*/ 3207792 w 3595063"/>
                <a:gd name="connsiteY6" fmla="*/ 1122621 h 1326390"/>
                <a:gd name="connsiteX7" fmla="*/ 114300 w 3595063"/>
                <a:gd name="connsiteY7" fmla="*/ 1127851 h 1326390"/>
                <a:gd name="connsiteX8" fmla="*/ 0 w 3595063"/>
                <a:gd name="connsiteY8" fmla="*/ 1326390 h 1326390"/>
                <a:gd name="connsiteX0" fmla="*/ 0 w 3595063"/>
                <a:gd name="connsiteY0" fmla="*/ 1307340 h 1313690"/>
                <a:gd name="connsiteX1" fmla="*/ 3316974 w 3595063"/>
                <a:gd name="connsiteY1" fmla="*/ 1313690 h 1313690"/>
                <a:gd name="connsiteX2" fmla="*/ 3595063 w 3595063"/>
                <a:gd name="connsiteY2" fmla="*/ 598095 h 1313690"/>
                <a:gd name="connsiteX3" fmla="*/ 3232145 w 3595063"/>
                <a:gd name="connsiteY3" fmla="*/ 0 h 1313690"/>
                <a:gd name="connsiteX4" fmla="*/ 3244745 w 3595063"/>
                <a:gd name="connsiteY4" fmla="*/ 87337 h 1313690"/>
                <a:gd name="connsiteX5" fmla="*/ 3454474 w 3595063"/>
                <a:gd name="connsiteY5" fmla="*/ 607534 h 1313690"/>
                <a:gd name="connsiteX6" fmla="*/ 3207792 w 3595063"/>
                <a:gd name="connsiteY6" fmla="*/ 1122621 h 1313690"/>
                <a:gd name="connsiteX7" fmla="*/ 114300 w 3595063"/>
                <a:gd name="connsiteY7" fmla="*/ 1127851 h 1313690"/>
                <a:gd name="connsiteX8" fmla="*/ 0 w 3595063"/>
                <a:gd name="connsiteY8" fmla="*/ 1307340 h 1313690"/>
                <a:gd name="connsiteX0" fmla="*/ 0 w 3569663"/>
                <a:gd name="connsiteY0" fmla="*/ 1307340 h 1313690"/>
                <a:gd name="connsiteX1" fmla="*/ 3291574 w 3569663"/>
                <a:gd name="connsiteY1" fmla="*/ 1313690 h 1313690"/>
                <a:gd name="connsiteX2" fmla="*/ 3569663 w 3569663"/>
                <a:gd name="connsiteY2" fmla="*/ 598095 h 1313690"/>
                <a:gd name="connsiteX3" fmla="*/ 3206745 w 3569663"/>
                <a:gd name="connsiteY3" fmla="*/ 0 h 1313690"/>
                <a:gd name="connsiteX4" fmla="*/ 3219345 w 3569663"/>
                <a:gd name="connsiteY4" fmla="*/ 87337 h 1313690"/>
                <a:gd name="connsiteX5" fmla="*/ 3429074 w 3569663"/>
                <a:gd name="connsiteY5" fmla="*/ 607534 h 1313690"/>
                <a:gd name="connsiteX6" fmla="*/ 3182392 w 3569663"/>
                <a:gd name="connsiteY6" fmla="*/ 1122621 h 1313690"/>
                <a:gd name="connsiteX7" fmla="*/ 88900 w 3569663"/>
                <a:gd name="connsiteY7" fmla="*/ 1127851 h 1313690"/>
                <a:gd name="connsiteX8" fmla="*/ 0 w 3569663"/>
                <a:gd name="connsiteY8" fmla="*/ 1307340 h 1313690"/>
                <a:gd name="connsiteX0" fmla="*/ 0 w 3556963"/>
                <a:gd name="connsiteY0" fmla="*/ 1307340 h 1313690"/>
                <a:gd name="connsiteX1" fmla="*/ 3278874 w 3556963"/>
                <a:gd name="connsiteY1" fmla="*/ 1313690 h 1313690"/>
                <a:gd name="connsiteX2" fmla="*/ 3556963 w 3556963"/>
                <a:gd name="connsiteY2" fmla="*/ 598095 h 1313690"/>
                <a:gd name="connsiteX3" fmla="*/ 3194045 w 3556963"/>
                <a:gd name="connsiteY3" fmla="*/ 0 h 1313690"/>
                <a:gd name="connsiteX4" fmla="*/ 3206645 w 3556963"/>
                <a:gd name="connsiteY4" fmla="*/ 87337 h 1313690"/>
                <a:gd name="connsiteX5" fmla="*/ 3416374 w 3556963"/>
                <a:gd name="connsiteY5" fmla="*/ 607534 h 1313690"/>
                <a:gd name="connsiteX6" fmla="*/ 3169692 w 3556963"/>
                <a:gd name="connsiteY6" fmla="*/ 1122621 h 1313690"/>
                <a:gd name="connsiteX7" fmla="*/ 76200 w 3556963"/>
                <a:gd name="connsiteY7" fmla="*/ 1127851 h 1313690"/>
                <a:gd name="connsiteX8" fmla="*/ 0 w 3556963"/>
                <a:gd name="connsiteY8" fmla="*/ 1307340 h 1313690"/>
                <a:gd name="connsiteX0" fmla="*/ 0 w 3550613"/>
                <a:gd name="connsiteY0" fmla="*/ 1313690 h 1313690"/>
                <a:gd name="connsiteX1" fmla="*/ 3272524 w 3550613"/>
                <a:gd name="connsiteY1" fmla="*/ 1313690 h 1313690"/>
                <a:gd name="connsiteX2" fmla="*/ 3550613 w 3550613"/>
                <a:gd name="connsiteY2" fmla="*/ 598095 h 1313690"/>
                <a:gd name="connsiteX3" fmla="*/ 3187695 w 3550613"/>
                <a:gd name="connsiteY3" fmla="*/ 0 h 1313690"/>
                <a:gd name="connsiteX4" fmla="*/ 3200295 w 3550613"/>
                <a:gd name="connsiteY4" fmla="*/ 87337 h 1313690"/>
                <a:gd name="connsiteX5" fmla="*/ 3410024 w 3550613"/>
                <a:gd name="connsiteY5" fmla="*/ 607534 h 1313690"/>
                <a:gd name="connsiteX6" fmla="*/ 3163342 w 3550613"/>
                <a:gd name="connsiteY6" fmla="*/ 1122621 h 1313690"/>
                <a:gd name="connsiteX7" fmla="*/ 69850 w 3550613"/>
                <a:gd name="connsiteY7" fmla="*/ 1127851 h 1313690"/>
                <a:gd name="connsiteX8" fmla="*/ 0 w 3550613"/>
                <a:gd name="connsiteY8" fmla="*/ 1313690 h 131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613" h="1313690">
                  <a:moveTo>
                    <a:pt x="0" y="1313690"/>
                  </a:moveTo>
                  <a:lnTo>
                    <a:pt x="3272524" y="1313690"/>
                  </a:lnTo>
                  <a:lnTo>
                    <a:pt x="3550613" y="598095"/>
                  </a:lnTo>
                  <a:lnTo>
                    <a:pt x="3187695" y="0"/>
                  </a:lnTo>
                  <a:lnTo>
                    <a:pt x="3200295" y="87337"/>
                  </a:lnTo>
                  <a:lnTo>
                    <a:pt x="3410024" y="607534"/>
                  </a:lnTo>
                  <a:lnTo>
                    <a:pt x="3163342" y="1122621"/>
                  </a:lnTo>
                  <a:lnTo>
                    <a:pt x="69850" y="1127851"/>
                  </a:lnTo>
                  <a:lnTo>
                    <a:pt x="0" y="1313690"/>
                  </a:lnTo>
                  <a:close/>
                </a:path>
              </a:pathLst>
            </a:custGeom>
            <a:gradFill>
              <a:gsLst>
                <a:gs pos="0">
                  <a:srgbClr val="007BC0">
                    <a:lumMod val="40000"/>
                    <a:lumOff val="60000"/>
                  </a:srgbClr>
                </a:gs>
                <a:gs pos="21000">
                  <a:srgbClr val="007BC0">
                    <a:lumMod val="45000"/>
                    <a:lumOff val="55000"/>
                  </a:srgbClr>
                </a:gs>
                <a:gs pos="100000">
                  <a:srgbClr val="004975">
                    <a:lumMod val="75000"/>
                  </a:srgbClr>
                </a:gs>
              </a:gsLst>
              <a:lin ang="5400000" scaled="1"/>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1" name="Textfeld 110">
              <a:extLst>
                <a:ext uri="{FF2B5EF4-FFF2-40B4-BE49-F238E27FC236}">
                  <a16:creationId xmlns:a16="http://schemas.microsoft.com/office/drawing/2014/main" id="{02546FEF-9D10-4EF4-BA44-1E6B1DA40D79}"/>
                </a:ext>
              </a:extLst>
            </p:cNvPr>
            <p:cNvSpPr txBox="1"/>
            <p:nvPr/>
          </p:nvSpPr>
          <p:spPr>
            <a:xfrm>
              <a:off x="4381500" y="2464886"/>
              <a:ext cx="3127964" cy="1154613"/>
            </a:xfrm>
            <a:prstGeom prst="rect">
              <a:avLst/>
            </a:prstGeom>
            <a:noFill/>
            <a:ln>
              <a:noFill/>
            </a:ln>
          </p:spPr>
          <p:txBody>
            <a:bodyPr wrap="square" lIns="0" tIns="0" rIns="0" bIns="0" rtlCol="0">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en-US" sz="1200" b="0" i="0" u="none" strike="noStrike" kern="0" cap="none" spc="0" normalizeH="0" baseline="0" noProof="0" dirty="0">
                  <a:ln>
                    <a:noFill/>
                  </a:ln>
                  <a:solidFill>
                    <a:srgbClr val="0E78C5"/>
                  </a:solidFill>
                  <a:effectLst/>
                  <a:uLnTx/>
                  <a:uFillTx/>
                  <a:latin typeface="Bosch Office Sans" pitchFamily="34" charset="0"/>
                  <a:ea typeface="+mn-ea"/>
                  <a:cs typeface="+mn-cs"/>
                </a:rPr>
                <a:t>Product/Process Realization</a:t>
              </a:r>
            </a:p>
          </p:txBody>
        </p:sp>
      </p:grpSp>
      <p:grpSp>
        <p:nvGrpSpPr>
          <p:cNvPr id="99" name="Gruppieren 98">
            <a:extLst>
              <a:ext uri="{FF2B5EF4-FFF2-40B4-BE49-F238E27FC236}">
                <a16:creationId xmlns:a16="http://schemas.microsoft.com/office/drawing/2014/main" id="{8C4B7DBD-3C3F-4E70-93A9-B9AEC0EAD8B9}"/>
              </a:ext>
            </a:extLst>
          </p:cNvPr>
          <p:cNvGrpSpPr/>
          <p:nvPr/>
        </p:nvGrpSpPr>
        <p:grpSpPr>
          <a:xfrm>
            <a:off x="4953763" y="4247386"/>
            <a:ext cx="1374482" cy="505669"/>
            <a:chOff x="4297326" y="2464886"/>
            <a:chExt cx="3550613" cy="1313691"/>
          </a:xfrm>
        </p:grpSpPr>
        <p:sp>
          <p:nvSpPr>
            <p:cNvPr id="108" name="Freihandform: Form 107">
              <a:extLst>
                <a:ext uri="{FF2B5EF4-FFF2-40B4-BE49-F238E27FC236}">
                  <a16:creationId xmlns:a16="http://schemas.microsoft.com/office/drawing/2014/main" id="{AE2DECE7-3404-4F2D-8DB6-AD9CE91BBE11}"/>
                </a:ext>
              </a:extLst>
            </p:cNvPr>
            <p:cNvSpPr/>
            <p:nvPr/>
          </p:nvSpPr>
          <p:spPr>
            <a:xfrm>
              <a:off x="4297326" y="2464887"/>
              <a:ext cx="3550613" cy="1313690"/>
            </a:xfrm>
            <a:custGeom>
              <a:avLst/>
              <a:gdLst>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55510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407391 w 3621206"/>
                <a:gd name="connsiteY5" fmla="*/ 73243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75547 w 3621206"/>
                <a:gd name="connsiteY5" fmla="*/ 60960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25505 w 3621206"/>
                <a:gd name="connsiteY5" fmla="*/ 632347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03009"/>
                <a:gd name="connsiteY0" fmla="*/ 1323833 h 1323833"/>
                <a:gd name="connsiteX1" fmla="*/ 3202674 w 3603009"/>
                <a:gd name="connsiteY1" fmla="*/ 1323833 h 1323833"/>
                <a:gd name="connsiteX2" fmla="*/ 3603009 w 3603009"/>
                <a:gd name="connsiteY2" fmla="*/ 636896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323833 h 1323833"/>
                <a:gd name="connsiteX1" fmla="*/ 3202674 w 3603009"/>
                <a:gd name="connsiteY1" fmla="*/ 1323833 h 1323833"/>
                <a:gd name="connsiteX2" fmla="*/ 3603009 w 3603009"/>
                <a:gd name="connsiteY2" fmla="*/ 627797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25505 w 3603009"/>
                <a:gd name="connsiteY5" fmla="*/ 44127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22059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235451 h 1235451"/>
                <a:gd name="connsiteX1" fmla="*/ 3202674 w 3603009"/>
                <a:gd name="connsiteY1" fmla="*/ 1235451 h 1235451"/>
                <a:gd name="connsiteX2" fmla="*/ 3603009 w 3603009"/>
                <a:gd name="connsiteY2" fmla="*/ 524746 h 1235451"/>
                <a:gd name="connsiteX3" fmla="*/ 3215642 w 3603009"/>
                <a:gd name="connsiteY3" fmla="*/ 0 h 1235451"/>
                <a:gd name="connsiteX4" fmla="*/ 3057098 w 3603009"/>
                <a:gd name="connsiteY4" fmla="*/ 111785 h 1235451"/>
                <a:gd name="connsiteX5" fmla="*/ 3340174 w 3603009"/>
                <a:gd name="connsiteY5" fmla="*/ 529295 h 1235451"/>
                <a:gd name="connsiteX6" fmla="*/ 3093492 w 3603009"/>
                <a:gd name="connsiteY6" fmla="*/ 1044382 h 1235451"/>
                <a:gd name="connsiteX7" fmla="*/ 0 w 3603009"/>
                <a:gd name="connsiteY7" fmla="*/ 1039833 h 1235451"/>
                <a:gd name="connsiteX8" fmla="*/ 0 w 3603009"/>
                <a:gd name="connsiteY8" fmla="*/ 1235451 h 1235451"/>
                <a:gd name="connsiteX0" fmla="*/ 0 w 3603009"/>
                <a:gd name="connsiteY0" fmla="*/ 1241023 h 1241023"/>
                <a:gd name="connsiteX1" fmla="*/ 3202674 w 3603009"/>
                <a:gd name="connsiteY1" fmla="*/ 1241023 h 1241023"/>
                <a:gd name="connsiteX2" fmla="*/ 3603009 w 3603009"/>
                <a:gd name="connsiteY2" fmla="*/ 530318 h 1241023"/>
                <a:gd name="connsiteX3" fmla="*/ 3215642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603009"/>
                <a:gd name="connsiteY0" fmla="*/ 1241023 h 1241023"/>
                <a:gd name="connsiteX1" fmla="*/ 3202674 w 3603009"/>
                <a:gd name="connsiteY1" fmla="*/ 1241023 h 1241023"/>
                <a:gd name="connsiteX2" fmla="*/ 3603009 w 3603009"/>
                <a:gd name="connsiteY2" fmla="*/ 530318 h 1241023"/>
                <a:gd name="connsiteX3" fmla="*/ 3235201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422085"/>
                <a:gd name="connsiteY0" fmla="*/ 1241023 h 1241023"/>
                <a:gd name="connsiteX1" fmla="*/ 3202674 w 3422085"/>
                <a:gd name="connsiteY1" fmla="*/ 1241023 h 1241023"/>
                <a:gd name="connsiteX2" fmla="*/ 3422085 w 3422085"/>
                <a:gd name="connsiteY2" fmla="*/ 530318 h 1241023"/>
                <a:gd name="connsiteX3" fmla="*/ 3235201 w 3422085"/>
                <a:gd name="connsiteY3" fmla="*/ 5572 h 1241023"/>
                <a:gd name="connsiteX4" fmla="*/ 3130445 w 3422085"/>
                <a:gd name="connsiteY4" fmla="*/ 0 h 1241023"/>
                <a:gd name="connsiteX5" fmla="*/ 3340174 w 3422085"/>
                <a:gd name="connsiteY5" fmla="*/ 534867 h 1241023"/>
                <a:gd name="connsiteX6" fmla="*/ 3093492 w 3422085"/>
                <a:gd name="connsiteY6" fmla="*/ 1049954 h 1241023"/>
                <a:gd name="connsiteX7" fmla="*/ 0 w 3422085"/>
                <a:gd name="connsiteY7" fmla="*/ 1045405 h 1241023"/>
                <a:gd name="connsiteX8" fmla="*/ 0 w 3422085"/>
                <a:gd name="connsiteY8" fmla="*/ 1241023 h 1241023"/>
                <a:gd name="connsiteX0" fmla="*/ 0 w 3480763"/>
                <a:gd name="connsiteY0" fmla="*/ 1241023 h 1241023"/>
                <a:gd name="connsiteX1" fmla="*/ 3202674 w 3480763"/>
                <a:gd name="connsiteY1" fmla="*/ 1241023 h 1241023"/>
                <a:gd name="connsiteX2" fmla="*/ 3480763 w 3480763"/>
                <a:gd name="connsiteY2" fmla="*/ 525428 h 1241023"/>
                <a:gd name="connsiteX3" fmla="*/ 3235201 w 3480763"/>
                <a:gd name="connsiteY3" fmla="*/ 5572 h 1241023"/>
                <a:gd name="connsiteX4" fmla="*/ 3130445 w 3480763"/>
                <a:gd name="connsiteY4" fmla="*/ 0 h 1241023"/>
                <a:gd name="connsiteX5" fmla="*/ 3340174 w 3480763"/>
                <a:gd name="connsiteY5" fmla="*/ 534867 h 1241023"/>
                <a:gd name="connsiteX6" fmla="*/ 3093492 w 3480763"/>
                <a:gd name="connsiteY6" fmla="*/ 1049954 h 1241023"/>
                <a:gd name="connsiteX7" fmla="*/ 0 w 3480763"/>
                <a:gd name="connsiteY7" fmla="*/ 1045405 h 1241023"/>
                <a:gd name="connsiteX8" fmla="*/ 0 w 3480763"/>
                <a:gd name="connsiteY8" fmla="*/ 1241023 h 1241023"/>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18877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9098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34944 h 1230562"/>
                <a:gd name="connsiteX8" fmla="*/ 0 w 3480763"/>
                <a:gd name="connsiteY8" fmla="*/ 1230562 h 1230562"/>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44723 h 1230562"/>
                <a:gd name="connsiteX8" fmla="*/ 0 w 3480763"/>
                <a:gd name="connsiteY8" fmla="*/ 1230562 h 1230562"/>
                <a:gd name="connsiteX0" fmla="*/ 0 w 3480763"/>
                <a:gd name="connsiteY0" fmla="*/ 1313690 h 1313690"/>
                <a:gd name="connsiteX1" fmla="*/ 3202674 w 3480763"/>
                <a:gd name="connsiteY1" fmla="*/ 1313690 h 1313690"/>
                <a:gd name="connsiteX2" fmla="*/ 3480763 w 3480763"/>
                <a:gd name="connsiteY2" fmla="*/ 598095 h 1313690"/>
                <a:gd name="connsiteX3" fmla="*/ 3117845 w 3480763"/>
                <a:gd name="connsiteY3" fmla="*/ 0 h 1313690"/>
                <a:gd name="connsiteX4" fmla="*/ 3130445 w 3480763"/>
                <a:gd name="connsiteY4" fmla="*/ 87337 h 1313690"/>
                <a:gd name="connsiteX5" fmla="*/ 3340174 w 3480763"/>
                <a:gd name="connsiteY5" fmla="*/ 607534 h 1313690"/>
                <a:gd name="connsiteX6" fmla="*/ 3093492 w 3480763"/>
                <a:gd name="connsiteY6" fmla="*/ 1122621 h 1313690"/>
                <a:gd name="connsiteX7" fmla="*/ 0 w 3480763"/>
                <a:gd name="connsiteY7" fmla="*/ 1127851 h 1313690"/>
                <a:gd name="connsiteX8" fmla="*/ 0 w 3480763"/>
                <a:gd name="connsiteY8" fmla="*/ 1313690 h 1313690"/>
                <a:gd name="connsiteX0" fmla="*/ 0 w 3595063"/>
                <a:gd name="connsiteY0" fmla="*/ 1326390 h 1326390"/>
                <a:gd name="connsiteX1" fmla="*/ 3316974 w 3595063"/>
                <a:gd name="connsiteY1" fmla="*/ 1313690 h 1326390"/>
                <a:gd name="connsiteX2" fmla="*/ 3595063 w 3595063"/>
                <a:gd name="connsiteY2" fmla="*/ 598095 h 1326390"/>
                <a:gd name="connsiteX3" fmla="*/ 3232145 w 3595063"/>
                <a:gd name="connsiteY3" fmla="*/ 0 h 1326390"/>
                <a:gd name="connsiteX4" fmla="*/ 3244745 w 3595063"/>
                <a:gd name="connsiteY4" fmla="*/ 87337 h 1326390"/>
                <a:gd name="connsiteX5" fmla="*/ 3454474 w 3595063"/>
                <a:gd name="connsiteY5" fmla="*/ 607534 h 1326390"/>
                <a:gd name="connsiteX6" fmla="*/ 3207792 w 3595063"/>
                <a:gd name="connsiteY6" fmla="*/ 1122621 h 1326390"/>
                <a:gd name="connsiteX7" fmla="*/ 114300 w 3595063"/>
                <a:gd name="connsiteY7" fmla="*/ 1127851 h 1326390"/>
                <a:gd name="connsiteX8" fmla="*/ 0 w 3595063"/>
                <a:gd name="connsiteY8" fmla="*/ 1326390 h 1326390"/>
                <a:gd name="connsiteX0" fmla="*/ 0 w 3595063"/>
                <a:gd name="connsiteY0" fmla="*/ 1307340 h 1313690"/>
                <a:gd name="connsiteX1" fmla="*/ 3316974 w 3595063"/>
                <a:gd name="connsiteY1" fmla="*/ 1313690 h 1313690"/>
                <a:gd name="connsiteX2" fmla="*/ 3595063 w 3595063"/>
                <a:gd name="connsiteY2" fmla="*/ 598095 h 1313690"/>
                <a:gd name="connsiteX3" fmla="*/ 3232145 w 3595063"/>
                <a:gd name="connsiteY3" fmla="*/ 0 h 1313690"/>
                <a:gd name="connsiteX4" fmla="*/ 3244745 w 3595063"/>
                <a:gd name="connsiteY4" fmla="*/ 87337 h 1313690"/>
                <a:gd name="connsiteX5" fmla="*/ 3454474 w 3595063"/>
                <a:gd name="connsiteY5" fmla="*/ 607534 h 1313690"/>
                <a:gd name="connsiteX6" fmla="*/ 3207792 w 3595063"/>
                <a:gd name="connsiteY6" fmla="*/ 1122621 h 1313690"/>
                <a:gd name="connsiteX7" fmla="*/ 114300 w 3595063"/>
                <a:gd name="connsiteY7" fmla="*/ 1127851 h 1313690"/>
                <a:gd name="connsiteX8" fmla="*/ 0 w 3595063"/>
                <a:gd name="connsiteY8" fmla="*/ 1307340 h 1313690"/>
                <a:gd name="connsiteX0" fmla="*/ 0 w 3569663"/>
                <a:gd name="connsiteY0" fmla="*/ 1307340 h 1313690"/>
                <a:gd name="connsiteX1" fmla="*/ 3291574 w 3569663"/>
                <a:gd name="connsiteY1" fmla="*/ 1313690 h 1313690"/>
                <a:gd name="connsiteX2" fmla="*/ 3569663 w 3569663"/>
                <a:gd name="connsiteY2" fmla="*/ 598095 h 1313690"/>
                <a:gd name="connsiteX3" fmla="*/ 3206745 w 3569663"/>
                <a:gd name="connsiteY3" fmla="*/ 0 h 1313690"/>
                <a:gd name="connsiteX4" fmla="*/ 3219345 w 3569663"/>
                <a:gd name="connsiteY4" fmla="*/ 87337 h 1313690"/>
                <a:gd name="connsiteX5" fmla="*/ 3429074 w 3569663"/>
                <a:gd name="connsiteY5" fmla="*/ 607534 h 1313690"/>
                <a:gd name="connsiteX6" fmla="*/ 3182392 w 3569663"/>
                <a:gd name="connsiteY6" fmla="*/ 1122621 h 1313690"/>
                <a:gd name="connsiteX7" fmla="*/ 88900 w 3569663"/>
                <a:gd name="connsiteY7" fmla="*/ 1127851 h 1313690"/>
                <a:gd name="connsiteX8" fmla="*/ 0 w 3569663"/>
                <a:gd name="connsiteY8" fmla="*/ 1307340 h 1313690"/>
                <a:gd name="connsiteX0" fmla="*/ 0 w 3556963"/>
                <a:gd name="connsiteY0" fmla="*/ 1307340 h 1313690"/>
                <a:gd name="connsiteX1" fmla="*/ 3278874 w 3556963"/>
                <a:gd name="connsiteY1" fmla="*/ 1313690 h 1313690"/>
                <a:gd name="connsiteX2" fmla="*/ 3556963 w 3556963"/>
                <a:gd name="connsiteY2" fmla="*/ 598095 h 1313690"/>
                <a:gd name="connsiteX3" fmla="*/ 3194045 w 3556963"/>
                <a:gd name="connsiteY3" fmla="*/ 0 h 1313690"/>
                <a:gd name="connsiteX4" fmla="*/ 3206645 w 3556963"/>
                <a:gd name="connsiteY4" fmla="*/ 87337 h 1313690"/>
                <a:gd name="connsiteX5" fmla="*/ 3416374 w 3556963"/>
                <a:gd name="connsiteY5" fmla="*/ 607534 h 1313690"/>
                <a:gd name="connsiteX6" fmla="*/ 3169692 w 3556963"/>
                <a:gd name="connsiteY6" fmla="*/ 1122621 h 1313690"/>
                <a:gd name="connsiteX7" fmla="*/ 76200 w 3556963"/>
                <a:gd name="connsiteY7" fmla="*/ 1127851 h 1313690"/>
                <a:gd name="connsiteX8" fmla="*/ 0 w 3556963"/>
                <a:gd name="connsiteY8" fmla="*/ 1307340 h 1313690"/>
                <a:gd name="connsiteX0" fmla="*/ 0 w 3550613"/>
                <a:gd name="connsiteY0" fmla="*/ 1313690 h 1313690"/>
                <a:gd name="connsiteX1" fmla="*/ 3272524 w 3550613"/>
                <a:gd name="connsiteY1" fmla="*/ 1313690 h 1313690"/>
                <a:gd name="connsiteX2" fmla="*/ 3550613 w 3550613"/>
                <a:gd name="connsiteY2" fmla="*/ 598095 h 1313690"/>
                <a:gd name="connsiteX3" fmla="*/ 3187695 w 3550613"/>
                <a:gd name="connsiteY3" fmla="*/ 0 h 1313690"/>
                <a:gd name="connsiteX4" fmla="*/ 3200295 w 3550613"/>
                <a:gd name="connsiteY4" fmla="*/ 87337 h 1313690"/>
                <a:gd name="connsiteX5" fmla="*/ 3410024 w 3550613"/>
                <a:gd name="connsiteY5" fmla="*/ 607534 h 1313690"/>
                <a:gd name="connsiteX6" fmla="*/ 3163342 w 3550613"/>
                <a:gd name="connsiteY6" fmla="*/ 1122621 h 1313690"/>
                <a:gd name="connsiteX7" fmla="*/ 69850 w 3550613"/>
                <a:gd name="connsiteY7" fmla="*/ 1127851 h 1313690"/>
                <a:gd name="connsiteX8" fmla="*/ 0 w 3550613"/>
                <a:gd name="connsiteY8" fmla="*/ 1313690 h 131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613" h="1313690">
                  <a:moveTo>
                    <a:pt x="0" y="1313690"/>
                  </a:moveTo>
                  <a:lnTo>
                    <a:pt x="3272524" y="1313690"/>
                  </a:lnTo>
                  <a:lnTo>
                    <a:pt x="3550613" y="598095"/>
                  </a:lnTo>
                  <a:lnTo>
                    <a:pt x="3187695" y="0"/>
                  </a:lnTo>
                  <a:lnTo>
                    <a:pt x="3200295" y="87337"/>
                  </a:lnTo>
                  <a:lnTo>
                    <a:pt x="3410024" y="607534"/>
                  </a:lnTo>
                  <a:lnTo>
                    <a:pt x="3163342" y="1122621"/>
                  </a:lnTo>
                  <a:lnTo>
                    <a:pt x="69850" y="1127851"/>
                  </a:lnTo>
                  <a:lnTo>
                    <a:pt x="0" y="1313690"/>
                  </a:lnTo>
                  <a:close/>
                </a:path>
              </a:pathLst>
            </a:custGeom>
            <a:gradFill>
              <a:gsLst>
                <a:gs pos="0">
                  <a:srgbClr val="007BC0">
                    <a:lumMod val="40000"/>
                    <a:lumOff val="60000"/>
                  </a:srgbClr>
                </a:gs>
                <a:gs pos="21000">
                  <a:srgbClr val="007BC0">
                    <a:lumMod val="45000"/>
                    <a:lumOff val="55000"/>
                  </a:srgbClr>
                </a:gs>
                <a:gs pos="100000">
                  <a:srgbClr val="004975">
                    <a:lumMod val="75000"/>
                  </a:srgbClr>
                </a:gs>
              </a:gsLst>
              <a:lin ang="5400000" scaled="1"/>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09" name="Textfeld 108">
              <a:extLst>
                <a:ext uri="{FF2B5EF4-FFF2-40B4-BE49-F238E27FC236}">
                  <a16:creationId xmlns:a16="http://schemas.microsoft.com/office/drawing/2014/main" id="{C763EC7F-F8EC-4277-BCC2-B57CBE899417}"/>
                </a:ext>
              </a:extLst>
            </p:cNvPr>
            <p:cNvSpPr txBox="1"/>
            <p:nvPr/>
          </p:nvSpPr>
          <p:spPr>
            <a:xfrm>
              <a:off x="4458071" y="2464886"/>
              <a:ext cx="3127964" cy="1154612"/>
            </a:xfrm>
            <a:prstGeom prst="rect">
              <a:avLst/>
            </a:prstGeom>
            <a:noFill/>
            <a:ln>
              <a:noFill/>
            </a:ln>
          </p:spPr>
          <p:txBody>
            <a:bodyPr wrap="square" lIns="0" tIns="0" rIns="0" bIns="0" rtlCol="0">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en-US" sz="1200" b="0" i="0" u="none" strike="noStrike" kern="0" cap="none" spc="0" normalizeH="0" baseline="0" noProof="0" dirty="0">
                  <a:ln>
                    <a:noFill/>
                  </a:ln>
                  <a:solidFill>
                    <a:srgbClr val="0E78C5"/>
                  </a:solidFill>
                  <a:effectLst/>
                  <a:uLnTx/>
                  <a:uFillTx/>
                  <a:latin typeface="Bosch Office Sans" pitchFamily="34" charset="0"/>
                  <a:ea typeface="+mn-ea"/>
                  <a:cs typeface="+mn-cs"/>
                </a:rPr>
                <a:t>Ramp-Up and Series Production</a:t>
              </a:r>
            </a:p>
          </p:txBody>
        </p:sp>
      </p:grpSp>
      <p:grpSp>
        <p:nvGrpSpPr>
          <p:cNvPr id="100" name="Gruppieren 99">
            <a:extLst>
              <a:ext uri="{FF2B5EF4-FFF2-40B4-BE49-F238E27FC236}">
                <a16:creationId xmlns:a16="http://schemas.microsoft.com/office/drawing/2014/main" id="{C0853864-CC16-43E7-95CB-C2F818B8339A}"/>
              </a:ext>
            </a:extLst>
          </p:cNvPr>
          <p:cNvGrpSpPr/>
          <p:nvPr/>
        </p:nvGrpSpPr>
        <p:grpSpPr>
          <a:xfrm>
            <a:off x="6257689" y="4247385"/>
            <a:ext cx="941527" cy="505669"/>
            <a:chOff x="4297326" y="2464886"/>
            <a:chExt cx="3550613" cy="1313691"/>
          </a:xfrm>
        </p:grpSpPr>
        <p:sp>
          <p:nvSpPr>
            <p:cNvPr id="101" name="Freihandform: Form 100">
              <a:extLst>
                <a:ext uri="{FF2B5EF4-FFF2-40B4-BE49-F238E27FC236}">
                  <a16:creationId xmlns:a16="http://schemas.microsoft.com/office/drawing/2014/main" id="{58B9455A-B17A-4FED-BC71-E355C87930A2}"/>
                </a:ext>
              </a:extLst>
            </p:cNvPr>
            <p:cNvSpPr/>
            <p:nvPr/>
          </p:nvSpPr>
          <p:spPr>
            <a:xfrm>
              <a:off x="4297326" y="2464886"/>
              <a:ext cx="3550613" cy="1313691"/>
            </a:xfrm>
            <a:custGeom>
              <a:avLst/>
              <a:gdLst>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55510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407391 w 3621206"/>
                <a:gd name="connsiteY5" fmla="*/ 73243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75547 w 3621206"/>
                <a:gd name="connsiteY5" fmla="*/ 60960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25505 w 3621206"/>
                <a:gd name="connsiteY5" fmla="*/ 632347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03009"/>
                <a:gd name="connsiteY0" fmla="*/ 1323833 h 1323833"/>
                <a:gd name="connsiteX1" fmla="*/ 3202674 w 3603009"/>
                <a:gd name="connsiteY1" fmla="*/ 1323833 h 1323833"/>
                <a:gd name="connsiteX2" fmla="*/ 3603009 w 3603009"/>
                <a:gd name="connsiteY2" fmla="*/ 636896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323833 h 1323833"/>
                <a:gd name="connsiteX1" fmla="*/ 3202674 w 3603009"/>
                <a:gd name="connsiteY1" fmla="*/ 1323833 h 1323833"/>
                <a:gd name="connsiteX2" fmla="*/ 3603009 w 3603009"/>
                <a:gd name="connsiteY2" fmla="*/ 627797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25505 w 3603009"/>
                <a:gd name="connsiteY5" fmla="*/ 44127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22059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235451 h 1235451"/>
                <a:gd name="connsiteX1" fmla="*/ 3202674 w 3603009"/>
                <a:gd name="connsiteY1" fmla="*/ 1235451 h 1235451"/>
                <a:gd name="connsiteX2" fmla="*/ 3603009 w 3603009"/>
                <a:gd name="connsiteY2" fmla="*/ 524746 h 1235451"/>
                <a:gd name="connsiteX3" fmla="*/ 3215642 w 3603009"/>
                <a:gd name="connsiteY3" fmla="*/ 0 h 1235451"/>
                <a:gd name="connsiteX4" fmla="*/ 3057098 w 3603009"/>
                <a:gd name="connsiteY4" fmla="*/ 111785 h 1235451"/>
                <a:gd name="connsiteX5" fmla="*/ 3340174 w 3603009"/>
                <a:gd name="connsiteY5" fmla="*/ 529295 h 1235451"/>
                <a:gd name="connsiteX6" fmla="*/ 3093492 w 3603009"/>
                <a:gd name="connsiteY6" fmla="*/ 1044382 h 1235451"/>
                <a:gd name="connsiteX7" fmla="*/ 0 w 3603009"/>
                <a:gd name="connsiteY7" fmla="*/ 1039833 h 1235451"/>
                <a:gd name="connsiteX8" fmla="*/ 0 w 3603009"/>
                <a:gd name="connsiteY8" fmla="*/ 1235451 h 1235451"/>
                <a:gd name="connsiteX0" fmla="*/ 0 w 3603009"/>
                <a:gd name="connsiteY0" fmla="*/ 1241023 h 1241023"/>
                <a:gd name="connsiteX1" fmla="*/ 3202674 w 3603009"/>
                <a:gd name="connsiteY1" fmla="*/ 1241023 h 1241023"/>
                <a:gd name="connsiteX2" fmla="*/ 3603009 w 3603009"/>
                <a:gd name="connsiteY2" fmla="*/ 530318 h 1241023"/>
                <a:gd name="connsiteX3" fmla="*/ 3215642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603009"/>
                <a:gd name="connsiteY0" fmla="*/ 1241023 h 1241023"/>
                <a:gd name="connsiteX1" fmla="*/ 3202674 w 3603009"/>
                <a:gd name="connsiteY1" fmla="*/ 1241023 h 1241023"/>
                <a:gd name="connsiteX2" fmla="*/ 3603009 w 3603009"/>
                <a:gd name="connsiteY2" fmla="*/ 530318 h 1241023"/>
                <a:gd name="connsiteX3" fmla="*/ 3235201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422085"/>
                <a:gd name="connsiteY0" fmla="*/ 1241023 h 1241023"/>
                <a:gd name="connsiteX1" fmla="*/ 3202674 w 3422085"/>
                <a:gd name="connsiteY1" fmla="*/ 1241023 h 1241023"/>
                <a:gd name="connsiteX2" fmla="*/ 3422085 w 3422085"/>
                <a:gd name="connsiteY2" fmla="*/ 530318 h 1241023"/>
                <a:gd name="connsiteX3" fmla="*/ 3235201 w 3422085"/>
                <a:gd name="connsiteY3" fmla="*/ 5572 h 1241023"/>
                <a:gd name="connsiteX4" fmla="*/ 3130445 w 3422085"/>
                <a:gd name="connsiteY4" fmla="*/ 0 h 1241023"/>
                <a:gd name="connsiteX5" fmla="*/ 3340174 w 3422085"/>
                <a:gd name="connsiteY5" fmla="*/ 534867 h 1241023"/>
                <a:gd name="connsiteX6" fmla="*/ 3093492 w 3422085"/>
                <a:gd name="connsiteY6" fmla="*/ 1049954 h 1241023"/>
                <a:gd name="connsiteX7" fmla="*/ 0 w 3422085"/>
                <a:gd name="connsiteY7" fmla="*/ 1045405 h 1241023"/>
                <a:gd name="connsiteX8" fmla="*/ 0 w 3422085"/>
                <a:gd name="connsiteY8" fmla="*/ 1241023 h 1241023"/>
                <a:gd name="connsiteX0" fmla="*/ 0 w 3480763"/>
                <a:gd name="connsiteY0" fmla="*/ 1241023 h 1241023"/>
                <a:gd name="connsiteX1" fmla="*/ 3202674 w 3480763"/>
                <a:gd name="connsiteY1" fmla="*/ 1241023 h 1241023"/>
                <a:gd name="connsiteX2" fmla="*/ 3480763 w 3480763"/>
                <a:gd name="connsiteY2" fmla="*/ 525428 h 1241023"/>
                <a:gd name="connsiteX3" fmla="*/ 3235201 w 3480763"/>
                <a:gd name="connsiteY3" fmla="*/ 5572 h 1241023"/>
                <a:gd name="connsiteX4" fmla="*/ 3130445 w 3480763"/>
                <a:gd name="connsiteY4" fmla="*/ 0 h 1241023"/>
                <a:gd name="connsiteX5" fmla="*/ 3340174 w 3480763"/>
                <a:gd name="connsiteY5" fmla="*/ 534867 h 1241023"/>
                <a:gd name="connsiteX6" fmla="*/ 3093492 w 3480763"/>
                <a:gd name="connsiteY6" fmla="*/ 1049954 h 1241023"/>
                <a:gd name="connsiteX7" fmla="*/ 0 w 3480763"/>
                <a:gd name="connsiteY7" fmla="*/ 1045405 h 1241023"/>
                <a:gd name="connsiteX8" fmla="*/ 0 w 3480763"/>
                <a:gd name="connsiteY8" fmla="*/ 1241023 h 1241023"/>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18877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9098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34944 h 1230562"/>
                <a:gd name="connsiteX8" fmla="*/ 0 w 3480763"/>
                <a:gd name="connsiteY8" fmla="*/ 1230562 h 1230562"/>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44723 h 1230562"/>
                <a:gd name="connsiteX8" fmla="*/ 0 w 3480763"/>
                <a:gd name="connsiteY8" fmla="*/ 1230562 h 1230562"/>
                <a:gd name="connsiteX0" fmla="*/ 0 w 3480763"/>
                <a:gd name="connsiteY0" fmla="*/ 1313690 h 1313690"/>
                <a:gd name="connsiteX1" fmla="*/ 3202674 w 3480763"/>
                <a:gd name="connsiteY1" fmla="*/ 1313690 h 1313690"/>
                <a:gd name="connsiteX2" fmla="*/ 3480763 w 3480763"/>
                <a:gd name="connsiteY2" fmla="*/ 598095 h 1313690"/>
                <a:gd name="connsiteX3" fmla="*/ 3117845 w 3480763"/>
                <a:gd name="connsiteY3" fmla="*/ 0 h 1313690"/>
                <a:gd name="connsiteX4" fmla="*/ 3130445 w 3480763"/>
                <a:gd name="connsiteY4" fmla="*/ 87337 h 1313690"/>
                <a:gd name="connsiteX5" fmla="*/ 3340174 w 3480763"/>
                <a:gd name="connsiteY5" fmla="*/ 607534 h 1313690"/>
                <a:gd name="connsiteX6" fmla="*/ 3093492 w 3480763"/>
                <a:gd name="connsiteY6" fmla="*/ 1122621 h 1313690"/>
                <a:gd name="connsiteX7" fmla="*/ 0 w 3480763"/>
                <a:gd name="connsiteY7" fmla="*/ 1127851 h 1313690"/>
                <a:gd name="connsiteX8" fmla="*/ 0 w 3480763"/>
                <a:gd name="connsiteY8" fmla="*/ 1313690 h 1313690"/>
                <a:gd name="connsiteX0" fmla="*/ 0 w 3595063"/>
                <a:gd name="connsiteY0" fmla="*/ 1326390 h 1326390"/>
                <a:gd name="connsiteX1" fmla="*/ 3316974 w 3595063"/>
                <a:gd name="connsiteY1" fmla="*/ 1313690 h 1326390"/>
                <a:gd name="connsiteX2" fmla="*/ 3595063 w 3595063"/>
                <a:gd name="connsiteY2" fmla="*/ 598095 h 1326390"/>
                <a:gd name="connsiteX3" fmla="*/ 3232145 w 3595063"/>
                <a:gd name="connsiteY3" fmla="*/ 0 h 1326390"/>
                <a:gd name="connsiteX4" fmla="*/ 3244745 w 3595063"/>
                <a:gd name="connsiteY4" fmla="*/ 87337 h 1326390"/>
                <a:gd name="connsiteX5" fmla="*/ 3454474 w 3595063"/>
                <a:gd name="connsiteY5" fmla="*/ 607534 h 1326390"/>
                <a:gd name="connsiteX6" fmla="*/ 3207792 w 3595063"/>
                <a:gd name="connsiteY6" fmla="*/ 1122621 h 1326390"/>
                <a:gd name="connsiteX7" fmla="*/ 114300 w 3595063"/>
                <a:gd name="connsiteY7" fmla="*/ 1127851 h 1326390"/>
                <a:gd name="connsiteX8" fmla="*/ 0 w 3595063"/>
                <a:gd name="connsiteY8" fmla="*/ 1326390 h 1326390"/>
                <a:gd name="connsiteX0" fmla="*/ 0 w 3595063"/>
                <a:gd name="connsiteY0" fmla="*/ 1307340 h 1313690"/>
                <a:gd name="connsiteX1" fmla="*/ 3316974 w 3595063"/>
                <a:gd name="connsiteY1" fmla="*/ 1313690 h 1313690"/>
                <a:gd name="connsiteX2" fmla="*/ 3595063 w 3595063"/>
                <a:gd name="connsiteY2" fmla="*/ 598095 h 1313690"/>
                <a:gd name="connsiteX3" fmla="*/ 3232145 w 3595063"/>
                <a:gd name="connsiteY3" fmla="*/ 0 h 1313690"/>
                <a:gd name="connsiteX4" fmla="*/ 3244745 w 3595063"/>
                <a:gd name="connsiteY4" fmla="*/ 87337 h 1313690"/>
                <a:gd name="connsiteX5" fmla="*/ 3454474 w 3595063"/>
                <a:gd name="connsiteY5" fmla="*/ 607534 h 1313690"/>
                <a:gd name="connsiteX6" fmla="*/ 3207792 w 3595063"/>
                <a:gd name="connsiteY6" fmla="*/ 1122621 h 1313690"/>
                <a:gd name="connsiteX7" fmla="*/ 114300 w 3595063"/>
                <a:gd name="connsiteY7" fmla="*/ 1127851 h 1313690"/>
                <a:gd name="connsiteX8" fmla="*/ 0 w 3595063"/>
                <a:gd name="connsiteY8" fmla="*/ 1307340 h 1313690"/>
                <a:gd name="connsiteX0" fmla="*/ 0 w 3569663"/>
                <a:gd name="connsiteY0" fmla="*/ 1307340 h 1313690"/>
                <a:gd name="connsiteX1" fmla="*/ 3291574 w 3569663"/>
                <a:gd name="connsiteY1" fmla="*/ 1313690 h 1313690"/>
                <a:gd name="connsiteX2" fmla="*/ 3569663 w 3569663"/>
                <a:gd name="connsiteY2" fmla="*/ 598095 h 1313690"/>
                <a:gd name="connsiteX3" fmla="*/ 3206745 w 3569663"/>
                <a:gd name="connsiteY3" fmla="*/ 0 h 1313690"/>
                <a:gd name="connsiteX4" fmla="*/ 3219345 w 3569663"/>
                <a:gd name="connsiteY4" fmla="*/ 87337 h 1313690"/>
                <a:gd name="connsiteX5" fmla="*/ 3429074 w 3569663"/>
                <a:gd name="connsiteY5" fmla="*/ 607534 h 1313690"/>
                <a:gd name="connsiteX6" fmla="*/ 3182392 w 3569663"/>
                <a:gd name="connsiteY6" fmla="*/ 1122621 h 1313690"/>
                <a:gd name="connsiteX7" fmla="*/ 88900 w 3569663"/>
                <a:gd name="connsiteY7" fmla="*/ 1127851 h 1313690"/>
                <a:gd name="connsiteX8" fmla="*/ 0 w 3569663"/>
                <a:gd name="connsiteY8" fmla="*/ 1307340 h 1313690"/>
                <a:gd name="connsiteX0" fmla="*/ 0 w 3556963"/>
                <a:gd name="connsiteY0" fmla="*/ 1307340 h 1313690"/>
                <a:gd name="connsiteX1" fmla="*/ 3278874 w 3556963"/>
                <a:gd name="connsiteY1" fmla="*/ 1313690 h 1313690"/>
                <a:gd name="connsiteX2" fmla="*/ 3556963 w 3556963"/>
                <a:gd name="connsiteY2" fmla="*/ 598095 h 1313690"/>
                <a:gd name="connsiteX3" fmla="*/ 3194045 w 3556963"/>
                <a:gd name="connsiteY3" fmla="*/ 0 h 1313690"/>
                <a:gd name="connsiteX4" fmla="*/ 3206645 w 3556963"/>
                <a:gd name="connsiteY4" fmla="*/ 87337 h 1313690"/>
                <a:gd name="connsiteX5" fmla="*/ 3416374 w 3556963"/>
                <a:gd name="connsiteY5" fmla="*/ 607534 h 1313690"/>
                <a:gd name="connsiteX6" fmla="*/ 3169692 w 3556963"/>
                <a:gd name="connsiteY6" fmla="*/ 1122621 h 1313690"/>
                <a:gd name="connsiteX7" fmla="*/ 76200 w 3556963"/>
                <a:gd name="connsiteY7" fmla="*/ 1127851 h 1313690"/>
                <a:gd name="connsiteX8" fmla="*/ 0 w 3556963"/>
                <a:gd name="connsiteY8" fmla="*/ 1307340 h 1313690"/>
                <a:gd name="connsiteX0" fmla="*/ 0 w 3550613"/>
                <a:gd name="connsiteY0" fmla="*/ 1313690 h 1313690"/>
                <a:gd name="connsiteX1" fmla="*/ 3272524 w 3550613"/>
                <a:gd name="connsiteY1" fmla="*/ 1313690 h 1313690"/>
                <a:gd name="connsiteX2" fmla="*/ 3550613 w 3550613"/>
                <a:gd name="connsiteY2" fmla="*/ 598095 h 1313690"/>
                <a:gd name="connsiteX3" fmla="*/ 3187695 w 3550613"/>
                <a:gd name="connsiteY3" fmla="*/ 0 h 1313690"/>
                <a:gd name="connsiteX4" fmla="*/ 3200295 w 3550613"/>
                <a:gd name="connsiteY4" fmla="*/ 87337 h 1313690"/>
                <a:gd name="connsiteX5" fmla="*/ 3410024 w 3550613"/>
                <a:gd name="connsiteY5" fmla="*/ 607534 h 1313690"/>
                <a:gd name="connsiteX6" fmla="*/ 3163342 w 3550613"/>
                <a:gd name="connsiteY6" fmla="*/ 1122621 h 1313690"/>
                <a:gd name="connsiteX7" fmla="*/ 69850 w 3550613"/>
                <a:gd name="connsiteY7" fmla="*/ 1127851 h 1313690"/>
                <a:gd name="connsiteX8" fmla="*/ 0 w 3550613"/>
                <a:gd name="connsiteY8" fmla="*/ 1313690 h 1313690"/>
                <a:gd name="connsiteX0" fmla="*/ 0 w 3550613"/>
                <a:gd name="connsiteY0" fmla="*/ 1313690 h 1313690"/>
                <a:gd name="connsiteX1" fmla="*/ 3272524 w 3550613"/>
                <a:gd name="connsiteY1" fmla="*/ 1313690 h 1313690"/>
                <a:gd name="connsiteX2" fmla="*/ 3550613 w 3550613"/>
                <a:gd name="connsiteY2" fmla="*/ 598095 h 1313690"/>
                <a:gd name="connsiteX3" fmla="*/ 3187695 w 3550613"/>
                <a:gd name="connsiteY3" fmla="*/ 0 h 1313690"/>
                <a:gd name="connsiteX4" fmla="*/ 3200295 w 3550613"/>
                <a:gd name="connsiteY4" fmla="*/ 87337 h 1313690"/>
                <a:gd name="connsiteX5" fmla="*/ 3410024 w 3550613"/>
                <a:gd name="connsiteY5" fmla="*/ 607534 h 1313690"/>
                <a:gd name="connsiteX6" fmla="*/ 3163342 w 3550613"/>
                <a:gd name="connsiteY6" fmla="*/ 1122621 h 1313690"/>
                <a:gd name="connsiteX7" fmla="*/ 105769 w 3550613"/>
                <a:gd name="connsiteY7" fmla="*/ 1127850 h 1313690"/>
                <a:gd name="connsiteX8" fmla="*/ 0 w 3550613"/>
                <a:gd name="connsiteY8" fmla="*/ 1313690 h 131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613" h="1313690">
                  <a:moveTo>
                    <a:pt x="0" y="1313690"/>
                  </a:moveTo>
                  <a:lnTo>
                    <a:pt x="3272524" y="1313690"/>
                  </a:lnTo>
                  <a:lnTo>
                    <a:pt x="3550613" y="598095"/>
                  </a:lnTo>
                  <a:lnTo>
                    <a:pt x="3187695" y="0"/>
                  </a:lnTo>
                  <a:lnTo>
                    <a:pt x="3200295" y="87337"/>
                  </a:lnTo>
                  <a:lnTo>
                    <a:pt x="3410024" y="607534"/>
                  </a:lnTo>
                  <a:lnTo>
                    <a:pt x="3163342" y="1122621"/>
                  </a:lnTo>
                  <a:lnTo>
                    <a:pt x="105769" y="1127850"/>
                  </a:lnTo>
                  <a:lnTo>
                    <a:pt x="0" y="1313690"/>
                  </a:lnTo>
                  <a:close/>
                </a:path>
              </a:pathLst>
            </a:custGeom>
            <a:gradFill>
              <a:gsLst>
                <a:gs pos="0">
                  <a:srgbClr val="007BC0">
                    <a:lumMod val="40000"/>
                    <a:lumOff val="60000"/>
                  </a:srgbClr>
                </a:gs>
                <a:gs pos="21000">
                  <a:srgbClr val="007BC0">
                    <a:lumMod val="45000"/>
                    <a:lumOff val="55000"/>
                  </a:srgbClr>
                </a:gs>
                <a:gs pos="100000">
                  <a:srgbClr val="004975">
                    <a:lumMod val="75000"/>
                  </a:srgbClr>
                </a:gs>
              </a:gsLst>
              <a:lin ang="5400000" scaled="1"/>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07" name="Textfeld 106">
              <a:extLst>
                <a:ext uri="{FF2B5EF4-FFF2-40B4-BE49-F238E27FC236}">
                  <a16:creationId xmlns:a16="http://schemas.microsoft.com/office/drawing/2014/main" id="{D87A1F8B-8226-4BA9-AFBE-897B2490D79B}"/>
                </a:ext>
              </a:extLst>
            </p:cNvPr>
            <p:cNvSpPr txBox="1"/>
            <p:nvPr/>
          </p:nvSpPr>
          <p:spPr>
            <a:xfrm>
              <a:off x="4381500" y="2464886"/>
              <a:ext cx="3127963" cy="1154613"/>
            </a:xfrm>
            <a:prstGeom prst="rect">
              <a:avLst/>
            </a:prstGeom>
            <a:noFill/>
            <a:ln>
              <a:noFill/>
            </a:ln>
          </p:spPr>
          <p:txBody>
            <a:bodyPr wrap="square" lIns="0" tIns="0" rIns="0" bIns="0" rtlCol="0">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en-US" sz="1200" b="0" i="0" u="none" strike="noStrike" kern="0" cap="none" spc="0" normalizeH="0" baseline="0" noProof="0" dirty="0">
                  <a:ln>
                    <a:noFill/>
                  </a:ln>
                  <a:solidFill>
                    <a:srgbClr val="0E78C5"/>
                  </a:solidFill>
                  <a:effectLst/>
                  <a:uLnTx/>
                  <a:uFillTx/>
                  <a:latin typeface="Bosch Office Sans" pitchFamily="34" charset="0"/>
                  <a:ea typeface="+mn-ea"/>
                  <a:cs typeface="+mn-cs"/>
                </a:rPr>
                <a:t>Post-Series Supply</a:t>
              </a:r>
            </a:p>
          </p:txBody>
        </p:sp>
      </p:grpSp>
      <p:pic>
        <p:nvPicPr>
          <p:cNvPr id="50" name="Picture 34">
            <a:extLst>
              <a:ext uri="{FF2B5EF4-FFF2-40B4-BE49-F238E27FC236}">
                <a16:creationId xmlns:a16="http://schemas.microsoft.com/office/drawing/2014/main" id="{AEEA49E6-C8C0-4620-A4B0-4D643699CDF8}"/>
              </a:ext>
            </a:extLst>
          </p:cNvPr>
          <p:cNvPicPr>
            <a:picLocks noChangeAspect="1"/>
          </p:cNvPicPr>
          <p:nvPr/>
        </p:nvPicPr>
        <p:blipFill>
          <a:blip r:embed="rId5" cstate="print">
            <a:duotone>
              <a:prstClr val="black"/>
              <a:srgbClr val="ED7D31">
                <a:tint val="45000"/>
                <a:satMod val="400000"/>
              </a:srgbClr>
            </a:duotone>
            <a:extLst>
              <a:ext uri="{28A0092B-C50C-407E-A947-70E740481C1C}">
                <a14:useLocalDpi xmlns:a14="http://schemas.microsoft.com/office/drawing/2010/main" val="0"/>
              </a:ext>
            </a:extLst>
          </a:blip>
          <a:stretch>
            <a:fillRect/>
          </a:stretch>
        </p:blipFill>
        <p:spPr>
          <a:xfrm>
            <a:off x="7483052" y="2164370"/>
            <a:ext cx="249349" cy="249349"/>
          </a:xfrm>
          <a:prstGeom prst="rect">
            <a:avLst/>
          </a:prstGeom>
        </p:spPr>
      </p:pic>
    </p:spTree>
    <p:extLst>
      <p:ext uri="{BB962C8B-B14F-4D97-AF65-F5344CB8AC3E}">
        <p14:creationId xmlns:p14="http://schemas.microsoft.com/office/powerpoint/2010/main" val="14485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fade">
                                      <p:cBhvr>
                                        <p:cTn id="15" dur="500"/>
                                        <p:tgtEl>
                                          <p:spTgt spid="10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fade">
                                      <p:cBhvr>
                                        <p:cTn id="19" dur="500"/>
                                        <p:tgtEl>
                                          <p:spTgt spid="10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3"/>
                                        </p:tgtEl>
                                        <p:attrNameLst>
                                          <p:attrName>style.visibility</p:attrName>
                                        </p:attrNameLst>
                                      </p:cBhvr>
                                      <p:to>
                                        <p:strVal val="visible"/>
                                      </p:to>
                                    </p:set>
                                    <p:animEffect transition="in" filter="fade">
                                      <p:cBhvr>
                                        <p:cTn id="23" dur="500"/>
                                        <p:tgtEl>
                                          <p:spTgt spid="10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500"/>
                                        <p:tgtEl>
                                          <p:spTgt spid="10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fade">
                                      <p:cBhvr>
                                        <p:cTn id="31" dur="500"/>
                                        <p:tgtEl>
                                          <p:spTgt spid="7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err="1"/>
              <a:t>Proposed</a:t>
            </a:r>
            <a:r>
              <a:rPr lang="de-DE" dirty="0"/>
              <a:t> </a:t>
            </a:r>
            <a:r>
              <a:rPr lang="de-DE" dirty="0" err="1"/>
              <a:t>improvements</a:t>
            </a:r>
            <a:r>
              <a:rPr lang="de-DE" dirty="0"/>
              <a:t> </a:t>
            </a:r>
            <a:r>
              <a:rPr lang="de-DE" dirty="0" err="1"/>
              <a:t>for</a:t>
            </a:r>
            <a:r>
              <a:rPr lang="de-DE" dirty="0"/>
              <a:t> </a:t>
            </a:r>
            <a:r>
              <a:rPr lang="de-DE" dirty="0" err="1"/>
              <a:t>existing</a:t>
            </a:r>
            <a:r>
              <a:rPr lang="de-DE" dirty="0"/>
              <a:t> OSLC-Support</a:t>
            </a:r>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a:t>OSLC </a:t>
            </a:r>
            <a:r>
              <a:rPr lang="de-DE" b="1" dirty="0" err="1"/>
              <a:t>Capability</a:t>
            </a:r>
            <a:r>
              <a:rPr lang="de-DE" b="1" dirty="0"/>
              <a:t> Support</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p:txBody>
          <a:bodyPr/>
          <a:lstStyle/>
          <a:p>
            <a:pPr marL="0" indent="0">
              <a:buNone/>
            </a:pPr>
            <a:r>
              <a:rPr lang="de-DE" dirty="0"/>
              <a:t>Add-Ons </a:t>
            </a:r>
            <a:r>
              <a:rPr lang="de-DE" dirty="0" err="1"/>
              <a:t>proposed</a:t>
            </a:r>
            <a:endParaRPr lang="de-DE" dirty="0"/>
          </a:p>
          <a:p>
            <a:r>
              <a:rPr lang="de-DE" dirty="0" err="1"/>
              <a:t>Conceptual</a:t>
            </a:r>
            <a:r>
              <a:rPr lang="de-DE" dirty="0"/>
              <a:t> </a:t>
            </a:r>
            <a:r>
              <a:rPr lang="de-DE" dirty="0" err="1"/>
              <a:t>paper</a:t>
            </a:r>
            <a:r>
              <a:rPr lang="de-DE" dirty="0"/>
              <a:t> </a:t>
            </a:r>
            <a:r>
              <a:rPr lang="de-DE" dirty="0" err="1"/>
              <a:t>to</a:t>
            </a:r>
            <a:r>
              <a:rPr lang="de-DE" dirty="0"/>
              <a:t> </a:t>
            </a:r>
            <a:r>
              <a:rPr lang="de-DE" dirty="0" err="1"/>
              <a:t>describe</a:t>
            </a:r>
            <a:r>
              <a:rPr lang="de-DE" dirty="0"/>
              <a:t> </a:t>
            </a:r>
            <a:r>
              <a:rPr lang="de-DE" dirty="0" err="1"/>
              <a:t>concepts</a:t>
            </a:r>
            <a:r>
              <a:rPr lang="de-DE" dirty="0"/>
              <a:t> and </a:t>
            </a:r>
            <a:r>
              <a:rPr lang="de-DE" dirty="0" err="1"/>
              <a:t>methodologies</a:t>
            </a:r>
            <a:r>
              <a:rPr lang="de-DE" dirty="0"/>
              <a:t> in </a:t>
            </a:r>
            <a:r>
              <a:rPr lang="de-DE" dirty="0" err="1"/>
              <a:t>more</a:t>
            </a:r>
            <a:r>
              <a:rPr lang="de-DE" dirty="0"/>
              <a:t> </a:t>
            </a:r>
            <a:r>
              <a:rPr lang="de-DE" dirty="0" err="1"/>
              <a:t>detail</a:t>
            </a:r>
            <a:r>
              <a:rPr lang="de-DE" dirty="0"/>
              <a:t> – Primer-extension</a:t>
            </a:r>
          </a:p>
          <a:p>
            <a:r>
              <a:rPr lang="de-DE" dirty="0" err="1"/>
              <a:t>Exemplary</a:t>
            </a:r>
            <a:r>
              <a:rPr lang="de-DE" dirty="0"/>
              <a:t> </a:t>
            </a:r>
            <a:r>
              <a:rPr lang="de-DE" dirty="0" err="1"/>
              <a:t>implementation</a:t>
            </a:r>
            <a:r>
              <a:rPr lang="de-DE" dirty="0"/>
              <a:t> </a:t>
            </a:r>
            <a:r>
              <a:rPr lang="de-DE" dirty="0" err="1"/>
              <a:t>concepts</a:t>
            </a:r>
            <a:r>
              <a:rPr lang="de-DE" dirty="0"/>
              <a:t> – e.g. </a:t>
            </a:r>
            <a:r>
              <a:rPr lang="de-DE" dirty="0" err="1"/>
              <a:t>integration</a:t>
            </a:r>
            <a:r>
              <a:rPr lang="de-DE" dirty="0"/>
              <a:t> of CAD-Systems, </a:t>
            </a:r>
            <a:r>
              <a:rPr lang="de-DE" dirty="0" err="1"/>
              <a:t>Documents</a:t>
            </a:r>
            <a:r>
              <a:rPr lang="de-DE" dirty="0"/>
              <a:t>, …</a:t>
            </a:r>
          </a:p>
          <a:p>
            <a:r>
              <a:rPr lang="de-DE" dirty="0" err="1"/>
              <a:t>Procedure</a:t>
            </a:r>
            <a:r>
              <a:rPr lang="de-DE" dirty="0"/>
              <a:t> </a:t>
            </a:r>
            <a:r>
              <a:rPr lang="de-DE" dirty="0" err="1"/>
              <a:t>if</a:t>
            </a:r>
            <a:r>
              <a:rPr lang="de-DE" dirty="0"/>
              <a:t> </a:t>
            </a:r>
            <a:r>
              <a:rPr lang="de-DE" dirty="0" err="1"/>
              <a:t>Configuration</a:t>
            </a:r>
            <a:r>
              <a:rPr lang="de-DE" dirty="0"/>
              <a:t> Management Systems </a:t>
            </a:r>
            <a:r>
              <a:rPr lang="de-DE" dirty="0" err="1"/>
              <a:t>did</a:t>
            </a:r>
            <a:r>
              <a:rPr lang="de-DE" dirty="0"/>
              <a:t> not </a:t>
            </a:r>
            <a:r>
              <a:rPr lang="de-DE" dirty="0" err="1"/>
              <a:t>implement</a:t>
            </a:r>
            <a:r>
              <a:rPr lang="de-DE" dirty="0"/>
              <a:t> </a:t>
            </a:r>
            <a:r>
              <a:rPr lang="de-DE" dirty="0" err="1"/>
              <a:t>the</a:t>
            </a:r>
            <a:r>
              <a:rPr lang="de-DE" dirty="0"/>
              <a:t> </a:t>
            </a:r>
            <a:r>
              <a:rPr lang="de-DE" dirty="0" err="1"/>
              <a:t>concept</a:t>
            </a:r>
            <a:r>
              <a:rPr lang="de-DE" dirty="0"/>
              <a:t> of </a:t>
            </a:r>
            <a:r>
              <a:rPr lang="de-DE" dirty="0" err="1"/>
              <a:t>concept</a:t>
            </a:r>
            <a:r>
              <a:rPr lang="de-DE" dirty="0"/>
              <a:t> </a:t>
            </a:r>
            <a:r>
              <a:rPr lang="de-DE" dirty="0" err="1"/>
              <a:t>resources</a:t>
            </a:r>
            <a:br>
              <a:rPr lang="de-DE" dirty="0"/>
            </a:br>
            <a:r>
              <a:rPr lang="de-DE" dirty="0">
                <a:sym typeface="Wingdings" panose="05000000000000000000" pitchFamily="2" charset="2"/>
              </a:rPr>
              <a:t> </a:t>
            </a:r>
            <a:r>
              <a:rPr lang="de-DE" dirty="0" err="1">
                <a:sym typeface="Wingdings" panose="05000000000000000000" pitchFamily="2" charset="2"/>
              </a:rPr>
              <a:t>scenarios</a:t>
            </a:r>
            <a:r>
              <a:rPr lang="de-DE" dirty="0">
                <a:sym typeface="Wingdings" panose="05000000000000000000" pitchFamily="2" charset="2"/>
              </a:rPr>
              <a:t>, </a:t>
            </a:r>
            <a:r>
              <a:rPr lang="de-DE" dirty="0" err="1">
                <a:sym typeface="Wingdings" panose="05000000000000000000" pitchFamily="2" charset="2"/>
              </a:rPr>
              <a:t>solution</a:t>
            </a:r>
            <a:r>
              <a:rPr lang="de-DE" dirty="0">
                <a:sym typeface="Wingdings" panose="05000000000000000000" pitchFamily="2" charset="2"/>
              </a:rPr>
              <a:t> </a:t>
            </a:r>
            <a:r>
              <a:rPr lang="de-DE" dirty="0" err="1">
                <a:sym typeface="Wingdings" panose="05000000000000000000" pitchFamily="2" charset="2"/>
              </a:rPr>
              <a:t>patterns</a:t>
            </a:r>
            <a:endParaRPr lang="de-DE" dirty="0">
              <a:sym typeface="Wingdings" panose="05000000000000000000" pitchFamily="2" charset="2"/>
            </a:endParaRPr>
          </a:p>
          <a:p>
            <a:r>
              <a:rPr lang="en-US" dirty="0"/>
              <a:t>Get(concept-resource, configuration-context)</a:t>
            </a:r>
            <a:br>
              <a:rPr lang="en-US" dirty="0"/>
            </a:br>
            <a:r>
              <a:rPr lang="en-US" dirty="0"/>
              <a:t>Further details required: resource-data is in the local CMS, whereas the configurations-context might be a global one managed in global CMS. </a:t>
            </a:r>
            <a:br>
              <a:rPr lang="en-US" dirty="0"/>
            </a:br>
            <a:r>
              <a:rPr lang="en-US" dirty="0"/>
              <a:t>How is the data shared between local- and global CMS? Via a configuration Index?</a:t>
            </a:r>
          </a:p>
          <a:p>
            <a:r>
              <a:rPr lang="en-US" dirty="0"/>
              <a:t>Contribution -&gt; Configuration-Property should be [0:1] instead of exactly one.</a:t>
            </a:r>
            <a:br>
              <a:rPr lang="en-US" dirty="0"/>
            </a:br>
            <a:r>
              <a:rPr lang="en-US" dirty="0"/>
              <a:t>Utility: to allow expected/empty contributions (e.g. as a result of a project tailoring)</a:t>
            </a:r>
          </a:p>
          <a:p>
            <a:r>
              <a:rPr lang="en-US" dirty="0"/>
              <a:t>Contribution -&gt; additional Properties:</a:t>
            </a:r>
            <a:br>
              <a:rPr lang="en-US" dirty="0"/>
            </a:br>
            <a:r>
              <a:rPr lang="en-US" dirty="0"/>
              <a:t>Configuration Item Type, Quantity, Registration Date, Status, as latest released, Ref. Designator</a:t>
            </a:r>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8</a:t>
            </a:fld>
            <a:endParaRPr lang="en-US" noProof="1"/>
          </a:p>
        </p:txBody>
      </p:sp>
    </p:spTree>
    <p:extLst>
      <p:ext uri="{BB962C8B-B14F-4D97-AF65-F5344CB8AC3E}">
        <p14:creationId xmlns:p14="http://schemas.microsoft.com/office/powerpoint/2010/main" val="340137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89E0-89D9-4425-AE04-BF03119740B1}"/>
              </a:ext>
            </a:extLst>
          </p:cNvPr>
          <p:cNvSpPr>
            <a:spLocks noGrp="1"/>
          </p:cNvSpPr>
          <p:nvPr>
            <p:ph type="ctrTitle"/>
          </p:nvPr>
        </p:nvSpPr>
        <p:spPr/>
        <p:txBody>
          <a:bodyPr/>
          <a:lstStyle/>
          <a:p>
            <a:r>
              <a:rPr lang="en-US" dirty="0"/>
              <a:t>OSLC product centric scenarios</a:t>
            </a:r>
          </a:p>
        </p:txBody>
      </p:sp>
      <p:sp>
        <p:nvSpPr>
          <p:cNvPr id="5" name="Textplatzhalter 4">
            <a:extLst>
              <a:ext uri="{FF2B5EF4-FFF2-40B4-BE49-F238E27FC236}">
                <a16:creationId xmlns:a16="http://schemas.microsoft.com/office/drawing/2014/main" id="{FECA49A9-DDD5-4CF0-9C42-EB12FD337A10}"/>
              </a:ext>
            </a:extLst>
          </p:cNvPr>
          <p:cNvSpPr>
            <a:spLocks noGrp="1"/>
          </p:cNvSpPr>
          <p:nvPr>
            <p:ph type="body" sz="quarter" idx="1"/>
          </p:nvPr>
        </p:nvSpPr>
        <p:spPr>
          <a:xfrm>
            <a:off x="547200" y="4241130"/>
            <a:ext cx="9417530" cy="1254369"/>
          </a:xfrm>
        </p:spPr>
        <p:txBody>
          <a:bodyPr/>
          <a:lstStyle/>
          <a:p>
            <a:r>
              <a:rPr lang="de-DE" dirty="0" err="1"/>
              <a:t>Provide</a:t>
            </a:r>
            <a:r>
              <a:rPr lang="de-DE" dirty="0"/>
              <a:t> </a:t>
            </a:r>
            <a:r>
              <a:rPr lang="de-DE" b="1" dirty="0" err="1"/>
              <a:t>product</a:t>
            </a:r>
            <a:r>
              <a:rPr lang="de-DE" b="1" dirty="0"/>
              <a:t> </a:t>
            </a:r>
            <a:r>
              <a:rPr lang="de-DE" b="1" dirty="0" err="1"/>
              <a:t>centric</a:t>
            </a:r>
            <a:r>
              <a:rPr lang="de-DE" b="1" dirty="0"/>
              <a:t> </a:t>
            </a:r>
            <a:r>
              <a:rPr lang="de-DE" b="1" dirty="0" err="1"/>
              <a:t>scenarios</a:t>
            </a:r>
            <a:r>
              <a:rPr lang="de-DE" b="1" dirty="0"/>
              <a:t> </a:t>
            </a:r>
            <a:r>
              <a:rPr lang="de-DE" dirty="0"/>
              <a:t>incl. </a:t>
            </a:r>
            <a:r>
              <a:rPr lang="de-DE" dirty="0" err="1"/>
              <a:t>feasibility</a:t>
            </a:r>
            <a:r>
              <a:rPr lang="de-DE" dirty="0"/>
              <a:t>- and utility-details</a:t>
            </a:r>
          </a:p>
          <a:p>
            <a:r>
              <a:rPr lang="de-DE" dirty="0" err="1"/>
              <a:t>purpuse</a:t>
            </a:r>
            <a:r>
              <a:rPr lang="de-DE" dirty="0"/>
              <a:t>: </a:t>
            </a:r>
            <a:r>
              <a:rPr lang="de-DE" dirty="0" err="1"/>
              <a:t>identify</a:t>
            </a:r>
            <a:r>
              <a:rPr lang="de-DE" dirty="0"/>
              <a:t> &amp; </a:t>
            </a:r>
            <a:r>
              <a:rPr lang="de-DE" dirty="0" err="1"/>
              <a:t>prioritize</a:t>
            </a:r>
            <a:r>
              <a:rPr lang="de-DE" dirty="0"/>
              <a:t> OSLC </a:t>
            </a:r>
            <a:r>
              <a:rPr lang="de-DE" dirty="0" err="1"/>
              <a:t>extensions</a:t>
            </a:r>
            <a:endParaRPr lang="de-DE" dirty="0"/>
          </a:p>
          <a:p>
            <a:endParaRPr lang="de-DE" dirty="0"/>
          </a:p>
        </p:txBody>
      </p:sp>
    </p:spTree>
    <p:extLst>
      <p:ext uri="{BB962C8B-B14F-4D97-AF65-F5344CB8AC3E}">
        <p14:creationId xmlns:p14="http://schemas.microsoft.com/office/powerpoint/2010/main" val="1912042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AXMLTEMPLATE" val="presentation_169"/>
  <p:tag name="SAXMLCOMPANYNAME" val="bosch"/>
  <p:tag name="MLTEMPLATEVERSION" val="2.0"/>
  <p:tag name="MLLANGUAGE" val="deu"/>
  <p:tag name="SAXCONVERSION" val="2"/>
</p:tagLst>
</file>

<file path=ppt/theme/theme1.xml><?xml version="1.0" encoding="utf-8"?>
<a:theme xmlns:a="http://schemas.openxmlformats.org/drawingml/2006/main" name="Bosch 2022">
  <a:themeElements>
    <a:clrScheme name="Bosch Blau">
      <a:dk1>
        <a:sysClr val="windowText" lastClr="000000"/>
      </a:dk1>
      <a:lt1>
        <a:sysClr val="window" lastClr="FFFFFF"/>
      </a:lt1>
      <a:dk2>
        <a:srgbClr val="424C58"/>
      </a:dk2>
      <a:lt2>
        <a:srgbClr val="B2B3B5"/>
      </a:lt2>
      <a:accent1>
        <a:srgbClr val="007BC0"/>
      </a:accent1>
      <a:accent2>
        <a:srgbClr val="004975"/>
      </a:accent2>
      <a:accent3>
        <a:srgbClr val="007BC0"/>
      </a:accent3>
      <a:accent4>
        <a:srgbClr val="004975"/>
      </a:accent4>
      <a:accent5>
        <a:srgbClr val="007BC0"/>
      </a:accent5>
      <a:accent6>
        <a:srgbClr val="004975"/>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52924039-0E61-4818-99E1-D362E68D7D91}" vid="{B6C1A3BA-AF47-4731-9FD9-D2E65E1AD312}"/>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saxMLTemplate>
  <Variablen>
    <Variable>
      <Name>attachmentremark</Name>
      <OrgInhalt/>
      <Wert/>
      <Platzhalter>False</Platzhalter>
      <DocDatenDialog>True</DocDatenDialog>
      <Label>Anlagenvermerk</Label>
      <FrageVar>False</FrageVar>
      <Prefix/>
      <Suffix/>
      <WegfallVar/>
      <MussFeld>False</MussFeld>
      <InDokument>True</InDokument>
      <Sektion>AttachmentRemark</Sektion>
      <Reihenfolge>0</Reihenfolge>
    </Variable>
    <Variable>
      <Name>departmentshort</Name>
      <OrgInhalt>BD/PLM5</OrgInhalt>
      <Wert>BD/PLM5</Wert>
      <Platzhalter>False</Platzhalter>
      <DocDatenDialog>True</DocDatenDialog>
      <Label>Urhebervermerk</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OrgInhalt>
      <Wert>Intern</Wert>
      <Platzhalter>False</Platzhalter>
      <DocDatenDialog>True</DocDatenDialog>
      <Label>Vertraulichkeitsvermerk</Label>
      <FrageVar>False</FrageVar>
      <Prefix/>
      <Suffix/>
      <WegfallVar/>
      <ComboBox>
        <Option>Intern</Option>
        <Option>Vertraulich</Option>
        <Option>Streng vertraulich</Option>
        <Option/>
      </ComboBox>
      <MussFeld>False</MussFeld>
      <InDokument>True</InDokument>
      <Sektion>Bosch_footer_1</Sektion>
      <Reihenfolge>0</Reihenfolge>
    </Variable>
    <Variable>
      <Name>copyright</Name>
      <OrgInhalt>© Robert Bosch GmbH 2023. Alle Rechte vorbehalten, auch bzgl. jeder Verfügung, Verwertung, Reproduktion, Bearbeitung, Weitergabe sowie für den Fall von Schutzrechtsanmeldungen.</OrgInhalt>
      <Wert>© Robert Bosch GmbH 2023. Alle Rechte vorbehalten, auch bzgl. jeder Verfügung, Verwertung, Reproduktion, Bearbeitung, Weitergabe sowie für den Fall von Schutzrechtsanmeldungen.</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11.01.2023</OrgInhalt>
      <Wert>11.01.2023</Wert>
      <Platzhalter>False</Platzhalter>
      <DocDatenDialog>True</DocDatenDialog>
      <Label>Datum</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Ablagevermerk</Label>
      <FrageVar>False</FrageVar>
      <Prefix/>
      <Suffix/>
      <WegfallVar/>
      <MussFeld>False</MussFeld>
      <InDokument>True</InDokument>
      <Sektion>Bosch_footer_2</Sektion>
      <Reihenfolge>0</Reihenfolge>
    </Variable>
  </Variablen>
</saxML>
</file>

<file path=customXml/item2.xml><?xml version="1.0" encoding="utf-8"?>
<sax_Colors>
  <Line size="7">
    <Color val="9e2896" tooltip="Bosch Purple 40"/>
    <Color val="551151" tooltip="Bosch Purple 20"/>
  </Line>
  <Line size="7">
    <Color val="007bc0" tooltip="Bosch Blue 50"/>
    <Color val="004975" tooltip="Bosch Blue 30"/>
  </Line>
  <Line size="7">
    <Color val="18837e" tooltip="Bosch Turquoise 50"/>
    <Color val="0a4f4b" tooltip="Bosch Turquoise 30"/>
  </Line>
  <Line size="7">
    <Color val="00884a" tooltip="Bosch Green 50"/>
    <Color val="00512a" tooltip="Bosch Green 30"/>
  </Line>
</sax_Colors>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3870</Words>
  <Application>Microsoft Office PowerPoint</Application>
  <PresentationFormat>Custom</PresentationFormat>
  <Paragraphs>431</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Bosch Office Sans</vt:lpstr>
      <vt:lpstr>Calibri</vt:lpstr>
      <vt:lpstr>Symbol</vt:lpstr>
      <vt:lpstr>Wingdings</vt:lpstr>
      <vt:lpstr>Bosch 2022</vt:lpstr>
      <vt:lpstr>OSLC Capability Support</vt:lpstr>
      <vt:lpstr>Relevant capabilities (excerpt)</vt:lpstr>
      <vt:lpstr>PowerPoint Presentation</vt:lpstr>
      <vt:lpstr>Overview of PLM environment</vt:lpstr>
      <vt:lpstr>Existing OSLC Support</vt:lpstr>
      <vt:lpstr>Existing OSLC Support</vt:lpstr>
      <vt:lpstr>To Be Situation</vt:lpstr>
      <vt:lpstr>Proposed improvements for existing OSLC-Support</vt:lpstr>
      <vt:lpstr>OSLC product centric scenarios</vt:lpstr>
      <vt:lpstr>New scenarios</vt:lpstr>
      <vt:lpstr>New scenario: Product / Project-Master Data </vt:lpstr>
      <vt:lpstr>New scenario: Product-Master Data </vt:lpstr>
      <vt:lpstr>Enhanced scenario: Configuration Data </vt:lpstr>
      <vt:lpstr>Link Index to establish redundant free bidirectional traceability </vt:lpstr>
      <vt:lpstr>Classification Management </vt:lpstr>
      <vt:lpstr>Product Line Engineering (PLE)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Ulrich Martin (BD/PLM5)</dc:creator>
  <cp:lastModifiedBy>Gray Bachelor</cp:lastModifiedBy>
  <cp:revision>34</cp:revision>
  <dcterms:created xsi:type="dcterms:W3CDTF">2023-01-11T12:49:30Z</dcterms:created>
  <dcterms:modified xsi:type="dcterms:W3CDTF">2023-02-27T13:51:24Z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