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  <p:sldMasterId id="2147483722" r:id="rId2"/>
    <p:sldMasterId id="2147483735" r:id="rId3"/>
  </p:sldMasterIdLst>
  <p:notesMasterIdLst>
    <p:notesMasterId r:id="rId24"/>
  </p:notesMasterIdLst>
  <p:sldIdLst>
    <p:sldId id="256" r:id="rId4"/>
    <p:sldId id="826" r:id="rId5"/>
    <p:sldId id="827" r:id="rId6"/>
    <p:sldId id="257" r:id="rId7"/>
    <p:sldId id="835" r:id="rId8"/>
    <p:sldId id="415" r:id="rId9"/>
    <p:sldId id="371" r:id="rId10"/>
    <p:sldId id="836" r:id="rId11"/>
    <p:sldId id="409" r:id="rId12"/>
    <p:sldId id="258" r:id="rId13"/>
    <p:sldId id="828" r:id="rId14"/>
    <p:sldId id="837" r:id="rId15"/>
    <p:sldId id="365" r:id="rId16"/>
    <p:sldId id="367" r:id="rId17"/>
    <p:sldId id="803" r:id="rId18"/>
    <p:sldId id="814" r:id="rId19"/>
    <p:sldId id="832" r:id="rId20"/>
    <p:sldId id="816" r:id="rId21"/>
    <p:sldId id="833" r:id="rId22"/>
    <p:sldId id="834" r:id="rId2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65A"/>
    <a:srgbClr val="C8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0DC4E-6B08-46ED-8D08-6A521AB6AF46}" type="datetimeFigureOut">
              <a:rPr lang="sv-SE" smtClean="0"/>
              <a:t>2021-11-02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CCAAE-9961-4CE3-9C52-D0A1DBFF1B9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13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CCAAE-9961-4CE3-9C52-D0A1DBFF1B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27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CCAAE-9961-4CE3-9C52-D0A1DBFF1B9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2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Increased product complexity, safety-critical systems…. taking the driver out-of-the-loop: higher confidence in our software and systems. Same time, we want faster dev. Speed (cont. integration, agility)… </a:t>
            </a:r>
            <a:r>
              <a:rPr lang="sv-SE" sz="1200" dirty="0">
                <a:solidFill>
                  <a:srgbClr val="FF0000"/>
                </a:solidFill>
              </a:rPr>
              <a:t>vi ändrar varje vecka!</a:t>
            </a:r>
            <a:r>
              <a:rPr lang="en-GB" sz="1200" dirty="0">
                <a:solidFill>
                  <a:srgbClr val="FF0000"/>
                </a:solidFill>
              </a:rPr>
              <a:t>...</a:t>
            </a:r>
            <a:r>
              <a:rPr lang="en-GB" dirty="0"/>
              <a:t> no time to do as in avionic industry: triple redundancy, complete exhaustive testing, manual reviews </a:t>
            </a:r>
            <a:r>
              <a:rPr lang="en-GB" dirty="0">
                <a:sym typeface="Wingdings" panose="05000000000000000000" pitchFamily="2" charset="2"/>
              </a:rPr>
              <a:t> We need ways to achieve higher confidence without loosing effectiveness…  Formal verification</a:t>
            </a:r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589585-2AAA-4478-8990-546818A022E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35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2646947"/>
            <a:ext cx="10152062" cy="2310064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1412875"/>
            <a:ext cx="10152062" cy="1075642"/>
          </a:xfrm>
        </p:spPr>
        <p:txBody>
          <a:bodyPr anchor="b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Your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35898"/>
            <a:ext cx="5049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Slide</a:t>
            </a:r>
          </a:p>
        </p:txBody>
      </p:sp>
      <p:pic>
        <p:nvPicPr>
          <p:cNvPr id="7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8879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Divider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1120654"/>
            <a:ext cx="10152062" cy="2310064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3485722"/>
            <a:ext cx="10152062" cy="107564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35898"/>
            <a:ext cx="11188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Chapter Divider - Blue</a:t>
            </a:r>
          </a:p>
        </p:txBody>
      </p:sp>
      <p:pic>
        <p:nvPicPr>
          <p:cNvPr id="5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7005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Divider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1120654"/>
            <a:ext cx="10152062" cy="2310064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3485722"/>
            <a:ext cx="10152062" cy="107564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35898"/>
            <a:ext cx="1133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Chapter Divider - Grey</a:t>
            </a:r>
          </a:p>
        </p:txBody>
      </p:sp>
      <p:pic>
        <p:nvPicPr>
          <p:cNvPr id="5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0491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Divider - Image">
    <p:bg>
      <p:bgPr>
        <a:solidFill>
          <a:srgbClr val="C8C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180000">
            <a:normAutofit/>
          </a:bodyPr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/>
              <a:t>Select the image Placeholder and use an image from Scania Image Bank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3485722"/>
            <a:ext cx="10152062" cy="107564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1120654"/>
            <a:ext cx="10152062" cy="2310064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-135898"/>
            <a:ext cx="120545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Chapter Divider - Image</a:t>
            </a:r>
          </a:p>
        </p:txBody>
      </p:sp>
    </p:spTree>
    <p:extLst>
      <p:ext uri="{BB962C8B-B14F-4D97-AF65-F5344CB8AC3E}">
        <p14:creationId xmlns:p14="http://schemas.microsoft.com/office/powerpoint/2010/main" val="1825710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1 November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008438" y="1412875"/>
            <a:ext cx="4175124" cy="2547233"/>
          </a:xfrm>
        </p:spPr>
        <p:txBody>
          <a:bodyPr anchor="b">
            <a:noAutofit/>
          </a:bodyPr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“Click to add quote,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id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08438" y="4118235"/>
            <a:ext cx="4175124" cy="584393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source of quotation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-135898"/>
            <a:ext cx="63158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Quote - Blue</a:t>
            </a:r>
          </a:p>
        </p:txBody>
      </p:sp>
      <p:pic>
        <p:nvPicPr>
          <p:cNvPr id="11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1656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1 November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008438" y="1412875"/>
            <a:ext cx="4175124" cy="2547233"/>
          </a:xfrm>
        </p:spPr>
        <p:txBody>
          <a:bodyPr anchor="b">
            <a:no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“Click to add quote,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id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08438" y="4118235"/>
            <a:ext cx="4175124" cy="584393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source of quotation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-135898"/>
            <a:ext cx="6460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Quote - Grey</a:t>
            </a:r>
          </a:p>
        </p:txBody>
      </p:sp>
      <p:pic>
        <p:nvPicPr>
          <p:cNvPr id="11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7953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-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180000">
            <a:normAutofit/>
          </a:bodyPr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Select the image Placeholder and use an image from Scania Image Bank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1 November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008438" y="1412875"/>
            <a:ext cx="4175124" cy="2547233"/>
          </a:xfrm>
        </p:spPr>
        <p:txBody>
          <a:bodyPr anchor="b">
            <a:no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“Click to add quote,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id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08438" y="4118235"/>
            <a:ext cx="4175124" cy="584393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source of quotation</a:t>
            </a:r>
          </a:p>
        </p:txBody>
      </p:sp>
      <p:pic>
        <p:nvPicPr>
          <p:cNvPr id="11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-135898"/>
            <a:ext cx="7181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Quote - Image</a:t>
            </a:r>
          </a:p>
        </p:txBody>
      </p:sp>
    </p:spTree>
    <p:extLst>
      <p:ext uri="{BB962C8B-B14F-4D97-AF65-F5344CB8AC3E}">
        <p14:creationId xmlns:p14="http://schemas.microsoft.com/office/powerpoint/2010/main" val="247851822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Page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4743880"/>
            <a:ext cx="4175124" cy="58609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  <a:latin typeface="Scania Office Bold" panose="00000800000000000000" pitchFamily="2" charset="0"/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your name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5344932"/>
            <a:ext cx="4175124" cy="1049676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Company name, Title, Department, Phone number,</a:t>
            </a:r>
            <a:br>
              <a:rPr lang="en-US" dirty="0"/>
            </a:br>
            <a:r>
              <a:rPr lang="en-US" dirty="0"/>
              <a:t>E-mail address, Web address</a:t>
            </a:r>
          </a:p>
        </p:txBody>
      </p:sp>
      <p:sp>
        <p:nvSpPr>
          <p:cNvPr id="6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135898"/>
            <a:ext cx="8255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Last Page - Blue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1" name="ScaniaWordmark">
            <a:extLst>
              <a:ext uri="{FF2B5EF4-FFF2-40B4-BE49-F238E27FC236}">
                <a16:creationId xmlns:a16="http://schemas.microsoft.com/office/drawing/2014/main" id="{1D809694-B57B-4241-8375-3296B61F7E3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12797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Page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4743880"/>
            <a:ext cx="4175124" cy="58609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  <a:latin typeface="Scania Office Bold" panose="00000800000000000000" pitchFamily="2" charset="0"/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your name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5344932"/>
            <a:ext cx="4175124" cy="1049676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Company name, Title, Department, Phone number,</a:t>
            </a:r>
            <a:br>
              <a:rPr lang="en-US" dirty="0"/>
            </a:br>
            <a:r>
              <a:rPr lang="en-US" dirty="0"/>
              <a:t>E-mail address, Web address</a:t>
            </a:r>
          </a:p>
        </p:txBody>
      </p:sp>
      <p:sp>
        <p:nvSpPr>
          <p:cNvPr id="6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135898"/>
            <a:ext cx="8399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Last Page - Grey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1" name="ScaniaWordmark">
            <a:extLst>
              <a:ext uri="{FF2B5EF4-FFF2-40B4-BE49-F238E27FC236}">
                <a16:creationId xmlns:a16="http://schemas.microsoft.com/office/drawing/2014/main" id="{86EE2BD1-362D-4131-B85C-55B4AB52662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18330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Page/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-135898"/>
            <a:ext cx="13353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Last Page/Chapter Divider</a:t>
            </a:r>
          </a:p>
        </p:txBody>
      </p:sp>
      <p:pic>
        <p:nvPicPr>
          <p:cNvPr id="5" name="ScaniaSymbolLar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33" y="1447796"/>
            <a:ext cx="6294133" cy="35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821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5A9B-B7B9-4497-A02A-C8AF733117BF}" type="datetime1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6FF8-CCD7-42AC-BADF-1C516553A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5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2646947"/>
            <a:ext cx="10152062" cy="2310064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1412875"/>
            <a:ext cx="10152062" cy="1075642"/>
          </a:xfrm>
        </p:spPr>
        <p:txBody>
          <a:bodyPr anchor="b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Your name</a:t>
            </a:r>
          </a:p>
        </p:txBody>
      </p:sp>
      <p:sp>
        <p:nvSpPr>
          <p:cNvPr id="7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-135898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Slide - Grey</a:t>
            </a:r>
          </a:p>
        </p:txBody>
      </p:sp>
      <p:pic>
        <p:nvPicPr>
          <p:cNvPr id="6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9951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F052-62CB-4CF5-B7BE-ECF0118EE62F}" type="datetime1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2582" y="6356350"/>
            <a:ext cx="2743200" cy="365125"/>
          </a:xfrm>
        </p:spPr>
        <p:txBody>
          <a:bodyPr/>
          <a:lstStyle/>
          <a:p>
            <a:fld id="{E61A6FF8-CCD7-42AC-BADF-1C516553A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476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4213-1666-426A-80EB-99F32F1A8F19}" type="datetime1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2584" y="6356350"/>
            <a:ext cx="2743200" cy="365125"/>
          </a:xfrm>
        </p:spPr>
        <p:txBody>
          <a:bodyPr/>
          <a:lstStyle/>
          <a:p>
            <a:fld id="{E61A6FF8-CCD7-42AC-BADF-1C516553A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067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BCF3-CB62-4524-92F2-17C9073D6BC4}" type="datetime1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52008" y="6356350"/>
            <a:ext cx="2743200" cy="365125"/>
          </a:xfrm>
        </p:spPr>
        <p:txBody>
          <a:bodyPr/>
          <a:lstStyle/>
          <a:p>
            <a:fld id="{E61A6FF8-CCD7-42AC-BADF-1C516553A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88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659F-D62A-4DBB-BA04-ECDE50A45805}" type="datetime1">
              <a:rPr lang="en-GB" smtClean="0"/>
              <a:t>02/11/2021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65511" y="6356350"/>
            <a:ext cx="2743200" cy="365125"/>
          </a:xfrm>
        </p:spPr>
        <p:txBody>
          <a:bodyPr/>
          <a:lstStyle/>
          <a:p>
            <a:fld id="{E61A6FF8-CCD7-42AC-BADF-1C516553A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9887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5EFA-8DBE-47EB-BF40-15168C23AF05}" type="datetime1">
              <a:rPr lang="en-GB" smtClean="0"/>
              <a:t>02/11/2021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27296" y="6356350"/>
            <a:ext cx="2743200" cy="365125"/>
          </a:xfrm>
        </p:spPr>
        <p:txBody>
          <a:bodyPr/>
          <a:lstStyle/>
          <a:p>
            <a:fld id="{E61A6FF8-CCD7-42AC-BADF-1C516553A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6111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EEC9-D4D5-458A-AA36-0AAC69557399}" type="datetime1">
              <a:rPr lang="en-GB" smtClean="0"/>
              <a:t>02/11/2021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27295" y="6356350"/>
            <a:ext cx="2743200" cy="365125"/>
          </a:xfrm>
        </p:spPr>
        <p:txBody>
          <a:bodyPr/>
          <a:lstStyle/>
          <a:p>
            <a:fld id="{E61A6FF8-CCD7-42AC-BADF-1C516553A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018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088B-65B7-4D14-9E7B-B6C44A0A7ACE}" type="datetime1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6FF8-CCD7-42AC-BADF-1C516553A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918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5A57-A61A-48B6-8CE3-059BDC024BFB}" type="datetime1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6FF8-CCD7-42AC-BADF-1C516553A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837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572C-98B8-4354-855C-9C338B0F391D}" type="datetime1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6FF8-CCD7-42AC-BADF-1C516553A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115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C305-A60D-4FAF-917A-7570FEF2A6D0}" type="datetime1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6FF8-CCD7-42AC-BADF-1C516553A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96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 Image">
    <p:bg>
      <p:bgPr>
        <a:solidFill>
          <a:srgbClr val="C8C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180000">
            <a:normAutofit/>
          </a:bodyPr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/>
              <a:t>Select the image Placeholder and use an image from Scania Image Bank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2646947"/>
            <a:ext cx="10152062" cy="2310064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1412875"/>
            <a:ext cx="10152062" cy="1075642"/>
          </a:xfrm>
        </p:spPr>
        <p:txBody>
          <a:bodyPr anchor="b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Your name</a:t>
            </a:r>
          </a:p>
        </p:txBody>
      </p:sp>
      <p:sp>
        <p:nvSpPr>
          <p:cNvPr id="9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135898"/>
            <a:ext cx="9137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Slide - Image</a:t>
            </a:r>
          </a:p>
        </p:txBody>
      </p:sp>
    </p:spTree>
    <p:extLst>
      <p:ext uri="{BB962C8B-B14F-4D97-AF65-F5344CB8AC3E}">
        <p14:creationId xmlns:p14="http://schemas.microsoft.com/office/powerpoint/2010/main" val="45322952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gray">
          <a:xfrm>
            <a:off x="-1835151" y="5596467"/>
            <a:ext cx="0" cy="0"/>
          </a:xfrm>
          <a:prstGeom prst="line">
            <a:avLst/>
          </a:prstGeom>
          <a:noFill/>
          <a:ln w="3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 sz="2400"/>
          </a:p>
        </p:txBody>
      </p:sp>
      <p:sp>
        <p:nvSpPr>
          <p:cNvPr id="3" name="AutoShape 14"/>
          <p:cNvSpPr>
            <a:spLocks noChangeAspect="1" noChangeArrowheads="1" noTextEdit="1"/>
          </p:cNvSpPr>
          <p:nvPr/>
        </p:nvSpPr>
        <p:spPr bwMode="auto">
          <a:xfrm>
            <a:off x="-4777317" y="4066117"/>
            <a:ext cx="19344217" cy="232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sz="2400"/>
          </a:p>
        </p:txBody>
      </p:sp>
      <p:pic>
        <p:nvPicPr>
          <p:cNvPr id="5" name="Bildobjekt 1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4069" y="445041"/>
            <a:ext cx="1841500" cy="29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Bildobjekt 18">
            <a:extLst>
              <a:ext uri="{FF2B5EF4-FFF2-40B4-BE49-F238E27FC236}">
                <a16:creationId xmlns:a16="http://schemas.microsoft.com/office/drawing/2014/main" id="{9818D67E-72BB-EF4D-8650-DA1146FF8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334433" y="4066117"/>
            <a:ext cx="11523135" cy="26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upp 14">
            <a:extLst>
              <a:ext uri="{FF2B5EF4-FFF2-40B4-BE49-F238E27FC236}">
                <a16:creationId xmlns:a16="http://schemas.microsoft.com/office/drawing/2014/main" id="{0863DBC1-93FB-FC4F-8A6E-D08EB15A346A}"/>
              </a:ext>
            </a:extLst>
          </p:cNvPr>
          <p:cNvGrpSpPr/>
          <p:nvPr userDrawn="1"/>
        </p:nvGrpSpPr>
        <p:grpSpPr>
          <a:xfrm>
            <a:off x="0" y="0"/>
            <a:ext cx="1563707" cy="1574800"/>
            <a:chOff x="0" y="0"/>
            <a:chExt cx="1118774" cy="1126711"/>
          </a:xfrm>
          <a:noFill/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016C568-ADC6-B448-9875-EC43010139E3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15EAD1A5-2C50-F14C-A922-42AECE9F76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25FD33E-FA80-8E47-89FC-DCCC2A3C2D1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8F10E0A5-B8EE-BE47-BC4E-24E1DDB174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28EFCF7D-6529-C142-93C9-90598C42E62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9AF22970-B936-314A-824B-D4DF2AC4B85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60A421F4-0D3B-8043-8234-162B9DF4AEA4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2DB35B1D-2369-204C-9135-78149F46965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F51D08D7-925E-C84D-8090-F610717A86D9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E8F003AD-FABE-EE4D-BA89-B2742335EC11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ABB6F5C6-C885-7942-A935-9C0B32B8A98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</p:grpSp>
        <p:grpSp>
          <p:nvGrpSpPr>
            <p:cNvPr id="26" name="Grupp 25">
              <a:extLst>
                <a:ext uri="{FF2B5EF4-FFF2-40B4-BE49-F238E27FC236}">
                  <a16:creationId xmlns:a16="http://schemas.microsoft.com/office/drawing/2014/main" id="{E37A3EC7-B403-FB41-9F91-C41E66E1C3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5D35AD7-6B39-F943-A943-C994051A3591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F607BB48-BBCD-3647-80C2-C6260F62508D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3A00F74D-012D-744D-8CD4-86F3025176A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25EFBEB2-E669-4441-A2A7-8EA23B468366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478148B7-7D92-B443-9A7B-461278601A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33F102BC-AE06-C04F-ABBD-6954A9357DA6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F1168AA4-3F32-6345-AEAD-E2EF2358B8F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EF2E7D3E-0E67-9A48-85F5-C51E73D428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34ECFF50-188A-EF4D-ABC2-ECFAF9D440A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</p:grp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F68676DE-7159-B449-A14D-06BBB64ECB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A435E150-EB57-B44A-8293-2C19C271A95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53C0B4FF-3765-4840-8E0A-9AA936D37216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A60EFB5C-D38B-D849-AB68-371460E2B1D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71C6519-4CCC-D74C-A050-B08BE3BFE6AE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625C522-5195-CA45-9C5A-7279ED5AF4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B21F9AF9-65C3-BA4E-9064-122DC8A4A49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7D8AAB2F-C807-4C4C-871F-F2E3846FF9FC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0CCC44B3-D0FF-D14E-A1C6-B6CFB2D233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3E7AF6E4-A19E-CB48-A8B3-F17A97DA27E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</p:grp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4D7939D2-013B-8D43-AF56-65E8308D44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2B38132A-7F88-3148-A4FC-2DA07E2A634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5209F07D-76ED-C14B-B4D2-A7765896DE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A32CA292-5FF0-A747-8736-F788E8B5030A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AF774941-1457-FE4F-99C0-D11026CE8C8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A552B882-FA01-D642-91BA-E072AF506A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10860FD5-FD3F-A44E-A3A2-6ACBE91E3C4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7864E4F5-5000-7D43-8D12-8117255CB09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63FCD91C-D163-694C-A6A2-A8777BB9D7EF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C530E33C-0CCE-EA45-BFBA-21B929A17D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2400"/>
              </a:p>
            </p:txBody>
          </p:sp>
        </p:grpSp>
      </p:grpSp>
      <p:cxnSp>
        <p:nvCxnSpPr>
          <p:cNvPr id="65" name="Rak 64">
            <a:extLst>
              <a:ext uri="{FF2B5EF4-FFF2-40B4-BE49-F238E27FC236}">
                <a16:creationId xmlns:a16="http://schemas.microsoft.com/office/drawing/2014/main" id="{FFF58A14-E24D-2646-87F0-D570B46FC445}"/>
              </a:ext>
            </a:extLst>
          </p:cNvPr>
          <p:cNvCxnSpPr>
            <a:cxnSpLocks/>
          </p:cNvCxnSpPr>
          <p:nvPr userDrawn="1"/>
        </p:nvCxnSpPr>
        <p:spPr>
          <a:xfrm>
            <a:off x="330222" y="6522329"/>
            <a:ext cx="1152734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ubrik 1">
            <a:extLst>
              <a:ext uri="{FF2B5EF4-FFF2-40B4-BE49-F238E27FC236}">
                <a16:creationId xmlns:a16="http://schemas.microsoft.com/office/drawing/2014/main" id="{3997965E-37C7-4D41-8C47-88DEC7D855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731" y="1439250"/>
            <a:ext cx="10908287" cy="858260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4800"/>
            </a:lvl1pPr>
          </a:lstStyle>
          <a:p>
            <a:r>
              <a:rPr lang="sv-SE" dirty="0"/>
              <a:t>Klicka för att ändra rubrikformat</a:t>
            </a:r>
            <a:endParaRPr lang="en-GB" dirty="0"/>
          </a:p>
        </p:txBody>
      </p:sp>
      <p:sp>
        <p:nvSpPr>
          <p:cNvPr id="67" name="Underrubrik 2">
            <a:extLst>
              <a:ext uri="{FF2B5EF4-FFF2-40B4-BE49-F238E27FC236}">
                <a16:creationId xmlns:a16="http://schemas.microsoft.com/office/drawing/2014/main" id="{BE9565E6-B7A1-5E48-B793-BFB8048C9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31" y="2297510"/>
            <a:ext cx="10908287" cy="94804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sv-SE" dirty="0"/>
              <a:t>Klicka här för att ändra mall för underrubrikformat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8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22C763-1761-4E4D-A9C3-3474801EA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C5D7731-0801-462B-AF49-C9B8F0826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4B40696-0151-4D58-B7FB-ABA2DE8D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01-271E-464F-B56C-A275FF15A570}" type="datetimeFigureOut">
              <a:rPr lang="sv-SE" smtClean="0"/>
              <a:t>2021-11-02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DA5C98-C121-47FD-957C-DC44C080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BF1AFFD-F756-4832-8F76-A0847A92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4379-8C4C-4BF0-89D1-0DC8BBC64F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246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186635-6C44-4A39-82F2-3C36F331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38F2D78-063B-4070-A817-12F9EE47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0BA6653-9122-42B4-9C07-516412E3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01-271E-464F-B56C-A275FF15A570}" type="datetimeFigureOut">
              <a:rPr lang="sv-SE" smtClean="0"/>
              <a:t>2021-11-02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B8F824-1CCE-4A46-945A-F6CC7E8E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2E60B99-9C3E-4A00-9194-4E550865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4379-8C4C-4BF0-89D1-0DC8BBC64F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68903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A94FE6-13AF-4A5F-B51E-DD55920E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0E698B4-3409-46AD-9E8C-F94D86781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2361B04-9D6B-4F3D-B56D-9BE4B96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01-271E-464F-B56C-A275FF15A570}" type="datetimeFigureOut">
              <a:rPr lang="sv-SE" smtClean="0"/>
              <a:t>2021-11-02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52CFDF5-FF4F-41E1-BF23-451D69FC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6344D17-0A50-4703-A883-345CED2C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4379-8C4C-4BF0-89D1-0DC8BBC64F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96339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4B9428-2789-4D42-8484-CAB92659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7064078-0A81-4C9A-8140-3304C6C72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0A03271-8EAA-4F1A-A6BF-0D301A3B1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673B4D5-B1D0-4396-8A23-661710CF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01-271E-464F-B56C-A275FF15A570}" type="datetimeFigureOut">
              <a:rPr lang="sv-SE" smtClean="0"/>
              <a:t>2021-11-02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E8C2A8F-D2E2-4FE4-8ED6-986E77B9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53E4D2C-3043-4EE7-8DAB-96D4DBF9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4379-8C4C-4BF0-89D1-0DC8BBC64F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55376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2DB79C-F56B-49EB-A57F-89CD72FE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94840D2-8BD5-4C4C-9D9B-E01C5416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9D779C4-68FA-405A-B549-295D666F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395DB2F-5A86-4F15-ADC1-20F46444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0E68BFA-7C90-4A9B-BAAA-6B1CD0520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F46ED30-586C-46B4-85DF-FECE1876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01-271E-464F-B56C-A275FF15A570}" type="datetimeFigureOut">
              <a:rPr lang="sv-SE" smtClean="0"/>
              <a:t>2021-11-02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AE6364D-80A9-4E93-AB86-3840C469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C77B875-5004-43E1-A903-FA1DFDD5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4379-8C4C-4BF0-89D1-0DC8BBC64F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46511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F9D070D-0C22-4D9D-8719-48E8E006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E637D6C-36DC-408E-BB12-2028B8DB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01-271E-464F-B56C-A275FF15A570}" type="datetimeFigureOut">
              <a:rPr lang="sv-SE" smtClean="0"/>
              <a:t>2021-11-02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1E294B2-0121-465E-A156-C87ED162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B710C0B-0D7F-49E8-856B-BC45A42B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4379-8C4C-4BF0-89D1-0DC8BBC64F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10112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74D2B38-EE06-497C-8FA2-F779B6CB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01-271E-464F-B56C-A275FF15A570}" type="datetimeFigureOut">
              <a:rPr lang="sv-SE" smtClean="0"/>
              <a:t>2021-11-02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8BC18C5-E66E-429B-A359-3BBA9D8F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481DE83-FBEF-463F-9DBE-C8DB029C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4379-8C4C-4BF0-89D1-0DC8BBC64F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19033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FA2439-908E-4D24-A11C-64AD86D6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DB323F-BBD6-4BF5-95C4-2B48A036F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3F29971-F833-44D9-9B81-D9195705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80CC267-8570-43C5-806F-8D42061E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01-271E-464F-B56C-A275FF15A570}" type="datetimeFigureOut">
              <a:rPr lang="sv-SE" smtClean="0"/>
              <a:t>2021-11-02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CF79C66-85C2-4FE1-B205-809EB6E9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EB96EBF-4173-4EDE-88EC-9A8BAECA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4379-8C4C-4BF0-89D1-0DC8BBC64F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47713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D05C55-10D3-493E-9510-D1907A86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625B085-B120-4C3D-8EA2-1E657D4FE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E825AC9-B001-4DC0-971B-23291639F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47EAEBA-24D8-40BD-9B9F-FB4B6E51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01-271E-464F-B56C-A275FF15A570}" type="datetimeFigureOut">
              <a:rPr lang="sv-SE" smtClean="0"/>
              <a:t>2021-11-02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9EC4B66-23D9-4E12-9D8F-492BE512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CBFFD4C-4A00-4B4E-88D2-FCAD2A5F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4379-8C4C-4BF0-89D1-0DC8BBC64F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139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1 November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135898"/>
            <a:ext cx="8768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and Content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62321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27E06C-3948-4812-9340-F964BB01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28D234B-AA83-41F9-8B48-45A13FEC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04CB2B6-B917-4566-9E8F-E46F032D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01-271E-464F-B56C-A275FF15A570}" type="datetimeFigureOut">
              <a:rPr lang="sv-SE" smtClean="0"/>
              <a:t>2021-11-02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2181C2-8389-4D8F-8439-B874E2F3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61E0CBB-FDF8-4DA9-8135-89F9C35D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4379-8C4C-4BF0-89D1-0DC8BBC64F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53616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1809FAE-4863-46BE-A665-231A91196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BAB0244-236A-4E77-8D8C-2A1D1EB1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C54440F-FBCD-4A71-89C0-8B17B828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01-271E-464F-B56C-A275FF15A570}" type="datetimeFigureOut">
              <a:rPr lang="sv-SE" smtClean="0"/>
              <a:t>2021-11-02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BA02484-9804-40B1-8FE7-6941A5C9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A01B77A-1712-4426-9B5B-4359F4DF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4379-8C4C-4BF0-89D1-0DC8BBC64F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3450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937" y="6396945"/>
            <a:ext cx="7679819" cy="213783"/>
          </a:xfrm>
        </p:spPr>
        <p:txBody>
          <a:bodyPr/>
          <a:lstStyle/>
          <a:p>
            <a:r>
              <a:rPr lang="en-US" dirty="0"/>
              <a:t>Info class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135898"/>
            <a:ext cx="8768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and Content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943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B0B6BB-AC5F-485A-85BA-F56E433C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9A48BD2-8B5B-44E1-8F6C-9B0D41A6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1294-97BE-4DED-9D50-388296072012}" type="datetime1">
              <a:rPr lang="sv-SE" smtClean="0"/>
              <a:t>2021-11-02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1B72178-9B2F-45A7-A31E-7710591B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Defence, December 4th 2020, Stockholm</a:t>
            </a:r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55F99B-B767-4EF4-BDED-E7E361EB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FA474A84-82A6-4747-B64B-83217A0CB5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09185" y="1592265"/>
            <a:ext cx="10354204" cy="4721225"/>
          </a:xfrm>
        </p:spPr>
        <p:txBody>
          <a:bodyPr>
            <a:normAutofit/>
          </a:bodyPr>
          <a:lstStyle>
            <a:lvl1pPr>
              <a:defRPr sz="2000"/>
            </a:lvl1pPr>
            <a:lvl2pPr marL="685783" indent="-228594">
              <a:buFont typeface="Arial" panose="020B0604020202020204" pitchFamily="34" charset="0"/>
              <a:buChar char="‒"/>
              <a:defRPr sz="1800"/>
            </a:lvl2pPr>
            <a:lvl3pPr marL="1142971" indent="-228594">
              <a:buFont typeface="Arial" panose="020B0604020202020204" pitchFamily="34" charset="0"/>
              <a:buChar char="˃"/>
              <a:defRPr sz="1600"/>
            </a:lvl3pPr>
            <a:lvl4pPr>
              <a:defRPr sz="1400"/>
            </a:lvl4pPr>
            <a:lvl5pPr marL="2057349" indent="-228594">
              <a:buFont typeface="Arial" panose="020B0604020202020204" pitchFamily="34" charset="0"/>
              <a:buChar char="‒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6817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1 November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48163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80389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-135898"/>
            <a:ext cx="7325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Three Content</a:t>
            </a:r>
          </a:p>
        </p:txBody>
      </p:sp>
      <p:pic>
        <p:nvPicPr>
          <p:cNvPr id="10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5905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1 November 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135898"/>
            <a:ext cx="2821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Blank</a:t>
            </a:r>
          </a:p>
        </p:txBody>
      </p:sp>
      <p:pic>
        <p:nvPicPr>
          <p:cNvPr id="6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0828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1787096"/>
            <a:ext cx="3492501" cy="4160344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1 November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348163" y="1773239"/>
            <a:ext cx="7327900" cy="4176712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-135898"/>
            <a:ext cx="54502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One Image</a:t>
            </a:r>
          </a:p>
        </p:txBody>
      </p:sp>
      <p:pic>
        <p:nvPicPr>
          <p:cNvPr id="9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817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1787096"/>
            <a:ext cx="3492501" cy="4160344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1 November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348163" y="1773239"/>
            <a:ext cx="3495675" cy="4176712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8180386" y="1773239"/>
            <a:ext cx="3495675" cy="4176712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-135898"/>
            <a:ext cx="6123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Two Images</a:t>
            </a:r>
          </a:p>
        </p:txBody>
      </p:sp>
      <p:pic>
        <p:nvPicPr>
          <p:cNvPr id="12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353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4042611"/>
            <a:ext cx="3492501" cy="1907339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1 November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12763" y="1773239"/>
            <a:ext cx="3495675" cy="1987490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349748" y="4042611"/>
            <a:ext cx="3492501" cy="1907339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346574" y="1773239"/>
            <a:ext cx="3495675" cy="1987490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83559" y="4042611"/>
            <a:ext cx="3492501" cy="1907339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8180385" y="1773239"/>
            <a:ext cx="3495675" cy="1987490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-135898"/>
            <a:ext cx="6908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Three Images</a:t>
            </a:r>
          </a:p>
        </p:txBody>
      </p:sp>
      <p:pic>
        <p:nvPicPr>
          <p:cNvPr id="16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0770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938" y="365125"/>
            <a:ext cx="10585556" cy="1047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37" y="1787096"/>
            <a:ext cx="11160124" cy="41628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5936" y="6396945"/>
            <a:ext cx="1044000" cy="2137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sv-SE"/>
              <a:t>1 November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2096" y="6396945"/>
            <a:ext cx="6593660" cy="2137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9226" y="6396945"/>
            <a:ext cx="506835" cy="2137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xxLanguageTextBox"/>
          <p:cNvSpPr/>
          <p:nvPr>
            <p:custDataLst>
              <p:tags r:id="rId20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xxLanguageTextBox">
            <a:extLst>
              <a:ext uri="{FF2B5EF4-FFF2-40B4-BE49-F238E27FC236}">
                <a16:creationId xmlns:a16="http://schemas.microsoft.com/office/drawing/2014/main" id="{5BB27126-854B-4D23-9685-44F9204C4CA4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xxVersionTextBox">
            <a:extLst>
              <a:ext uri="{FF2B5EF4-FFF2-40B4-BE49-F238E27FC236}">
                <a16:creationId xmlns:a16="http://schemas.microsoft.com/office/drawing/2014/main" id="{1C71CDCE-EB8F-4884-B22E-9D7AA8F4E6F1}"/>
              </a:ext>
            </a:extLst>
          </p:cNvPr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</p:spTree>
    <p:extLst>
      <p:ext uri="{BB962C8B-B14F-4D97-AF65-F5344CB8AC3E}">
        <p14:creationId xmlns:p14="http://schemas.microsoft.com/office/powerpoint/2010/main" val="83424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accent1"/>
          </a:solidFill>
          <a:latin typeface="Scania Office 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6575" indent="-268288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93763" indent="-3571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258888" indent="-3651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616075" indent="-3571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974850" indent="-358775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335213" indent="-360363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7pPr>
      <a:lvl8pPr marL="2687638" indent="-352425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048000" indent="-360363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orient="horz" pos="2160" userDrawn="1">
          <p15:clr>
            <a:srgbClr val="F26B43"/>
          </p15:clr>
        </p15:guide>
        <p15:guide id="13" pos="325" userDrawn="1">
          <p15:clr>
            <a:srgbClr val="F26B43"/>
          </p15:clr>
        </p15:guide>
        <p15:guide id="14" pos="7355" userDrawn="1">
          <p15:clr>
            <a:srgbClr val="F26B43"/>
          </p15:clr>
        </p15:guide>
        <p15:guide id="15" pos="2739" userDrawn="1">
          <p15:clr>
            <a:srgbClr val="F26B43"/>
          </p15:clr>
        </p15:guide>
        <p15:guide id="16" pos="5155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  <p15:guide id="18" orient="horz" pos="3748" userDrawn="1">
          <p15:clr>
            <a:srgbClr val="F26B43"/>
          </p15:clr>
        </p15:guide>
        <p15:guide id="19" pos="2525" userDrawn="1">
          <p15:clr>
            <a:srgbClr val="F26B43"/>
          </p15:clr>
        </p15:guide>
        <p15:guide id="20" pos="4941" userDrawn="1">
          <p15:clr>
            <a:srgbClr val="F26B43"/>
          </p15:clr>
        </p15:guide>
        <p15:guide id="21" orient="horz" pos="890" userDrawn="1">
          <p15:clr>
            <a:srgbClr val="F26B43"/>
          </p15:clr>
        </p15:guide>
        <p15:guide id="22" orient="horz" pos="2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1E06-AFE2-481A-800C-D8DC35149868}" type="datetime1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A6FF8-CCD7-42AC-BADF-1C516553A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98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D747032D-2C36-45B5-8005-26D6A386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4345E00-CA5E-4D2D-942B-29248033C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6812ECC-95FD-4386-AF92-40846F169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D9301-271E-464F-B56C-A275FF15A570}" type="datetimeFigureOut">
              <a:rPr lang="sv-SE" smtClean="0"/>
              <a:t>2021-11-02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389C26-C528-4126-B03A-785AC7838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6028A71-28F8-43C8-8114-C99C4831D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24379-8C4C-4BF0-89D1-0DC8BBC64F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959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google.se/url?sa=i&amp;rct=j&amp;q=&amp;esrc=s&amp;frm=1&amp;source=images&amp;cd=&amp;cad=rja&amp;uact=8&amp;ved=0ahUKEwiTzbmj4_zKAhVhAZoKHZtBCDAQjRwIBw&amp;url=http://igelu.org/special-interests/lod&amp;psig=AFQjCNELnGQISgC_7MhTs9OnlrKnzGrqrg&amp;ust=1455728981536213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5" Type="http://schemas.openxmlformats.org/officeDocument/2006/relationships/image" Target="../media/image22.pn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Leveraging OSLC and Linked Data for the Creation of Assurance Cases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Damir Ne</a:t>
            </a:r>
            <a:r>
              <a:rPr lang="sr-Latn-RS" dirty="0"/>
              <a:t>šić </a:t>
            </a:r>
            <a:r>
              <a:rPr lang="sv-SE" dirty="0"/>
              <a:t>EPIX </a:t>
            </a:r>
            <a:r>
              <a:rPr lang="sr-Latn-RS" dirty="0"/>
              <a:t>(</a:t>
            </a:r>
            <a:r>
              <a:rPr lang="sv-SE" dirty="0"/>
              <a:t>M</a:t>
            </a:r>
            <a:r>
              <a:rPr lang="sr-Latn-RS" dirty="0"/>
              <a:t>anagement S</a:t>
            </a:r>
            <a:r>
              <a:rPr lang="en-US" dirty="0" err="1"/>
              <a:t>ystems</a:t>
            </a:r>
            <a:r>
              <a:rPr lang="sv-SE" dirty="0"/>
              <a:t> and </a:t>
            </a:r>
            <a:r>
              <a:rPr lang="sr-Latn-RS" dirty="0"/>
              <a:t>Digital Thread)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8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7017A449-4B20-4800-AFE4-B990139F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standards require assurance cases but offer little guidance</a:t>
            </a:r>
          </a:p>
          <a:p>
            <a:pPr lvl="1"/>
            <a:r>
              <a:rPr lang="en-US" dirty="0"/>
              <a:t>ISO 26262 functional safety – requires a safety assurance case</a:t>
            </a:r>
          </a:p>
          <a:p>
            <a:pPr lvl="1"/>
            <a:r>
              <a:rPr lang="en-US" dirty="0"/>
              <a:t>ISO 21434 cybersecurity – requires a cybersecurity case</a:t>
            </a:r>
          </a:p>
          <a:p>
            <a:endParaRPr lang="sv-SE" dirty="0"/>
          </a:p>
          <a:p>
            <a:r>
              <a:rPr lang="en-US" dirty="0"/>
              <a:t>Upcoming standards for autonomous systems (e.g. UL 4600, ISO 5083) emphasize assurance cases even more</a:t>
            </a:r>
          </a:p>
          <a:p>
            <a:pPr lvl="1"/>
            <a:r>
              <a:rPr lang="en-US" dirty="0"/>
              <a:t>Basis for near real-time tracking of product status </a:t>
            </a:r>
            <a:r>
              <a:rPr lang="en-US" dirty="0" err="1"/>
              <a:t>w.r.t.</a:t>
            </a:r>
            <a:r>
              <a:rPr lang="en-US" dirty="0"/>
              <a:t> a concern </a:t>
            </a:r>
          </a:p>
          <a:p>
            <a:pPr lvl="1"/>
            <a:r>
              <a:rPr lang="en-US" dirty="0"/>
              <a:t>A living artefact that spans across the whole lifecycle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38071FB-1BB1-4867-90A7-6F6487EC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1 November 2021</a:t>
            </a:r>
            <a:endParaRPr lang="en-US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0FCF14E-80A0-43F6-947B-B63F8871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27F0115-D3F9-4B0D-B75A-A21A2E7C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A0347569-014E-4B44-89BC-5A1982ED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/>
              <a:t>The </a:t>
            </a:r>
            <a:r>
              <a:rPr lang="sv-SE" dirty="0" err="1"/>
              <a:t>need</a:t>
            </a:r>
            <a:r>
              <a:rPr lang="sv-SE" dirty="0"/>
              <a:t> for </a:t>
            </a:r>
            <a:r>
              <a:rPr lang="sv-SE" dirty="0" err="1"/>
              <a:t>assurance</a:t>
            </a:r>
            <a:r>
              <a:rPr lang="sv-SE" dirty="0"/>
              <a:t> </a:t>
            </a:r>
            <a:r>
              <a:rPr lang="sv-SE" dirty="0" err="1"/>
              <a:t>cases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6141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8873979A-8443-4A68-87D7-9D37337E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70" y="365125"/>
            <a:ext cx="10515600" cy="1325563"/>
          </a:xfrm>
        </p:spPr>
        <p:txBody>
          <a:bodyPr/>
          <a:lstStyle/>
          <a:p>
            <a:r>
              <a:rPr lang="en-US" sz="3600" dirty="0">
                <a:latin typeface="Scania Office Bold" panose="00000800000000000000" pitchFamily="2" charset="0"/>
              </a:rPr>
              <a:t>Problems with assurance cases</a:t>
            </a:r>
          </a:p>
        </p:txBody>
      </p:sp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05DD2F80-D49F-4193-8BB3-C303A4905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0270" y="1825625"/>
            <a:ext cx="6678478" cy="2746375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altLang="en-US" sz="2400" dirty="0">
                <a:latin typeface="Scania Office" panose="00000500000000000000" pitchFamily="2" charset="0"/>
              </a:rPr>
              <a:t>There are problems with all activities related to assurance cases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latin typeface="Scania Office" panose="00000500000000000000" pitchFamily="2" charset="0"/>
              </a:rPr>
              <a:t>Building them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latin typeface="Scania Office" panose="00000500000000000000" pitchFamily="2" charset="0"/>
              </a:rPr>
              <a:t>Reviewing them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latin typeface="Scania Office" panose="00000500000000000000" pitchFamily="2" charset="0"/>
              </a:rPr>
              <a:t>Maintaining them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latin typeface="Scania Office" panose="00000500000000000000" pitchFamily="2" charset="0"/>
              </a:rPr>
              <a:t>Reusing them</a:t>
            </a:r>
          </a:p>
          <a:p>
            <a:endParaRPr lang="en-US" dirty="0"/>
          </a:p>
        </p:txBody>
      </p:sp>
      <p:sp>
        <p:nvSpPr>
          <p:cNvPr id="12" name="Platshållare för innehåll 11">
            <a:extLst>
              <a:ext uri="{FF2B5EF4-FFF2-40B4-BE49-F238E27FC236}">
                <a16:creationId xmlns:a16="http://schemas.microsoft.com/office/drawing/2014/main" id="{F4185D93-9ADA-4A1C-8658-4296903E4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5492" y="1825625"/>
            <a:ext cx="4486237" cy="2746375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altLang="en-US" sz="2400" dirty="0">
                <a:latin typeface="Scania Office" panose="00000500000000000000" pitchFamily="2" charset="0"/>
              </a:rPr>
              <a:t>Problems result from: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latin typeface="Scania Office" panose="00000500000000000000" pitchFamily="2" charset="0"/>
              </a:rPr>
              <a:t>volume of material; size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latin typeface="Scania Office" panose="00000500000000000000" pitchFamily="2" charset="0"/>
              </a:rPr>
              <a:t>little structuring support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latin typeface="Scania Office" panose="00000500000000000000" pitchFamily="2" charset="0"/>
              </a:rPr>
              <a:t>ad hoc usage of evidence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latin typeface="Scania Office" panose="00000500000000000000" pitchFamily="2" charset="0"/>
              </a:rPr>
              <a:t>…</a:t>
            </a:r>
          </a:p>
          <a:p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12D9468-10EB-4737-86FB-FFF2DDA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1 November 2021</a:t>
            </a:r>
            <a:endParaRPr lang="en-US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F933550-06B2-4E0B-A690-E64EE9B9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037E9FF-5447-4BB7-9DDD-2889A24D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B6E40712-E5AE-4B28-AD9D-F82E56A813FD}"/>
              </a:ext>
            </a:extLst>
          </p:cNvPr>
          <p:cNvSpPr txBox="1"/>
          <p:nvPr/>
        </p:nvSpPr>
        <p:spPr>
          <a:xfrm>
            <a:off x="838200" y="5064065"/>
            <a:ext cx="11172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cania Office" panose="00000500000000000000" pitchFamily="2" charset="0"/>
              </a:rPr>
              <a:t>Managing</a:t>
            </a:r>
            <a:r>
              <a:rPr lang="en-US" sz="2000" b="1" dirty="0"/>
              <a:t> </a:t>
            </a:r>
            <a:r>
              <a:rPr lang="en-US" sz="2400" b="1" dirty="0">
                <a:latin typeface="Scania Office" panose="00000500000000000000" pitchFamily="2" charset="0"/>
              </a:rPr>
              <a:t>such large and complex artefact through the lifecycle requires automation and tool support</a:t>
            </a:r>
          </a:p>
        </p:txBody>
      </p:sp>
    </p:spTree>
    <p:extLst>
      <p:ext uri="{BB962C8B-B14F-4D97-AF65-F5344CB8AC3E}">
        <p14:creationId xmlns:p14="http://schemas.microsoft.com/office/powerpoint/2010/main" val="23533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>
            <a:extLst>
              <a:ext uri="{FF2B5EF4-FFF2-40B4-BE49-F238E27FC236}">
                <a16:creationId xmlns:a16="http://schemas.microsoft.com/office/drawing/2014/main" id="{474A2C49-E2B7-406C-8016-45D46CE7E1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Underrubrik 6">
            <a:extLst>
              <a:ext uri="{FF2B5EF4-FFF2-40B4-BE49-F238E27FC236}">
                <a16:creationId xmlns:a16="http://schemas.microsoft.com/office/drawing/2014/main" id="{F4AC2C49-3D6C-4DB0-9AB4-0F5E17ABE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E5641837-0B93-42FC-B689-38DA03E54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1120654"/>
            <a:ext cx="10761662" cy="2310064"/>
          </a:xfrm>
        </p:spPr>
        <p:txBody>
          <a:bodyPr/>
          <a:lstStyle/>
          <a:p>
            <a:r>
              <a:rPr lang="en-US" dirty="0"/>
              <a:t>Tool Support based on Linked Data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232D415-CC9D-4229-B374-44FD336305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61A6FF8-CCD7-42AC-BADF-1C516553A72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69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5203544" y="2188939"/>
            <a:ext cx="6842238" cy="3770482"/>
            <a:chOff x="3783828" y="2304356"/>
            <a:chExt cx="6264696" cy="3452222"/>
          </a:xfrm>
        </p:grpSpPr>
        <p:pic>
          <p:nvPicPr>
            <p:cNvPr id="22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78119" y="2304356"/>
              <a:ext cx="4780413" cy="3452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Rektangel 104"/>
            <p:cNvSpPr/>
            <p:nvPr/>
          </p:nvSpPr>
          <p:spPr>
            <a:xfrm>
              <a:off x="3783828" y="4978186"/>
              <a:ext cx="6264696" cy="7783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FFFF"/>
                  </a:solidFill>
                  <a:latin typeface="Calibri" panose="020F0502020204030204"/>
                </a:rPr>
                <a:t>Common Information Model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170" name="Rubrik 1"/>
          <p:cNvSpPr>
            <a:spLocks noGrp="1"/>
          </p:cNvSpPr>
          <p:nvPr>
            <p:ph type="title"/>
          </p:nvPr>
        </p:nvSpPr>
        <p:spPr>
          <a:xfrm>
            <a:off x="491319" y="192089"/>
            <a:ext cx="11245755" cy="12239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cania Office Bold" panose="00000800000000000000" pitchFamily="2" charset="0"/>
              </a:rPr>
              <a:t>Prerequisites:  Cross-tool Data Integration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9BC5F-5FAD-41CD-9FFD-38D70774A99E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gnetskiva 8"/>
          <p:cNvSpPr/>
          <p:nvPr/>
        </p:nvSpPr>
        <p:spPr>
          <a:xfrm>
            <a:off x="7739065" y="2786298"/>
            <a:ext cx="1666671" cy="17256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</a:t>
            </a:r>
          </a:p>
        </p:txBody>
      </p:sp>
      <p:sp>
        <p:nvSpPr>
          <p:cNvPr id="16" name="Streckad höger 15"/>
          <p:cNvSpPr/>
          <p:nvPr/>
        </p:nvSpPr>
        <p:spPr>
          <a:xfrm>
            <a:off x="4613760" y="2727961"/>
            <a:ext cx="1224136" cy="1656184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 rot="20109118">
            <a:off x="2940796" y="2207627"/>
            <a:ext cx="816225" cy="523210"/>
          </a:xfrm>
          <a:prstGeom prst="rect">
            <a:avLst/>
          </a:prstGeom>
          <a:noFill/>
        </p:spPr>
        <p:txBody>
          <a:bodyPr wrap="none" lIns="91428" tIns="45715" rIns="91428" bIns="4571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.doc</a:t>
            </a:r>
          </a:p>
        </p:txBody>
      </p:sp>
      <p:sp>
        <p:nvSpPr>
          <p:cNvPr id="18" name="TextBox 17"/>
          <p:cNvSpPr txBox="1"/>
          <p:nvPr/>
        </p:nvSpPr>
        <p:spPr>
          <a:xfrm rot="20109118">
            <a:off x="3793882" y="4122540"/>
            <a:ext cx="676764" cy="523210"/>
          </a:xfrm>
          <a:prstGeom prst="rect">
            <a:avLst/>
          </a:prstGeom>
          <a:noFill/>
        </p:spPr>
        <p:txBody>
          <a:bodyPr wrap="none" lIns="91428" tIns="45715" rIns="91428" bIns="4571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xls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45818" y="1736313"/>
            <a:ext cx="4608512" cy="4536504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/>
              <a:t>Requirements</a:t>
            </a:r>
          </a:p>
          <a:p>
            <a:pPr>
              <a:defRPr/>
            </a:pPr>
            <a:r>
              <a:rPr lang="en-GB" dirty="0"/>
              <a:t>Architectures</a:t>
            </a:r>
          </a:p>
          <a:p>
            <a:pPr>
              <a:defRPr/>
            </a:pPr>
            <a:r>
              <a:rPr lang="en-US" dirty="0"/>
              <a:t>Specifications</a:t>
            </a:r>
          </a:p>
          <a:p>
            <a:pPr lvl="1">
              <a:defRPr/>
            </a:pPr>
            <a:r>
              <a:rPr lang="en-GB" sz="2800" dirty="0"/>
              <a:t>Vehicle, systems, SW, HW,…</a:t>
            </a:r>
          </a:p>
          <a:p>
            <a:pPr>
              <a:defRPr/>
            </a:pPr>
            <a:r>
              <a:rPr lang="en-GB" dirty="0"/>
              <a:t>Hazard analyses, FMEA</a:t>
            </a:r>
          </a:p>
          <a:p>
            <a:pPr>
              <a:defRPr/>
            </a:pPr>
            <a:r>
              <a:rPr lang="en-GB" dirty="0"/>
              <a:t>Test Management</a:t>
            </a:r>
          </a:p>
          <a:p>
            <a:pPr>
              <a:defRPr/>
            </a:pPr>
            <a:r>
              <a:rPr lang="en-GB" dirty="0"/>
              <a:t>…</a:t>
            </a:r>
          </a:p>
          <a:p>
            <a:pPr>
              <a:defRPr/>
            </a:pPr>
            <a:endParaRPr lang="sv-SE" dirty="0"/>
          </a:p>
          <a:p>
            <a:pPr>
              <a:defRPr/>
            </a:pPr>
            <a:r>
              <a:rPr lang="sv-SE" dirty="0"/>
              <a:t>Links to</a:t>
            </a:r>
          </a:p>
          <a:p>
            <a:pPr lvl="1">
              <a:defRPr/>
            </a:pPr>
            <a:r>
              <a:rPr lang="sv-SE" sz="2800" dirty="0" err="1"/>
              <a:t>diagnosis</a:t>
            </a:r>
            <a:r>
              <a:rPr lang="sv-SE" sz="2800" dirty="0"/>
              <a:t> / workshop info</a:t>
            </a:r>
            <a:endParaRPr lang="en-GB" sz="2800" dirty="0"/>
          </a:p>
          <a:p>
            <a:pPr lvl="1">
              <a:defRPr/>
            </a:pPr>
            <a:r>
              <a:rPr lang="sv-SE" sz="2800" dirty="0" err="1"/>
              <a:t>Issue</a:t>
            </a:r>
            <a:r>
              <a:rPr lang="sv-SE" sz="2800" dirty="0"/>
              <a:t> </a:t>
            </a:r>
            <a:r>
              <a:rPr lang="sv-SE" sz="2800" dirty="0" err="1"/>
              <a:t>tracking</a:t>
            </a:r>
            <a:r>
              <a:rPr lang="sv-SE" sz="2800" dirty="0"/>
              <a:t> system</a:t>
            </a:r>
          </a:p>
          <a:p>
            <a:pPr lvl="1">
              <a:defRPr/>
            </a:pPr>
            <a:r>
              <a:rPr lang="sv-SE" sz="2800" dirty="0"/>
              <a:t>…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80DABE5F-7736-4AB5-A292-AD10964D9D86}"/>
              </a:ext>
            </a:extLst>
          </p:cNvPr>
          <p:cNvSpPr txBox="1"/>
          <p:nvPr/>
        </p:nvSpPr>
        <p:spPr>
          <a:xfrm>
            <a:off x="6695091" y="5465388"/>
            <a:ext cx="375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Common Information Model</a:t>
            </a:r>
          </a:p>
        </p:txBody>
      </p:sp>
    </p:spTree>
    <p:extLst>
      <p:ext uri="{BB962C8B-B14F-4D97-AF65-F5344CB8AC3E}">
        <p14:creationId xmlns:p14="http://schemas.microsoft.com/office/powerpoint/2010/main" val="288437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Magnetic Disk 10"/>
          <p:cNvSpPr/>
          <p:nvPr/>
        </p:nvSpPr>
        <p:spPr>
          <a:xfrm>
            <a:off x="3146014" y="5151843"/>
            <a:ext cx="1650032" cy="936104"/>
          </a:xfrm>
          <a:prstGeom prst="flowChartMagneticDis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13258" y="149440"/>
            <a:ext cx="10984267" cy="764704"/>
          </a:xfrm>
        </p:spPr>
        <p:txBody>
          <a:bodyPr>
            <a:no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3200" kern="1200" dirty="0">
                <a:solidFill>
                  <a:schemeClr val="tx1"/>
                </a:solidFill>
                <a:latin typeface="Scania Office Bold" panose="00000800000000000000" pitchFamily="2" charset="0"/>
                <a:ea typeface="+mj-ea"/>
                <a:cs typeface="+mj-cs"/>
              </a:rPr>
              <a:t>Tool Chain Architecture based on Linked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40045" y="3617915"/>
            <a:ext cx="6628483" cy="3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Linked Data information layer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4491160" y="1370655"/>
            <a:ext cx="1008112" cy="926232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JIRA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</a:t>
            </a:r>
            <a:r>
              <a:rPr kumimoji="0" lang="sv-SE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2623822" y="1066726"/>
            <a:ext cx="1440160" cy="1248544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Management System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7890869" y="953618"/>
            <a:ext cx="1879848" cy="1600200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PDM System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5036568" y="5085637"/>
            <a:ext cx="1614264" cy="1152341"/>
          </a:xfrm>
          <a:prstGeom prst="flowChartMagneticDisk">
            <a:avLst/>
          </a:prstGeom>
          <a:solidFill>
            <a:srgbClr val="FF9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Requirements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Management System</a:t>
            </a:r>
          </a:p>
        </p:txBody>
      </p:sp>
      <p:sp>
        <p:nvSpPr>
          <p:cNvPr id="17" name="Up-Down Arrow 16"/>
          <p:cNvSpPr/>
          <p:nvPr/>
        </p:nvSpPr>
        <p:spPr>
          <a:xfrm>
            <a:off x="4812127" y="2613994"/>
            <a:ext cx="432048" cy="957808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Up-Down Arrow 18"/>
          <p:cNvSpPr/>
          <p:nvPr/>
        </p:nvSpPr>
        <p:spPr>
          <a:xfrm>
            <a:off x="3127878" y="2635698"/>
            <a:ext cx="432048" cy="936104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Up-Down Arrow 19"/>
          <p:cNvSpPr/>
          <p:nvPr/>
        </p:nvSpPr>
        <p:spPr>
          <a:xfrm>
            <a:off x="8610949" y="2635698"/>
            <a:ext cx="432048" cy="936104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lowchart: Magnetic Disk 10"/>
          <p:cNvSpPr/>
          <p:nvPr/>
        </p:nvSpPr>
        <p:spPr>
          <a:xfrm>
            <a:off x="6138814" y="1307889"/>
            <a:ext cx="1296144" cy="978024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Configuration</a:t>
            </a:r>
            <a:r>
              <a:rPr kumimoji="0" lang="sv-SE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DB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Up-Down Arrow 15"/>
          <p:cNvSpPr/>
          <p:nvPr/>
        </p:nvSpPr>
        <p:spPr>
          <a:xfrm>
            <a:off x="6584462" y="2609802"/>
            <a:ext cx="432048" cy="962000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5639956" y="4008126"/>
            <a:ext cx="432048" cy="898376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" descr="http://igelu.org/wp-content/uploads/2011/11/rdf-274x300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2970" y="3525142"/>
            <a:ext cx="473967" cy="5189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Slide Number Placeholder 3"/>
          <p:cNvSpPr txBox="1">
            <a:spLocks/>
          </p:cNvSpPr>
          <p:nvPr/>
        </p:nvSpPr>
        <p:spPr>
          <a:xfrm>
            <a:off x="9302582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C7DEC-3E95-4382-BC09-FC218EE76CC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96269" y="3316782"/>
            <a:ext cx="1753804" cy="935665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cania Office" panose="00000500000000000000" pitchFamily="2" charset="0"/>
                <a:cs typeface="Aharoni" panose="02010803020104030203" pitchFamily="2" charset="-79"/>
              </a:rPr>
              <a:t>Assurance case generator</a:t>
            </a:r>
          </a:p>
        </p:txBody>
      </p:sp>
      <p:sp>
        <p:nvSpPr>
          <p:cNvPr id="31" name="Ned 44"/>
          <p:cNvSpPr/>
          <p:nvPr/>
        </p:nvSpPr>
        <p:spPr>
          <a:xfrm rot="5400000">
            <a:off x="2228651" y="3522260"/>
            <a:ext cx="432048" cy="4793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Ned 43"/>
          <p:cNvSpPr/>
          <p:nvPr/>
        </p:nvSpPr>
        <p:spPr>
          <a:xfrm>
            <a:off x="968815" y="4370063"/>
            <a:ext cx="432048" cy="8640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258" y="5193085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Scania Office" panose="00000500000000000000" pitchFamily="2" charset="0"/>
                <a:cs typeface="Aharoni" panose="02010803020104030203" pitchFamily="2" charset="-79"/>
              </a:rPr>
              <a:t>A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cania Office" panose="00000500000000000000" pitchFamily="2" charset="0"/>
                <a:cs typeface="Aharoni" panose="02010803020104030203" pitchFamily="2" charset="-79"/>
              </a:rPr>
              <a:t>ssurance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cania Office" panose="00000500000000000000" pitchFamily="2" charset="0"/>
                <a:cs typeface="Aharoni" panose="02010803020104030203" pitchFamily="2" charset="-79"/>
              </a:rPr>
              <a:t> cases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78C6F4-BBAB-4B17-A0F6-48C4AA19144E}"/>
              </a:ext>
            </a:extLst>
          </p:cNvPr>
          <p:cNvSpPr txBox="1"/>
          <p:nvPr/>
        </p:nvSpPr>
        <p:spPr>
          <a:xfrm>
            <a:off x="6786886" y="4373514"/>
            <a:ext cx="5221791" cy="1743456"/>
          </a:xfrm>
          <a:prstGeom prst="wedgeRoundRectCallout">
            <a:avLst>
              <a:gd name="adj1" fmla="val -47842"/>
              <a:gd name="adj2" fmla="val -7217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marR="0" lvl="0" indent="-28575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latin typeface="Scania Office" panose="00000500000000000000" pitchFamily="2" charset="0"/>
              </a:rPr>
              <a:t>Information layer </a:t>
            </a:r>
            <a:br>
              <a:rPr lang="en-US" sz="1600" dirty="0">
                <a:latin typeface="Scania Office" panose="00000500000000000000" pitchFamily="2" charset="0"/>
              </a:rPr>
            </a:br>
            <a:r>
              <a:rPr lang="en-US" sz="1600" dirty="0">
                <a:latin typeface="Scania Office" panose="00000500000000000000" pitchFamily="2" charset="0"/>
              </a:rPr>
              <a:t>- not storage</a:t>
            </a:r>
            <a:br>
              <a:rPr lang="en-US" sz="1600" dirty="0">
                <a:latin typeface="Scania Office" panose="00000500000000000000" pitchFamily="2" charset="0"/>
              </a:rPr>
            </a:br>
            <a:r>
              <a:rPr lang="en-US" sz="1600" dirty="0">
                <a:latin typeface="Scania Office" panose="00000500000000000000" pitchFamily="2" charset="0"/>
              </a:rPr>
              <a:t>- information is abstracted from tools </a:t>
            </a:r>
            <a:br>
              <a:rPr lang="en-US" sz="1600" dirty="0">
                <a:latin typeface="Scania Office" panose="00000500000000000000" pitchFamily="2" charset="0"/>
              </a:rPr>
            </a:br>
            <a:r>
              <a:rPr lang="en-US" sz="1600" dirty="0">
                <a:latin typeface="Scania Office" panose="00000500000000000000" pitchFamily="2" charset="0"/>
              </a:rPr>
              <a:t>- tools are not aware of each other</a:t>
            </a:r>
          </a:p>
          <a:p>
            <a:pPr marL="457200" marR="0" lvl="0" indent="-28575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latin typeface="Scania Office" panose="00000500000000000000" pitchFamily="2" charset="0"/>
              </a:rPr>
              <a:t>Semantics (common agreed interpretation) of data defined in Linked Data Schemas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041E4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04C771D-BFCF-4FE8-BFD1-AEACD6FE58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886" y="3541361"/>
            <a:ext cx="814833" cy="51894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3B186AD-AA0A-4512-A4EE-79105783A7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304" y="3602050"/>
            <a:ext cx="1393606" cy="36512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BD934BA-DA32-4531-A25B-2D2A0FD44E15}"/>
              </a:ext>
            </a:extLst>
          </p:cNvPr>
          <p:cNvSpPr/>
          <p:nvPr/>
        </p:nvSpPr>
        <p:spPr>
          <a:xfrm>
            <a:off x="2511518" y="2265406"/>
            <a:ext cx="1664767" cy="3328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 (OSLC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8" name="Up-Down Arrow 17">
            <a:extLst>
              <a:ext uri="{FF2B5EF4-FFF2-40B4-BE49-F238E27FC236}">
                <a16:creationId xmlns:a16="http://schemas.microsoft.com/office/drawing/2014/main" id="{1FFB01E1-66F5-4AA1-8352-91E74D79A1E8}"/>
              </a:ext>
            </a:extLst>
          </p:cNvPr>
          <p:cNvSpPr/>
          <p:nvPr/>
        </p:nvSpPr>
        <p:spPr>
          <a:xfrm>
            <a:off x="3733766" y="4008126"/>
            <a:ext cx="432048" cy="898376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42">
            <a:extLst>
              <a:ext uri="{FF2B5EF4-FFF2-40B4-BE49-F238E27FC236}">
                <a16:creationId xmlns:a16="http://schemas.microsoft.com/office/drawing/2014/main" id="{9D7F4100-98DF-41C9-8E40-4580B0DF9719}"/>
              </a:ext>
            </a:extLst>
          </p:cNvPr>
          <p:cNvSpPr/>
          <p:nvPr/>
        </p:nvSpPr>
        <p:spPr>
          <a:xfrm>
            <a:off x="4258152" y="2265406"/>
            <a:ext cx="1664767" cy="3328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 (OSLC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E6E443EE-58E1-4D18-9D58-BCC4DF69A3C1}"/>
              </a:ext>
            </a:extLst>
          </p:cNvPr>
          <p:cNvSpPr/>
          <p:nvPr/>
        </p:nvSpPr>
        <p:spPr>
          <a:xfrm>
            <a:off x="5968102" y="2265406"/>
            <a:ext cx="1664767" cy="3328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 (OSLC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BBA05805-9228-40F1-AF96-F376AA55C92D}"/>
              </a:ext>
            </a:extLst>
          </p:cNvPr>
          <p:cNvSpPr/>
          <p:nvPr/>
        </p:nvSpPr>
        <p:spPr>
          <a:xfrm>
            <a:off x="8003172" y="2265406"/>
            <a:ext cx="1664767" cy="3328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 (OSLC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D7E087F6-90DD-4F92-A6B6-39BED0723897}"/>
              </a:ext>
            </a:extLst>
          </p:cNvPr>
          <p:cNvSpPr/>
          <p:nvPr/>
        </p:nvSpPr>
        <p:spPr>
          <a:xfrm>
            <a:off x="3189551" y="4892667"/>
            <a:ext cx="1664767" cy="3328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 (OSLC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0A584612-474D-46AC-9FE6-80398E6D69D0}"/>
              </a:ext>
            </a:extLst>
          </p:cNvPr>
          <p:cNvSpPr/>
          <p:nvPr/>
        </p:nvSpPr>
        <p:spPr>
          <a:xfrm>
            <a:off x="5023596" y="4892667"/>
            <a:ext cx="1664767" cy="3328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 (OSLC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01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8A2D-38BD-4D28-A5BC-51181D8A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15" y="336859"/>
            <a:ext cx="7693376" cy="904875"/>
          </a:xfrm>
        </p:spPr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 dirty="0">
                <a:solidFill>
                  <a:schemeClr val="tx1"/>
                </a:solidFill>
                <a:latin typeface="Scania Office Bold" panose="00000800000000000000" pitchFamily="2" charset="0"/>
                <a:ea typeface="+mj-ea"/>
                <a:cs typeface="+mj-cs"/>
              </a:rPr>
              <a:t>High-level architecture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F21F0-4558-4200-AD66-9D70755F7AA3}"/>
              </a:ext>
            </a:extLst>
          </p:cNvPr>
          <p:cNvSpPr/>
          <p:nvPr/>
        </p:nvSpPr>
        <p:spPr>
          <a:xfrm>
            <a:off x="197420" y="4039631"/>
            <a:ext cx="4271434" cy="45715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Linked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55CA9-BC5D-4BDD-9249-A5EF470ECA28}"/>
              </a:ext>
            </a:extLst>
          </p:cNvPr>
          <p:cNvSpPr/>
          <p:nvPr/>
        </p:nvSpPr>
        <p:spPr>
          <a:xfrm>
            <a:off x="5831334" y="2690781"/>
            <a:ext cx="1354204" cy="14843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LD Schema E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ditor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Eclipse</a:t>
            </a:r>
            <a:r>
              <a: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Lyo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CAA4C8F-ED3F-4F68-88CB-BCAF558D2951}"/>
              </a:ext>
            </a:extLst>
          </p:cNvPr>
          <p:cNvSpPr/>
          <p:nvPr/>
        </p:nvSpPr>
        <p:spPr>
          <a:xfrm rot="10800000">
            <a:off x="4442333" y="3251889"/>
            <a:ext cx="1294514" cy="324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ABBB2E-2C74-4A31-B9B2-3EAD27BE6F65}"/>
              </a:ext>
            </a:extLst>
          </p:cNvPr>
          <p:cNvSpPr/>
          <p:nvPr/>
        </p:nvSpPr>
        <p:spPr>
          <a:xfrm>
            <a:off x="10106543" y="2529560"/>
            <a:ext cx="1549400" cy="14843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Assurance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</a:t>
            </a: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sv-S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Eclipse</a:t>
            </a:r>
            <a:r>
              <a: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FADEE876-4701-46E7-B9F9-08462FDC173C}"/>
              </a:ext>
            </a:extLst>
          </p:cNvPr>
          <p:cNvSpPr/>
          <p:nvPr/>
        </p:nvSpPr>
        <p:spPr>
          <a:xfrm>
            <a:off x="7245920" y="3468130"/>
            <a:ext cx="2692401" cy="3243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A92743-9538-424F-80D1-CE2CAD48B3EA}"/>
              </a:ext>
            </a:extLst>
          </p:cNvPr>
          <p:cNvSpPr txBox="1"/>
          <p:nvPr/>
        </p:nvSpPr>
        <p:spPr>
          <a:xfrm>
            <a:off x="7474524" y="2924721"/>
            <a:ext cx="2403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LD schema / info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  <a:b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synchronization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D0BA6-4502-47D7-9B29-760F1B361604}"/>
              </a:ext>
            </a:extLst>
          </p:cNvPr>
          <p:cNvSpPr txBox="1"/>
          <p:nvPr/>
        </p:nvSpPr>
        <p:spPr>
          <a:xfrm>
            <a:off x="4569561" y="2663502"/>
            <a:ext cx="120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</a:t>
            </a:r>
            <a:b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62B5E5-1BDB-4615-85FB-5EA761AC3CB7}"/>
              </a:ext>
            </a:extLst>
          </p:cNvPr>
          <p:cNvSpPr/>
          <p:nvPr/>
        </p:nvSpPr>
        <p:spPr>
          <a:xfrm>
            <a:off x="1632519" y="5047164"/>
            <a:ext cx="1413934" cy="106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integrator</a:t>
            </a:r>
            <a:b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SPARQL endpoint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80B74AC-0D59-4E53-B201-DD01DEA1309B}"/>
              </a:ext>
            </a:extLst>
          </p:cNvPr>
          <p:cNvSpPr/>
          <p:nvPr/>
        </p:nvSpPr>
        <p:spPr>
          <a:xfrm rot="5400000">
            <a:off x="2147643" y="4630956"/>
            <a:ext cx="375221" cy="270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FB973877-06A2-4081-B6BE-4EB77D44D8C2}"/>
              </a:ext>
            </a:extLst>
          </p:cNvPr>
          <p:cNvSpPr/>
          <p:nvPr/>
        </p:nvSpPr>
        <p:spPr>
          <a:xfrm rot="5400000" flipH="1">
            <a:off x="6461364" y="720625"/>
            <a:ext cx="1696112" cy="8407407"/>
          </a:xfrm>
          <a:prstGeom prst="bentArrow">
            <a:avLst>
              <a:gd name="adj1" fmla="val 11673"/>
              <a:gd name="adj2" fmla="val 14154"/>
              <a:gd name="adj3" fmla="val 1580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7868-B737-41F0-810F-64D48CDAA4BF}"/>
              </a:ext>
            </a:extLst>
          </p:cNvPr>
          <p:cNvSpPr txBox="1"/>
          <p:nvPr/>
        </p:nvSpPr>
        <p:spPr>
          <a:xfrm>
            <a:off x="7956450" y="5221810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</a:t>
            </a: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71F24766-FB93-46E0-903E-64BDCAC4E2E1}"/>
              </a:ext>
            </a:extLst>
          </p:cNvPr>
          <p:cNvSpPr/>
          <p:nvPr/>
        </p:nvSpPr>
        <p:spPr>
          <a:xfrm rot="5400000" flipH="1">
            <a:off x="7355469" y="1253156"/>
            <a:ext cx="369333" cy="6015568"/>
          </a:xfrm>
          <a:prstGeom prst="bentArrow">
            <a:avLst>
              <a:gd name="adj1" fmla="val 31304"/>
              <a:gd name="adj2" fmla="val 35228"/>
              <a:gd name="adj3" fmla="val 4006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D40F325-7EE7-4B50-8318-00D90B27DECC}"/>
              </a:ext>
            </a:extLst>
          </p:cNvPr>
          <p:cNvSpPr/>
          <p:nvPr/>
        </p:nvSpPr>
        <p:spPr>
          <a:xfrm rot="16200000">
            <a:off x="10641878" y="2096804"/>
            <a:ext cx="478729" cy="324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46DA90-66DF-4F64-A8B0-47964BA122C6}"/>
              </a:ext>
            </a:extLst>
          </p:cNvPr>
          <p:cNvGrpSpPr/>
          <p:nvPr/>
        </p:nvGrpSpPr>
        <p:grpSpPr>
          <a:xfrm>
            <a:off x="10316817" y="1147156"/>
            <a:ext cx="1084573" cy="754936"/>
            <a:chOff x="805478" y="5512032"/>
            <a:chExt cx="838582" cy="613279"/>
          </a:xfrm>
        </p:grpSpPr>
        <p:sp>
          <p:nvSpPr>
            <p:cNvPr id="24" name="Rectangle: Folded Corner 23">
              <a:extLst>
                <a:ext uri="{FF2B5EF4-FFF2-40B4-BE49-F238E27FC236}">
                  <a16:creationId xmlns:a16="http://schemas.microsoft.com/office/drawing/2014/main" id="{38ADD223-FE5F-4795-B803-D89C751488C4}"/>
                </a:ext>
              </a:extLst>
            </p:cNvPr>
            <p:cNvSpPr/>
            <p:nvPr/>
          </p:nvSpPr>
          <p:spPr>
            <a:xfrm>
              <a:off x="875368" y="5516690"/>
              <a:ext cx="639262" cy="608621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Star: 7 Points 24">
              <a:extLst>
                <a:ext uri="{FF2B5EF4-FFF2-40B4-BE49-F238E27FC236}">
                  <a16:creationId xmlns:a16="http://schemas.microsoft.com/office/drawing/2014/main" id="{796B1927-BF46-45CE-975D-49C63C4EB888}"/>
                </a:ext>
              </a:extLst>
            </p:cNvPr>
            <p:cNvSpPr/>
            <p:nvPr/>
          </p:nvSpPr>
          <p:spPr>
            <a:xfrm>
              <a:off x="1358972" y="5512032"/>
              <a:ext cx="103772" cy="103772"/>
            </a:xfrm>
            <a:prstGeom prst="star7">
              <a:avLst/>
            </a:prstGeom>
            <a:solidFill>
              <a:schemeClr val="accent4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43D56A-F029-4633-90C5-226AE3A867E1}"/>
                </a:ext>
              </a:extLst>
            </p:cNvPr>
            <p:cNvSpPr/>
            <p:nvPr/>
          </p:nvSpPr>
          <p:spPr>
            <a:xfrm>
              <a:off x="805478" y="5611146"/>
              <a:ext cx="838582" cy="1875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sv-SE" sz="900" dirty="0">
                  <a:solidFill>
                    <a:prstClr val="black"/>
                  </a:solidFill>
                  <a:latin typeface="Calibri" panose="020F0502020204030204"/>
                </a:rPr>
                <a:t>Assurance</a:t>
              </a:r>
              <a:r>
                <a:rPr kumimoji="0" lang="sv-SE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sv-SE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case</a:t>
              </a:r>
              <a:endParaRPr kumimoji="0" lang="sv-S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Flowchart: Magnetic Disk 10">
            <a:extLst>
              <a:ext uri="{FF2B5EF4-FFF2-40B4-BE49-F238E27FC236}">
                <a16:creationId xmlns:a16="http://schemas.microsoft.com/office/drawing/2014/main" id="{7402DAA7-F83C-456C-8A92-2E5DC4C7DBD1}"/>
              </a:ext>
            </a:extLst>
          </p:cNvPr>
          <p:cNvSpPr/>
          <p:nvPr/>
        </p:nvSpPr>
        <p:spPr>
          <a:xfrm>
            <a:off x="651794" y="2329357"/>
            <a:ext cx="1296144" cy="978024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</a:t>
            </a: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lowchart: Magnetic Disk 10">
            <a:extLst>
              <a:ext uri="{FF2B5EF4-FFF2-40B4-BE49-F238E27FC236}">
                <a16:creationId xmlns:a16="http://schemas.microsoft.com/office/drawing/2014/main" id="{4632F99C-8B4C-432A-AB21-8DC9D60EC482}"/>
              </a:ext>
            </a:extLst>
          </p:cNvPr>
          <p:cNvSpPr/>
          <p:nvPr/>
        </p:nvSpPr>
        <p:spPr>
          <a:xfrm>
            <a:off x="2506287" y="2348920"/>
            <a:ext cx="1296144" cy="978024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</a:t>
            </a: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3C14AE2-8054-4E41-87F2-A401BDBB7B43}"/>
              </a:ext>
            </a:extLst>
          </p:cNvPr>
          <p:cNvSpPr/>
          <p:nvPr/>
        </p:nvSpPr>
        <p:spPr>
          <a:xfrm rot="5400000">
            <a:off x="2966749" y="3685353"/>
            <a:ext cx="375221" cy="270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C4A4847-293A-4713-882B-017A0B850023}"/>
              </a:ext>
            </a:extLst>
          </p:cNvPr>
          <p:cNvSpPr/>
          <p:nvPr/>
        </p:nvSpPr>
        <p:spPr>
          <a:xfrm rot="5400000">
            <a:off x="1086895" y="3655791"/>
            <a:ext cx="375221" cy="270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42">
            <a:extLst>
              <a:ext uri="{FF2B5EF4-FFF2-40B4-BE49-F238E27FC236}">
                <a16:creationId xmlns:a16="http://schemas.microsoft.com/office/drawing/2014/main" id="{1AE44670-4333-46D4-932C-71BEF5794C1A}"/>
              </a:ext>
            </a:extLst>
          </p:cNvPr>
          <p:cNvSpPr/>
          <p:nvPr/>
        </p:nvSpPr>
        <p:spPr>
          <a:xfrm>
            <a:off x="401038" y="3279556"/>
            <a:ext cx="1664767" cy="3328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 (OSLC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8A9B6741-24C9-4B88-9507-D935F2AD9BA8}"/>
              </a:ext>
            </a:extLst>
          </p:cNvPr>
          <p:cNvSpPr/>
          <p:nvPr/>
        </p:nvSpPr>
        <p:spPr>
          <a:xfrm>
            <a:off x="2321975" y="3279556"/>
            <a:ext cx="1664767" cy="3328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 (OSLC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42E0F3A7-C548-497E-9CDE-C4991C9B2CFB}"/>
              </a:ext>
            </a:extLst>
          </p:cNvPr>
          <p:cNvSpPr txBox="1"/>
          <p:nvPr/>
        </p:nvSpPr>
        <p:spPr>
          <a:xfrm>
            <a:off x="2065805" y="2682828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654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5CE692F-096E-412E-BFD3-94AF9188F1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"/>
          <a:stretch/>
        </p:blipFill>
        <p:spPr>
          <a:xfrm>
            <a:off x="4858247" y="151074"/>
            <a:ext cx="7333753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398A5C-91F7-4E43-B8FF-69A6A3FCD1B0}"/>
              </a:ext>
            </a:extLst>
          </p:cNvPr>
          <p:cNvSpPr/>
          <p:nvPr/>
        </p:nvSpPr>
        <p:spPr>
          <a:xfrm>
            <a:off x="4420925" y="246490"/>
            <a:ext cx="1319917" cy="2639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19894-44AA-47BE-ACF6-5552A8BF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46" y="9235"/>
            <a:ext cx="11077839" cy="1072141"/>
          </a:xfrm>
        </p:spPr>
        <p:txBody>
          <a:bodyPr>
            <a:no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sv-SE" sz="3600" kern="1200" dirty="0">
                <a:solidFill>
                  <a:schemeClr val="tx1"/>
                </a:solidFill>
                <a:latin typeface="Scania Office Bold" panose="00000800000000000000" pitchFamily="2" charset="0"/>
                <a:ea typeface="+mj-ea"/>
                <a:cs typeface="+mj-cs"/>
              </a:rPr>
              <a:t>LD Schema per adapter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237B8A3-C5A4-4C65-9408-DE44014FA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46" y="2886323"/>
            <a:ext cx="4977150" cy="3093057"/>
          </a:xfrm>
          <a:noFill/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sv-SE" sz="1800" dirty="0" err="1"/>
              <a:t>Each</a:t>
            </a:r>
            <a:r>
              <a:rPr lang="sv-SE" sz="1800" dirty="0"/>
              <a:t> </a:t>
            </a:r>
            <a:r>
              <a:rPr lang="sv-SE" sz="1800" dirty="0" err="1"/>
              <a:t>tool</a:t>
            </a:r>
            <a:r>
              <a:rPr lang="sv-SE" sz="1800" dirty="0"/>
              <a:t> has at </a:t>
            </a:r>
            <a:r>
              <a:rPr lang="sv-SE" sz="1800" dirty="0" err="1"/>
              <a:t>least</a:t>
            </a:r>
            <a:r>
              <a:rPr lang="sv-SE" sz="1800" dirty="0"/>
              <a:t> </a:t>
            </a:r>
            <a:r>
              <a:rPr lang="sv-SE" sz="1800" dirty="0" err="1"/>
              <a:t>one</a:t>
            </a:r>
            <a:r>
              <a:rPr lang="sv-SE" sz="1800" dirty="0"/>
              <a:t> </a:t>
            </a:r>
            <a:r>
              <a:rPr lang="sv-SE" sz="1800" b="1" dirty="0"/>
              <a:t>LD adapter</a:t>
            </a:r>
          </a:p>
          <a:p>
            <a:pPr>
              <a:spcBef>
                <a:spcPts val="600"/>
              </a:spcBef>
            </a:pPr>
            <a:r>
              <a:rPr lang="sv-SE" sz="1800" dirty="0" err="1"/>
              <a:t>Each</a:t>
            </a:r>
            <a:r>
              <a:rPr lang="sv-SE" sz="1800" dirty="0"/>
              <a:t> </a:t>
            </a:r>
            <a:r>
              <a:rPr lang="sv-SE" sz="1800" b="1" dirty="0"/>
              <a:t>LD adapter </a:t>
            </a:r>
            <a:r>
              <a:rPr lang="sv-SE" sz="1800" dirty="0"/>
              <a:t>has an LD schema</a:t>
            </a:r>
          </a:p>
          <a:p>
            <a:pPr>
              <a:spcBef>
                <a:spcPts val="600"/>
              </a:spcBef>
            </a:pPr>
            <a:r>
              <a:rPr lang="sv-SE" sz="1800" dirty="0" err="1"/>
              <a:t>Defines</a:t>
            </a:r>
            <a:r>
              <a:rPr lang="sv-SE" sz="1800" dirty="0"/>
              <a:t> hard </a:t>
            </a:r>
            <a:r>
              <a:rPr lang="sv-SE" sz="1800" dirty="0" err="1"/>
              <a:t>syntactical</a:t>
            </a:r>
            <a:r>
              <a:rPr lang="sv-SE" sz="1800" dirty="0"/>
              <a:t> </a:t>
            </a:r>
            <a:r>
              <a:rPr lang="sv-SE" sz="1800" dirty="0" err="1"/>
              <a:t>constraints</a:t>
            </a:r>
            <a:r>
              <a:rPr lang="sv-SE" sz="1800" dirty="0"/>
              <a:t> on the data</a:t>
            </a:r>
          </a:p>
          <a:p>
            <a:pPr lvl="1">
              <a:spcBef>
                <a:spcPts val="600"/>
              </a:spcBef>
            </a:pPr>
            <a:r>
              <a:rPr lang="sv-SE" sz="1800" dirty="0" err="1"/>
              <a:t>which</a:t>
            </a:r>
            <a:r>
              <a:rPr lang="sv-SE" sz="1800" dirty="0"/>
              <a:t> </a:t>
            </a:r>
            <a:r>
              <a:rPr lang="sv-SE" sz="1800" dirty="0" err="1"/>
              <a:t>classes</a:t>
            </a:r>
            <a:r>
              <a:rPr lang="sv-SE" sz="1800" dirty="0"/>
              <a:t> and </a:t>
            </a:r>
            <a:r>
              <a:rPr lang="sv-SE" sz="1800" dirty="0" err="1"/>
              <a:t>subclasses</a:t>
            </a:r>
            <a:r>
              <a:rPr lang="sv-SE" sz="1800" dirty="0"/>
              <a:t> </a:t>
            </a:r>
            <a:r>
              <a:rPr lang="sv-SE" sz="1800" dirty="0" err="1"/>
              <a:t>are</a:t>
            </a:r>
            <a:r>
              <a:rPr lang="sv-SE" sz="1800" dirty="0"/>
              <a:t> </a:t>
            </a:r>
            <a:r>
              <a:rPr lang="sv-SE" sz="1800" dirty="0" err="1"/>
              <a:t>allowed</a:t>
            </a:r>
            <a:endParaRPr lang="sv-SE" sz="1800" dirty="0"/>
          </a:p>
          <a:p>
            <a:pPr lvl="1">
              <a:spcBef>
                <a:spcPts val="600"/>
              </a:spcBef>
            </a:pPr>
            <a:r>
              <a:rPr lang="sv-SE" sz="1800" dirty="0" err="1"/>
              <a:t>which</a:t>
            </a:r>
            <a:r>
              <a:rPr lang="sv-SE" sz="1800" dirty="0"/>
              <a:t> </a:t>
            </a:r>
            <a:r>
              <a:rPr lang="sv-SE" sz="1800" dirty="0" err="1"/>
              <a:t>attributes</a:t>
            </a:r>
            <a:r>
              <a:rPr lang="sv-SE" sz="1800" dirty="0"/>
              <a:t> </a:t>
            </a:r>
            <a:r>
              <a:rPr lang="sv-SE" sz="1800" dirty="0" err="1"/>
              <a:t>are</a:t>
            </a:r>
            <a:r>
              <a:rPr lang="sv-SE" sz="1800" dirty="0"/>
              <a:t> </a:t>
            </a:r>
            <a:r>
              <a:rPr lang="sv-SE" sz="1800" dirty="0" err="1"/>
              <a:t>allowed</a:t>
            </a:r>
            <a:r>
              <a:rPr lang="sv-SE" sz="1800" dirty="0"/>
              <a:t> for </a:t>
            </a:r>
            <a:r>
              <a:rPr lang="sv-SE" sz="1800" dirty="0" err="1"/>
              <a:t>instances</a:t>
            </a:r>
            <a:r>
              <a:rPr lang="sv-SE" sz="1800" dirty="0"/>
              <a:t> </a:t>
            </a:r>
            <a:r>
              <a:rPr lang="sv-SE" sz="1800" dirty="0" err="1"/>
              <a:t>of</a:t>
            </a:r>
            <a:r>
              <a:rPr lang="sv-SE" sz="1800" dirty="0"/>
              <a:t> </a:t>
            </a:r>
            <a:r>
              <a:rPr lang="sv-SE" sz="1800" dirty="0" err="1"/>
              <a:t>each</a:t>
            </a:r>
            <a:r>
              <a:rPr lang="sv-SE" sz="1800" dirty="0"/>
              <a:t> </a:t>
            </a:r>
            <a:r>
              <a:rPr lang="sv-SE" sz="1800" dirty="0" err="1"/>
              <a:t>class</a:t>
            </a:r>
            <a:endParaRPr lang="sv-SE" sz="1800" dirty="0"/>
          </a:p>
          <a:p>
            <a:pPr lvl="1">
              <a:spcBef>
                <a:spcPts val="600"/>
              </a:spcBef>
            </a:pPr>
            <a:r>
              <a:rPr lang="sv-SE" sz="1800" dirty="0" err="1"/>
              <a:t>which</a:t>
            </a:r>
            <a:r>
              <a:rPr lang="sv-SE" sz="1800" dirty="0"/>
              <a:t> </a:t>
            </a:r>
            <a:r>
              <a:rPr lang="sv-SE" sz="1800" dirty="0" err="1"/>
              <a:t>links</a:t>
            </a:r>
            <a:r>
              <a:rPr lang="sv-SE" sz="1800" dirty="0"/>
              <a:t> </a:t>
            </a:r>
            <a:r>
              <a:rPr lang="sv-SE" sz="1800" dirty="0" err="1"/>
              <a:t>are</a:t>
            </a:r>
            <a:r>
              <a:rPr lang="sv-SE" sz="1800" dirty="0"/>
              <a:t> </a:t>
            </a:r>
            <a:r>
              <a:rPr lang="sv-SE" sz="1800" dirty="0" err="1"/>
              <a:t>allowed</a:t>
            </a:r>
            <a:r>
              <a:rPr lang="sv-SE" sz="1800" dirty="0"/>
              <a:t> from </a:t>
            </a:r>
            <a:r>
              <a:rPr lang="sv-SE" sz="1800" dirty="0" err="1"/>
              <a:t>instances</a:t>
            </a:r>
            <a:r>
              <a:rPr lang="sv-SE" sz="1800" dirty="0"/>
              <a:t> </a:t>
            </a:r>
            <a:r>
              <a:rPr lang="sv-SE" sz="1800" dirty="0" err="1"/>
              <a:t>of</a:t>
            </a:r>
            <a:r>
              <a:rPr lang="sv-SE" sz="1800" dirty="0"/>
              <a:t> </a:t>
            </a:r>
            <a:r>
              <a:rPr lang="sv-SE" sz="1800" dirty="0" err="1"/>
              <a:t>each</a:t>
            </a:r>
            <a:r>
              <a:rPr lang="sv-SE" sz="1800" dirty="0"/>
              <a:t> </a:t>
            </a:r>
            <a:r>
              <a:rPr lang="sv-SE" sz="1800" dirty="0" err="1"/>
              <a:t>class</a:t>
            </a:r>
            <a:endParaRPr lang="sv-SE" sz="1800" dirty="0"/>
          </a:p>
          <a:p>
            <a:pPr lvl="1">
              <a:spcBef>
                <a:spcPts val="600"/>
              </a:spcBef>
            </a:pPr>
            <a:r>
              <a:rPr lang="sv-SE" sz="1800" dirty="0" err="1"/>
              <a:t>which</a:t>
            </a:r>
            <a:r>
              <a:rPr lang="sv-SE" sz="1800" dirty="0"/>
              <a:t> </a:t>
            </a:r>
            <a:r>
              <a:rPr lang="sv-SE" sz="1800" dirty="0" err="1"/>
              <a:t>cardinality</a:t>
            </a:r>
            <a:endParaRPr lang="sv-SE" sz="1800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11BB53B0-33B5-42E3-BBCF-EBF86EED1BD4}"/>
              </a:ext>
            </a:extLst>
          </p:cNvPr>
          <p:cNvSpPr/>
          <p:nvPr/>
        </p:nvSpPr>
        <p:spPr>
          <a:xfrm>
            <a:off x="1101358" y="1314777"/>
            <a:ext cx="1296144" cy="978024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C74B0D68-1828-419C-9801-4501875A6240}"/>
              </a:ext>
            </a:extLst>
          </p:cNvPr>
          <p:cNvSpPr/>
          <p:nvPr/>
        </p:nvSpPr>
        <p:spPr>
          <a:xfrm>
            <a:off x="917046" y="2292801"/>
            <a:ext cx="1664767" cy="3328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 (OSLC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696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F04AB4BF-FD0C-4A08-9D39-3655520088A0}"/>
              </a:ext>
            </a:extLst>
          </p:cNvPr>
          <p:cNvSpPr/>
          <p:nvPr/>
        </p:nvSpPr>
        <p:spPr>
          <a:xfrm>
            <a:off x="6055306" y="1196360"/>
            <a:ext cx="1655902" cy="902472"/>
          </a:xfrm>
          <a:prstGeom prst="roundRect">
            <a:avLst>
              <a:gd name="adj" fmla="val 32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C8F42D5A-B979-4E68-975E-BDFC989B4830}"/>
              </a:ext>
            </a:extLst>
          </p:cNvPr>
          <p:cNvSpPr/>
          <p:nvPr/>
        </p:nvSpPr>
        <p:spPr>
          <a:xfrm>
            <a:off x="3857806" y="2491569"/>
            <a:ext cx="6488117" cy="4093330"/>
          </a:xfrm>
          <a:prstGeom prst="roundRect">
            <a:avLst>
              <a:gd name="adj" fmla="val 32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668" y="630190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22A9A3-8636-4A04-BD48-3153280FB086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FAE95-B16A-4565-82AA-FFEC4DC7FCD6}"/>
              </a:ext>
            </a:extLst>
          </p:cNvPr>
          <p:cNvSpPr/>
          <p:nvPr/>
        </p:nvSpPr>
        <p:spPr>
          <a:xfrm>
            <a:off x="8395386" y="2747034"/>
            <a:ext cx="1704214" cy="1479765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visualization</a:t>
            </a:r>
            <a:b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(Sirius)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B61B84-D55C-496B-9AC2-5FEAE4941709}"/>
              </a:ext>
            </a:extLst>
          </p:cNvPr>
          <p:cNvSpPr/>
          <p:nvPr/>
        </p:nvSpPr>
        <p:spPr>
          <a:xfrm>
            <a:off x="5784089" y="2747035"/>
            <a:ext cx="2194333" cy="113225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Textual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-editor (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Xtext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13F34-7711-42D7-9D16-22E1378F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206" y="3363802"/>
            <a:ext cx="1602367" cy="766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F24B47-4EDD-47CD-88F5-BFE049E9B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301" y="3077811"/>
            <a:ext cx="1659907" cy="7061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9E9697-CD2B-4517-8328-59CD5E7064F7}"/>
              </a:ext>
            </a:extLst>
          </p:cNvPr>
          <p:cNvSpPr/>
          <p:nvPr/>
        </p:nvSpPr>
        <p:spPr>
          <a:xfrm>
            <a:off x="7919556" y="3171654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410D0E-38DD-4FD4-A78F-739E48494FE2}"/>
              </a:ext>
            </a:extLst>
          </p:cNvPr>
          <p:cNvSpPr/>
          <p:nvPr/>
        </p:nvSpPr>
        <p:spPr>
          <a:xfrm>
            <a:off x="8329410" y="3175573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B4AA1-7ADB-4E68-BB68-F9152E3F7FC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059663" y="3242249"/>
            <a:ext cx="269747" cy="3919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0ABEC77-9189-4473-8876-947F951BEDCF}"/>
              </a:ext>
            </a:extLst>
          </p:cNvPr>
          <p:cNvSpPr/>
          <p:nvPr/>
        </p:nvSpPr>
        <p:spPr>
          <a:xfrm>
            <a:off x="6184109" y="1305175"/>
            <a:ext cx="1394289" cy="608621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LD Schema editor </a:t>
            </a:r>
            <a:b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Eclipse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Lyo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255D73-163A-44F7-A650-895F503109F9}"/>
              </a:ext>
            </a:extLst>
          </p:cNvPr>
          <p:cNvSpPr/>
          <p:nvPr/>
        </p:nvSpPr>
        <p:spPr>
          <a:xfrm rot="5400000">
            <a:off x="6813159" y="1850602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DF4EC-D9FD-41A2-8537-6B7992E767BE}"/>
              </a:ext>
            </a:extLst>
          </p:cNvPr>
          <p:cNvSpPr/>
          <p:nvPr/>
        </p:nvSpPr>
        <p:spPr>
          <a:xfrm rot="5400000">
            <a:off x="6809240" y="2660852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492119-3EFF-47AA-B2CE-036A2826A6F8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H="1">
            <a:off x="6879293" y="1991250"/>
            <a:ext cx="3919" cy="67014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6ECC516-BF8F-4501-BF9B-F1AFFB2FB2ED}"/>
              </a:ext>
            </a:extLst>
          </p:cNvPr>
          <p:cNvSpPr/>
          <p:nvPr/>
        </p:nvSpPr>
        <p:spPr>
          <a:xfrm>
            <a:off x="5782126" y="4433874"/>
            <a:ext cx="2194333" cy="2067493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verification</a:t>
            </a: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2815C-32E0-4035-B20F-C20C88E04D5B}"/>
              </a:ext>
            </a:extLst>
          </p:cNvPr>
          <p:cNvSpPr/>
          <p:nvPr/>
        </p:nvSpPr>
        <p:spPr>
          <a:xfrm>
            <a:off x="5908414" y="4768372"/>
            <a:ext cx="1949302" cy="731871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Syntactic-constraints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verification</a:t>
            </a:r>
            <a:b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ConceptBase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A18F60-3C26-4222-8739-D3FCAED27EF4}"/>
              </a:ext>
            </a:extLst>
          </p:cNvPr>
          <p:cNvSpPr/>
          <p:nvPr/>
        </p:nvSpPr>
        <p:spPr>
          <a:xfrm>
            <a:off x="3930635" y="4539266"/>
            <a:ext cx="1394289" cy="522106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Claim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Evidence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</a:t>
            </a: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A990E4-EF5B-4A4C-BD98-2AC7BB622BD0}"/>
              </a:ext>
            </a:extLst>
          </p:cNvPr>
          <p:cNvSpPr/>
          <p:nvPr/>
        </p:nvSpPr>
        <p:spPr>
          <a:xfrm>
            <a:off x="5908414" y="5628196"/>
            <a:ext cx="1949302" cy="711973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Programmatic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verification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unique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IDs</a:t>
            </a:r>
            <a:b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Xtend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1A0A2D-49DE-4DD2-BBEC-62759EE25812}"/>
              </a:ext>
            </a:extLst>
          </p:cNvPr>
          <p:cNvSpPr/>
          <p:nvPr/>
        </p:nvSpPr>
        <p:spPr>
          <a:xfrm>
            <a:off x="6823633" y="2061199"/>
            <a:ext cx="14510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Consistency</a:t>
            </a:r>
            <a:r>
              <a:rPr kumimoji="0" lang="sv-S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checks, import/export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5B7947-1873-4565-B493-47D785D26FEC}"/>
              </a:ext>
            </a:extLst>
          </p:cNvPr>
          <p:cNvSpPr/>
          <p:nvPr/>
        </p:nvSpPr>
        <p:spPr>
          <a:xfrm rot="5400000">
            <a:off x="6812535" y="3803079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C57084-3698-474B-B58F-F1EEB9CA4B50}"/>
              </a:ext>
            </a:extLst>
          </p:cNvPr>
          <p:cNvSpPr/>
          <p:nvPr/>
        </p:nvSpPr>
        <p:spPr>
          <a:xfrm rot="5400000">
            <a:off x="6808616" y="4355935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8A4791-4E62-4EC0-9E48-62F8F4B6ECE1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H="1">
            <a:off x="6878669" y="3943727"/>
            <a:ext cx="3919" cy="412749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4C1762B-E91E-4A50-BFE3-1BBEB979BD88}"/>
              </a:ext>
            </a:extLst>
          </p:cNvPr>
          <p:cNvSpPr/>
          <p:nvPr/>
        </p:nvSpPr>
        <p:spPr>
          <a:xfrm>
            <a:off x="6823633" y="3972665"/>
            <a:ext cx="1030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Warning</a:t>
            </a:r>
            <a:r>
              <a:rPr kumimoji="0" lang="sv-S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br>
              <a:rPr kumimoji="0" lang="sv-S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errors</a:t>
            </a:r>
            <a:endParaRPr kumimoji="0" lang="sv-S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622E62-B13E-4909-BE3B-CC62A17DC3E8}"/>
              </a:ext>
            </a:extLst>
          </p:cNvPr>
          <p:cNvSpPr/>
          <p:nvPr/>
        </p:nvSpPr>
        <p:spPr>
          <a:xfrm>
            <a:off x="2156567" y="2882869"/>
            <a:ext cx="1394289" cy="608621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SPARQL endpoint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965FD3-ABA6-4E7F-A687-82CF265237B4}"/>
              </a:ext>
            </a:extLst>
          </p:cNvPr>
          <p:cNvSpPr/>
          <p:nvPr/>
        </p:nvSpPr>
        <p:spPr>
          <a:xfrm>
            <a:off x="3974972" y="3623696"/>
            <a:ext cx="1310410" cy="555933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Theorem</a:t>
            </a:r>
            <a:r>
              <a:rPr kumimoji="0" lang="sv-S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prover</a:t>
            </a:r>
            <a:br>
              <a:rPr kumimoji="0" lang="sv-S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(Z3)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8C3090-532D-4439-92B5-D31DEA9B334F}"/>
              </a:ext>
            </a:extLst>
          </p:cNvPr>
          <p:cNvSpPr/>
          <p:nvPr/>
        </p:nvSpPr>
        <p:spPr>
          <a:xfrm>
            <a:off x="4063562" y="2753695"/>
            <a:ext cx="1111059" cy="637812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quality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check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05B11D-EBFD-44BC-886E-7DE2C19FB30E}"/>
              </a:ext>
            </a:extLst>
          </p:cNvPr>
          <p:cNvSpPr/>
          <p:nvPr/>
        </p:nvSpPr>
        <p:spPr>
          <a:xfrm>
            <a:off x="2330993" y="1301309"/>
            <a:ext cx="962842" cy="304311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LD adapter</a:t>
            </a:r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14E65230-A6C6-4759-9A3A-4A76801E87DB}"/>
              </a:ext>
            </a:extLst>
          </p:cNvPr>
          <p:cNvSpPr/>
          <p:nvPr/>
        </p:nvSpPr>
        <p:spPr>
          <a:xfrm>
            <a:off x="4220443" y="1509049"/>
            <a:ext cx="1963665" cy="290808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 generation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523771-322D-43EB-AEC2-4AE3531FE34F}"/>
              </a:ext>
            </a:extLst>
          </p:cNvPr>
          <p:cNvSpPr/>
          <p:nvPr/>
        </p:nvSpPr>
        <p:spPr>
          <a:xfrm>
            <a:off x="2540097" y="1462656"/>
            <a:ext cx="923948" cy="295364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LD adapter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B08DC4-6C24-4072-ADA3-51C5B73C1991}"/>
              </a:ext>
            </a:extLst>
          </p:cNvPr>
          <p:cNvSpPr/>
          <p:nvPr/>
        </p:nvSpPr>
        <p:spPr>
          <a:xfrm>
            <a:off x="2749201" y="1606109"/>
            <a:ext cx="962842" cy="304311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LD adapter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C6261E-1E6E-46E8-98D5-FE3D212ECDB1}"/>
              </a:ext>
            </a:extLst>
          </p:cNvPr>
          <p:cNvSpPr/>
          <p:nvPr/>
        </p:nvSpPr>
        <p:spPr>
          <a:xfrm>
            <a:off x="2958305" y="1758509"/>
            <a:ext cx="962842" cy="304311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LD adapter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26F1D3-1590-470C-8CF4-AC1FAA7359F3}"/>
              </a:ext>
            </a:extLst>
          </p:cNvPr>
          <p:cNvSpPr/>
          <p:nvPr/>
        </p:nvSpPr>
        <p:spPr>
          <a:xfrm>
            <a:off x="3167409" y="1910909"/>
            <a:ext cx="962842" cy="304311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LD adapter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5B5DC2-5543-4148-A636-AF8CC5985B70}"/>
              </a:ext>
            </a:extLst>
          </p:cNvPr>
          <p:cNvSpPr/>
          <p:nvPr/>
        </p:nvSpPr>
        <p:spPr>
          <a:xfrm rot="16200000">
            <a:off x="2376083" y="2807416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EE6BF0-F177-453C-8D0D-7B956DA1BE83}"/>
              </a:ext>
            </a:extLst>
          </p:cNvPr>
          <p:cNvSpPr/>
          <p:nvPr/>
        </p:nvSpPr>
        <p:spPr>
          <a:xfrm rot="16200000">
            <a:off x="2380002" y="1532788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9086A6-A15C-4127-8E29-7318FDCB1B2D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 flipV="1">
            <a:off x="2446137" y="1673436"/>
            <a:ext cx="3919" cy="1134521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75EBA0A-FE0E-4B37-BAB2-F86F960C64BF}"/>
              </a:ext>
            </a:extLst>
          </p:cNvPr>
          <p:cNvSpPr/>
          <p:nvPr/>
        </p:nvSpPr>
        <p:spPr>
          <a:xfrm rot="16200000">
            <a:off x="2578099" y="2810967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7E2F240-214B-45B4-8A5C-431B6B247B55}"/>
              </a:ext>
            </a:extLst>
          </p:cNvPr>
          <p:cNvSpPr/>
          <p:nvPr/>
        </p:nvSpPr>
        <p:spPr>
          <a:xfrm rot="16200000">
            <a:off x="2582018" y="1685188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AE2E2E-AE67-459F-9C4E-38330744C214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2648153" y="1825836"/>
            <a:ext cx="3919" cy="98567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F12E142-990E-48B5-942D-18C402A3BB31}"/>
              </a:ext>
            </a:extLst>
          </p:cNvPr>
          <p:cNvSpPr/>
          <p:nvPr/>
        </p:nvSpPr>
        <p:spPr>
          <a:xfrm rot="16200000">
            <a:off x="2780118" y="2807419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F64B27-6A03-4CAF-B148-07FEEDF86A06}"/>
              </a:ext>
            </a:extLst>
          </p:cNvPr>
          <p:cNvSpPr/>
          <p:nvPr/>
        </p:nvSpPr>
        <p:spPr>
          <a:xfrm rot="16200000">
            <a:off x="2784037" y="1837588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A931F5-1B8B-4DEA-A7F9-BB35CF76FA8D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 flipV="1">
            <a:off x="2850172" y="1978236"/>
            <a:ext cx="3919" cy="829724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E22509-8E29-465D-9C40-512B23C434F2}"/>
              </a:ext>
            </a:extLst>
          </p:cNvPr>
          <p:cNvSpPr/>
          <p:nvPr/>
        </p:nvSpPr>
        <p:spPr>
          <a:xfrm rot="16200000">
            <a:off x="2989224" y="2810966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245617-B6CC-425C-A74A-FB3CEDBD03DA}"/>
              </a:ext>
            </a:extLst>
          </p:cNvPr>
          <p:cNvSpPr/>
          <p:nvPr/>
        </p:nvSpPr>
        <p:spPr>
          <a:xfrm rot="16200000">
            <a:off x="2993143" y="1989988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B0126C-8E40-4871-AB44-48A3E41A40B0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 flipV="1">
            <a:off x="3059278" y="2130636"/>
            <a:ext cx="3919" cy="680871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79E54B3-85B1-4C6B-83EA-B50AEB6832C7}"/>
              </a:ext>
            </a:extLst>
          </p:cNvPr>
          <p:cNvSpPr/>
          <p:nvPr/>
        </p:nvSpPr>
        <p:spPr>
          <a:xfrm rot="16200000">
            <a:off x="3212508" y="2814512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F9AB99-B122-4BDD-B500-93E2D8F7CD3C}"/>
              </a:ext>
            </a:extLst>
          </p:cNvPr>
          <p:cNvSpPr/>
          <p:nvPr/>
        </p:nvSpPr>
        <p:spPr>
          <a:xfrm rot="16200000">
            <a:off x="3216427" y="2142388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512273-098A-47F2-A5F0-80299963F53A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 rot="10800000" flipH="1">
            <a:off x="3282562" y="2283036"/>
            <a:ext cx="3919" cy="53201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AE12BC8-CC8E-42A3-86EB-8EF54B27BDD5}"/>
              </a:ext>
            </a:extLst>
          </p:cNvPr>
          <p:cNvSpPr/>
          <p:nvPr/>
        </p:nvSpPr>
        <p:spPr>
          <a:xfrm>
            <a:off x="3948982" y="5421407"/>
            <a:ext cx="1394289" cy="608621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Assurance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builder</a:t>
            </a: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Arrow: Left 63">
            <a:extLst>
              <a:ext uri="{FF2B5EF4-FFF2-40B4-BE49-F238E27FC236}">
                <a16:creationId xmlns:a16="http://schemas.microsoft.com/office/drawing/2014/main" id="{9064BA7B-3597-4BDB-B72F-AA4CBF198E87}"/>
              </a:ext>
            </a:extLst>
          </p:cNvPr>
          <p:cNvSpPr/>
          <p:nvPr/>
        </p:nvSpPr>
        <p:spPr>
          <a:xfrm>
            <a:off x="3167408" y="5553548"/>
            <a:ext cx="781574" cy="304800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B54A5C-7A1E-4E58-8FDD-67112225F2D1}"/>
              </a:ext>
            </a:extLst>
          </p:cNvPr>
          <p:cNvSpPr/>
          <p:nvPr/>
        </p:nvSpPr>
        <p:spPr>
          <a:xfrm>
            <a:off x="3478949" y="3126540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FD5D196-9F22-4FB2-80C4-5A5F84AACC7A}"/>
              </a:ext>
            </a:extLst>
          </p:cNvPr>
          <p:cNvSpPr/>
          <p:nvPr/>
        </p:nvSpPr>
        <p:spPr>
          <a:xfrm>
            <a:off x="3980950" y="3130459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DA4B02-0DE8-4666-B8AD-8DE491F0C26B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>
            <a:off x="3619056" y="3197135"/>
            <a:ext cx="361894" cy="39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F7E0402-5A91-422B-838A-0064C878E564}"/>
              </a:ext>
            </a:extLst>
          </p:cNvPr>
          <p:cNvSpPr/>
          <p:nvPr/>
        </p:nvSpPr>
        <p:spPr>
          <a:xfrm>
            <a:off x="3982678" y="2886382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54AD912-6303-43D0-9EF3-5895AA514CC5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789606" y="2956977"/>
            <a:ext cx="19307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9ECBB5D-743F-444D-8011-A3FBE706A59A}"/>
              </a:ext>
            </a:extLst>
          </p:cNvPr>
          <p:cNvCxnSpPr>
            <a:cxnSpLocks/>
          </p:cNvCxnSpPr>
          <p:nvPr/>
        </p:nvCxnSpPr>
        <p:spPr>
          <a:xfrm>
            <a:off x="2446136" y="2401114"/>
            <a:ext cx="1353867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59B66C-9A17-4334-BDC4-230D9EAA8E0D}"/>
              </a:ext>
            </a:extLst>
          </p:cNvPr>
          <p:cNvCxnSpPr>
            <a:cxnSpLocks/>
          </p:cNvCxnSpPr>
          <p:nvPr/>
        </p:nvCxnSpPr>
        <p:spPr>
          <a:xfrm>
            <a:off x="2648576" y="2467077"/>
            <a:ext cx="114319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4B58CA6-3BC6-4C78-80DB-6448624B78D8}"/>
              </a:ext>
            </a:extLst>
          </p:cNvPr>
          <p:cNvCxnSpPr>
            <a:cxnSpLocks/>
          </p:cNvCxnSpPr>
          <p:nvPr/>
        </p:nvCxnSpPr>
        <p:spPr>
          <a:xfrm>
            <a:off x="2851016" y="2533040"/>
            <a:ext cx="94075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6609100-7951-465A-B0A8-EB25B4BA7470}"/>
              </a:ext>
            </a:extLst>
          </p:cNvPr>
          <p:cNvCxnSpPr>
            <a:cxnSpLocks/>
          </p:cNvCxnSpPr>
          <p:nvPr/>
        </p:nvCxnSpPr>
        <p:spPr>
          <a:xfrm>
            <a:off x="3053456" y="2599003"/>
            <a:ext cx="73831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0C31D5E-3F0F-471A-B662-494BB73C3483}"/>
              </a:ext>
            </a:extLst>
          </p:cNvPr>
          <p:cNvCxnSpPr>
            <a:cxnSpLocks/>
          </p:cNvCxnSpPr>
          <p:nvPr/>
        </p:nvCxnSpPr>
        <p:spPr>
          <a:xfrm>
            <a:off x="3283190" y="2664966"/>
            <a:ext cx="508580" cy="704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D52B046-8100-4FEE-91C4-FF461D0033E4}"/>
              </a:ext>
            </a:extLst>
          </p:cNvPr>
          <p:cNvCxnSpPr>
            <a:cxnSpLocks/>
          </p:cNvCxnSpPr>
          <p:nvPr/>
        </p:nvCxnSpPr>
        <p:spPr>
          <a:xfrm flipH="1">
            <a:off x="3791773" y="2401114"/>
            <a:ext cx="1" cy="562386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76F5021-580F-4001-9E50-39D992AB2E91}"/>
              </a:ext>
            </a:extLst>
          </p:cNvPr>
          <p:cNvSpPr/>
          <p:nvPr/>
        </p:nvSpPr>
        <p:spPr>
          <a:xfrm rot="10800000">
            <a:off x="5712182" y="3070665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2C38A6E-45E6-43D3-B9BD-AC0DD5AAD343}"/>
              </a:ext>
            </a:extLst>
          </p:cNvPr>
          <p:cNvSpPr/>
          <p:nvPr/>
        </p:nvSpPr>
        <p:spPr>
          <a:xfrm rot="10800000">
            <a:off x="5107413" y="3070666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E61F757-BA0A-46E0-B82F-53697F294594}"/>
              </a:ext>
            </a:extLst>
          </p:cNvPr>
          <p:cNvCxnSpPr>
            <a:stCxn id="101" idx="3"/>
            <a:endCxn id="102" idx="1"/>
          </p:cNvCxnSpPr>
          <p:nvPr/>
        </p:nvCxnSpPr>
        <p:spPr>
          <a:xfrm flipH="1">
            <a:off x="5247520" y="3141259"/>
            <a:ext cx="464662" cy="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rrow: Left 105">
            <a:extLst>
              <a:ext uri="{FF2B5EF4-FFF2-40B4-BE49-F238E27FC236}">
                <a16:creationId xmlns:a16="http://schemas.microsoft.com/office/drawing/2014/main" id="{49941302-4719-49C9-A864-7664124ADE80}"/>
              </a:ext>
            </a:extLst>
          </p:cNvPr>
          <p:cNvSpPr/>
          <p:nvPr/>
        </p:nvSpPr>
        <p:spPr>
          <a:xfrm rot="5400000">
            <a:off x="4368909" y="2372907"/>
            <a:ext cx="461663" cy="299915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A0E3243-5301-43C4-91CD-457D0A290FF1}"/>
              </a:ext>
            </a:extLst>
          </p:cNvPr>
          <p:cNvGrpSpPr/>
          <p:nvPr/>
        </p:nvGrpSpPr>
        <p:grpSpPr>
          <a:xfrm>
            <a:off x="2414622" y="5374948"/>
            <a:ext cx="1032280" cy="749202"/>
            <a:chOff x="805478" y="5516690"/>
            <a:chExt cx="838582" cy="608621"/>
          </a:xfrm>
        </p:grpSpPr>
        <p:sp>
          <p:nvSpPr>
            <p:cNvPr id="107" name="Rectangle: Folded Corner 106">
              <a:extLst>
                <a:ext uri="{FF2B5EF4-FFF2-40B4-BE49-F238E27FC236}">
                  <a16:creationId xmlns:a16="http://schemas.microsoft.com/office/drawing/2014/main" id="{D89EC6A7-9AE4-4B33-B6E0-947A98B2E7EF}"/>
                </a:ext>
              </a:extLst>
            </p:cNvPr>
            <p:cNvSpPr/>
            <p:nvPr/>
          </p:nvSpPr>
          <p:spPr>
            <a:xfrm>
              <a:off x="875369" y="5516690"/>
              <a:ext cx="448586" cy="608621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Star: 7 Points 108">
              <a:extLst>
                <a:ext uri="{FF2B5EF4-FFF2-40B4-BE49-F238E27FC236}">
                  <a16:creationId xmlns:a16="http://schemas.microsoft.com/office/drawing/2014/main" id="{C2A8FFE2-B041-477A-AB1F-1E075A96B3F5}"/>
                </a:ext>
              </a:extLst>
            </p:cNvPr>
            <p:cNvSpPr/>
            <p:nvPr/>
          </p:nvSpPr>
          <p:spPr>
            <a:xfrm>
              <a:off x="1185443" y="5560016"/>
              <a:ext cx="103772" cy="103772"/>
            </a:xfrm>
            <a:prstGeom prst="star7">
              <a:avLst/>
            </a:prstGeom>
            <a:solidFill>
              <a:schemeClr val="accent4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9724B2F-DE3D-4A6A-A8A8-EA093DAF9518}"/>
                </a:ext>
              </a:extLst>
            </p:cNvPr>
            <p:cNvSpPr/>
            <p:nvPr/>
          </p:nvSpPr>
          <p:spPr>
            <a:xfrm>
              <a:off x="805478" y="5611146"/>
              <a:ext cx="838582" cy="300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sv-SE" sz="900" dirty="0">
                  <a:solidFill>
                    <a:prstClr val="black"/>
                  </a:solidFill>
                  <a:latin typeface="Calibri" panose="020F0502020204030204"/>
                </a:rPr>
                <a:t>Assurance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case</a:t>
              </a:r>
              <a:endParaRPr kumimoji="0" lang="sv-S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DF3D2CF-1692-4E12-925B-E826E5C31EA0}"/>
              </a:ext>
            </a:extLst>
          </p:cNvPr>
          <p:cNvSpPr/>
          <p:nvPr/>
        </p:nvSpPr>
        <p:spPr>
          <a:xfrm>
            <a:off x="4220443" y="2062326"/>
            <a:ext cx="1189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  <a:r>
              <a:rPr kumimoji="0" lang="sv-S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</a:t>
            </a:r>
            <a:endParaRPr kumimoji="0" lang="sv-SE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0BC12B-4FC5-46AD-B00D-2B8BFA979356}"/>
              </a:ext>
            </a:extLst>
          </p:cNvPr>
          <p:cNvSpPr/>
          <p:nvPr/>
        </p:nvSpPr>
        <p:spPr>
          <a:xfrm rot="16200000">
            <a:off x="4538300" y="4464460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264263-473C-45E4-A4CC-54D7EBE44997}"/>
              </a:ext>
            </a:extLst>
          </p:cNvPr>
          <p:cNvSpPr/>
          <p:nvPr/>
        </p:nvSpPr>
        <p:spPr>
          <a:xfrm rot="16200000">
            <a:off x="4542219" y="4115333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1697A19-3B66-4F61-A8FE-0DF122945AE1}"/>
              </a:ext>
            </a:extLst>
          </p:cNvPr>
          <p:cNvCxnSpPr>
            <a:stCxn id="114" idx="3"/>
            <a:endCxn id="115" idx="1"/>
          </p:cNvCxnSpPr>
          <p:nvPr/>
        </p:nvCxnSpPr>
        <p:spPr>
          <a:xfrm flipV="1">
            <a:off x="4608354" y="4255981"/>
            <a:ext cx="3919" cy="20902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240B170-6857-4DA5-99C6-B60A5FE888C0}"/>
              </a:ext>
            </a:extLst>
          </p:cNvPr>
          <p:cNvSpPr/>
          <p:nvPr/>
        </p:nvSpPr>
        <p:spPr>
          <a:xfrm rot="16200000">
            <a:off x="4532611" y="5348416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F36BF7C-758F-4FD1-BE7F-1DD62FEC8FBC}"/>
              </a:ext>
            </a:extLst>
          </p:cNvPr>
          <p:cNvSpPr/>
          <p:nvPr/>
        </p:nvSpPr>
        <p:spPr>
          <a:xfrm rot="16200000">
            <a:off x="4536530" y="4999289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25B940-80CF-442D-9976-601F1BFACF20}"/>
              </a:ext>
            </a:extLst>
          </p:cNvPr>
          <p:cNvCxnSpPr>
            <a:stCxn id="117" idx="3"/>
            <a:endCxn id="118" idx="1"/>
          </p:cNvCxnSpPr>
          <p:nvPr/>
        </p:nvCxnSpPr>
        <p:spPr>
          <a:xfrm flipV="1">
            <a:off x="4602665" y="5139937"/>
            <a:ext cx="3919" cy="20902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EB3CED1-2323-4F7F-99CB-D7F27B2B1045}"/>
              </a:ext>
            </a:extLst>
          </p:cNvPr>
          <p:cNvSpPr/>
          <p:nvPr/>
        </p:nvSpPr>
        <p:spPr>
          <a:xfrm rot="10800000">
            <a:off x="5715122" y="3613594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B1C2A58-DD7B-4D14-9724-019AE4A8CE21}"/>
              </a:ext>
            </a:extLst>
          </p:cNvPr>
          <p:cNvSpPr/>
          <p:nvPr/>
        </p:nvSpPr>
        <p:spPr>
          <a:xfrm rot="10800000">
            <a:off x="5273217" y="5606275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E7CD9438-63AF-40B7-BC59-1753917B1536}"/>
              </a:ext>
            </a:extLst>
          </p:cNvPr>
          <p:cNvCxnSpPr>
            <a:stCxn id="120" idx="3"/>
            <a:endCxn id="121" idx="1"/>
          </p:cNvCxnSpPr>
          <p:nvPr/>
        </p:nvCxnSpPr>
        <p:spPr>
          <a:xfrm rot="10800000" flipV="1">
            <a:off x="5413324" y="3684187"/>
            <a:ext cx="301798" cy="1992681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962F24F-BA2E-41B0-BEAD-084A06D069DF}"/>
              </a:ext>
            </a:extLst>
          </p:cNvPr>
          <p:cNvSpPr/>
          <p:nvPr/>
        </p:nvSpPr>
        <p:spPr>
          <a:xfrm>
            <a:off x="8449752" y="4822375"/>
            <a:ext cx="1451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400" b="1" dirty="0">
                <a:solidFill>
                  <a:prstClr val="black"/>
                </a:solidFill>
                <a:latin typeface="Calibri" panose="020F0502020204030204"/>
              </a:rPr>
              <a:t>ACT</a:t>
            </a:r>
            <a:endParaRPr kumimoji="0" lang="sv-SE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sv-S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Eclipse</a:t>
            </a: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8C6173D-3365-4EED-A510-1CE0F14C747E}"/>
              </a:ext>
            </a:extLst>
          </p:cNvPr>
          <p:cNvSpPr/>
          <p:nvPr/>
        </p:nvSpPr>
        <p:spPr>
          <a:xfrm>
            <a:off x="3200503" y="3423331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885332A-8EF4-48E8-909C-B578B9D59F37}"/>
              </a:ext>
            </a:extLst>
          </p:cNvPr>
          <p:cNvSpPr/>
          <p:nvPr/>
        </p:nvSpPr>
        <p:spPr>
          <a:xfrm>
            <a:off x="3865574" y="4729724"/>
            <a:ext cx="140107" cy="141189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31B1CB47-0892-48CF-B7ED-3135635571E6}"/>
              </a:ext>
            </a:extLst>
          </p:cNvPr>
          <p:cNvCxnSpPr>
            <a:cxnSpLocks/>
            <a:stCxn id="130" idx="2"/>
            <a:endCxn id="131" idx="1"/>
          </p:cNvCxnSpPr>
          <p:nvPr/>
        </p:nvCxnSpPr>
        <p:spPr>
          <a:xfrm rot="16200000" flipH="1">
            <a:off x="2950166" y="3884910"/>
            <a:ext cx="1235799" cy="595017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Speech Bubble: Rectangle with Corners Rounded 138">
            <a:extLst>
              <a:ext uri="{FF2B5EF4-FFF2-40B4-BE49-F238E27FC236}">
                <a16:creationId xmlns:a16="http://schemas.microsoft.com/office/drawing/2014/main" id="{E1CE6AC5-405E-46C8-99C6-05F2A06140D0}"/>
              </a:ext>
            </a:extLst>
          </p:cNvPr>
          <p:cNvSpPr/>
          <p:nvPr/>
        </p:nvSpPr>
        <p:spPr>
          <a:xfrm>
            <a:off x="138223" y="3721508"/>
            <a:ext cx="2864335" cy="1178254"/>
          </a:xfrm>
          <a:prstGeom prst="wedgeRoundRectCallout">
            <a:avLst>
              <a:gd name="adj1" fmla="val 85906"/>
              <a:gd name="adj2" fmla="val 946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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Dashboard for dynamic tracking of status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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Generates PDF documents for archiving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1B3209A7-4A42-4FDD-99C6-6D95EC94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68" y="57331"/>
            <a:ext cx="11203814" cy="689107"/>
          </a:xfrm>
        </p:spPr>
        <p:txBody>
          <a:bodyPr>
            <a:no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sv-SE" sz="3600" kern="1200" dirty="0">
                <a:solidFill>
                  <a:schemeClr val="tx1"/>
                </a:solidFill>
                <a:latin typeface="Scania Office Bold" panose="00000800000000000000" pitchFamily="2" charset="0"/>
                <a:ea typeface="+mj-ea"/>
                <a:cs typeface="+mj-cs"/>
              </a:rPr>
              <a:t>Assurance Case </a:t>
            </a:r>
            <a:r>
              <a:rPr lang="sv-SE" sz="3600" kern="1200" dirty="0" err="1">
                <a:solidFill>
                  <a:schemeClr val="tx1"/>
                </a:solidFill>
                <a:latin typeface="Scania Office Bold" panose="00000800000000000000" pitchFamily="2" charset="0"/>
                <a:ea typeface="+mj-ea"/>
                <a:cs typeface="+mj-cs"/>
              </a:rPr>
              <a:t>Tool</a:t>
            </a:r>
            <a:r>
              <a:rPr lang="sv-SE" sz="3600" kern="1200" dirty="0">
                <a:solidFill>
                  <a:schemeClr val="tx1"/>
                </a:solidFill>
                <a:latin typeface="Scania Office Bold" panose="00000800000000000000" pitchFamily="2" charset="0"/>
                <a:ea typeface="+mj-ea"/>
                <a:cs typeface="+mj-cs"/>
              </a:rPr>
              <a:t> (ACT)</a:t>
            </a:r>
            <a:endParaRPr lang="en-US" sz="3600" kern="1200" dirty="0">
              <a:solidFill>
                <a:schemeClr val="tx1"/>
              </a:solidFill>
              <a:latin typeface="Scania Office Bold" panose="00000800000000000000" pitchFamily="2" charset="0"/>
              <a:ea typeface="+mj-ea"/>
              <a:cs typeface="+mj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7B9D10A-7723-4624-9C5B-F1F44B8824CC}"/>
              </a:ext>
            </a:extLst>
          </p:cNvPr>
          <p:cNvSpPr/>
          <p:nvPr/>
        </p:nvSpPr>
        <p:spPr>
          <a:xfrm>
            <a:off x="3197349" y="4102850"/>
            <a:ext cx="699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SPARQL </a:t>
            </a:r>
            <a:r>
              <a:rPr kumimoji="0" lang="sv-S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queries</a:t>
            </a:r>
            <a:endParaRPr kumimoji="0" lang="sv-S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Speech Bubble: Rectangle with Corners Rounded 92">
            <a:extLst>
              <a:ext uri="{FF2B5EF4-FFF2-40B4-BE49-F238E27FC236}">
                <a16:creationId xmlns:a16="http://schemas.microsoft.com/office/drawing/2014/main" id="{D51B6B05-9E5B-4B21-9B29-778BAF85B259}"/>
              </a:ext>
            </a:extLst>
          </p:cNvPr>
          <p:cNvSpPr/>
          <p:nvPr/>
        </p:nvSpPr>
        <p:spPr>
          <a:xfrm>
            <a:off x="8109164" y="719486"/>
            <a:ext cx="4010822" cy="1563550"/>
          </a:xfrm>
          <a:prstGeom prst="wedgeRoundRectCallout">
            <a:avLst>
              <a:gd name="adj1" fmla="val -56830"/>
              <a:gd name="adj2" fmla="val 849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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Information modeling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 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efinition of assurance case structure, e.g.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assurance case patterns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definition of claim types, e.g. “safe vehicle”, “sufficient” amount of testing</a:t>
            </a:r>
          </a:p>
        </p:txBody>
      </p:sp>
    </p:spTree>
    <p:extLst>
      <p:ext uri="{BB962C8B-B14F-4D97-AF65-F5344CB8AC3E}">
        <p14:creationId xmlns:p14="http://schemas.microsoft.com/office/powerpoint/2010/main" val="146486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51C7-8BA9-4671-98EF-09DC4C52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sv-SE" sz="3600" kern="1200" dirty="0">
                <a:solidFill>
                  <a:schemeClr val="tx1"/>
                </a:solidFill>
                <a:latin typeface="Scania Office Bold" panose="00000800000000000000" pitchFamily="2" charset="0"/>
                <a:ea typeface="+mj-ea"/>
                <a:cs typeface="+mj-cs"/>
              </a:rPr>
              <a:t>Case </a:t>
            </a:r>
            <a:r>
              <a:rPr lang="sv-SE" sz="3600" kern="1200" dirty="0" err="1">
                <a:solidFill>
                  <a:schemeClr val="tx1"/>
                </a:solidFill>
                <a:latin typeface="Scania Office Bold" panose="00000800000000000000" pitchFamily="2" charset="0"/>
                <a:ea typeface="+mj-ea"/>
                <a:cs typeface="+mj-cs"/>
              </a:rPr>
              <a:t>study</a:t>
            </a:r>
            <a:r>
              <a:rPr lang="sv-SE" sz="3600" kern="1200" dirty="0">
                <a:solidFill>
                  <a:schemeClr val="tx1"/>
                </a:solidFill>
                <a:latin typeface="Scania Office Bold" panose="00000800000000000000" pitchFamily="2" charset="0"/>
                <a:ea typeface="+mj-ea"/>
                <a:cs typeface="+mj-cs"/>
              </a:rPr>
              <a:t> </a:t>
            </a:r>
            <a:r>
              <a:rPr lang="sv-SE" sz="3600" kern="1200" dirty="0" err="1">
                <a:solidFill>
                  <a:schemeClr val="tx1"/>
                </a:solidFill>
                <a:latin typeface="Scania Office Bold" panose="00000800000000000000" pitchFamily="2" charset="0"/>
                <a:ea typeface="+mj-ea"/>
                <a:cs typeface="+mj-cs"/>
              </a:rPr>
              <a:t>example</a:t>
            </a:r>
            <a:r>
              <a:rPr lang="sv-SE" sz="3600" kern="1200" dirty="0">
                <a:solidFill>
                  <a:schemeClr val="tx1"/>
                </a:solidFill>
                <a:latin typeface="Scania Office Bold" panose="00000800000000000000" pitchFamily="2" charset="0"/>
                <a:ea typeface="+mj-ea"/>
                <a:cs typeface="+mj-cs"/>
              </a:rPr>
              <a:t>: </a:t>
            </a:r>
            <a:br>
              <a:rPr lang="sv-SE" sz="3600" kern="1200" dirty="0">
                <a:solidFill>
                  <a:schemeClr val="tx1"/>
                </a:solidFill>
                <a:latin typeface="Scania Office Bold" panose="00000800000000000000" pitchFamily="2" charset="0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Scania Office Bold" panose="00000800000000000000" pitchFamily="2" charset="0"/>
                <a:ea typeface="+mj-ea"/>
                <a:cs typeface="+mj-cs"/>
              </a:rPr>
              <a:t>Electro-pneumatic Parking Brake (EPB) </a:t>
            </a:r>
            <a:r>
              <a:rPr lang="sv-SE" sz="3600" kern="1200" dirty="0">
                <a:solidFill>
                  <a:schemeClr val="tx1"/>
                </a:solidFill>
                <a:latin typeface="Scania Office Bold" panose="00000800000000000000" pitchFamily="2" charset="0"/>
                <a:ea typeface="+mj-ea"/>
                <a:cs typeface="+mj-cs"/>
              </a:rPr>
              <a:t> </a:t>
            </a:r>
          </a:p>
        </p:txBody>
      </p:sp>
      <p:pic>
        <p:nvPicPr>
          <p:cNvPr id="11" name="Platshållare för innehåll 10">
            <a:extLst>
              <a:ext uri="{FF2B5EF4-FFF2-40B4-BE49-F238E27FC236}">
                <a16:creationId xmlns:a16="http://schemas.microsoft.com/office/drawing/2014/main" id="{98873353-D5C2-4CDB-A66F-F978AA62DC0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r="54244"/>
          <a:stretch/>
        </p:blipFill>
        <p:spPr>
          <a:xfrm>
            <a:off x="515938" y="1617088"/>
            <a:ext cx="4791786" cy="4383203"/>
          </a:xfrm>
          <a:prstGeom prst="rect">
            <a:avLst/>
          </a:prstGeom>
        </p:spPr>
      </p:pic>
      <p:pic>
        <p:nvPicPr>
          <p:cNvPr id="12" name="Platshållare för innehåll 11">
            <a:extLst>
              <a:ext uri="{FF2B5EF4-FFF2-40B4-BE49-F238E27FC236}">
                <a16:creationId xmlns:a16="http://schemas.microsoft.com/office/drawing/2014/main" id="{86DC8C5A-9DCE-49A7-B1CC-A2B2C3A381FE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5808716" y="1617088"/>
            <a:ext cx="6149191" cy="4383203"/>
          </a:xfrm>
          <a:prstGeom prst="rect">
            <a:avLst/>
          </a:prstGeom>
        </p:spPr>
      </p:pic>
      <p:sp>
        <p:nvSpPr>
          <p:cNvPr id="15" name="Pil: höger 14">
            <a:extLst>
              <a:ext uri="{FF2B5EF4-FFF2-40B4-BE49-F238E27FC236}">
                <a16:creationId xmlns:a16="http://schemas.microsoft.com/office/drawing/2014/main" id="{9D2B11AD-E9E7-4E75-B494-04B4F65949B1}"/>
              </a:ext>
            </a:extLst>
          </p:cNvPr>
          <p:cNvSpPr/>
          <p:nvPr/>
        </p:nvSpPr>
        <p:spPr>
          <a:xfrm>
            <a:off x="5321737" y="3584028"/>
            <a:ext cx="472966" cy="388882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DDF2E8C-E3D6-444A-8426-3F1F77114C61}"/>
              </a:ext>
            </a:extLst>
          </p:cNvPr>
          <p:cNvSpPr txBox="1"/>
          <p:nvPr/>
        </p:nvSpPr>
        <p:spPr>
          <a:xfrm flipH="1">
            <a:off x="-13082" y="6204504"/>
            <a:ext cx="615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Definition of the EPB system and related claims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55DFD3A2-D078-4D72-A351-0C490AACACA2}"/>
              </a:ext>
            </a:extLst>
          </p:cNvPr>
          <p:cNvSpPr txBox="1"/>
          <p:nvPr/>
        </p:nvSpPr>
        <p:spPr>
          <a:xfrm flipH="1">
            <a:off x="6096000" y="6197394"/>
            <a:ext cx="615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Generated fragment of the assurance case</a:t>
            </a:r>
          </a:p>
        </p:txBody>
      </p:sp>
    </p:spTree>
    <p:extLst>
      <p:ext uri="{BB962C8B-B14F-4D97-AF65-F5344CB8AC3E}">
        <p14:creationId xmlns:p14="http://schemas.microsoft.com/office/powerpoint/2010/main" val="598326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F485762-4D5B-411F-B71B-00ECBB3E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Scania Office Bold" panose="00000800000000000000" pitchFamily="2" charset="0"/>
              </a:rPr>
              <a:t>Next steps – Scaling up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4F3BFA8-7D41-4226-B691-1EE676D8F9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90688"/>
            <a:ext cx="10354204" cy="4721225"/>
          </a:xfrm>
        </p:spPr>
        <p:txBody>
          <a:bodyPr/>
          <a:lstStyle/>
          <a:p>
            <a:r>
              <a:rPr lang="en-US" sz="2400" dirty="0"/>
              <a:t>Creating LD schemas for more tools</a:t>
            </a:r>
          </a:p>
          <a:p>
            <a:pPr lvl="1"/>
            <a:r>
              <a:rPr lang="en-US" sz="2000" dirty="0"/>
              <a:t>Allows automatic creation of greater parts of the assurance case</a:t>
            </a:r>
          </a:p>
          <a:p>
            <a:pPr lvl="1"/>
            <a:endParaRPr lang="en-US" sz="2000" dirty="0"/>
          </a:p>
          <a:p>
            <a:r>
              <a:rPr lang="en-US" sz="2400" dirty="0"/>
              <a:t>Provide a web-based UI for the assurance-case tool</a:t>
            </a:r>
          </a:p>
          <a:p>
            <a:endParaRPr lang="en-US" sz="2400" dirty="0"/>
          </a:p>
          <a:p>
            <a:r>
              <a:rPr lang="en-US" sz="2400" dirty="0"/>
              <a:t>Release LD guideline documents to the organization (URI management, modeling patterns,…)</a:t>
            </a:r>
          </a:p>
          <a:p>
            <a:endParaRPr lang="en-US" sz="2400" dirty="0"/>
          </a:p>
          <a:p>
            <a:r>
              <a:rPr lang="en-US" sz="2400" dirty="0"/>
              <a:t>Improve the infrastructure to expose/maintain the Linked Data layer</a:t>
            </a:r>
          </a:p>
          <a:p>
            <a:pPr lvl="1"/>
            <a:r>
              <a:rPr lang="en-US" sz="2000" dirty="0"/>
              <a:t>Building adaptors without </a:t>
            </a:r>
            <a:r>
              <a:rPr lang="en-US" sz="2000" dirty="0" err="1"/>
              <a:t>Lyo</a:t>
            </a:r>
            <a:endParaRPr lang="en-US" sz="2000" dirty="0"/>
          </a:p>
          <a:p>
            <a:pPr lvl="1"/>
            <a:r>
              <a:rPr lang="en-US" sz="2000" dirty="0"/>
              <a:t>Linked Data layer maintained in a production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9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0C853CB2-4D43-4D70-9455-3D0A532E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47743E8B-411D-4776-8189-605C4101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/>
          <a:lstStyle/>
          <a:p>
            <a:r>
              <a:rPr lang="en-US" dirty="0"/>
              <a:t>Method developer for the management system(s) for functional safety, cybersecurity, etc.</a:t>
            </a:r>
          </a:p>
          <a:p>
            <a:pPr lvl="1"/>
            <a:r>
              <a:rPr lang="en-US" dirty="0"/>
              <a:t>Defining methods, processes, </a:t>
            </a:r>
            <a:r>
              <a:rPr lang="en-US" u="sng" dirty="0"/>
              <a:t>IT support</a:t>
            </a:r>
            <a:r>
              <a:rPr lang="en-US" dirty="0"/>
              <a:t> within the management system</a:t>
            </a:r>
          </a:p>
          <a:p>
            <a:pPr lvl="1"/>
            <a:endParaRPr lang="en-US" dirty="0"/>
          </a:p>
          <a:p>
            <a:r>
              <a:rPr lang="en-US" dirty="0"/>
              <a:t>Previously a PhD student at KTH, division of mechatronics and embedded control systems</a:t>
            </a:r>
          </a:p>
          <a:p>
            <a:pPr lvl="1"/>
            <a:r>
              <a:rPr lang="en-US" dirty="0"/>
              <a:t>Topic: assuring functional safety of highly configurable systems (via assurance cases)</a:t>
            </a:r>
          </a:p>
          <a:p>
            <a:endParaRPr lang="en-US" dirty="0"/>
          </a:p>
          <a:p>
            <a:r>
              <a:rPr lang="en-US" dirty="0"/>
              <a:t>Prior to KTH, embedded systems R&amp;D engineer </a:t>
            </a:r>
          </a:p>
          <a:p>
            <a:endParaRPr lang="en-US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1A6FF8-CCD7-42AC-BADF-1C516553A72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371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9D6D98-1F08-4522-BA5C-04F4F45F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cania Office" panose="00000500000000000000" pitchFamily="2" charset="0"/>
              </a:rPr>
              <a:t>Conclusion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7B36BF5-0980-4134-941C-66936E00F7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8898" y="1690688"/>
            <a:ext cx="10354204" cy="4721225"/>
          </a:xfrm>
        </p:spPr>
        <p:txBody>
          <a:bodyPr>
            <a:normAutofit/>
          </a:bodyPr>
          <a:lstStyle/>
          <a:p>
            <a:r>
              <a:rPr lang="en-US" sz="2400" dirty="0"/>
              <a:t>Assurance cases are becoming one of the central artefacts in automotive</a:t>
            </a:r>
          </a:p>
          <a:p>
            <a:endParaRPr lang="en-US" sz="2400" dirty="0"/>
          </a:p>
          <a:p>
            <a:r>
              <a:rPr lang="en-US" sz="2400" dirty="0"/>
              <a:t>Their size and complexity warrant the need for sophisticated tool-support</a:t>
            </a:r>
          </a:p>
          <a:p>
            <a:endParaRPr lang="en-US" sz="2400" dirty="0"/>
          </a:p>
          <a:p>
            <a:r>
              <a:rPr lang="en-US" sz="2400" dirty="0"/>
              <a:t>Cross-tool data-integration is a key prerequisite </a:t>
            </a:r>
          </a:p>
          <a:p>
            <a:endParaRPr lang="en-US" sz="2400" dirty="0"/>
          </a:p>
          <a:p>
            <a:r>
              <a:rPr lang="en-US" sz="2400" dirty="0"/>
              <a:t>Due to the dependencies to many artefacts across the lifecycle, OSLC and LD are a highly suitable technology to support the creation of assurance cases</a:t>
            </a:r>
          </a:p>
          <a:p>
            <a:pPr lvl="1"/>
            <a:r>
              <a:rPr lang="en-US" sz="2200" dirty="0"/>
              <a:t>OSLC Core Specification good foundation for tool API development</a:t>
            </a:r>
          </a:p>
          <a:p>
            <a:pPr lvl="1"/>
            <a:r>
              <a:rPr lang="en-US" sz="2200" dirty="0"/>
              <a:t>Tool-agnostic data-integration on the information model (LD schema) level</a:t>
            </a:r>
          </a:p>
          <a:p>
            <a:pPr marL="457189" lvl="1" indent="0">
              <a:buNone/>
            </a:pPr>
            <a:endParaRPr lang="en-US" sz="2200" dirty="0"/>
          </a:p>
          <a:p>
            <a:pPr marL="6" indent="0">
              <a:buNone/>
            </a:pPr>
            <a:endParaRPr lang="en-US" sz="24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3908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FD9B06C-5611-4BC1-96C5-7A115B61E9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1"/>
          <a:stretch/>
        </p:blipFill>
        <p:spPr>
          <a:xfrm>
            <a:off x="0" y="1"/>
            <a:ext cx="12192000" cy="78474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818" y="-1"/>
            <a:ext cx="12126363" cy="7847463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65" y="645533"/>
            <a:ext cx="5630035" cy="264785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Founded in 1891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Part of VW group 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Main products are heavy trucks and buses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Worldwide production and sales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50 000 employees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46" y="5412248"/>
            <a:ext cx="5268035" cy="15294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1A6FF8-CCD7-42AC-BADF-1C516553A72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06B2BD46-F911-45BD-ABAA-D792ED935D0F}"/>
              </a:ext>
            </a:extLst>
          </p:cNvPr>
          <p:cNvSpPr txBox="1"/>
          <p:nvPr/>
        </p:nvSpPr>
        <p:spPr>
          <a:xfrm>
            <a:off x="7117321" y="645533"/>
            <a:ext cx="43705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5000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2000 engineers in electronics and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100 000 sold vehicles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Vehicles in operation: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&gt; 1 000 000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&gt; 400 000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78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300FC2E5-0132-480C-9161-10B171250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787096"/>
            <a:ext cx="11401080" cy="4162854"/>
          </a:xfrm>
        </p:spPr>
        <p:txBody>
          <a:bodyPr/>
          <a:lstStyle/>
          <a:p>
            <a:r>
              <a:rPr lang="en-US" dirty="0"/>
              <a:t>The Scania context and trends in automotive</a:t>
            </a:r>
          </a:p>
          <a:p>
            <a:endParaRPr lang="en-US" dirty="0"/>
          </a:p>
          <a:p>
            <a:r>
              <a:rPr lang="en-US" dirty="0"/>
              <a:t>The need for assurance cases</a:t>
            </a:r>
          </a:p>
          <a:p>
            <a:endParaRPr lang="en-US" dirty="0"/>
          </a:p>
          <a:p>
            <a:r>
              <a:rPr lang="en-US" dirty="0"/>
              <a:t>An approach to assurance-case creation based on OSLC and Linked Data</a:t>
            </a:r>
          </a:p>
        </p:txBody>
      </p:sp>
      <p:sp>
        <p:nvSpPr>
          <p:cNvPr id="6" name="Platshållare för datum 5">
            <a:extLst>
              <a:ext uri="{FF2B5EF4-FFF2-40B4-BE49-F238E27FC236}">
                <a16:creationId xmlns:a16="http://schemas.microsoft.com/office/drawing/2014/main" id="{2B1008CD-68A6-43CE-B6C6-43FEEF44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1 November 2021</a:t>
            </a:r>
            <a:endParaRPr lang="en-US" dirty="0"/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892CC4C6-6C85-4833-AC96-6CD3F619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7AAACD6-3B7D-4C1B-BA9B-A750B4A5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ubrik 7">
            <a:extLst>
              <a:ext uri="{FF2B5EF4-FFF2-40B4-BE49-F238E27FC236}">
                <a16:creationId xmlns:a16="http://schemas.microsoft.com/office/drawing/2014/main" id="{16A73A2D-C0E3-4560-A7AB-3E181D94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Outline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8967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>
            <a:extLst>
              <a:ext uri="{FF2B5EF4-FFF2-40B4-BE49-F238E27FC236}">
                <a16:creationId xmlns:a16="http://schemas.microsoft.com/office/drawing/2014/main" id="{EB7A55FB-190F-4E71-A5AE-36B59FB2F0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Rubrik 6">
            <a:extLst>
              <a:ext uri="{FF2B5EF4-FFF2-40B4-BE49-F238E27FC236}">
                <a16:creationId xmlns:a16="http://schemas.microsoft.com/office/drawing/2014/main" id="{3F4D86A6-A149-41F7-8754-E9124A406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The Scania </a:t>
            </a:r>
            <a:r>
              <a:rPr lang="sv-SE" dirty="0" err="1"/>
              <a:t>context</a:t>
            </a: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6B7585A-95E5-45E7-A190-AF43483D70C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97625"/>
            <a:ext cx="1044575" cy="212725"/>
          </a:xfrm>
        </p:spPr>
        <p:txBody>
          <a:bodyPr/>
          <a:lstStyle/>
          <a:p>
            <a:r>
              <a:rPr lang="sv-SE"/>
              <a:t>1 November 2021</a:t>
            </a:r>
            <a:endParaRPr lang="en-US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D985AC3-8278-45ED-87AB-D195D8BABC6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97625"/>
            <a:ext cx="6594475" cy="212725"/>
          </a:xfrm>
        </p:spPr>
        <p:txBody>
          <a:bodyPr/>
          <a:lstStyle/>
          <a:p>
            <a:r>
              <a:rPr lang="en-US" dirty="0"/>
              <a:t>Info class internal Department / Name / Subject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0D010B5-52D6-4F5E-9DD9-9B9AA5B5E7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85588" y="6397625"/>
            <a:ext cx="506412" cy="212725"/>
          </a:xfrm>
        </p:spPr>
        <p:txBody>
          <a:bodyPr/>
          <a:lstStyle/>
          <a:p>
            <a:fld id="{0183C6E6-4335-4428-AB21-BBACF8148F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7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606260" y="1573501"/>
            <a:ext cx="6547805" cy="3919795"/>
            <a:chOff x="0" y="1250950"/>
            <a:chExt cx="9144000" cy="4713288"/>
          </a:xfrm>
          <a:solidFill>
            <a:schemeClr val="bg1"/>
          </a:solidFill>
        </p:grpSpPr>
        <p:pic>
          <p:nvPicPr>
            <p:cNvPr id="5" name="Picture 18" descr="07711-06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58000" y="2873375"/>
              <a:ext cx="2286000" cy="1519238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</p:pic>
        <p:pic>
          <p:nvPicPr>
            <p:cNvPr id="6" name="Picture 3" descr="09602-00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4441825"/>
              <a:ext cx="2286000" cy="152241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</p:pic>
        <p:pic>
          <p:nvPicPr>
            <p:cNvPr id="7" name="Picture 4" descr="09134-00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4441825"/>
              <a:ext cx="2286000" cy="152241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</p:pic>
        <p:pic>
          <p:nvPicPr>
            <p:cNvPr id="8" name="Picture 6" descr="09162-008"/>
            <p:cNvPicPr>
              <a:picLocks noChangeAspect="1" noChangeArrowheads="1"/>
            </p:cNvPicPr>
            <p:nvPr/>
          </p:nvPicPr>
          <p:blipFill>
            <a:blip r:embed="rId5" cstate="print"/>
            <a:srcRect b="9242"/>
            <a:stretch>
              <a:fillRect/>
            </a:stretch>
          </p:blipFill>
          <p:spPr bwMode="auto">
            <a:xfrm>
              <a:off x="0" y="2855913"/>
              <a:ext cx="2286000" cy="1558925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</p:pic>
        <p:pic>
          <p:nvPicPr>
            <p:cNvPr id="9" name="Picture 7" descr="07431-011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86000" y="4441825"/>
              <a:ext cx="2286000" cy="152241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</p:pic>
        <p:pic>
          <p:nvPicPr>
            <p:cNvPr id="10" name="Picture 8" descr="08617-03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286000" y="2703513"/>
              <a:ext cx="2286000" cy="1711325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</p:pic>
        <p:pic>
          <p:nvPicPr>
            <p:cNvPr id="11" name="Picture 9" descr="06587-004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572000" y="4441825"/>
              <a:ext cx="2286000" cy="152241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</p:pic>
        <p:pic>
          <p:nvPicPr>
            <p:cNvPr id="12" name="Picture 10" descr="071046-03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572000" y="2890838"/>
              <a:ext cx="2286000" cy="1524000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</p:pic>
        <p:pic>
          <p:nvPicPr>
            <p:cNvPr id="13" name="Picture 11" descr="07557-03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1250950"/>
              <a:ext cx="2286000" cy="1524000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</p:pic>
        <p:pic>
          <p:nvPicPr>
            <p:cNvPr id="14" name="Picture 12" descr="05562-001"/>
            <p:cNvPicPr>
              <a:picLocks noChangeAspect="1" noChangeArrowheads="1"/>
            </p:cNvPicPr>
            <p:nvPr/>
          </p:nvPicPr>
          <p:blipFill>
            <a:blip r:embed="rId11" cstate="print"/>
            <a:srcRect t="11574"/>
            <a:stretch>
              <a:fillRect/>
            </a:stretch>
          </p:blipFill>
          <p:spPr bwMode="auto">
            <a:xfrm>
              <a:off x="6858000" y="1250950"/>
              <a:ext cx="2286000" cy="151606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</p:pic>
        <p:pic>
          <p:nvPicPr>
            <p:cNvPr id="15" name="Picture 13" descr="09037-017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286000" y="1250950"/>
              <a:ext cx="2286000" cy="152876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</p:pic>
        <p:pic>
          <p:nvPicPr>
            <p:cNvPr id="16" name="Picture 14" descr="08258-026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572000" y="1250950"/>
              <a:ext cx="2286000" cy="1517650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</p:pic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0" y="2768600"/>
              <a:ext cx="9144000" cy="127000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0" y="4343400"/>
              <a:ext cx="9144000" cy="127000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357" y="3596527"/>
            <a:ext cx="4607014" cy="3180614"/>
            <a:chOff x="1371600" y="3581400"/>
            <a:chExt cx="3581400" cy="2472546"/>
          </a:xfrm>
        </p:grpSpPr>
        <p:sp>
          <p:nvSpPr>
            <p:cNvPr id="20" name="Rectangle 19"/>
            <p:cNvSpPr/>
            <p:nvPr/>
          </p:nvSpPr>
          <p:spPr>
            <a:xfrm>
              <a:off x="1371600" y="3581400"/>
              <a:ext cx="3581400" cy="2438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419314" y="3642645"/>
              <a:ext cx="3516312" cy="210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6"/>
            <p:cNvSpPr txBox="1">
              <a:spLocks noChangeArrowheads="1"/>
            </p:cNvSpPr>
            <p:nvPr/>
          </p:nvSpPr>
          <p:spPr bwMode="auto">
            <a:xfrm>
              <a:off x="1584712" y="5742908"/>
              <a:ext cx="2690571" cy="31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Modular chassis and drivetrain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357" y="754958"/>
            <a:ext cx="4009361" cy="2830137"/>
            <a:chOff x="152400" y="2667000"/>
            <a:chExt cx="2590800" cy="1828800"/>
          </a:xfrm>
        </p:grpSpPr>
        <p:sp>
          <p:nvSpPr>
            <p:cNvPr id="24" name="Rectangle 23"/>
            <p:cNvSpPr/>
            <p:nvPr/>
          </p:nvSpPr>
          <p:spPr>
            <a:xfrm>
              <a:off x="152400" y="2667000"/>
              <a:ext cx="2590800" cy="1828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/>
            </a:blip>
            <a:srcRect/>
            <a:stretch>
              <a:fillRect/>
            </a:stretch>
          </p:blipFill>
          <p:spPr bwMode="auto">
            <a:xfrm>
              <a:off x="217488" y="2693988"/>
              <a:ext cx="2433637" cy="1703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488541" y="4150752"/>
              <a:ext cx="1891529" cy="258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Modular electrical system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13" y="118170"/>
            <a:ext cx="10939425" cy="834968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cs typeface="Aharoni" panose="02010803020104030203" pitchFamily="2" charset="-79"/>
              </a:rPr>
              <a:t>The Scania ”Modular System”</a:t>
            </a:r>
          </a:p>
        </p:txBody>
      </p:sp>
      <p:sp>
        <p:nvSpPr>
          <p:cNvPr id="28" name="Right Arrow 27"/>
          <p:cNvSpPr/>
          <p:nvPr/>
        </p:nvSpPr>
        <p:spPr>
          <a:xfrm rot="20624932">
            <a:off x="4768525" y="4578865"/>
            <a:ext cx="731580" cy="493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076" y="5707915"/>
            <a:ext cx="5968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Scania vehicles are ONE </a:t>
            </a:r>
            <a:r>
              <a:rPr kumimoji="0" lang="en-US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evolving product line</a:t>
            </a: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b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Every week, some parts are changed.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1A6FF8-CCD7-42AC-BADF-1C516553A72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ight Arrow 27">
            <a:extLst>
              <a:ext uri="{FF2B5EF4-FFF2-40B4-BE49-F238E27FC236}">
                <a16:creationId xmlns:a16="http://schemas.microsoft.com/office/drawing/2014/main" id="{52FFDABD-9653-4B6C-95C7-87AFF6E566C4}"/>
              </a:ext>
            </a:extLst>
          </p:cNvPr>
          <p:cNvSpPr/>
          <p:nvPr/>
        </p:nvSpPr>
        <p:spPr>
          <a:xfrm rot="1132475">
            <a:off x="4628583" y="2403868"/>
            <a:ext cx="731580" cy="493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87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9B06C-5611-4BC1-96C5-7A115B61E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63"/>
            <a:ext cx="12964562" cy="864304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5A66739-426E-4F16-B7D8-CFF1A043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39" y="136525"/>
            <a:ext cx="10585556" cy="1047750"/>
          </a:xfrm>
        </p:spPr>
        <p:txBody>
          <a:bodyPr/>
          <a:lstStyle/>
          <a:p>
            <a:r>
              <a:rPr lang="sv-SE" sz="4400" dirty="0">
                <a:solidFill>
                  <a:schemeClr val="bg1"/>
                </a:solidFill>
                <a:cs typeface="Aharoni" panose="02010803020104030203" pitchFamily="2" charset="-79"/>
              </a:rPr>
              <a:t>Automotive Trends</a:t>
            </a:r>
            <a:endParaRPr lang="x-none" sz="44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3C2A0-6B68-42F0-AE14-ADD4EF59E22E}"/>
              </a:ext>
            </a:extLst>
          </p:cNvPr>
          <p:cNvSpPr txBox="1"/>
          <p:nvPr/>
        </p:nvSpPr>
        <p:spPr>
          <a:xfrm>
            <a:off x="4457762" y="1627390"/>
            <a:ext cx="4049038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Increased complexity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Safety-critical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Cyber security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190D7-7F87-4501-9F05-ACBC6F804306}"/>
              </a:ext>
            </a:extLst>
          </p:cNvPr>
          <p:cNvSpPr txBox="1"/>
          <p:nvPr/>
        </p:nvSpPr>
        <p:spPr>
          <a:xfrm>
            <a:off x="8524085" y="1627390"/>
            <a:ext cx="4831917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Faster development: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 Integration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C73BF-617B-4343-9691-CBEA68B05C1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3C2A0-6B68-42F0-AE14-ADD4EF59E22E}"/>
              </a:ext>
            </a:extLst>
          </p:cNvPr>
          <p:cNvSpPr txBox="1"/>
          <p:nvPr/>
        </p:nvSpPr>
        <p:spPr>
          <a:xfrm>
            <a:off x="391439" y="1627390"/>
            <a:ext cx="4049038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Electrification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Autonomous vehicles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systems</a:t>
            </a:r>
          </a:p>
        </p:txBody>
      </p:sp>
    </p:spTree>
    <p:extLst>
      <p:ext uri="{BB962C8B-B14F-4D97-AF65-F5344CB8AC3E}">
        <p14:creationId xmlns:p14="http://schemas.microsoft.com/office/powerpoint/2010/main" val="418800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0EB288AA-3003-499F-AF43-C5E28B958A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Underrubrik 5">
            <a:extLst>
              <a:ext uri="{FF2B5EF4-FFF2-40B4-BE49-F238E27FC236}">
                <a16:creationId xmlns:a16="http://schemas.microsoft.com/office/drawing/2014/main" id="{E78F80BB-24E0-4987-8BE4-6330432D2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A6FEF5A7-757A-4587-8A32-66717E9F9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Assurance Cases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4626924-9567-4D62-9201-7953636265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61A6FF8-CCD7-42AC-BADF-1C516553A72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96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390" y="1526650"/>
            <a:ext cx="7404773" cy="51948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sz="2400" dirty="0"/>
              <a:t>“</a:t>
            </a:r>
            <a:r>
              <a:rPr lang="en-US" sz="2400" dirty="0"/>
              <a:t>An </a:t>
            </a:r>
            <a:r>
              <a:rPr lang="en-US" sz="2400" b="1" dirty="0"/>
              <a:t>assurance case </a:t>
            </a:r>
            <a:r>
              <a:rPr lang="en-US" sz="2400" dirty="0"/>
              <a:t>is a structured argument, supported by evidence, intended to justify that a system is acceptably assured relative to a </a:t>
            </a:r>
            <a:r>
              <a:rPr lang="en-US" sz="2400" b="1" dirty="0"/>
              <a:t>concern</a:t>
            </a:r>
            <a:r>
              <a:rPr lang="en-US" sz="2400" dirty="0"/>
              <a:t> in the intended operating environment.</a:t>
            </a:r>
            <a:r>
              <a:rPr lang="en-GB" sz="2400" dirty="0"/>
              <a:t>”</a:t>
            </a:r>
            <a:br>
              <a:rPr lang="en-GB" sz="2400" dirty="0"/>
            </a:br>
            <a:r>
              <a:rPr lang="en-GB" sz="2400" dirty="0"/>
              <a:t>	       [</a:t>
            </a:r>
            <a:r>
              <a:rPr lang="en-US" sz="2400" dirty="0"/>
              <a:t>Handbook of System Safety and Security, 2017</a:t>
            </a:r>
            <a:r>
              <a:rPr lang="en-GB" sz="2400" dirty="0"/>
              <a:t>]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sv-SE" sz="24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sz="2400" dirty="0"/>
              <a:t>Typical “</a:t>
            </a:r>
            <a:r>
              <a:rPr lang="en-GB" sz="2400" b="1" dirty="0"/>
              <a:t>concerns</a:t>
            </a:r>
            <a:r>
              <a:rPr lang="en-GB" sz="2400" dirty="0"/>
              <a:t>”: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dirty="0">
                <a:sym typeface="Symbol" panose="05050102010706020507" pitchFamily="18" charset="2"/>
              </a:rPr>
              <a:t>Safety → Safety assurance case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dirty="0"/>
              <a:t>Cybersecurity </a:t>
            </a:r>
            <a:r>
              <a:rPr lang="en-GB" dirty="0">
                <a:sym typeface="Symbol" panose="05050102010706020507" pitchFamily="18" charset="2"/>
              </a:rPr>
              <a:t>→ Cybersecurity assurance case</a:t>
            </a: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GB" sz="24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400" b="1" dirty="0"/>
              <a:t>Assurance cases </a:t>
            </a:r>
            <a:r>
              <a:rPr lang="en-US" sz="2400" dirty="0"/>
              <a:t>are important since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it is a (the only?) holistic, systematic, and reasonably established industrial practice to conclude if a product is safe/secure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1A6FF8-CCD7-42AC-BADF-1C516553A72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934163" y="2413358"/>
            <a:ext cx="3756346" cy="2917992"/>
            <a:chOff x="3246438" y="1673225"/>
            <a:chExt cx="5505450" cy="42767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5127625" y="1673225"/>
              <a:ext cx="1539875" cy="779463"/>
            </a:xfrm>
            <a:prstGeom prst="ellipse">
              <a:avLst/>
            </a:prstGeom>
            <a:solidFill>
              <a:srgbClr val="FFFFFF"/>
            </a:solidFill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Claim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373438" y="2568575"/>
              <a:ext cx="1539875" cy="779463"/>
            </a:xfrm>
            <a:prstGeom prst="ellipse">
              <a:avLst/>
            </a:prstGeom>
            <a:solidFill>
              <a:srgbClr val="FFFFFF"/>
            </a:solidFill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Claim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7083425" y="2568575"/>
              <a:ext cx="1539875" cy="779463"/>
            </a:xfrm>
            <a:prstGeom prst="ellipse">
              <a:avLst/>
            </a:prstGeom>
            <a:solidFill>
              <a:srgbClr val="FFFFFF"/>
            </a:solidFill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Claim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246438" y="3870325"/>
              <a:ext cx="1793875" cy="7794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08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Argument</a:t>
              </a: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6956425" y="3870325"/>
              <a:ext cx="1793875" cy="7794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08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Argument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248025" y="5170488"/>
              <a:ext cx="1793875" cy="779462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Evidence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958013" y="5170488"/>
              <a:ext cx="1793875" cy="779462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Evidence</a:t>
              </a:r>
            </a:p>
          </p:txBody>
        </p: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4687890" y="2363788"/>
              <a:ext cx="2620963" cy="293687"/>
              <a:chOff x="2953" y="1489"/>
              <a:chExt cx="1651" cy="185"/>
            </a:xfrm>
          </p:grpSpPr>
          <p:cxnSp>
            <p:nvCxnSpPr>
              <p:cNvPr id="14" name="AutoShape 13"/>
              <p:cNvCxnSpPr>
                <a:cxnSpLocks noChangeShapeType="1"/>
                <a:stCxn id="7" idx="7"/>
                <a:endCxn id="6" idx="3"/>
              </p:cNvCxnSpPr>
              <p:nvPr/>
            </p:nvCxnSpPr>
            <p:spPr bwMode="auto">
              <a:xfrm flipV="1">
                <a:off x="2953" y="1489"/>
                <a:ext cx="419" cy="185"/>
              </a:xfrm>
              <a:prstGeom prst="straightConnector1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AutoShape 14"/>
              <p:cNvCxnSpPr>
                <a:cxnSpLocks noChangeShapeType="1"/>
                <a:stCxn id="8" idx="1"/>
                <a:endCxn id="6" idx="5"/>
              </p:cNvCxnSpPr>
              <p:nvPr/>
            </p:nvCxnSpPr>
            <p:spPr bwMode="auto">
              <a:xfrm flipH="1" flipV="1">
                <a:off x="4058" y="1489"/>
                <a:ext cx="546" cy="185"/>
              </a:xfrm>
              <a:prstGeom prst="straightConnector1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6" name="Group 24"/>
            <p:cNvGrpSpPr>
              <a:grpSpLocks/>
            </p:cNvGrpSpPr>
            <p:nvPr/>
          </p:nvGrpSpPr>
          <p:grpSpPr bwMode="auto">
            <a:xfrm>
              <a:off x="4143375" y="3373438"/>
              <a:ext cx="3711576" cy="1771650"/>
              <a:chOff x="2610" y="2125"/>
              <a:chExt cx="2338" cy="1116"/>
            </a:xfrm>
          </p:grpSpPr>
          <p:grpSp>
            <p:nvGrpSpPr>
              <p:cNvPr id="17" name="Group 22"/>
              <p:cNvGrpSpPr>
                <a:grpSpLocks/>
              </p:cNvGrpSpPr>
              <p:nvPr/>
            </p:nvGrpSpPr>
            <p:grpSpPr bwMode="auto">
              <a:xfrm>
                <a:off x="2610" y="2125"/>
                <a:ext cx="2337" cy="327"/>
                <a:chOff x="2610" y="2125"/>
                <a:chExt cx="2337" cy="327"/>
              </a:xfrm>
            </p:grpSpPr>
            <p:cxnSp>
              <p:nvCxnSpPr>
                <p:cNvPr id="21" name="AutoShape 15"/>
                <p:cNvCxnSpPr>
                  <a:cxnSpLocks noChangeShapeType="1"/>
                  <a:stCxn id="9" idx="0"/>
                  <a:endCxn id="7" idx="4"/>
                </p:cNvCxnSpPr>
                <p:nvPr/>
              </p:nvCxnSpPr>
              <p:spPr bwMode="auto">
                <a:xfrm flipV="1">
                  <a:off x="2610" y="2125"/>
                  <a:ext cx="0" cy="327"/>
                </a:xfrm>
                <a:prstGeom prst="straightConnector1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AutoShape 17"/>
                <p:cNvCxnSpPr>
                  <a:cxnSpLocks noChangeShapeType="1"/>
                  <a:stCxn id="10" idx="0"/>
                  <a:endCxn id="8" idx="4"/>
                </p:cNvCxnSpPr>
                <p:nvPr/>
              </p:nvCxnSpPr>
              <p:spPr bwMode="auto">
                <a:xfrm flipV="1">
                  <a:off x="4947" y="2125"/>
                  <a:ext cx="0" cy="327"/>
                </a:xfrm>
                <a:prstGeom prst="straightConnector1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8" name="Group 23"/>
              <p:cNvGrpSpPr>
                <a:grpSpLocks/>
              </p:cNvGrpSpPr>
              <p:nvPr/>
            </p:nvGrpSpPr>
            <p:grpSpPr bwMode="auto">
              <a:xfrm>
                <a:off x="2610" y="2975"/>
                <a:ext cx="2338" cy="266"/>
                <a:chOff x="2610" y="2975"/>
                <a:chExt cx="2338" cy="266"/>
              </a:xfrm>
            </p:grpSpPr>
            <p:cxnSp>
              <p:nvCxnSpPr>
                <p:cNvPr id="19" name="AutoShape 16"/>
                <p:cNvCxnSpPr>
                  <a:cxnSpLocks noChangeShapeType="1"/>
                  <a:stCxn id="11" idx="0"/>
                  <a:endCxn id="9" idx="2"/>
                </p:cNvCxnSpPr>
                <p:nvPr/>
              </p:nvCxnSpPr>
              <p:spPr bwMode="auto">
                <a:xfrm flipH="1" flipV="1">
                  <a:off x="2610" y="2975"/>
                  <a:ext cx="1" cy="266"/>
                </a:xfrm>
                <a:prstGeom prst="straightConnector1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AutoShape 18"/>
                <p:cNvCxnSpPr>
                  <a:cxnSpLocks noChangeShapeType="1"/>
                  <a:stCxn id="12" idx="0"/>
                  <a:endCxn id="10" idx="2"/>
                </p:cNvCxnSpPr>
                <p:nvPr/>
              </p:nvCxnSpPr>
              <p:spPr bwMode="auto">
                <a:xfrm flipH="1" flipV="1">
                  <a:off x="4947" y="2975"/>
                  <a:ext cx="1" cy="266"/>
                </a:xfrm>
                <a:prstGeom prst="straightConnector1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sp>
        <p:nvSpPr>
          <p:cNvPr id="30" name="TextBox 29"/>
          <p:cNvSpPr txBox="1"/>
          <p:nvPr/>
        </p:nvSpPr>
        <p:spPr>
          <a:xfrm>
            <a:off x="8917660" y="5501956"/>
            <a:ext cx="145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CAE Notation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ubrik 5">
            <a:extLst>
              <a:ext uri="{FF2B5EF4-FFF2-40B4-BE49-F238E27FC236}">
                <a16:creationId xmlns:a16="http://schemas.microsoft.com/office/drawing/2014/main" id="{C7734026-5598-412D-AF41-EF7AF9EAE5BA}"/>
              </a:ext>
            </a:extLst>
          </p:cNvPr>
          <p:cNvSpPr txBox="1">
            <a:spLocks/>
          </p:cNvSpPr>
          <p:nvPr/>
        </p:nvSpPr>
        <p:spPr>
          <a:xfrm>
            <a:off x="515938" y="365125"/>
            <a:ext cx="10585556" cy="104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600" dirty="0">
                <a:latin typeface="Scania Office Bold" panose="00000800000000000000" pitchFamily="2" charset="0"/>
              </a:rPr>
              <a:t>Assurance</a:t>
            </a:r>
            <a:r>
              <a:rPr lang="sv-SE" dirty="0"/>
              <a:t> </a:t>
            </a:r>
            <a:r>
              <a:rPr lang="sv-SE" sz="3600" dirty="0">
                <a:latin typeface="Scania Office Bold" panose="00000800000000000000" pitchFamily="2" charset="0"/>
              </a:rPr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249084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VERSIONTEXTBOX" val="1.0"/>
</p:tagLst>
</file>

<file path=ppt/theme/theme1.xml><?xml version="1.0" encoding="utf-8"?>
<a:theme xmlns:a="http://schemas.openxmlformats.org/drawingml/2006/main" name="Scania">
  <a:themeElements>
    <a:clrScheme name="Scania">
      <a:dk1>
        <a:sysClr val="windowText" lastClr="000000"/>
      </a:dk1>
      <a:lt1>
        <a:sysClr val="window" lastClr="FFFFFF"/>
      </a:lt1>
      <a:dk2>
        <a:srgbClr val="D6001C"/>
      </a:dk2>
      <a:lt2>
        <a:srgbClr val="CEB888"/>
      </a:lt2>
      <a:accent1>
        <a:srgbClr val="041E42"/>
      </a:accent1>
      <a:accent2>
        <a:srgbClr val="97999B"/>
      </a:accent2>
      <a:accent3>
        <a:srgbClr val="C8C9C7"/>
      </a:accent3>
      <a:accent4>
        <a:srgbClr val="E3520C"/>
      </a:accent4>
      <a:accent5>
        <a:srgbClr val="94A596"/>
      </a:accent5>
      <a:accent6>
        <a:srgbClr val="2C5234"/>
      </a:accent6>
      <a:hlink>
        <a:srgbClr val="281E42"/>
      </a:hlink>
      <a:folHlink>
        <a:srgbClr val="281E42"/>
      </a:folHlink>
    </a:clrScheme>
    <a:fontScheme name="Nordea">
      <a:majorFont>
        <a:latin typeface="Scania Office Headline Bold"/>
        <a:ea typeface=""/>
        <a:cs typeface=""/>
      </a:majorFont>
      <a:minorFont>
        <a:latin typeface="Scania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1200"/>
          </a:spcBef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1200"/>
          </a:spcBef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cania16_9 - Scania Sans" id="{B6C047AE-0590-4D09-84F4-3230DFAF2DDA}" vid="{1D15E9BF-811A-4245-811C-DCA9240947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2643</TotalTime>
  <Words>1161</Words>
  <Application>Microsoft Office PowerPoint</Application>
  <PresentationFormat>Bredbild</PresentationFormat>
  <Paragraphs>228</Paragraphs>
  <Slides>20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3</vt:i4>
      </vt:variant>
      <vt:variant>
        <vt:lpstr>Bildrubriker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Scania Office</vt:lpstr>
      <vt:lpstr>Scania Office Bold</vt:lpstr>
      <vt:lpstr>Scania Office Headline</vt:lpstr>
      <vt:lpstr>Scania Office Headline Bold</vt:lpstr>
      <vt:lpstr>Wingdings</vt:lpstr>
      <vt:lpstr>Scania</vt:lpstr>
      <vt:lpstr>Office Theme</vt:lpstr>
      <vt:lpstr>Office-tema</vt:lpstr>
      <vt:lpstr>Leveraging OSLC and Linked Data for the Creation of Assurance Cases</vt:lpstr>
      <vt:lpstr>About me</vt:lpstr>
      <vt:lpstr>PowerPoint-presentation</vt:lpstr>
      <vt:lpstr>Outline</vt:lpstr>
      <vt:lpstr>The Scania context</vt:lpstr>
      <vt:lpstr>The Scania ”Modular System”</vt:lpstr>
      <vt:lpstr>Automotive Trends</vt:lpstr>
      <vt:lpstr>Assurance Cases</vt:lpstr>
      <vt:lpstr>PowerPoint-presentation</vt:lpstr>
      <vt:lpstr>The need for assurance cases</vt:lpstr>
      <vt:lpstr>Problems with assurance cases</vt:lpstr>
      <vt:lpstr>Tool Support based on Linked Data</vt:lpstr>
      <vt:lpstr>Prerequisites:  Cross-tool Data Integration</vt:lpstr>
      <vt:lpstr>Tool Chain Architecture based on Linked Data</vt:lpstr>
      <vt:lpstr>High-level architecture</vt:lpstr>
      <vt:lpstr>LD Schema per adapter</vt:lpstr>
      <vt:lpstr>Assurance Case Tool (ACT)</vt:lpstr>
      <vt:lpstr>Case study example:  Electro-pneumatic Parking Brake (EPB)  </vt:lpstr>
      <vt:lpstr>Next steps – Scaling up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</dc:creator>
  <cp:lastModifiedBy>Nesic Damir</cp:lastModifiedBy>
  <cp:revision>113</cp:revision>
  <dcterms:created xsi:type="dcterms:W3CDTF">2016-06-16T12:38:47Z</dcterms:created>
  <dcterms:modified xsi:type="dcterms:W3CDTF">2021-11-02T20:07:00Z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iteId">
    <vt:lpwstr>3bc062e4-ac9d-4c17-b4dd-3aad637ff1ac</vt:lpwstr>
  </property>
  <property fmtid="{D5CDD505-2E9C-101B-9397-08002B2CF9AE}" pid="4" name="MSIP_Label_a7f2ec83-e677-438d-afb7-4c7c0dbc872b_Owner">
    <vt:lpwstr>damir.nesic@scania.com</vt:lpwstr>
  </property>
  <property fmtid="{D5CDD505-2E9C-101B-9397-08002B2CF9AE}" pid="5" name="MSIP_Label_a7f2ec83-e677-438d-afb7-4c7c0dbc872b_SetDate">
    <vt:lpwstr>2021-11-01T19:32:58.5924887Z</vt:lpwstr>
  </property>
  <property fmtid="{D5CDD505-2E9C-101B-9397-08002B2CF9AE}" pid="6" name="MSIP_Label_a7f2ec83-e677-438d-afb7-4c7c0dbc872b_Name">
    <vt:lpwstr>Internal</vt:lpwstr>
  </property>
  <property fmtid="{D5CDD505-2E9C-101B-9397-08002B2CF9AE}" pid="7" name="MSIP_Label_a7f2ec83-e677-438d-afb7-4c7c0dbc872b_Application">
    <vt:lpwstr>Microsoft Azure Information Protection</vt:lpwstr>
  </property>
  <property fmtid="{D5CDD505-2E9C-101B-9397-08002B2CF9AE}" pid="8" name="MSIP_Label_a7f2ec83-e677-438d-afb7-4c7c0dbc872b_Extended_MSFT_Method">
    <vt:lpwstr>Automatic</vt:lpwstr>
  </property>
  <property fmtid="{D5CDD505-2E9C-101B-9397-08002B2CF9AE}" pid="9" name="Sensitivity">
    <vt:lpwstr>Internal</vt:lpwstr>
  </property>
</Properties>
</file>