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5"/>
    <p:sldMasterId id="2147483701" r:id="rId6"/>
    <p:sldMasterId id="2147483707" r:id="rId7"/>
    <p:sldMasterId id="2147483719" r:id="rId8"/>
    <p:sldMasterId id="2147483713" r:id="rId9"/>
    <p:sldMasterId id="2147483695" r:id="rId10"/>
  </p:sldMasterIdLst>
  <p:notesMasterIdLst>
    <p:notesMasterId r:id="rId21"/>
  </p:notesMasterIdLst>
  <p:handoutMasterIdLst>
    <p:handoutMasterId r:id="rId22"/>
  </p:handoutMasterIdLst>
  <p:sldIdLst>
    <p:sldId id="323" r:id="rId11"/>
    <p:sldId id="328" r:id="rId12"/>
    <p:sldId id="348" r:id="rId13"/>
    <p:sldId id="353" r:id="rId14"/>
    <p:sldId id="355" r:id="rId15"/>
    <p:sldId id="357" r:id="rId16"/>
    <p:sldId id="354" r:id="rId17"/>
    <p:sldId id="356" r:id="rId18"/>
    <p:sldId id="352" r:id="rId19"/>
    <p:sldId id="359" r:id="rId20"/>
  </p:sldIdLst>
  <p:sldSz cx="12192000" cy="6858000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rman" id="{CE26A97A-68FC-471F-8043-0CBAAB0C4FC9}">
          <p14:sldIdLst>
            <p14:sldId id="323"/>
            <p14:sldId id="328"/>
            <p14:sldId id="348"/>
            <p14:sldId id="353"/>
            <p14:sldId id="355"/>
            <p14:sldId id="357"/>
            <p14:sldId id="354"/>
            <p14:sldId id="356"/>
            <p14:sldId id="352"/>
            <p14:sldId id="359"/>
          </p14:sldIdLst>
        </p14:section>
        <p14:section name="Beispielfolien" id="{4CCF9EBE-BDB8-45C9-AFA0-91F86AC828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1706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pos="3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959"/>
    <a:srgbClr val="43697B"/>
    <a:srgbClr val="179C7D"/>
    <a:srgbClr val="C7C9CA"/>
    <a:srgbClr val="B8D6D0"/>
    <a:srgbClr val="73C0CC"/>
    <a:srgbClr val="B8D7DC"/>
    <a:srgbClr val="0099B2"/>
    <a:srgbClr val="DFF1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2" autoAdjust="0"/>
    <p:restoredTop sz="89992" autoAdjust="0"/>
  </p:normalViewPr>
  <p:slideViewPr>
    <p:cSldViewPr showGuides="1">
      <p:cViewPr varScale="1">
        <p:scale>
          <a:sx n="108" d="100"/>
          <a:sy n="108" d="100"/>
        </p:scale>
        <p:origin x="804" y="78"/>
      </p:cViewPr>
      <p:guideLst>
        <p:guide orient="horz" pos="3793"/>
        <p:guide orient="horz" pos="255"/>
        <p:guide orient="horz" pos="1706"/>
        <p:guide pos="7378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3426" y="-6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03.11.2021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4737100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Präzisierung:</a:t>
            </a:r>
          </a:p>
          <a:p>
            <a:pPr marL="0" indent="0">
              <a:buNone/>
            </a:pPr>
            <a:r>
              <a:rPr lang="de-DE" dirty="0"/>
              <a:t>Es sollen im Rahmen der Studie nur Modelle und Simulationen betrachtetet werden, die Bezug zu einer angestrebten Industrie 4.0-Intelligenz, wie bspw. Im Rahmen</a:t>
            </a:r>
          </a:p>
          <a:p>
            <a:pPr lvl="1"/>
            <a:r>
              <a:rPr lang="de-DE" dirty="0"/>
              <a:t>des Erstellens eines Industrie 4.0-Systementwurfs bzw. einer Industrie 4.0 Lösungsarchitektur oder</a:t>
            </a:r>
          </a:p>
          <a:p>
            <a:pPr lvl="1"/>
            <a:r>
              <a:rPr lang="de-DE" dirty="0"/>
              <a:t>des Überwachens und Vorausschauens im Betrieb von Industrie 4.0-Lösungen (siehe Themenfelder Industrie 4.0),</a:t>
            </a:r>
          </a:p>
          <a:p>
            <a:pPr marL="176213" lvl="1" indent="0">
              <a:buNone/>
            </a:pPr>
            <a:r>
              <a:rPr lang="de-DE" dirty="0"/>
              <a:t>notwendig oder möglich werden oder zukünftig erwünscht sind.</a:t>
            </a:r>
          </a:p>
          <a:p>
            <a:pPr marL="176213" lvl="1" indent="0">
              <a:buNone/>
            </a:pPr>
            <a:r>
              <a:rPr lang="de-DE" dirty="0"/>
              <a:t>Eine Simulation stellt dabei die Abbildung und Ausführung realer Szenarien in Simulationsmodellen dar, um diese Szenarien zu verstehen, vorherzusagen oder zu optimieren.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6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/>
          </a:p>
        </p:txBody>
      </p:sp>
      <p:pic>
        <p:nvPicPr>
          <p:cNvPr id="9" name="Grafik 13" descr="ipk_85mm_p334_mit-Institutsnamen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90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0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16" y="6011999"/>
            <a:ext cx="2228767" cy="755513"/>
          </a:xfrm>
          <a:prstGeom prst="rect">
            <a:avLst/>
          </a:prstGeom>
        </p:spPr>
      </p:pic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pic>
        <p:nvPicPr>
          <p:cNvPr id="10" name="Grafik 13" descr="ipk_85mm_p334_mit-Institutsnamen.e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6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58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2" y="6011999"/>
            <a:ext cx="2228767" cy="755513"/>
          </a:xfrm>
          <a:prstGeom prst="rect">
            <a:avLst/>
          </a:prstGeom>
        </p:spPr>
      </p:pic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 descr="ipk_85mm_p334_mit-Institutsnamen.e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90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12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49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92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16" y="6008619"/>
            <a:ext cx="1698026" cy="758894"/>
          </a:xfrm>
          <a:prstGeom prst="rect">
            <a:avLst/>
          </a:prstGeom>
        </p:spPr>
      </p:pic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pic>
        <p:nvPicPr>
          <p:cNvPr id="10" name="Grafik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136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1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2" y="6008619"/>
            <a:ext cx="1698026" cy="758894"/>
          </a:xfrm>
          <a:prstGeom prst="rect">
            <a:avLst/>
          </a:prstGeom>
        </p:spPr>
      </p:pic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40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767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1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9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 descr="ipk_85mm_p334_mit-Institutsnamen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715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80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pic>
        <p:nvPicPr>
          <p:cNvPr id="10" name="Grafik 13" descr="ipk_85mm_p334_mit-Institutsnamen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6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77D83E0-F066-4EA6-920D-49D5EE0E4269}"/>
              </a:ext>
            </a:extLst>
          </p:cNvPr>
          <p:cNvSpPr/>
          <p:nvPr userDrawn="1"/>
        </p:nvSpPr>
        <p:spPr bwMode="auto">
          <a:xfrm>
            <a:off x="8767916" y="6012000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48181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 descr="ipk_85mm_p334_mit-Institutsnamen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0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461DE90-9C40-4E81-969F-8D196945DF8C}"/>
              </a:ext>
            </a:extLst>
          </p:cNvPr>
          <p:cNvSpPr/>
          <p:nvPr userDrawn="1"/>
        </p:nvSpPr>
        <p:spPr bwMode="auto">
          <a:xfrm>
            <a:off x="3909472" y="6011894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875924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216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406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696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pic>
        <p:nvPicPr>
          <p:cNvPr id="10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136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 userDrawn="1"/>
        </p:nvSpPr>
        <p:spPr bwMode="auto">
          <a:xfrm>
            <a:off x="8767916" y="6012000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480222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endParaRPr lang="de-DE" noProof="0" dirty="0"/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40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 userDrawn="1"/>
        </p:nvSpPr>
        <p:spPr bwMode="auto">
          <a:xfrm>
            <a:off x="3909472" y="6011894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852468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763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16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8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15" name="Picture 2" descr="R:\Bildmaterial\PTZ\Architektur\3D_Model_IPK_GoA\überarbeitet3D_IPK_GoA_V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9891" y="577613"/>
            <a:ext cx="9429255" cy="5326402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2"/>
            <a:ext cx="11233150" cy="1045947"/>
          </a:xfrm>
          <a:solidFill>
            <a:srgbClr val="EAEAEA"/>
          </a:solidFill>
        </p:spPr>
        <p:txBody>
          <a:bodyPr lIns="90000" tIns="108000" rIns="90000" bIns="108000"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9" y="942292"/>
            <a:ext cx="11233149" cy="580478"/>
          </a:xfrm>
        </p:spPr>
        <p:txBody>
          <a:bodyPr lIns="90000" tIns="108000" rIns="90000" bIns="108000"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9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230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1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64907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9"/>
          <a:stretch/>
        </p:blipFill>
        <p:spPr bwMode="auto">
          <a:xfrm>
            <a:off x="8992878" y="0"/>
            <a:ext cx="3199122" cy="59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7192878" y="908720"/>
            <a:ext cx="4519746" cy="594928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309" tIns="38936" rIns="77875" bIns="38936" anchor="ctr"/>
          <a:lstStyle/>
          <a:p>
            <a:pPr eaLnBrk="0" hangingPunct="0"/>
            <a:r>
              <a:rPr lang="en-US" altLang="de-DE" sz="1400" b="1" dirty="0">
                <a:solidFill>
                  <a:srgbClr val="FFFFFF"/>
                </a:solidFill>
                <a:latin typeface="Frutiger LT Com 45 Light" panose="020B0303030504020204" pitchFamily="34" charset="0"/>
                <a:cs typeface="+mn-cs"/>
              </a:rPr>
              <a:t> 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72878" y="1498893"/>
            <a:ext cx="3240000" cy="1296180"/>
          </a:xfrm>
          <a:prstGeom prst="rect">
            <a:avLst/>
          </a:prstGeom>
        </p:spPr>
        <p:txBody>
          <a:bodyPr lIns="0"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7372878" y="3033578"/>
            <a:ext cx="3240000" cy="214314"/>
          </a:xfrm>
          <a:prstGeom prst="rect">
            <a:avLst/>
          </a:prstGeom>
        </p:spPr>
        <p:txBody>
          <a:bodyPr/>
          <a:lstStyle>
            <a:lvl1pPr marL="0" marR="0" indent="0" algn="l" defTabSz="77875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de-DE" sz="1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Textplatzhalter 30"/>
          <p:cNvSpPr>
            <a:spLocks noGrp="1"/>
          </p:cNvSpPr>
          <p:nvPr>
            <p:ph type="body" sz="quarter" idx="12"/>
          </p:nvPr>
        </p:nvSpPr>
        <p:spPr>
          <a:xfrm>
            <a:off x="7372878" y="1124744"/>
            <a:ext cx="3240000" cy="19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cxnSp>
        <p:nvCxnSpPr>
          <p:cNvPr id="16" name="Gerade Verbindung 11"/>
          <p:cNvCxnSpPr/>
          <p:nvPr userDrawn="1"/>
        </p:nvCxnSpPr>
        <p:spPr>
          <a:xfrm>
            <a:off x="7372878" y="2815761"/>
            <a:ext cx="324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40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7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01" y="476823"/>
            <a:ext cx="11088399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900" y="1773238"/>
            <a:ext cx="11090101" cy="4104034"/>
          </a:xfrm>
        </p:spPr>
        <p:txBody>
          <a:bodyPr/>
          <a:lstStyle>
            <a:lvl1pPr marL="360036" indent="-360036">
              <a:buFont typeface="Wingdings" pitchFamily="2" charset="2"/>
              <a:buChar char="n"/>
              <a:defRPr>
                <a:latin typeface="+mj-lt"/>
              </a:defRPr>
            </a:lvl1pPr>
            <a:lvl2pPr marL="720072" indent="-360036">
              <a:buFont typeface="Wingdings" pitchFamily="2" charset="2"/>
              <a:buChar char="n"/>
              <a:defRPr/>
            </a:lvl2pPr>
            <a:lvl3pPr marL="1080108">
              <a:defRPr/>
            </a:lvl3pPr>
            <a:lvl4pPr marL="1440144">
              <a:defRPr/>
            </a:lvl4pPr>
            <a:lvl5pPr marL="1800180" indent="-360036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6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 wrap="square">
            <a:spAutoFit/>
          </a:bodyPr>
          <a:lstStyle>
            <a:lvl1pPr marL="0" indent="0" defTabSz="504050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901" y="1773238"/>
            <a:ext cx="11234611" cy="410403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4077" y="6957491"/>
            <a:ext cx="5807923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56640" y="1773585"/>
            <a:ext cx="144463" cy="4103687"/>
          </a:xfrm>
        </p:spPr>
        <p:txBody>
          <a:bodyPr vert="vert270"/>
          <a:lstStyle>
            <a:lvl1pPr marL="0" indent="0">
              <a:buNone/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Bildrechte durch Klick mit © angeben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54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</a:t>
            </a:r>
          </a:p>
        </p:txBody>
      </p:sp>
      <p:pic>
        <p:nvPicPr>
          <p:cNvPr id="36" name="Grafik 13" descr="ipk_85mm_p334_mit-Institutsnamen.em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6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sp>
        <p:nvSpPr>
          <p:cNvPr id="133" name="Rechteck 132"/>
          <p:cNvSpPr/>
          <p:nvPr userDrawn="1"/>
        </p:nvSpPr>
        <p:spPr>
          <a:xfrm>
            <a:off x="12652942" y="338636"/>
            <a:ext cx="30201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134" name="Rechteck 133"/>
          <p:cNvSpPr/>
          <p:nvPr userDrawn="1"/>
        </p:nvSpPr>
        <p:spPr>
          <a:xfrm>
            <a:off x="12940974" y="934321"/>
            <a:ext cx="3020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135" name="Rechteck 134"/>
          <p:cNvSpPr/>
          <p:nvPr userDrawn="1"/>
        </p:nvSpPr>
        <p:spPr>
          <a:xfrm>
            <a:off x="12961306" y="1340768"/>
            <a:ext cx="30201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feld 52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54" name="Gerader Verbinder 53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Gerader Verbinder 55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Rechteck 56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hteck 57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hteck 58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hteck 59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hteck 64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hteck 65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hteck 66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hteck 67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hteck 72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eck 73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hteck 74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hteck 75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hteck 83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hteck 84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hteck 85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hteck 88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hteck 89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Textfeld 91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36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38" name="Rechteck 137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hteck 138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hteck 139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Gerader Verbinder 140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0" r:id="rId2"/>
    <p:sldLayoutId id="2147483679" r:id="rId3"/>
    <p:sldLayoutId id="2147483674" r:id="rId4"/>
    <p:sldLayoutId id="2147483693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1" userDrawn="1">
          <p15:clr>
            <a:srgbClr val="A4A3A4"/>
          </p15:clr>
        </p15:guide>
        <p15:guide id="4" pos="7378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</a:t>
            </a:r>
          </a:p>
        </p:txBody>
      </p:sp>
      <p:pic>
        <p:nvPicPr>
          <p:cNvPr id="36" name="Grafik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136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9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sp>
        <p:nvSpPr>
          <p:cNvPr id="133" name="Rechteck 132"/>
          <p:cNvSpPr/>
          <p:nvPr userDrawn="1"/>
        </p:nvSpPr>
        <p:spPr>
          <a:xfrm>
            <a:off x="12652942" y="338636"/>
            <a:ext cx="302012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134" name="Rechteck 133"/>
          <p:cNvSpPr/>
          <p:nvPr userDrawn="1"/>
        </p:nvSpPr>
        <p:spPr>
          <a:xfrm>
            <a:off x="12940974" y="934321"/>
            <a:ext cx="3020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135" name="Rechteck 134"/>
          <p:cNvSpPr/>
          <p:nvPr userDrawn="1"/>
        </p:nvSpPr>
        <p:spPr>
          <a:xfrm>
            <a:off x="12961306" y="1340768"/>
            <a:ext cx="30201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feld 52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54" name="Gerader Verbinder 53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Gerader Verbinder 55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Rechteck 56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hteck 57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hteck 58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hteck 59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hteck 64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hteck 65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hteck 66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hteck 67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hteck 72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eck 73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hteck 74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hteck 75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hteck 83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hteck 84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hteck 85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hteck 88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hteck 89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Textfeld 91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36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feld 136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38" name="Rechteck 137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hteck 138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hteck 139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Gerader Verbinder 140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3963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91">
          <p15:clr>
            <a:srgbClr val="A4A3A4"/>
          </p15:clr>
        </p15:guide>
        <p15:guide id="4" pos="7378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fik 5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16" y="6011999"/>
            <a:ext cx="2228767" cy="75551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/ Partner </a:t>
            </a:r>
          </a:p>
        </p:txBody>
      </p:sp>
      <p:pic>
        <p:nvPicPr>
          <p:cNvPr id="36" name="Grafik 13" descr="ipk_85mm_p334_mit-Institutsnamen.em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6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sp>
        <p:nvSpPr>
          <p:cNvPr id="11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21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feld 25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28" name="Gerader Verbinder 27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Gerader Verbinder 29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Rechteck 30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hteck 32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hteck 33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hteck 34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hteck 36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hteck 37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hteck 39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hteck 40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hteck 41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hteck 42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hteck 43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hteck 44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hteck 45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hteck 46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hteck 47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feld 13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Gerader Verbinder 19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hteck 49"/>
          <p:cNvSpPr/>
          <p:nvPr userDrawn="1"/>
        </p:nvSpPr>
        <p:spPr>
          <a:xfrm>
            <a:off x="12652942" y="338636"/>
            <a:ext cx="15570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51" name="Rechteck 50"/>
          <p:cNvSpPr/>
          <p:nvPr userDrawn="1"/>
        </p:nvSpPr>
        <p:spPr>
          <a:xfrm>
            <a:off x="12940974" y="934321"/>
            <a:ext cx="15570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52" name="Rechteck 51"/>
          <p:cNvSpPr/>
          <p:nvPr userDrawn="1"/>
        </p:nvSpPr>
        <p:spPr>
          <a:xfrm>
            <a:off x="12961306" y="1340768"/>
            <a:ext cx="1557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</p:spTree>
    <p:extLst>
      <p:ext uri="{BB962C8B-B14F-4D97-AF65-F5344CB8AC3E}">
        <p14:creationId xmlns:p14="http://schemas.microsoft.com/office/powerpoint/2010/main" val="61527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91">
          <p15:clr>
            <a:srgbClr val="A4A3A4"/>
          </p15:clr>
        </p15:guide>
        <p15:guide id="4" pos="7378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16" y="6008619"/>
            <a:ext cx="1698026" cy="758894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/ Partner </a:t>
            </a:r>
          </a:p>
        </p:txBody>
      </p:sp>
      <p:pic>
        <p:nvPicPr>
          <p:cNvPr id="36" name="Grafik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136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sp>
        <p:nvSpPr>
          <p:cNvPr id="11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21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feld 25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28" name="Gerader Verbinder 27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Gerader Verbinder 29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Rechteck 30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hteck 32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hteck 33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hteck 34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hteck 36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hteck 37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hteck 39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hteck 40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hteck 41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hteck 42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hteck 43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hteck 44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hteck 45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hteck 46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hteck 47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feld 13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Gerader Verbinder 19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hteck 49"/>
          <p:cNvSpPr/>
          <p:nvPr userDrawn="1"/>
        </p:nvSpPr>
        <p:spPr>
          <a:xfrm>
            <a:off x="12652942" y="338636"/>
            <a:ext cx="15570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51" name="Rechteck 50"/>
          <p:cNvSpPr/>
          <p:nvPr userDrawn="1"/>
        </p:nvSpPr>
        <p:spPr>
          <a:xfrm>
            <a:off x="12940974" y="934321"/>
            <a:ext cx="15570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52" name="Rechteck 51"/>
          <p:cNvSpPr/>
          <p:nvPr userDrawn="1"/>
        </p:nvSpPr>
        <p:spPr>
          <a:xfrm>
            <a:off x="12961306" y="1340768"/>
            <a:ext cx="1557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</p:spTree>
    <p:extLst>
      <p:ext uri="{BB962C8B-B14F-4D97-AF65-F5344CB8AC3E}">
        <p14:creationId xmlns:p14="http://schemas.microsoft.com/office/powerpoint/2010/main" val="38374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91">
          <p15:clr>
            <a:srgbClr val="A4A3A4"/>
          </p15:clr>
        </p15:guide>
        <p15:guide id="4" pos="7378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/ Partner </a:t>
            </a:r>
          </a:p>
        </p:txBody>
      </p:sp>
      <p:pic>
        <p:nvPicPr>
          <p:cNvPr id="36" name="Grafik 13" descr="ipk_85mm_p334_mit-Institutsnamen.em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6" y="6012000"/>
            <a:ext cx="1520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21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feld 25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28" name="Gerader Verbinder 27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Gerader Verbinder 29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Rechteck 30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hteck 32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hteck 33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hteck 34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hteck 36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hteck 37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hteck 39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hteck 40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hteck 41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hteck 42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hteck 43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hteck 44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hteck 45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hteck 46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hteck 47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feld 13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Gerader Verbinder 19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hteck 49"/>
          <p:cNvSpPr/>
          <p:nvPr userDrawn="1"/>
        </p:nvSpPr>
        <p:spPr>
          <a:xfrm>
            <a:off x="12652942" y="338636"/>
            <a:ext cx="15570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51" name="Rechteck 50"/>
          <p:cNvSpPr/>
          <p:nvPr userDrawn="1"/>
        </p:nvSpPr>
        <p:spPr>
          <a:xfrm>
            <a:off x="12940974" y="934321"/>
            <a:ext cx="15570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52" name="Rechteck 51"/>
          <p:cNvSpPr/>
          <p:nvPr userDrawn="1"/>
        </p:nvSpPr>
        <p:spPr>
          <a:xfrm>
            <a:off x="12961306" y="1340768"/>
            <a:ext cx="1557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47C1428-D637-4F0A-8D0C-0C41C05EA50E}"/>
              </a:ext>
            </a:extLst>
          </p:cNvPr>
          <p:cNvSpPr/>
          <p:nvPr userDrawn="1"/>
        </p:nvSpPr>
        <p:spPr bwMode="auto">
          <a:xfrm>
            <a:off x="8767916" y="6012000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  <p:sp>
        <p:nvSpPr>
          <p:cNvPr id="11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4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91">
          <p15:clr>
            <a:srgbClr val="A4A3A4"/>
          </p15:clr>
        </p15:guide>
        <p15:guide id="4" pos="7378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901" y="334800"/>
            <a:ext cx="112356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901" y="1774800"/>
            <a:ext cx="11234612" cy="41024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29" name="Line 2"/>
          <p:cNvSpPr>
            <a:spLocks noChangeShapeType="1"/>
          </p:cNvSpPr>
          <p:nvPr userDrawn="1"/>
        </p:nvSpPr>
        <p:spPr bwMode="auto">
          <a:xfrm flipH="1">
            <a:off x="468061" y="5911850"/>
            <a:ext cx="112334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Frutiger 55 Roman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sz="2100" dirty="0">
              <a:latin typeface="Frutiger LT Com 55 Roman" panose="020B0503030504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477901" y="6669666"/>
            <a:ext cx="2329200" cy="9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600" b="1" spc="90" baseline="0" dirty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65 Bold" panose="020B0803030504020204" pitchFamily="34" charset="0"/>
                <a:cs typeface="Arial" pitchFamily="34" charset="0"/>
              </a:rPr>
              <a:t>© FRAUNHOFER IPK / Partner </a:t>
            </a:r>
          </a:p>
        </p:txBody>
      </p:sp>
      <p:pic>
        <p:nvPicPr>
          <p:cNvPr id="36" name="Grafik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136" y="6012000"/>
            <a:ext cx="152074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477901" y="6022523"/>
            <a:ext cx="1495978" cy="405469"/>
            <a:chOff x="477901" y="6022523"/>
            <a:chExt cx="1495978" cy="405469"/>
          </a:xfrm>
        </p:grpSpPr>
        <p:pic>
          <p:nvPicPr>
            <p:cNvPr id="27" name="Grafik 2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01" y="6022523"/>
              <a:ext cx="493807" cy="405469"/>
            </a:xfrm>
            <a:prstGeom prst="rect">
              <a:avLst/>
            </a:prstGeom>
          </p:spPr>
        </p:pic>
        <p:sp>
          <p:nvSpPr>
            <p:cNvPr id="10" name="Text Box 1"/>
            <p:cNvSpPr txBox="1">
              <a:spLocks noChangeArrowheads="1"/>
            </p:cNvSpPr>
            <p:nvPr userDrawn="1"/>
          </p:nvSpPr>
          <p:spPr bwMode="auto">
            <a:xfrm>
              <a:off x="973119" y="6054615"/>
              <a:ext cx="1000760" cy="3416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Das Fraunhofer IPK ist DQS-zertifiziert nach</a:t>
              </a:r>
            </a:p>
            <a:p>
              <a:pPr>
                <a:spcAft>
                  <a:spcPts val="0"/>
                </a:spcAft>
              </a:pPr>
              <a:r>
                <a:rPr lang="de-DE" sz="600" noProof="0" dirty="0">
                  <a:effectLst/>
                  <a:latin typeface="Frutiger LT Com 45 Light" panose="020B0303030504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ISO 9001:2015</a:t>
              </a:r>
            </a:p>
          </p:txBody>
        </p:sp>
      </p:grpSp>
      <p:sp>
        <p:nvSpPr>
          <p:cNvPr id="3" name="Rechteck 2"/>
          <p:cNvSpPr/>
          <p:nvPr userDrawn="1"/>
        </p:nvSpPr>
        <p:spPr bwMode="auto">
          <a:xfrm>
            <a:off x="8767916" y="6012000"/>
            <a:ext cx="1532050" cy="513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r>
              <a:rPr lang="de-DE" sz="1600" dirty="0">
                <a:latin typeface="Frutiger LT Com 45 Light" panose="020B0303030504020204" pitchFamily="34" charset="0"/>
              </a:rPr>
              <a:t>Partnerlogo</a:t>
            </a:r>
          </a:p>
        </p:txBody>
      </p:sp>
      <p:sp>
        <p:nvSpPr>
          <p:cNvPr id="11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082719" y="5903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800" b="0" kern="1200" spc="90" baseline="0" smtClean="0">
                <a:ln w="635" cap="flat">
                  <a:noFill/>
                  <a:round/>
                </a:ln>
                <a:solidFill>
                  <a:schemeClr val="tx1"/>
                </a:solidFill>
                <a:effectLst/>
                <a:latin typeface="Frutiger LT Com 45 Light" panose="020B0303030504020204" pitchFamily="34" charset="0"/>
                <a:ea typeface="+mn-ea"/>
                <a:cs typeface="Arial" pitchFamily="34" charset="0"/>
              </a:defRPr>
            </a:lvl1pPr>
          </a:lstStyle>
          <a:p>
            <a:fld id="{B4BC6566-3C1A-4BCC-AA5E-CDE204953FD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12354099" y="135979"/>
            <a:ext cx="1700146" cy="4405711"/>
            <a:chOff x="12354099" y="135979"/>
            <a:chExt cx="1700146" cy="440571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12359865" y="135979"/>
              <a:ext cx="1512168" cy="3790779"/>
              <a:chOff x="10065568" y="63971"/>
              <a:chExt cx="1512168" cy="3790779"/>
            </a:xfrm>
          </p:grpSpPr>
          <p:sp>
            <p:nvSpPr>
              <p:cNvPr id="21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10065568" y="325715"/>
                <a:ext cx="1512168" cy="3122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 userDrawn="1"/>
            </p:nvSpPr>
            <p:spPr bwMode="auto">
              <a:xfrm>
                <a:off x="10068405" y="331007"/>
                <a:ext cx="235975" cy="2359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 userDrawn="1"/>
            </p:nvSpPr>
            <p:spPr bwMode="auto">
              <a:xfrm>
                <a:off x="10073614" y="923238"/>
                <a:ext cx="235975" cy="235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 userDrawn="1"/>
            </p:nvSpPr>
            <p:spPr bwMode="auto">
              <a:xfrm>
                <a:off x="10074168" y="1315874"/>
                <a:ext cx="235975" cy="235975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 userDrawn="1"/>
            </p:nvSpPr>
            <p:spPr bwMode="auto">
              <a:xfrm>
                <a:off x="10398352" y="1314821"/>
                <a:ext cx="234370" cy="235975"/>
              </a:xfrm>
              <a:prstGeom prst="rect">
                <a:avLst/>
              </a:prstGeom>
              <a:solidFill>
                <a:srgbClr val="A8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feld 25"/>
              <p:cNvSpPr txBox="1"/>
              <p:nvPr userDrawn="1"/>
            </p:nvSpPr>
            <p:spPr>
              <a:xfrm>
                <a:off x="10070384" y="63971"/>
                <a:ext cx="703078" cy="246221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de-DE" sz="10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Allgemein</a:t>
                </a:r>
              </a:p>
            </p:txBody>
          </p:sp>
          <p:cxnSp>
            <p:nvCxnSpPr>
              <p:cNvPr id="28" name="Gerader Verbinder 27"/>
              <p:cNvCxnSpPr/>
              <p:nvPr userDrawn="1"/>
            </p:nvCxnSpPr>
            <p:spPr bwMode="auto">
              <a:xfrm>
                <a:off x="10070384" y="257135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Gerader Verbinder 29"/>
              <p:cNvCxnSpPr/>
              <p:nvPr userDrawn="1"/>
            </p:nvCxnSpPr>
            <p:spPr bwMode="auto">
              <a:xfrm>
                <a:off x="10070384" y="2276872"/>
                <a:ext cx="150414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Rechteck 30"/>
              <p:cNvSpPr/>
              <p:nvPr userDrawn="1"/>
            </p:nvSpPr>
            <p:spPr>
              <a:xfrm>
                <a:off x="10071989" y="2987990"/>
                <a:ext cx="237600" cy="237600"/>
              </a:xfrm>
              <a:prstGeom prst="rect">
                <a:avLst/>
              </a:prstGeom>
              <a:solidFill>
                <a:srgbClr val="009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hteck 32"/>
              <p:cNvSpPr/>
              <p:nvPr userDrawn="1"/>
            </p:nvSpPr>
            <p:spPr>
              <a:xfrm>
                <a:off x="10395122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hteck 33"/>
              <p:cNvSpPr/>
              <p:nvPr userDrawn="1"/>
            </p:nvSpPr>
            <p:spPr>
              <a:xfrm>
                <a:off x="11023123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hteck 34"/>
              <p:cNvSpPr/>
              <p:nvPr userDrawn="1"/>
            </p:nvSpPr>
            <p:spPr>
              <a:xfrm>
                <a:off x="10706884" y="2987990"/>
                <a:ext cx="237600" cy="237600"/>
              </a:xfrm>
              <a:prstGeom prst="rect">
                <a:avLst/>
              </a:prstGeom>
              <a:solidFill>
                <a:srgbClr val="0099B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hteck 36"/>
              <p:cNvSpPr/>
              <p:nvPr userDrawn="1"/>
            </p:nvSpPr>
            <p:spPr>
              <a:xfrm>
                <a:off x="10071989" y="3302570"/>
                <a:ext cx="237600" cy="237600"/>
              </a:xfrm>
              <a:prstGeom prst="rect">
                <a:avLst/>
              </a:prstGeom>
              <a:solidFill>
                <a:srgbClr val="43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hteck 37"/>
              <p:cNvSpPr/>
              <p:nvPr userDrawn="1"/>
            </p:nvSpPr>
            <p:spPr>
              <a:xfrm>
                <a:off x="10395122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hteck 38"/>
              <p:cNvSpPr/>
              <p:nvPr userDrawn="1"/>
            </p:nvSpPr>
            <p:spPr>
              <a:xfrm>
                <a:off x="10706884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hteck 39"/>
              <p:cNvSpPr/>
              <p:nvPr userDrawn="1"/>
            </p:nvSpPr>
            <p:spPr>
              <a:xfrm>
                <a:off x="11023123" y="3302570"/>
                <a:ext cx="237600" cy="237600"/>
              </a:xfrm>
              <a:prstGeom prst="rect">
                <a:avLst/>
              </a:prstGeom>
              <a:solidFill>
                <a:srgbClr val="43697B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hteck 40"/>
              <p:cNvSpPr/>
              <p:nvPr userDrawn="1"/>
            </p:nvSpPr>
            <p:spPr>
              <a:xfrm>
                <a:off x="10071989" y="3617150"/>
                <a:ext cx="237600" cy="237600"/>
              </a:xfrm>
              <a:prstGeom prst="rect">
                <a:avLst/>
              </a:prstGeom>
              <a:solidFill>
                <a:srgbClr val="0098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hteck 41"/>
              <p:cNvSpPr/>
              <p:nvPr userDrawn="1"/>
            </p:nvSpPr>
            <p:spPr>
              <a:xfrm>
                <a:off x="10395122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hteck 42"/>
              <p:cNvSpPr/>
              <p:nvPr userDrawn="1"/>
            </p:nvSpPr>
            <p:spPr>
              <a:xfrm>
                <a:off x="10706884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hteck 43"/>
              <p:cNvSpPr/>
              <p:nvPr userDrawn="1"/>
            </p:nvSpPr>
            <p:spPr>
              <a:xfrm>
                <a:off x="11023123" y="3617150"/>
                <a:ext cx="237600" cy="237600"/>
              </a:xfrm>
              <a:prstGeom prst="rect">
                <a:avLst/>
              </a:prstGeom>
              <a:solidFill>
                <a:srgbClr val="009879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hteck 44"/>
              <p:cNvSpPr/>
              <p:nvPr userDrawn="1"/>
            </p:nvSpPr>
            <p:spPr>
              <a:xfrm>
                <a:off x="10071989" y="2671751"/>
                <a:ext cx="237600" cy="237600"/>
              </a:xfrm>
              <a:prstGeom prst="rect">
                <a:avLst/>
              </a:prstGeom>
              <a:solidFill>
                <a:srgbClr val="6165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hteck 45"/>
              <p:cNvSpPr/>
              <p:nvPr userDrawn="1"/>
            </p:nvSpPr>
            <p:spPr>
              <a:xfrm>
                <a:off x="10395122" y="2671751"/>
                <a:ext cx="237600" cy="237600"/>
              </a:xfrm>
              <a:prstGeom prst="rect">
                <a:avLst/>
              </a:prstGeom>
              <a:solidFill>
                <a:srgbClr val="939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hteck 46"/>
              <p:cNvSpPr/>
              <p:nvPr userDrawn="1"/>
            </p:nvSpPr>
            <p:spPr>
              <a:xfrm>
                <a:off x="10706884" y="2671751"/>
                <a:ext cx="237600" cy="237600"/>
              </a:xfrm>
              <a:prstGeom prst="rect">
                <a:avLst/>
              </a:prstGeom>
              <a:solidFill>
                <a:srgbClr val="C7C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hteck 47"/>
              <p:cNvSpPr/>
              <p:nvPr userDrawn="1"/>
            </p:nvSpPr>
            <p:spPr>
              <a:xfrm>
                <a:off x="10071989" y="2355512"/>
                <a:ext cx="237600" cy="237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/>
              <p:cNvSpPr/>
              <p:nvPr userDrawn="1"/>
            </p:nvSpPr>
            <p:spPr>
              <a:xfrm>
                <a:off x="10395122" y="2355512"/>
                <a:ext cx="237600" cy="237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Textfeld 13"/>
            <p:cNvSpPr txBox="1"/>
            <p:nvPr userDrawn="1"/>
          </p:nvSpPr>
          <p:spPr>
            <a:xfrm>
              <a:off x="12354099" y="2132856"/>
              <a:ext cx="1504141" cy="2462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Graphiken (empfohlen)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12689419" y="997815"/>
              <a:ext cx="235975" cy="235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12354100" y="3984859"/>
              <a:ext cx="1700145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000" b="1" noProof="0" dirty="0">
                  <a:latin typeface="Arial" panose="020B0604020202020204" pitchFamily="34" charset="0"/>
                  <a:cs typeface="Arial" panose="020B0604020202020204" pitchFamily="34" charset="0"/>
                </a:rPr>
                <a:t>Hintergrund für Graphiken</a:t>
              </a: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12359450" y="4304090"/>
              <a:ext cx="237600" cy="237600"/>
            </a:xfrm>
            <a:prstGeom prst="rect">
              <a:avLst/>
            </a:prstGeom>
            <a:solidFill>
              <a:srgbClr val="FEE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2682583" y="4304090"/>
              <a:ext cx="237600" cy="23760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noProof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12994345" y="4304090"/>
              <a:ext cx="237600" cy="237600"/>
            </a:xfrm>
            <a:prstGeom prst="rect">
              <a:avLst/>
            </a:prstGeom>
            <a:solidFill>
              <a:srgbClr val="E1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Gerader Verbinder 19"/>
            <p:cNvCxnSpPr/>
            <p:nvPr userDrawn="1"/>
          </p:nvCxnSpPr>
          <p:spPr bwMode="auto">
            <a:xfrm>
              <a:off x="12354100" y="4231080"/>
              <a:ext cx="150414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0" name="Rechteck 49"/>
          <p:cNvSpPr/>
          <p:nvPr userDrawn="1"/>
        </p:nvSpPr>
        <p:spPr>
          <a:xfrm>
            <a:off x="12652942" y="338636"/>
            <a:ext cx="15570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Überschriften/Fließtext/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Quellenangaben/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Bildunterschriften/</a:t>
            </a:r>
          </a:p>
        </p:txBody>
      </p:sp>
      <p:sp>
        <p:nvSpPr>
          <p:cNvPr id="51" name="Rechteck 50"/>
          <p:cNvSpPr/>
          <p:nvPr userDrawn="1"/>
        </p:nvSpPr>
        <p:spPr>
          <a:xfrm>
            <a:off x="12940974" y="934321"/>
            <a:ext cx="15570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noProof="0" dirty="0">
                <a:latin typeface="Frutiger LT Com 45 Light" panose="020B0303030504020204" pitchFamily="34" charset="0"/>
              </a:rPr>
              <a:t>Graphik-</a:t>
            </a:r>
            <a:br>
              <a:rPr lang="de-DE" sz="1100" noProof="0" dirty="0">
                <a:latin typeface="Frutiger LT Com 45 Light" panose="020B0303030504020204" pitchFamily="34" charset="0"/>
              </a:rPr>
            </a:br>
            <a:r>
              <a:rPr lang="de-DE" sz="1100" noProof="0" dirty="0">
                <a:latin typeface="Frutiger LT Com 45 Light" panose="020B0303030504020204" pitchFamily="34" charset="0"/>
              </a:rPr>
              <a:t>auszeichnungen</a:t>
            </a:r>
          </a:p>
        </p:txBody>
      </p:sp>
      <p:sp>
        <p:nvSpPr>
          <p:cNvPr id="52" name="Rechteck 51"/>
          <p:cNvSpPr/>
          <p:nvPr userDrawn="1"/>
        </p:nvSpPr>
        <p:spPr>
          <a:xfrm>
            <a:off x="12961306" y="1340768"/>
            <a:ext cx="1557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>
                <a:latin typeface="Frutiger LT Com 45 Light" panose="020B0303030504020204" pitchFamily="34" charset="0"/>
              </a:rPr>
              <a:t>Aufzählungen/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Nummerierungen 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erster Ebene/</a:t>
            </a:r>
            <a:br>
              <a:rPr lang="de-DE" sz="1100" dirty="0">
                <a:latin typeface="Frutiger LT Com 45 Light" panose="020B0303030504020204" pitchFamily="34" charset="0"/>
              </a:rPr>
            </a:br>
            <a:r>
              <a:rPr lang="de-DE" sz="1100" dirty="0">
                <a:latin typeface="Frutiger LT Com 45 Light" panose="020B0303030504020204" pitchFamily="34" charset="0"/>
              </a:rPr>
              <a:t>graphische Elemente</a:t>
            </a:r>
          </a:p>
        </p:txBody>
      </p:sp>
    </p:spTree>
    <p:extLst>
      <p:ext uri="{BB962C8B-B14F-4D97-AF65-F5344CB8AC3E}">
        <p14:creationId xmlns:p14="http://schemas.microsoft.com/office/powerpoint/2010/main" val="40506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ftr="0" dt="0"/>
  <p:txStyles>
    <p:titleStyle>
      <a:lvl1pPr marL="0" indent="0" algn="l" defTabSz="50405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4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9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73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9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36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j-lt"/>
          <a:ea typeface="+mn-ea"/>
          <a:cs typeface="+mn-cs"/>
        </a:defRPr>
      </a:lvl1pPr>
      <a:lvl2pPr marL="720072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2pPr>
      <a:lvl3pPr marL="1080108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3pPr>
      <a:lvl4pPr marL="1440144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4pPr>
      <a:lvl5pPr marL="1800180" indent="-360036" algn="l" defTabSz="360036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j-lt"/>
        </a:defRPr>
      </a:lvl5pPr>
      <a:lvl6pPr marL="1887727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972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2218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464" indent="-358811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91">
          <p15:clr>
            <a:srgbClr val="A4A3A4"/>
          </p15:clr>
        </p15:guide>
        <p15:guide id="4" pos="737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7B624A4A-35AE-4E86-B82F-5B47B91F0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HEF Demonstrator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242" y="1"/>
            <a:ext cx="12187758" cy="1052735"/>
          </a:xfrm>
          <a:prstGeom prst="rect">
            <a:avLst/>
          </a:prstGeom>
          <a:solidFill>
            <a:srgbClr val="179C7D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4595631" y="2924944"/>
            <a:ext cx="3004980" cy="1151706"/>
          </a:xfrm>
          <a:prstGeom prst="rect">
            <a:avLst/>
          </a:prstGeom>
        </p:spPr>
        <p:txBody>
          <a:bodyPr tIns="36000"/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r>
              <a:rPr lang="de-DE" sz="1400" b="1" kern="0" dirty="0" smtClean="0"/>
              <a:t>Thomas Zimmermann</a:t>
            </a:r>
            <a:endParaRPr lang="de-DE" sz="1400" b="1" kern="0" dirty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r>
              <a:rPr lang="de-DE" sz="1200" kern="0" dirty="0" smtClean="0"/>
              <a:t>Research </a:t>
            </a:r>
            <a:r>
              <a:rPr lang="de-DE" sz="1200" kern="0" dirty="0" err="1" smtClean="0"/>
              <a:t>Associate</a:t>
            </a:r>
            <a:endParaRPr lang="de-DE" sz="1200" kern="0" dirty="0"/>
          </a:p>
          <a:p>
            <a:pPr marL="0" indent="0" algn="ctr">
              <a:spcAft>
                <a:spcPts val="0"/>
              </a:spcAft>
              <a:buNone/>
            </a:pPr>
            <a:r>
              <a:rPr lang="de-DE" sz="1200" kern="0" dirty="0" smtClean="0"/>
              <a:t>Business Unit Virtual </a:t>
            </a:r>
            <a:r>
              <a:rPr lang="de-DE" sz="1200" kern="0" dirty="0" err="1" smtClean="0"/>
              <a:t>Product</a:t>
            </a:r>
            <a:r>
              <a:rPr lang="de-DE" sz="1200" kern="0" dirty="0" smtClean="0"/>
              <a:t> </a:t>
            </a:r>
            <a:r>
              <a:rPr lang="de-DE" sz="1200" kern="0" dirty="0" err="1" smtClean="0"/>
              <a:t>Creation</a:t>
            </a:r>
            <a:endParaRPr lang="de-DE" sz="1200" kern="0" dirty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r>
              <a:rPr lang="de-DE" sz="1200" kern="0" dirty="0" smtClean="0"/>
              <a:t>Fraunhofer IPK</a:t>
            </a:r>
            <a:endParaRPr lang="de-DE" sz="1200" kern="0" dirty="0"/>
          </a:p>
          <a:p>
            <a:pPr marL="0" indent="0" algn="ctr">
              <a:spcAft>
                <a:spcPts val="0"/>
              </a:spcAft>
              <a:buNone/>
            </a:pPr>
            <a:r>
              <a:rPr lang="de-DE" sz="1200" kern="0" dirty="0"/>
              <a:t>+49 (0) 30 / 3 90 </a:t>
            </a:r>
            <a:r>
              <a:rPr lang="de-DE" sz="1200" kern="0" dirty="0" smtClean="0"/>
              <a:t>06-473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de-DE" sz="1200" kern="0" dirty="0"/>
              <a:t>t</a:t>
            </a:r>
            <a:r>
              <a:rPr lang="de-DE" sz="1200" kern="0" dirty="0" smtClean="0"/>
              <a:t>homas.zimmermann@ipk.fraunhofer.de</a:t>
            </a:r>
            <a:endParaRPr lang="de-DE" sz="1400" kern="0" dirty="0" smtClean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endParaRPr lang="de-DE" kern="0" dirty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endParaRPr lang="de-DE" kern="0" dirty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endParaRPr lang="de-DE" kern="0" dirty="0"/>
          </a:p>
          <a:p>
            <a:pPr marL="0" indent="0" algn="ctr">
              <a:spcAft>
                <a:spcPts val="0"/>
              </a:spcAft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11856640" y="1773585"/>
            <a:ext cx="144463" cy="4103687"/>
          </a:xfrm>
        </p:spPr>
        <p:txBody>
          <a:bodyPr/>
          <a:lstStyle/>
          <a:p>
            <a:endParaRPr lang="de-DE"/>
          </a:p>
        </p:txBody>
      </p:sp>
      <p:sp>
        <p:nvSpPr>
          <p:cNvPr id="18" name="Titel 1"/>
          <p:cNvSpPr txBox="1">
            <a:spLocks/>
          </p:cNvSpPr>
          <p:nvPr/>
        </p:nvSpPr>
        <p:spPr bwMode="auto">
          <a:xfrm>
            <a:off x="611040" y="390628"/>
            <a:ext cx="1123461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504050" rtl="0" eaLnBrk="1" fontAlgn="base" hangingPunct="1">
              <a:spcBef>
                <a:spcPct val="0"/>
              </a:spcBef>
              <a:spcAft>
                <a:spcPct val="0"/>
              </a:spcAft>
              <a:defRPr sz="3200" b="1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4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9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73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9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pPr>
              <a:buFontTx/>
            </a:pPr>
            <a:r>
              <a:rPr lang="de-DE" sz="2000" kern="0">
                <a:solidFill>
                  <a:schemeClr val="bg1"/>
                </a:solidFill>
              </a:rPr>
              <a:t>Kontakt</a:t>
            </a:r>
            <a:endParaRPr lang="de-DE" sz="20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094766F-3A4D-4DBD-82C6-122412ECC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CBE008B-CBC3-4693-8DE9-59A74216E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 smtClean="0"/>
              <a:t>Our</a:t>
            </a:r>
            <a:r>
              <a:rPr lang="de-DE" sz="1200" dirty="0" smtClean="0"/>
              <a:t> </a:t>
            </a:r>
            <a:r>
              <a:rPr lang="de-DE" sz="1200" dirty="0" err="1" smtClean="0"/>
              <a:t>Use</a:t>
            </a:r>
            <a:r>
              <a:rPr lang="de-DE" sz="1200" dirty="0" smtClean="0"/>
              <a:t> Case</a:t>
            </a:r>
          </a:p>
          <a:p>
            <a:pPr lvl="1"/>
            <a:r>
              <a:rPr lang="de-DE" sz="1200" dirty="0" smtClean="0"/>
              <a:t>Hybrid </a:t>
            </a:r>
            <a:r>
              <a:rPr lang="de-DE" sz="1200" dirty="0" err="1" smtClean="0"/>
              <a:t>Electric</a:t>
            </a:r>
            <a:r>
              <a:rPr lang="de-DE" sz="1200" dirty="0" smtClean="0"/>
              <a:t> </a:t>
            </a:r>
            <a:r>
              <a:rPr lang="de-DE" sz="1200" dirty="0"/>
              <a:t>P</a:t>
            </a:r>
            <a:r>
              <a:rPr lang="de-DE" sz="1200" dirty="0" smtClean="0"/>
              <a:t>ropulsion</a:t>
            </a:r>
          </a:p>
          <a:p>
            <a:pPr lvl="1"/>
            <a:r>
              <a:rPr lang="de-DE" sz="1200" dirty="0" smtClean="0"/>
              <a:t>Digital </a:t>
            </a:r>
            <a:r>
              <a:rPr lang="de-DE" sz="1200" dirty="0" err="1" smtClean="0"/>
              <a:t>Twin</a:t>
            </a:r>
            <a:r>
              <a:rPr lang="de-DE" sz="1200" dirty="0" smtClean="0"/>
              <a:t> Masters</a:t>
            </a:r>
          </a:p>
          <a:p>
            <a:pPr lvl="1"/>
            <a:r>
              <a:rPr lang="de-DE" sz="1200" dirty="0" smtClean="0"/>
              <a:t>Co-Simulation </a:t>
            </a:r>
            <a:r>
              <a:rPr lang="de-DE" sz="1200" dirty="0" err="1" smtClean="0"/>
              <a:t>for</a:t>
            </a:r>
            <a:r>
              <a:rPr lang="de-DE" sz="1200" dirty="0" smtClean="0"/>
              <a:t> Digital </a:t>
            </a:r>
            <a:r>
              <a:rPr lang="de-DE" sz="1200" dirty="0" err="1" smtClean="0"/>
              <a:t>Twins</a:t>
            </a:r>
            <a:endParaRPr lang="de-DE" sz="1200" dirty="0"/>
          </a:p>
          <a:p>
            <a:r>
              <a:rPr lang="de-DE" sz="1200" dirty="0" err="1" smtClean="0"/>
              <a:t>Our</a:t>
            </a:r>
            <a:r>
              <a:rPr lang="de-DE" sz="1200" dirty="0" smtClean="0"/>
              <a:t> Requirements</a:t>
            </a:r>
          </a:p>
          <a:p>
            <a:r>
              <a:rPr lang="de-DE" sz="1200" dirty="0" err="1" smtClean="0"/>
              <a:t>Our</a:t>
            </a:r>
            <a:r>
              <a:rPr lang="de-DE" sz="1200" dirty="0" smtClean="0"/>
              <a:t> Architecture</a:t>
            </a:r>
          </a:p>
          <a:p>
            <a:r>
              <a:rPr lang="de-DE" sz="1200" dirty="0" smtClean="0"/>
              <a:t>OSLC…</a:t>
            </a:r>
          </a:p>
          <a:p>
            <a:endParaRPr lang="de-DE" sz="1200" dirty="0"/>
          </a:p>
          <a:p>
            <a:endParaRPr lang="de-DE" sz="1200" dirty="0" smtClean="0"/>
          </a:p>
          <a:p>
            <a:pPr lvl="1"/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/>
          <p:cNvSpPr txBox="1">
            <a:spLocks/>
          </p:cNvSpPr>
          <p:nvPr/>
        </p:nvSpPr>
        <p:spPr bwMode="auto">
          <a:xfrm>
            <a:off x="477902" y="1773238"/>
            <a:ext cx="6212822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" b="4049"/>
          <a:stretch/>
        </p:blipFill>
        <p:spPr>
          <a:xfrm>
            <a:off x="6960096" y="1773238"/>
            <a:ext cx="4627171" cy="3920240"/>
          </a:xfrm>
          <a:ln>
            <a:solidFill>
              <a:srgbClr val="43697B"/>
            </a:solidFill>
          </a:ln>
        </p:spPr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Inhaltsplatzhalter 6"/>
          <p:cNvSpPr txBox="1">
            <a:spLocks/>
          </p:cNvSpPr>
          <p:nvPr/>
        </p:nvSpPr>
        <p:spPr bwMode="auto">
          <a:xfrm>
            <a:off x="477901" y="1773238"/>
            <a:ext cx="5522469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smtClean="0"/>
              <a:t>Context: Development of hybrid-electric propulsion demonstrator aircraft</a:t>
            </a:r>
          </a:p>
          <a:p>
            <a:pPr algn="just"/>
            <a:r>
              <a:rPr lang="en-US" kern="0" dirty="0" smtClean="0"/>
              <a:t>Demonstrate Digital Twin usage across development and manufacturing lifecycle</a:t>
            </a:r>
          </a:p>
          <a:p>
            <a:pPr algn="just"/>
            <a:r>
              <a:rPr lang="en-US" kern="0" dirty="0" smtClean="0"/>
              <a:t>Leverage Co-Simulation with open standards to allow for ad-hoc generation of digital masters</a:t>
            </a:r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613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/>
          <p:cNvSpPr txBox="1">
            <a:spLocks/>
          </p:cNvSpPr>
          <p:nvPr/>
        </p:nvSpPr>
        <p:spPr bwMode="auto">
          <a:xfrm>
            <a:off x="477901" y="1773238"/>
            <a:ext cx="5522469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smtClean="0"/>
              <a:t>Context: Development of hybrid-electric propulsion demonstrator aircraft</a:t>
            </a:r>
          </a:p>
          <a:p>
            <a:pPr algn="just"/>
            <a:r>
              <a:rPr lang="en-US" kern="0" dirty="0" smtClean="0"/>
              <a:t>Demonstrate Digital Twin usage across development and manufacturing lifecycle</a:t>
            </a:r>
          </a:p>
          <a:p>
            <a:pPr algn="just"/>
            <a:r>
              <a:rPr lang="en-US" kern="0" dirty="0" smtClean="0"/>
              <a:t>Leverage Co-Simulation with open standards to allow for ad-hoc generation of digital masters  derived from descriptive MBSE models</a:t>
            </a:r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34" y="1790775"/>
            <a:ext cx="5391779" cy="3222401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 rot="2319464">
            <a:off x="5969192" y="1603090"/>
            <a:ext cx="2232248" cy="683158"/>
          </a:xfrm>
          <a:prstGeom prst="rightArrow">
            <a:avLst/>
          </a:prstGeom>
          <a:solidFill>
            <a:srgbClr val="B8D6D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rtlCol="0" anchor="ctr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6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Source: Fraunhofer IPK / TU Berlin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37" name="Gruppieren 236"/>
          <p:cNvGrpSpPr/>
          <p:nvPr/>
        </p:nvGrpSpPr>
        <p:grpSpPr>
          <a:xfrm>
            <a:off x="1343472" y="1773585"/>
            <a:ext cx="9348098" cy="3672408"/>
            <a:chOff x="23955" y="1893409"/>
            <a:chExt cx="9864860" cy="3494682"/>
          </a:xfrm>
        </p:grpSpPr>
        <p:sp>
          <p:nvSpPr>
            <p:cNvPr id="238" name="Gleichschenkliges Dreieck 65"/>
            <p:cNvSpPr/>
            <p:nvPr/>
          </p:nvSpPr>
          <p:spPr>
            <a:xfrm rot="11502559" flipV="1">
              <a:off x="8349063" y="2593665"/>
              <a:ext cx="1031188" cy="2087777"/>
            </a:xfrm>
            <a:custGeom>
              <a:avLst/>
              <a:gdLst/>
              <a:ahLst/>
              <a:cxnLst/>
              <a:rect l="l" t="t" r="r" b="b"/>
              <a:pathLst>
                <a:path w="1374915" h="2870359">
                  <a:moveTo>
                    <a:pt x="1048970" y="2803695"/>
                  </a:moveTo>
                  <a:lnTo>
                    <a:pt x="733607" y="2738333"/>
                  </a:lnTo>
                  <a:lnTo>
                    <a:pt x="733784" y="2737478"/>
                  </a:lnTo>
                  <a:lnTo>
                    <a:pt x="733581" y="2737436"/>
                  </a:lnTo>
                  <a:lnTo>
                    <a:pt x="729404" y="2621493"/>
                  </a:lnTo>
                  <a:lnTo>
                    <a:pt x="697759" y="2621493"/>
                  </a:lnTo>
                  <a:lnTo>
                    <a:pt x="727414" y="2566239"/>
                  </a:lnTo>
                  <a:lnTo>
                    <a:pt x="640413" y="151114"/>
                  </a:lnTo>
                  <a:lnTo>
                    <a:pt x="330645" y="86912"/>
                  </a:lnTo>
                  <a:lnTo>
                    <a:pt x="423813" y="2673234"/>
                  </a:lnTo>
                  <a:lnTo>
                    <a:pt x="413812" y="2671161"/>
                  </a:lnTo>
                  <a:lnTo>
                    <a:pt x="413634" y="2672016"/>
                  </a:lnTo>
                  <a:lnTo>
                    <a:pt x="98272" y="2606654"/>
                  </a:lnTo>
                  <a:lnTo>
                    <a:pt x="98449" y="2605799"/>
                  </a:lnTo>
                  <a:lnTo>
                    <a:pt x="93835" y="2604842"/>
                  </a:lnTo>
                  <a:lnTo>
                    <a:pt x="89991" y="2498140"/>
                  </a:lnTo>
                  <a:lnTo>
                    <a:pt x="57680" y="2498140"/>
                  </a:lnTo>
                  <a:lnTo>
                    <a:pt x="87959" y="2441723"/>
                  </a:lnTo>
                  <a:lnTo>
                    <a:pt x="0" y="0"/>
                  </a:lnTo>
                  <a:lnTo>
                    <a:pt x="13173" y="2730"/>
                  </a:lnTo>
                  <a:lnTo>
                    <a:pt x="101150" y="2444967"/>
                  </a:lnTo>
                  <a:lnTo>
                    <a:pt x="129688" y="2498140"/>
                  </a:lnTo>
                  <a:lnTo>
                    <a:pt x="103066" y="2498140"/>
                  </a:lnTo>
                  <a:lnTo>
                    <a:pt x="106373" y="2589950"/>
                  </a:lnTo>
                  <a:lnTo>
                    <a:pt x="410005" y="2652881"/>
                  </a:lnTo>
                  <a:lnTo>
                    <a:pt x="316805" y="65661"/>
                  </a:lnTo>
                  <a:lnTo>
                    <a:pt x="329047" y="68198"/>
                  </a:lnTo>
                  <a:lnTo>
                    <a:pt x="329978" y="68391"/>
                  </a:lnTo>
                  <a:lnTo>
                    <a:pt x="639746" y="132593"/>
                  </a:lnTo>
                  <a:lnTo>
                    <a:pt x="644410" y="133560"/>
                  </a:lnTo>
                  <a:lnTo>
                    <a:pt x="652919" y="135323"/>
                  </a:lnTo>
                  <a:lnTo>
                    <a:pt x="740515" y="2566989"/>
                  </a:lnTo>
                  <a:lnTo>
                    <a:pt x="769767" y="2621493"/>
                  </a:lnTo>
                  <a:lnTo>
                    <a:pt x="742479" y="2621493"/>
                  </a:lnTo>
                  <a:lnTo>
                    <a:pt x="746119" y="2722544"/>
                  </a:lnTo>
                  <a:lnTo>
                    <a:pt x="1041822" y="2783831"/>
                  </a:lnTo>
                  <a:lnTo>
                    <a:pt x="948622" y="196611"/>
                  </a:lnTo>
                  <a:lnTo>
                    <a:pt x="957830" y="198519"/>
                  </a:lnTo>
                  <a:lnTo>
                    <a:pt x="961795" y="199341"/>
                  </a:lnTo>
                  <a:lnTo>
                    <a:pt x="1267907" y="262786"/>
                  </a:lnTo>
                  <a:lnTo>
                    <a:pt x="1273192" y="263881"/>
                  </a:lnTo>
                  <a:lnTo>
                    <a:pt x="1281080" y="265516"/>
                  </a:lnTo>
                  <a:lnTo>
                    <a:pt x="1374915" y="2870359"/>
                  </a:lnTo>
                  <a:lnTo>
                    <a:pt x="1361742" y="2867628"/>
                  </a:lnTo>
                  <a:lnTo>
                    <a:pt x="1268574" y="281306"/>
                  </a:lnTo>
                  <a:lnTo>
                    <a:pt x="962463" y="217862"/>
                  </a:lnTo>
                  <a:lnTo>
                    <a:pt x="1055630" y="2804184"/>
                  </a:lnTo>
                  <a:lnTo>
                    <a:pt x="1049147" y="280284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cxnSp>
          <p:nvCxnSpPr>
            <p:cNvPr id="239" name="Gerade Verbindung 103"/>
            <p:cNvCxnSpPr/>
            <p:nvPr/>
          </p:nvCxnSpPr>
          <p:spPr>
            <a:xfrm>
              <a:off x="6635347" y="2782860"/>
              <a:ext cx="3223906" cy="13006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sp>
          <p:nvSpPr>
            <p:cNvPr id="240" name="Rechteck 239"/>
            <p:cNvSpPr/>
            <p:nvPr/>
          </p:nvSpPr>
          <p:spPr>
            <a:xfrm flipH="1">
              <a:off x="4454347" y="5049334"/>
              <a:ext cx="2097748" cy="252000"/>
            </a:xfrm>
            <a:prstGeom prst="rect">
              <a:avLst/>
            </a:prstGeom>
            <a:solidFill>
              <a:srgbClr val="525959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241" name="Rechteck 240"/>
            <p:cNvSpPr/>
            <p:nvPr/>
          </p:nvSpPr>
          <p:spPr>
            <a:xfrm flipH="1">
              <a:off x="1871531" y="5049334"/>
              <a:ext cx="2582816" cy="252000"/>
            </a:xfrm>
            <a:prstGeom prst="rect">
              <a:avLst/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cxnSp>
          <p:nvCxnSpPr>
            <p:cNvPr id="242" name="Gerade Verbindung 76"/>
            <p:cNvCxnSpPr>
              <a:cxnSpLocks noChangeShapeType="1"/>
            </p:cNvCxnSpPr>
            <p:nvPr/>
          </p:nvCxnSpPr>
          <p:spPr bwMode="auto">
            <a:xfrm rot="16200000" flipV="1">
              <a:off x="9531152" y="3025296"/>
              <a:ext cx="539354" cy="6450"/>
            </a:xfrm>
            <a:prstGeom prst="line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Gerade Verbindung 116"/>
            <p:cNvCxnSpPr/>
            <p:nvPr/>
          </p:nvCxnSpPr>
          <p:spPr>
            <a:xfrm>
              <a:off x="6533655" y="4414468"/>
              <a:ext cx="2885556" cy="16014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sp>
          <p:nvSpPr>
            <p:cNvPr id="244" name="Rechteck 243"/>
            <p:cNvSpPr/>
            <p:nvPr/>
          </p:nvSpPr>
          <p:spPr>
            <a:xfrm>
              <a:off x="6472515" y="4449178"/>
              <a:ext cx="1361967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Domain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Prototyping</a:t>
              </a:r>
            </a:p>
          </p:txBody>
        </p:sp>
        <p:cxnSp>
          <p:nvCxnSpPr>
            <p:cNvPr id="245" name="Gerade Verbindung 116"/>
            <p:cNvCxnSpPr/>
            <p:nvPr/>
          </p:nvCxnSpPr>
          <p:spPr>
            <a:xfrm>
              <a:off x="6333411" y="3430093"/>
              <a:ext cx="3475827" cy="13007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sp>
          <p:nvSpPr>
            <p:cNvPr id="246" name="Rechteck 245"/>
            <p:cNvSpPr/>
            <p:nvPr/>
          </p:nvSpPr>
          <p:spPr>
            <a:xfrm>
              <a:off x="6758596" y="3423001"/>
              <a:ext cx="1375373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Integrated Hybrid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Prototyping</a:t>
              </a: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6583693" y="3946100"/>
              <a:ext cx="1426346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Integrated Virtual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Prototyping</a:t>
              </a:r>
              <a:endParaRPr lang="en-GB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7046907" y="2885398"/>
              <a:ext cx="1255989" cy="306354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Integrated </a:t>
              </a: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Product-oriented </a:t>
              </a:r>
              <a:r>
                <a:rPr lang="en-GB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</a:t>
              </a: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rototyping</a:t>
              </a:r>
              <a:endParaRPr lang="en-GB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49" name="Trapezoid 248"/>
            <p:cNvSpPr/>
            <p:nvPr/>
          </p:nvSpPr>
          <p:spPr bwMode="auto">
            <a:xfrm>
              <a:off x="6963625" y="2265390"/>
              <a:ext cx="244647" cy="490935"/>
            </a:xfrm>
            <a:prstGeom prst="trapezoid">
              <a:avLst>
                <a:gd name="adj" fmla="val 0"/>
              </a:avLst>
            </a:prstGeom>
            <a:solidFill>
              <a:srgbClr val="43697B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cxnSp>
          <p:nvCxnSpPr>
            <p:cNvPr id="250" name="Gerade Verbindung 103"/>
            <p:cNvCxnSpPr/>
            <p:nvPr/>
          </p:nvCxnSpPr>
          <p:spPr>
            <a:xfrm>
              <a:off x="521149" y="2801179"/>
              <a:ext cx="3378152" cy="0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sp>
          <p:nvSpPr>
            <p:cNvPr id="251" name="Rechteck 250"/>
            <p:cNvSpPr/>
            <p:nvPr/>
          </p:nvSpPr>
          <p:spPr>
            <a:xfrm>
              <a:off x="2256039" y="4459175"/>
              <a:ext cx="2538413" cy="305182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Partitioning of </a:t>
              </a:r>
              <a: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Requirements</a:t>
              </a: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,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Functions and the </a:t>
              </a:r>
              <a: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System Model</a:t>
              </a:r>
              <a:endParaRPr lang="de-DE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1773814" y="3239316"/>
              <a:ext cx="2537123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Function and </a:t>
              </a:r>
              <a: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System </a:t>
              </a:r>
              <a:b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</a:br>
              <a: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Architecture Definition</a:t>
              </a:r>
              <a:endParaRPr lang="de-DE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2078224" y="4057426"/>
              <a:ext cx="2538413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Preliminary Design of the System Model &amp; </a:t>
              </a:r>
              <a:endParaRPr lang="en-US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Logical and </a:t>
              </a:r>
              <a:r>
                <a:rPr lang="en-US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Dynamic Behavioral Simulation</a:t>
              </a:r>
              <a:endParaRPr lang="de-DE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1575002" y="2865247"/>
              <a:ext cx="2537123" cy="278352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Requirements Analysis</a:t>
              </a:r>
            </a:p>
          </p:txBody>
        </p:sp>
        <p:cxnSp>
          <p:nvCxnSpPr>
            <p:cNvPr id="255" name="Gerade Verbindung mit Pfeil 254"/>
            <p:cNvCxnSpPr>
              <a:cxnSpLocks noChangeShapeType="1"/>
            </p:cNvCxnSpPr>
            <p:nvPr/>
          </p:nvCxnSpPr>
          <p:spPr bwMode="auto">
            <a:xfrm rot="16200000" flipH="1">
              <a:off x="4100416" y="2673429"/>
              <a:ext cx="121444" cy="0"/>
            </a:xfrm>
            <a:prstGeom prst="straightConnector1">
              <a:avLst/>
            </a:prstGeom>
            <a:noFill/>
            <a:ln w="19050" algn="ctr">
              <a:solidFill>
                <a:srgbClr val="4F81BD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Trapezoid 255"/>
            <p:cNvSpPr/>
            <p:nvPr/>
          </p:nvSpPr>
          <p:spPr bwMode="auto">
            <a:xfrm>
              <a:off x="1972275" y="2262663"/>
              <a:ext cx="1675507" cy="485775"/>
            </a:xfrm>
            <a:prstGeom prst="trapezoid">
              <a:avLst>
                <a:gd name="adj" fmla="val 0"/>
              </a:avLst>
            </a:prstGeom>
            <a:solidFill>
              <a:srgbClr val="43697B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cxnSp>
          <p:nvCxnSpPr>
            <p:cNvPr id="257" name="Gerade Verbindung 76"/>
            <p:cNvCxnSpPr>
              <a:cxnSpLocks noChangeShapeType="1"/>
            </p:cNvCxnSpPr>
            <p:nvPr/>
          </p:nvCxnSpPr>
          <p:spPr bwMode="auto">
            <a:xfrm rot="16200000" flipV="1">
              <a:off x="1690342" y="2493397"/>
              <a:ext cx="539354" cy="6450"/>
            </a:xfrm>
            <a:prstGeom prst="line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" name="Rechteck 257"/>
            <p:cNvSpPr/>
            <p:nvPr/>
          </p:nvSpPr>
          <p:spPr>
            <a:xfrm>
              <a:off x="1951485" y="3650302"/>
              <a:ext cx="2538413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Concept Choice</a:t>
              </a:r>
            </a:p>
          </p:txBody>
        </p:sp>
        <p:sp>
          <p:nvSpPr>
            <p:cNvPr id="259" name="Trapezoid 258"/>
            <p:cNvSpPr/>
            <p:nvPr/>
          </p:nvSpPr>
          <p:spPr bwMode="auto">
            <a:xfrm rot="10800000">
              <a:off x="3887692" y="2734151"/>
              <a:ext cx="3231059" cy="2399110"/>
            </a:xfrm>
            <a:prstGeom prst="trapezoid">
              <a:avLst>
                <a:gd name="adj" fmla="val 38679"/>
              </a:avLst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ymbol" pitchFamily="18" charset="2"/>
                <a:buChar char=""/>
                <a:defRPr/>
              </a:pPr>
              <a:endParaRPr lang="de-DE" sz="700" kern="0">
                <a:solidFill>
                  <a:sysClr val="window" lastClr="FFFFFF"/>
                </a:solidFill>
                <a:latin typeface="Calibri"/>
                <a:cs typeface="Times New Roman" charset="0"/>
              </a:endParaRPr>
            </a:p>
          </p:txBody>
        </p:sp>
        <p:sp>
          <p:nvSpPr>
            <p:cNvPr id="260" name="Trapezoid 259"/>
            <p:cNvSpPr/>
            <p:nvPr/>
          </p:nvSpPr>
          <p:spPr bwMode="auto">
            <a:xfrm rot="10800000">
              <a:off x="4430716" y="2734151"/>
              <a:ext cx="2168228" cy="1919288"/>
            </a:xfrm>
            <a:prstGeom prst="trapezoid">
              <a:avLst>
                <a:gd name="adj" fmla="val 38679"/>
              </a:avLst>
            </a:prstGeom>
            <a:solidFill>
              <a:sysClr val="window" lastClr="FFFFFF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Symbol" pitchFamily="18" charset="2"/>
                <a:buChar char=""/>
                <a:defRPr/>
              </a:pPr>
              <a:endParaRPr lang="de-DE" sz="700" kern="0">
                <a:solidFill>
                  <a:sysClr val="window" lastClr="FFFFFF"/>
                </a:solidFill>
                <a:latin typeface="Calibri"/>
                <a:cs typeface="Times New Roman" charset="0"/>
              </a:endParaRPr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5023663" y="3491313"/>
              <a:ext cx="891282" cy="260747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rgbClr val="C00000"/>
                  </a:solidFill>
                  <a:latin typeface="Frutiger 45 Light" pitchFamily="34" charset="0"/>
                  <a:cs typeface="Times New Roman" charset="0"/>
                </a:rPr>
                <a:t>Verification</a:t>
              </a:r>
              <a:endParaRPr lang="en-GB" sz="700" kern="0" dirty="0">
                <a:solidFill>
                  <a:srgbClr val="C00000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cxnSp>
          <p:nvCxnSpPr>
            <p:cNvPr id="262" name="Gerade Verbindung 44"/>
            <p:cNvCxnSpPr>
              <a:cxnSpLocks noChangeShapeType="1"/>
            </p:cNvCxnSpPr>
            <p:nvPr/>
          </p:nvCxnSpPr>
          <p:spPr bwMode="auto">
            <a:xfrm rot="10800000" flipV="1">
              <a:off x="4768275" y="2855519"/>
              <a:ext cx="1334989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Gerade Verbindung 45"/>
            <p:cNvCxnSpPr>
              <a:cxnSpLocks noChangeShapeType="1"/>
            </p:cNvCxnSpPr>
            <p:nvPr/>
          </p:nvCxnSpPr>
          <p:spPr bwMode="auto">
            <a:xfrm rot="10800000" flipV="1">
              <a:off x="4914028" y="3373441"/>
              <a:ext cx="1044773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Gerade Verbindung 46"/>
            <p:cNvCxnSpPr>
              <a:cxnSpLocks noChangeShapeType="1"/>
            </p:cNvCxnSpPr>
            <p:nvPr/>
          </p:nvCxnSpPr>
          <p:spPr bwMode="auto">
            <a:xfrm rot="10800000" flipV="1">
              <a:off x="5116533" y="3891364"/>
              <a:ext cx="638473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5" name="Eingekerbter Richtungspfeil 24"/>
            <p:cNvSpPr/>
            <p:nvPr/>
          </p:nvSpPr>
          <p:spPr>
            <a:xfrm rot="4105801">
              <a:off x="4419254" y="4672936"/>
              <a:ext cx="720329" cy="112217"/>
            </a:xfrm>
            <a:prstGeom prst="chevron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66" name="Eingekerbter Richtungspfeil 25"/>
            <p:cNvSpPr/>
            <p:nvPr/>
          </p:nvSpPr>
          <p:spPr>
            <a:xfrm rot="4105801">
              <a:off x="4577558" y="4580712"/>
              <a:ext cx="634604" cy="110926"/>
            </a:xfrm>
            <a:prstGeom prst="chevron">
              <a:avLst>
                <a:gd name="adj" fmla="val 0"/>
              </a:avLst>
            </a:pr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67" name="Richtungspfeil 266"/>
            <p:cNvSpPr/>
            <p:nvPr/>
          </p:nvSpPr>
          <p:spPr>
            <a:xfrm>
              <a:off x="5060338" y="4704636"/>
              <a:ext cx="906332" cy="103586"/>
            </a:xfrm>
            <a:prstGeom prst="homePlate">
              <a:avLst>
                <a:gd name="adj" fmla="val 0"/>
              </a:avLst>
            </a:prstGeom>
            <a:solidFill>
              <a:srgbClr val="000000">
                <a:lumMod val="65000"/>
                <a:lumOff val="3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Mechanics</a:t>
              </a:r>
              <a:endParaRPr lang="en-GB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68" name="Eingekerbter Richtungspfeil 27"/>
            <p:cNvSpPr/>
            <p:nvPr/>
          </p:nvSpPr>
          <p:spPr>
            <a:xfrm rot="4105801">
              <a:off x="4750001" y="4481890"/>
              <a:ext cx="532209" cy="110926"/>
            </a:xfrm>
            <a:prstGeom prst="chevron">
              <a:avLst>
                <a:gd name="adj" fmla="val 0"/>
              </a:avLst>
            </a:prstGeom>
            <a:solidFill>
              <a:srgbClr val="000000">
                <a:lumMod val="65000"/>
                <a:lumOff val="3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69" name="Richtungspfeil 268"/>
            <p:cNvSpPr/>
            <p:nvPr/>
          </p:nvSpPr>
          <p:spPr>
            <a:xfrm>
              <a:off x="4958933" y="4847510"/>
              <a:ext cx="1090206" cy="103586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E/E</a:t>
              </a:r>
            </a:p>
          </p:txBody>
        </p:sp>
        <p:sp>
          <p:nvSpPr>
            <p:cNvPr id="270" name="Richtungspfeil 269"/>
            <p:cNvSpPr/>
            <p:nvPr/>
          </p:nvSpPr>
          <p:spPr>
            <a:xfrm rot="17471875">
              <a:off x="5319437" y="3871130"/>
              <a:ext cx="2448000" cy="110926"/>
            </a:xfrm>
            <a:prstGeom prst="homePlate">
              <a:avLst/>
            </a:prstGeom>
            <a:solidFill>
              <a:srgbClr val="FFFFFF">
                <a:lumMod val="6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1" name="Richtungspfeil 270"/>
            <p:cNvSpPr/>
            <p:nvPr/>
          </p:nvSpPr>
          <p:spPr>
            <a:xfrm rot="17471875">
              <a:off x="5279103" y="3817729"/>
              <a:ext cx="2268000" cy="110926"/>
            </a:xfrm>
            <a:prstGeom prst="homePlate">
              <a:avLst/>
            </a:pr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2" name="Richtungspfeil 271"/>
            <p:cNvSpPr/>
            <p:nvPr/>
          </p:nvSpPr>
          <p:spPr>
            <a:xfrm rot="17471875">
              <a:off x="5235231" y="3744014"/>
              <a:ext cx="2124000" cy="110926"/>
            </a:xfrm>
            <a:prstGeom prst="homePlate">
              <a:avLst/>
            </a:prstGeom>
            <a:solidFill>
              <a:srgbClr val="000000">
                <a:lumMod val="65000"/>
                <a:lumOff val="3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3" name="Richtungspfeil 272"/>
            <p:cNvSpPr/>
            <p:nvPr/>
          </p:nvSpPr>
          <p:spPr>
            <a:xfrm>
              <a:off x="4866696" y="4984433"/>
              <a:ext cx="1277089" cy="103584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6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Software</a:t>
              </a:r>
            </a:p>
          </p:txBody>
        </p:sp>
        <p:sp>
          <p:nvSpPr>
            <p:cNvPr id="274" name="Eingekerbter Richtungspfeil 33"/>
            <p:cNvSpPr/>
            <p:nvPr/>
          </p:nvSpPr>
          <p:spPr>
            <a:xfrm rot="4105801">
              <a:off x="3654975" y="3483997"/>
              <a:ext cx="1759745" cy="424359"/>
            </a:xfrm>
            <a:prstGeom prst="chevron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Integrated</a:t>
              </a:r>
              <a:br>
                <a:rPr lang="de-DE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</a:br>
              <a:r>
                <a:rPr lang="de-DE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 </a:t>
              </a:r>
              <a:r>
                <a:rPr lang="de-DE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System Design</a:t>
              </a:r>
              <a:endParaRPr lang="de-DE" sz="700" kern="0" dirty="0" smtClean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5" name="Richtungspfeil 274"/>
            <p:cNvSpPr/>
            <p:nvPr/>
          </p:nvSpPr>
          <p:spPr bwMode="auto">
            <a:xfrm rot="17471875">
              <a:off x="5348868" y="3982414"/>
              <a:ext cx="2686432" cy="124922"/>
            </a:xfrm>
            <a:prstGeom prst="homePlate">
              <a:avLst/>
            </a:prstGeom>
            <a:solidFill>
              <a:srgbClr val="FF4343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6" name="Richtungspfeil 275"/>
            <p:cNvSpPr/>
            <p:nvPr/>
          </p:nvSpPr>
          <p:spPr bwMode="auto">
            <a:xfrm>
              <a:off x="4786161" y="5190409"/>
              <a:ext cx="1470187" cy="130551"/>
            </a:xfrm>
            <a:prstGeom prst="homePlate">
              <a:avLst>
                <a:gd name="adj" fmla="val 0"/>
              </a:avLst>
            </a:prstGeom>
            <a:solidFill>
              <a:srgbClr val="FF4343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None/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Process &amp; Resources</a:t>
              </a:r>
              <a:endParaRPr lang="en-GB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7" name="Eingekerbter Richtungspfeil 36"/>
            <p:cNvSpPr/>
            <p:nvPr/>
          </p:nvSpPr>
          <p:spPr bwMode="auto">
            <a:xfrm rot="4105801">
              <a:off x="4222861" y="4812934"/>
              <a:ext cx="904277" cy="125209"/>
            </a:xfrm>
            <a:prstGeom prst="chevron">
              <a:avLst>
                <a:gd name="adj" fmla="val 0"/>
              </a:avLst>
            </a:prstGeom>
            <a:solidFill>
              <a:srgbClr val="FF4343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8" name="Trapezoid 277"/>
            <p:cNvSpPr/>
            <p:nvPr/>
          </p:nvSpPr>
          <p:spPr bwMode="auto">
            <a:xfrm>
              <a:off x="2021287" y="2262663"/>
              <a:ext cx="2409428" cy="485775"/>
            </a:xfrm>
            <a:prstGeom prst="trapezoid">
              <a:avLst>
                <a:gd name="adj" fmla="val 37429"/>
              </a:avLst>
            </a:prstGeom>
            <a:solidFill>
              <a:srgbClr val="43697B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79" name="Richtungspfeil 278"/>
            <p:cNvSpPr/>
            <p:nvPr/>
          </p:nvSpPr>
          <p:spPr bwMode="auto">
            <a:xfrm rot="17471875">
              <a:off x="5139735" y="3633965"/>
              <a:ext cx="1909762" cy="131565"/>
            </a:xfrm>
            <a:prstGeom prst="homePlate">
              <a:avLst/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80" name="Eingekerbter Richtungspfeil 39"/>
            <p:cNvSpPr/>
            <p:nvPr/>
          </p:nvSpPr>
          <p:spPr bwMode="auto">
            <a:xfrm rot="4105801">
              <a:off x="5022556" y="4342387"/>
              <a:ext cx="397670" cy="131565"/>
            </a:xfrm>
            <a:prstGeom prst="chevron">
              <a:avLst>
                <a:gd name="adj" fmla="val 0"/>
              </a:avLst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81" name="Richtungspfeil 280"/>
            <p:cNvSpPr/>
            <p:nvPr/>
          </p:nvSpPr>
          <p:spPr bwMode="auto">
            <a:xfrm>
              <a:off x="5232997" y="4318875"/>
              <a:ext cx="579929" cy="294085"/>
            </a:xfrm>
            <a:prstGeom prst="homePlate">
              <a:avLst>
                <a:gd name="adj" fmla="val 0"/>
              </a:avLst>
            </a:prstGeom>
            <a:solidFill>
              <a:srgbClr val="FFFFFF">
                <a:lumMod val="75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Services</a:t>
              </a:r>
            </a:p>
          </p:txBody>
        </p:sp>
        <p:cxnSp>
          <p:nvCxnSpPr>
            <p:cNvPr id="282" name="Gerade Verbindung 75"/>
            <p:cNvCxnSpPr>
              <a:cxnSpLocks noChangeShapeType="1"/>
            </p:cNvCxnSpPr>
            <p:nvPr/>
          </p:nvCxnSpPr>
          <p:spPr bwMode="auto">
            <a:xfrm rot="10800000" flipV="1">
              <a:off x="1960666" y="2759152"/>
              <a:ext cx="1938635" cy="0"/>
            </a:xfrm>
            <a:prstGeom prst="line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3" name="Eingekerbter Richtungspfeil 42"/>
            <p:cNvSpPr/>
            <p:nvPr/>
          </p:nvSpPr>
          <p:spPr bwMode="auto">
            <a:xfrm>
              <a:off x="2203631" y="2330892"/>
              <a:ext cx="1102816" cy="306000"/>
            </a:xfrm>
            <a:prstGeom prst="chevron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Architecture Reflection</a:t>
              </a:r>
            </a:p>
          </p:txBody>
        </p:sp>
        <p:sp>
          <p:nvSpPr>
            <p:cNvPr id="284" name="Rechteck 283"/>
            <p:cNvSpPr/>
            <p:nvPr/>
          </p:nvSpPr>
          <p:spPr bwMode="auto">
            <a:xfrm>
              <a:off x="3376007" y="2331664"/>
              <a:ext cx="1288173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Requirements</a:t>
              </a:r>
            </a:p>
          </p:txBody>
        </p:sp>
        <p:cxnSp>
          <p:nvCxnSpPr>
            <p:cNvPr id="285" name="Gerade Verbindung 102"/>
            <p:cNvCxnSpPr/>
            <p:nvPr/>
          </p:nvCxnSpPr>
          <p:spPr>
            <a:xfrm>
              <a:off x="891675" y="4425257"/>
              <a:ext cx="3673829" cy="0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sp>
          <p:nvSpPr>
            <p:cNvPr id="286" name="Gleichschenkliges Dreieck 65"/>
            <p:cNvSpPr/>
            <p:nvPr/>
          </p:nvSpPr>
          <p:spPr>
            <a:xfrm rot="10097441">
              <a:off x="476116" y="2590778"/>
              <a:ext cx="1031188" cy="2087777"/>
            </a:xfrm>
            <a:custGeom>
              <a:avLst/>
              <a:gdLst/>
              <a:ahLst/>
              <a:cxnLst/>
              <a:rect l="l" t="t" r="r" b="b"/>
              <a:pathLst>
                <a:path w="1374915" h="2870359">
                  <a:moveTo>
                    <a:pt x="1048970" y="2803695"/>
                  </a:moveTo>
                  <a:lnTo>
                    <a:pt x="733607" y="2738333"/>
                  </a:lnTo>
                  <a:lnTo>
                    <a:pt x="733784" y="2737478"/>
                  </a:lnTo>
                  <a:lnTo>
                    <a:pt x="733581" y="2737436"/>
                  </a:lnTo>
                  <a:lnTo>
                    <a:pt x="729404" y="2621493"/>
                  </a:lnTo>
                  <a:lnTo>
                    <a:pt x="697759" y="2621493"/>
                  </a:lnTo>
                  <a:lnTo>
                    <a:pt x="727414" y="2566239"/>
                  </a:lnTo>
                  <a:lnTo>
                    <a:pt x="640413" y="151114"/>
                  </a:lnTo>
                  <a:lnTo>
                    <a:pt x="330645" y="86912"/>
                  </a:lnTo>
                  <a:lnTo>
                    <a:pt x="423813" y="2673234"/>
                  </a:lnTo>
                  <a:lnTo>
                    <a:pt x="413812" y="2671161"/>
                  </a:lnTo>
                  <a:lnTo>
                    <a:pt x="413634" y="2672016"/>
                  </a:lnTo>
                  <a:lnTo>
                    <a:pt x="98272" y="2606654"/>
                  </a:lnTo>
                  <a:lnTo>
                    <a:pt x="98449" y="2605799"/>
                  </a:lnTo>
                  <a:lnTo>
                    <a:pt x="93835" y="2604842"/>
                  </a:lnTo>
                  <a:lnTo>
                    <a:pt x="89991" y="2498140"/>
                  </a:lnTo>
                  <a:lnTo>
                    <a:pt x="57680" y="2498140"/>
                  </a:lnTo>
                  <a:lnTo>
                    <a:pt x="87959" y="2441723"/>
                  </a:lnTo>
                  <a:lnTo>
                    <a:pt x="0" y="0"/>
                  </a:lnTo>
                  <a:lnTo>
                    <a:pt x="13173" y="2730"/>
                  </a:lnTo>
                  <a:lnTo>
                    <a:pt x="101150" y="2444967"/>
                  </a:lnTo>
                  <a:lnTo>
                    <a:pt x="129688" y="2498140"/>
                  </a:lnTo>
                  <a:lnTo>
                    <a:pt x="103066" y="2498140"/>
                  </a:lnTo>
                  <a:lnTo>
                    <a:pt x="106373" y="2589950"/>
                  </a:lnTo>
                  <a:lnTo>
                    <a:pt x="410005" y="2652881"/>
                  </a:lnTo>
                  <a:lnTo>
                    <a:pt x="316805" y="65661"/>
                  </a:lnTo>
                  <a:lnTo>
                    <a:pt x="329047" y="68198"/>
                  </a:lnTo>
                  <a:lnTo>
                    <a:pt x="329978" y="68391"/>
                  </a:lnTo>
                  <a:lnTo>
                    <a:pt x="639746" y="132593"/>
                  </a:lnTo>
                  <a:lnTo>
                    <a:pt x="644410" y="133560"/>
                  </a:lnTo>
                  <a:lnTo>
                    <a:pt x="652919" y="135323"/>
                  </a:lnTo>
                  <a:lnTo>
                    <a:pt x="740515" y="2566989"/>
                  </a:lnTo>
                  <a:lnTo>
                    <a:pt x="769767" y="2621493"/>
                  </a:lnTo>
                  <a:lnTo>
                    <a:pt x="742479" y="2621493"/>
                  </a:lnTo>
                  <a:lnTo>
                    <a:pt x="746119" y="2722544"/>
                  </a:lnTo>
                  <a:lnTo>
                    <a:pt x="1041822" y="2783831"/>
                  </a:lnTo>
                  <a:lnTo>
                    <a:pt x="948622" y="196611"/>
                  </a:lnTo>
                  <a:lnTo>
                    <a:pt x="957830" y="198519"/>
                  </a:lnTo>
                  <a:lnTo>
                    <a:pt x="961795" y="199341"/>
                  </a:lnTo>
                  <a:lnTo>
                    <a:pt x="1267907" y="262786"/>
                  </a:lnTo>
                  <a:lnTo>
                    <a:pt x="1273192" y="263881"/>
                  </a:lnTo>
                  <a:lnTo>
                    <a:pt x="1281080" y="265516"/>
                  </a:lnTo>
                  <a:lnTo>
                    <a:pt x="1374915" y="2870359"/>
                  </a:lnTo>
                  <a:lnTo>
                    <a:pt x="1361742" y="2867628"/>
                  </a:lnTo>
                  <a:lnTo>
                    <a:pt x="1268574" y="281306"/>
                  </a:lnTo>
                  <a:lnTo>
                    <a:pt x="962463" y="217862"/>
                  </a:lnTo>
                  <a:lnTo>
                    <a:pt x="1055630" y="2804184"/>
                  </a:lnTo>
                  <a:lnTo>
                    <a:pt x="1049147" y="280284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287" name="Parallelogramm 286"/>
            <p:cNvSpPr/>
            <p:nvPr/>
          </p:nvSpPr>
          <p:spPr>
            <a:xfrm flipH="1">
              <a:off x="654033" y="2848452"/>
              <a:ext cx="675558" cy="1546696"/>
            </a:xfrm>
            <a:prstGeom prst="parallelogram">
              <a:avLst>
                <a:gd name="adj" fmla="val 58060"/>
              </a:avLst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288" name="Parallelogramm 287"/>
            <p:cNvSpPr/>
            <p:nvPr/>
          </p:nvSpPr>
          <p:spPr>
            <a:xfrm flipH="1">
              <a:off x="23955" y="2253536"/>
              <a:ext cx="834532" cy="2148681"/>
            </a:xfrm>
            <a:prstGeom prst="parallelogram">
              <a:avLst>
                <a:gd name="adj" fmla="val 66053"/>
              </a:avLst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289" name="Rechteck 288"/>
            <p:cNvSpPr/>
            <p:nvPr/>
          </p:nvSpPr>
          <p:spPr>
            <a:xfrm rot="4547339">
              <a:off x="146453" y="3218632"/>
              <a:ext cx="589536" cy="38452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ts val="751"/>
                </a:lnSpc>
              </a:pPr>
              <a:r>
                <a:rPr lang="en-GB" sz="700" dirty="0" smtClean="0">
                  <a:solidFill>
                    <a:srgbClr val="FFFFFF"/>
                  </a:solidFill>
                  <a:latin typeface="Frutiger LT Com 45 Light" pitchFamily="34" charset="0"/>
                </a:rPr>
                <a:t>Product </a:t>
              </a:r>
              <a:r>
                <a:rPr lang="en-GB" sz="700" dirty="0">
                  <a:solidFill>
                    <a:srgbClr val="FFFFFF"/>
                  </a:solidFill>
                  <a:latin typeface="Frutiger LT Com 45 Light" pitchFamily="34" charset="0"/>
                </a:rPr>
                <a:t>Level</a:t>
              </a:r>
            </a:p>
          </p:txBody>
        </p:sp>
        <p:sp>
          <p:nvSpPr>
            <p:cNvPr id="290" name="Rechteck 289"/>
            <p:cNvSpPr/>
            <p:nvPr/>
          </p:nvSpPr>
          <p:spPr>
            <a:xfrm rot="4547339">
              <a:off x="637456" y="3218632"/>
              <a:ext cx="589536" cy="38452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ts val="751"/>
                </a:lnSpc>
              </a:pPr>
              <a:r>
                <a:rPr lang="en-GB" sz="700" dirty="0">
                  <a:solidFill>
                    <a:srgbClr val="FFFFFF"/>
                  </a:solidFill>
                  <a:latin typeface="Frutiger LT Com 45 Light" pitchFamily="34" charset="0"/>
                </a:rPr>
                <a:t>System Level</a:t>
              </a:r>
            </a:p>
          </p:txBody>
        </p:sp>
        <p:grpSp>
          <p:nvGrpSpPr>
            <p:cNvPr id="291" name="Gruppieren 290"/>
            <p:cNvGrpSpPr/>
            <p:nvPr/>
          </p:nvGrpSpPr>
          <p:grpSpPr>
            <a:xfrm>
              <a:off x="1150864" y="2855520"/>
              <a:ext cx="949090" cy="2445431"/>
              <a:chOff x="224652" y="1484784"/>
              <a:chExt cx="915391" cy="2571904"/>
            </a:xfrm>
            <a:solidFill>
              <a:srgbClr val="A8AFAF">
                <a:lumMod val="50000"/>
              </a:srgbClr>
            </a:solidFill>
          </p:grpSpPr>
          <p:sp>
            <p:nvSpPr>
              <p:cNvPr id="323" name="Parallelogramm 322"/>
              <p:cNvSpPr/>
              <p:nvPr/>
            </p:nvSpPr>
            <p:spPr>
              <a:xfrm flipH="1">
                <a:off x="224652" y="1484784"/>
                <a:ext cx="915391" cy="2571904"/>
              </a:xfrm>
              <a:prstGeom prst="parallelogram">
                <a:avLst>
                  <a:gd name="adj" fmla="val 68789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>
                <a:defPPr>
                  <a:defRPr lang="de-DE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1pPr>
                <a:lvl2pPr marL="389626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2pPr>
                <a:lvl3pPr marL="779252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3pPr>
                <a:lvl4pPr marL="1168878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4pPr>
                <a:lvl5pPr marL="1558503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5pPr>
                <a:lvl6pPr marL="1948129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6pPr>
                <a:lvl7pPr marL="2337755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7pPr>
                <a:lvl8pPr marL="2727381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8pPr>
                <a:lvl9pPr marL="3117007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700" kern="0" dirty="0" smtClean="0">
                  <a:solidFill>
                    <a:srgbClr val="FFFFFF"/>
                  </a:solidFill>
                  <a:latin typeface="Frutiger LT Com 45 Light" pitchFamily="34" charset="0"/>
                </a:endParaRPr>
              </a:p>
            </p:txBody>
          </p:sp>
          <p:sp>
            <p:nvSpPr>
              <p:cNvPr id="324" name="Rechteck 323"/>
              <p:cNvSpPr/>
              <p:nvPr/>
            </p:nvSpPr>
            <p:spPr>
              <a:xfrm rot="4547339">
                <a:off x="-43721" y="2185767"/>
                <a:ext cx="1135002" cy="242988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>
                <a:defPPr>
                  <a:defRPr lang="de-DE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1pPr>
                <a:lvl2pPr marL="389626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2pPr>
                <a:lvl3pPr marL="779252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3pPr>
                <a:lvl4pPr marL="1168878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4pPr>
                <a:lvl5pPr marL="1558503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5pPr>
                <a:lvl6pPr marL="1948129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6pPr>
                <a:lvl7pPr marL="2337755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7pPr>
                <a:lvl8pPr marL="2727381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8pPr>
                <a:lvl9pPr marL="3117007" algn="l" defTabSz="779252" rtl="0" eaLnBrk="1" latinLnBrk="0" hangingPunct="1">
                  <a:defRPr sz="1800" kern="1200">
                    <a:solidFill>
                      <a:schemeClr val="tx1"/>
                    </a:solidFill>
                    <a:latin typeface="Frutiger 55 Roman" pitchFamily="34" charset="0"/>
                    <a:ea typeface="+mn-ea"/>
                    <a:cs typeface="+mn-cs"/>
                  </a:defRPr>
                </a:lvl9pPr>
              </a:lstStyle>
              <a:p>
                <a:pPr eaLnBrk="1" fontAlgn="auto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700" kern="0" dirty="0" smtClean="0">
                    <a:solidFill>
                      <a:srgbClr val="FFFFFF"/>
                    </a:solidFill>
                    <a:latin typeface="Frutiger LT Com 45 Light" pitchFamily="34" charset="0"/>
                  </a:rPr>
                  <a:t>Subsystem Level</a:t>
                </a:r>
              </a:p>
            </p:txBody>
          </p:sp>
        </p:grpSp>
        <p:sp>
          <p:nvSpPr>
            <p:cNvPr id="292" name="Pfeil nach rechts 291"/>
            <p:cNvSpPr/>
            <p:nvPr/>
          </p:nvSpPr>
          <p:spPr>
            <a:xfrm rot="4518266">
              <a:off x="492489" y="4079851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3" name="Pfeil nach rechts 292"/>
            <p:cNvSpPr/>
            <p:nvPr/>
          </p:nvSpPr>
          <p:spPr>
            <a:xfrm rot="4518266">
              <a:off x="999711" y="4079851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4" name="Pfeil nach rechts 293"/>
            <p:cNvSpPr/>
            <p:nvPr/>
          </p:nvSpPr>
          <p:spPr>
            <a:xfrm rot="4518266">
              <a:off x="1645328" y="4634175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295" name="Richtungspfeil 294"/>
            <p:cNvSpPr/>
            <p:nvPr/>
          </p:nvSpPr>
          <p:spPr bwMode="auto">
            <a:xfrm>
              <a:off x="1176165" y="2332217"/>
              <a:ext cx="1044567" cy="306000"/>
            </a:xfrm>
            <a:prstGeom prst="homePlate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Product Planning</a:t>
              </a:r>
            </a:p>
          </p:txBody>
        </p:sp>
        <p:sp>
          <p:nvSpPr>
            <p:cNvPr id="296" name=" 3"/>
            <p:cNvSpPr/>
            <p:nvPr/>
          </p:nvSpPr>
          <p:spPr bwMode="auto">
            <a:xfrm>
              <a:off x="1255233" y="3182954"/>
              <a:ext cx="1259392" cy="1256500"/>
            </a:xfrm>
            <a:prstGeom prst="leftCircularArrow">
              <a:avLst>
                <a:gd name="adj1" fmla="val 8945"/>
                <a:gd name="adj2" fmla="val 684342"/>
                <a:gd name="adj3" fmla="val 6311390"/>
                <a:gd name="adj4" fmla="val 5005186"/>
                <a:gd name="adj5" fmla="val 13402"/>
              </a:avLst>
            </a:prstGeom>
            <a:solidFill>
              <a:srgbClr val="C00000">
                <a:alpha val="69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GB" sz="700"/>
            </a:p>
          </p:txBody>
        </p:sp>
        <p:sp>
          <p:nvSpPr>
            <p:cNvPr id="297" name="Textfeld 368"/>
            <p:cNvSpPr txBox="1"/>
            <p:nvPr/>
          </p:nvSpPr>
          <p:spPr bwMode="auto">
            <a:xfrm>
              <a:off x="1148165" y="3632525"/>
              <a:ext cx="1500603" cy="537015"/>
            </a:xfrm>
            <a:prstGeom prst="rect">
              <a:avLst/>
            </a:prstGeom>
            <a:solidFill>
              <a:srgbClr val="C00000">
                <a:alpha val="69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FFFFFF"/>
                  </a:solidFill>
                  <a:latin typeface="Frutiger 45 Light" pitchFamily="34" charset="0"/>
                  <a:cs typeface="Times New Roman" charset="0"/>
                </a:rPr>
                <a:t>Integrated Confirmation of Function and Properties</a:t>
              </a:r>
            </a:p>
          </p:txBody>
        </p:sp>
        <p:sp>
          <p:nvSpPr>
            <p:cNvPr id="298" name="Trapezoid 297"/>
            <p:cNvSpPr/>
            <p:nvPr/>
          </p:nvSpPr>
          <p:spPr bwMode="auto">
            <a:xfrm>
              <a:off x="6612290" y="2265111"/>
              <a:ext cx="563328" cy="485775"/>
            </a:xfrm>
            <a:prstGeom prst="trapezoid">
              <a:avLst>
                <a:gd name="adj" fmla="val 37429"/>
              </a:avLst>
            </a:prstGeom>
            <a:solidFill>
              <a:srgbClr val="43697B"/>
            </a:solidFill>
            <a:ln w="19050" cap="flat" cmpd="sng" algn="ctr">
              <a:noFill/>
              <a:prstDash val="solid"/>
            </a:ln>
            <a:effectLst/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spcAft>
                  <a:spcPct val="50000"/>
                </a:spcAft>
                <a:buFont typeface="Symbol" pitchFamily="18" charset="2"/>
                <a:buChar char=""/>
                <a:defRPr/>
              </a:pPr>
              <a:endParaRPr lang="de-DE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6906162" y="2334774"/>
              <a:ext cx="1100465" cy="306000"/>
            </a:xfrm>
            <a:prstGeom prst="rect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</a:t>
              </a: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roduct</a:t>
              </a:r>
            </a:p>
          </p:txBody>
        </p:sp>
        <p:cxnSp>
          <p:nvCxnSpPr>
            <p:cNvPr id="300" name="Gerade Verbindung 76"/>
            <p:cNvCxnSpPr>
              <a:cxnSpLocks noChangeShapeType="1"/>
            </p:cNvCxnSpPr>
            <p:nvPr/>
          </p:nvCxnSpPr>
          <p:spPr bwMode="auto">
            <a:xfrm rot="16200000" flipV="1">
              <a:off x="9531152" y="3025296"/>
              <a:ext cx="539354" cy="6450"/>
            </a:xfrm>
            <a:prstGeom prst="line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1" name="Pfeil nach rechts 300"/>
            <p:cNvSpPr/>
            <p:nvPr/>
          </p:nvSpPr>
          <p:spPr>
            <a:xfrm rot="17124008">
              <a:off x="9300240" y="3108248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cxnSp>
          <p:nvCxnSpPr>
            <p:cNvPr id="302" name="Gerade Verbindung 115"/>
            <p:cNvCxnSpPr/>
            <p:nvPr/>
          </p:nvCxnSpPr>
          <p:spPr>
            <a:xfrm>
              <a:off x="6638536" y="2226592"/>
              <a:ext cx="3250279" cy="13021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cxnSp>
          <p:nvCxnSpPr>
            <p:cNvPr id="303" name="Gerade Verbindung mit Pfeil 302"/>
            <p:cNvCxnSpPr/>
            <p:nvPr/>
          </p:nvCxnSpPr>
          <p:spPr>
            <a:xfrm rot="5400000">
              <a:off x="4085584" y="2267975"/>
              <a:ext cx="183358" cy="1289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04" name="Gerade Verbindung mit Pfeil 303"/>
            <p:cNvCxnSpPr/>
            <p:nvPr/>
          </p:nvCxnSpPr>
          <p:spPr bwMode="auto">
            <a:xfrm rot="5400000">
              <a:off x="2470006" y="2267971"/>
              <a:ext cx="166688" cy="1290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05" name="Gerade Verbindung mit Pfeil 304"/>
            <p:cNvCxnSpPr/>
            <p:nvPr/>
          </p:nvCxnSpPr>
          <p:spPr bwMode="auto">
            <a:xfrm rot="5400000">
              <a:off x="1243363" y="2260235"/>
              <a:ext cx="182166" cy="1289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06" name="Gerade Verbindung 115"/>
            <p:cNvCxnSpPr/>
            <p:nvPr/>
          </p:nvCxnSpPr>
          <p:spPr>
            <a:xfrm flipV="1">
              <a:off x="354281" y="2260936"/>
              <a:ext cx="1598158" cy="0"/>
            </a:xfrm>
            <a:prstGeom prst="line">
              <a:avLst/>
            </a:prstGeom>
            <a:noFill/>
            <a:ln w="9525" cap="flat" cmpd="sng" algn="ctr">
              <a:solidFill>
                <a:srgbClr val="A8AFAF"/>
              </a:solidFill>
              <a:prstDash val="lgDashDot"/>
            </a:ln>
            <a:effectLst/>
          </p:spPr>
        </p:cxnSp>
        <p:cxnSp>
          <p:nvCxnSpPr>
            <p:cNvPr id="307" name="Gerade Verbindung mit Pfeil 306"/>
            <p:cNvCxnSpPr/>
            <p:nvPr/>
          </p:nvCxnSpPr>
          <p:spPr>
            <a:xfrm rot="16200000" flipH="1">
              <a:off x="3579760" y="2766299"/>
              <a:ext cx="260747" cy="0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08" name="Eingekerbter Richtungspfeil 76"/>
            <p:cNvSpPr/>
            <p:nvPr/>
          </p:nvSpPr>
          <p:spPr>
            <a:xfrm rot="17471875">
              <a:off x="5633920" y="3594764"/>
              <a:ext cx="1616868" cy="423068"/>
            </a:xfrm>
            <a:prstGeom prst="chevron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Prototype-Based Integration</a:t>
              </a:r>
            </a:p>
          </p:txBody>
        </p:sp>
        <p:sp>
          <p:nvSpPr>
            <p:cNvPr id="309" name="Parallelogramm 308"/>
            <p:cNvSpPr/>
            <p:nvPr/>
          </p:nvSpPr>
          <p:spPr>
            <a:xfrm>
              <a:off x="8512985" y="2854283"/>
              <a:ext cx="698613" cy="1553765"/>
            </a:xfrm>
            <a:prstGeom prst="parallelogram">
              <a:avLst>
                <a:gd name="adj" fmla="val 54076"/>
              </a:avLst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310" name="Parallelogramm 309"/>
            <p:cNvSpPr/>
            <p:nvPr/>
          </p:nvSpPr>
          <p:spPr>
            <a:xfrm>
              <a:off x="7783089" y="2855520"/>
              <a:ext cx="941797" cy="2445431"/>
            </a:xfrm>
            <a:prstGeom prst="parallelogram">
              <a:avLst>
                <a:gd name="adj" fmla="val 67125"/>
              </a:avLst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311" name="Pfeil nach rechts 310"/>
            <p:cNvSpPr/>
            <p:nvPr/>
          </p:nvSpPr>
          <p:spPr>
            <a:xfrm rot="17124008">
              <a:off x="8575511" y="4110076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2" name="Pfeil nach rechts 311"/>
            <p:cNvSpPr/>
            <p:nvPr/>
          </p:nvSpPr>
          <p:spPr>
            <a:xfrm rot="17124008">
              <a:off x="7936233" y="4583385"/>
              <a:ext cx="315068" cy="169623"/>
            </a:xfrm>
            <a:prstGeom prst="rightArrow">
              <a:avLst>
                <a:gd name="adj1" fmla="val 42852"/>
                <a:gd name="adj2" fmla="val 75662"/>
              </a:avLst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7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 rot="17085634">
              <a:off x="8586658" y="3448063"/>
              <a:ext cx="589536" cy="38452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ts val="751"/>
                </a:lnSpc>
              </a:pPr>
              <a:r>
                <a:rPr lang="en-GB" sz="700" dirty="0" smtClean="0">
                  <a:solidFill>
                    <a:srgbClr val="FFFFFF"/>
                  </a:solidFill>
                  <a:latin typeface="Frutiger LT Com 45 Light" pitchFamily="34" charset="0"/>
                </a:rPr>
                <a:t>System Level</a:t>
              </a:r>
              <a:endParaRPr lang="en-GB" sz="700" dirty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314" name="Rechteck 313"/>
            <p:cNvSpPr/>
            <p:nvPr/>
          </p:nvSpPr>
          <p:spPr>
            <a:xfrm rot="17085634">
              <a:off x="7808930" y="3591724"/>
              <a:ext cx="1067454" cy="25193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lnSpc>
                  <a:spcPts val="751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>
                  <a:solidFill>
                    <a:srgbClr val="FFFFFF"/>
                  </a:solidFill>
                  <a:latin typeface="Frutiger LT Com 45 Light" pitchFamily="34" charset="0"/>
                </a:rPr>
                <a:t>Subsystem Level</a:t>
              </a:r>
            </a:p>
          </p:txBody>
        </p:sp>
        <p:cxnSp>
          <p:nvCxnSpPr>
            <p:cNvPr id="315" name="Gerade Verbindung mit Pfeil 314"/>
            <p:cNvCxnSpPr/>
            <p:nvPr/>
          </p:nvCxnSpPr>
          <p:spPr bwMode="auto">
            <a:xfrm>
              <a:off x="7285072" y="2187368"/>
              <a:ext cx="0" cy="184201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16" name="Rechteck 315"/>
            <p:cNvSpPr/>
            <p:nvPr/>
          </p:nvSpPr>
          <p:spPr>
            <a:xfrm flipH="1">
              <a:off x="6544061" y="5048951"/>
              <a:ext cx="1459195" cy="252000"/>
            </a:xfrm>
            <a:prstGeom prst="rect">
              <a:avLst/>
            </a:prstGeom>
            <a:solidFill>
              <a:srgbClr val="525959"/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317" name="Parallelogramm 316"/>
            <p:cNvSpPr/>
            <p:nvPr/>
          </p:nvSpPr>
          <p:spPr>
            <a:xfrm>
              <a:off x="9024721" y="2260147"/>
              <a:ext cx="834532" cy="2148681"/>
            </a:xfrm>
            <a:prstGeom prst="parallelogram">
              <a:avLst>
                <a:gd name="adj" fmla="val 66053"/>
              </a:avLst>
            </a:prstGeom>
            <a:solidFill>
              <a:srgbClr val="A8AFA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00" kern="0" dirty="0" smtClean="0">
                <a:solidFill>
                  <a:srgbClr val="FFFFFF"/>
                </a:solidFill>
                <a:latin typeface="Frutiger LT Com 45 Light" pitchFamily="34" charset="0"/>
              </a:endParaRPr>
            </a:p>
          </p:txBody>
        </p:sp>
        <p:sp>
          <p:nvSpPr>
            <p:cNvPr id="318" name="Rechteck 317"/>
            <p:cNvSpPr/>
            <p:nvPr/>
          </p:nvSpPr>
          <p:spPr>
            <a:xfrm rot="17085634">
              <a:off x="9079089" y="3450542"/>
              <a:ext cx="589536" cy="38452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>
                <a:lnSpc>
                  <a:spcPts val="751"/>
                </a:lnSpc>
              </a:pPr>
              <a:r>
                <a:rPr lang="en-GB" sz="700" dirty="0" smtClean="0">
                  <a:solidFill>
                    <a:srgbClr val="FFFFFF"/>
                  </a:solidFill>
                  <a:latin typeface="Frutiger LT Com 45 Light" pitchFamily="34" charset="0"/>
                </a:rPr>
                <a:t>Product </a:t>
              </a:r>
              <a:r>
                <a:rPr lang="en-GB" sz="700" dirty="0">
                  <a:solidFill>
                    <a:srgbClr val="FFFFFF"/>
                  </a:solidFill>
                  <a:latin typeface="Frutiger LT Com 45 Light" pitchFamily="34" charset="0"/>
                </a:rPr>
                <a:t>Level</a:t>
              </a:r>
            </a:p>
          </p:txBody>
        </p:sp>
        <p:sp>
          <p:nvSpPr>
            <p:cNvPr id="319" name="Pfeil nach rechts 318"/>
            <p:cNvSpPr/>
            <p:nvPr/>
          </p:nvSpPr>
          <p:spPr>
            <a:xfrm>
              <a:off x="8095514" y="2324424"/>
              <a:ext cx="353892" cy="341994"/>
            </a:xfrm>
            <a:prstGeom prst="rightArrow">
              <a:avLst/>
            </a:prstGeom>
            <a:gradFill flip="none" rotWithShape="1">
              <a:gsLst>
                <a:gs pos="0">
                  <a:srgbClr val="005490"/>
                </a:gs>
                <a:gs pos="100000">
                  <a:srgbClr val="BE3939"/>
                </a:gs>
              </a:gsLst>
              <a:lin ang="0" scaled="0"/>
              <a:tileRect/>
            </a:gradFill>
            <a:ln w="19050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lIns="0" rIns="0" rtlCol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2860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7432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2004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657600" algn="l" defTabSz="914400" rtl="0" eaLnBrk="1" latinLnBrk="0" hangingPunct="1">
                <a:defRPr sz="2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algn="ctr" eaLnBrk="0" hangingPunct="0"/>
              <a:endParaRPr lang="de-DE" sz="700" b="1" kern="0" dirty="0" err="1">
                <a:solidFill>
                  <a:sysClr val="window" lastClr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0" name="Rechteck 319"/>
            <p:cNvSpPr/>
            <p:nvPr/>
          </p:nvSpPr>
          <p:spPr>
            <a:xfrm>
              <a:off x="8484918" y="2418163"/>
              <a:ext cx="1188000" cy="139227"/>
            </a:xfrm>
            <a:prstGeom prst="rect">
              <a:avLst/>
            </a:prstGeom>
            <a:solidFill>
              <a:srgbClr val="C00000">
                <a:alpha val="69000"/>
              </a:srgbClr>
            </a:solidFill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7000" tIns="0" rIns="27000" bIns="0" anchor="ctr">
              <a:spAutoFit/>
            </a:bodyPr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700" kern="0" dirty="0" smtClean="0">
                  <a:solidFill>
                    <a:srgbClr val="FFFFFF"/>
                  </a:solidFill>
                  <a:latin typeface="Frutiger 45 Light" pitchFamily="34" charset="0"/>
                  <a:cs typeface="Times New Roman" charset="0"/>
                </a:rPr>
                <a:t>Production System</a:t>
              </a:r>
              <a:endParaRPr lang="en-GB" sz="700" kern="0" dirty="0">
                <a:solidFill>
                  <a:srgbClr val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  <p:cxnSp>
          <p:nvCxnSpPr>
            <p:cNvPr id="321" name="Gerade Verbindung mit Pfeil 320"/>
            <p:cNvCxnSpPr/>
            <p:nvPr/>
          </p:nvCxnSpPr>
          <p:spPr>
            <a:xfrm rot="5400000">
              <a:off x="8569321" y="2281143"/>
              <a:ext cx="183358" cy="1289"/>
            </a:xfrm>
            <a:prstGeom prst="straightConnector1">
              <a:avLst/>
            </a:prstGeom>
            <a:noFill/>
            <a:ln w="19050" algn="ctr">
              <a:solidFill>
                <a:srgbClr val="FFFFFF">
                  <a:lumMod val="50000"/>
                </a:srgbClr>
              </a:solidFill>
              <a:round/>
              <a:headEnd/>
              <a:tailEnd type="triangle" w="sm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2" name="Richtungspfeil 321"/>
            <p:cNvSpPr/>
            <p:nvPr/>
          </p:nvSpPr>
          <p:spPr bwMode="auto">
            <a:xfrm>
              <a:off x="1190242" y="1893409"/>
              <a:ext cx="7799028" cy="261938"/>
            </a:xfrm>
            <a:prstGeom prst="homePlate">
              <a:avLst/>
            </a:prstGeom>
            <a:solidFill>
              <a:srgbClr val="43697B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>
              <a:defPPr>
                <a:defRPr lang="de-DE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1pPr>
              <a:lvl2pPr marL="389626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2pPr>
              <a:lvl3pPr marL="779252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3pPr>
              <a:lvl4pPr marL="1168878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4pPr>
              <a:lvl5pPr marL="1558503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5pPr>
              <a:lvl6pPr marL="1948129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6pPr>
              <a:lvl7pPr marL="2337755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7pPr>
              <a:lvl8pPr marL="2727381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8pPr>
              <a:lvl9pPr marL="3117007" algn="l" defTabSz="779252" rtl="0" eaLnBrk="1" latinLnBrk="0" hangingPunct="1">
                <a:defRPr sz="1800" kern="1200">
                  <a:solidFill>
                    <a:schemeClr val="tx1"/>
                  </a:solidFill>
                  <a:latin typeface="Frutiger 55 Roman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700" kern="0" dirty="0" smtClean="0">
                  <a:solidFill>
                    <a:sysClr val="window" lastClr="FFFFFF"/>
                  </a:solidFill>
                  <a:latin typeface="Frutiger 45 Light" pitchFamily="34" charset="0"/>
                  <a:cs typeface="Times New Roman" charset="0"/>
                </a:rPr>
                <a:t>Research / Innovations</a:t>
              </a:r>
              <a:endParaRPr lang="en-GB" sz="700" kern="0" dirty="0">
                <a:solidFill>
                  <a:sysClr val="window" lastClr="FFFFFF"/>
                </a:solidFill>
                <a:latin typeface="Frutiger 45 Light" pitchFamily="34" charset="0"/>
                <a:cs typeface="Times New Roman" charset="0"/>
              </a:endParaRPr>
            </a:p>
          </p:txBody>
        </p:sp>
      </p:grpSp>
      <p:sp>
        <p:nvSpPr>
          <p:cNvPr id="325" name="Pfeil nach rechts 324"/>
          <p:cNvSpPr/>
          <p:nvPr/>
        </p:nvSpPr>
        <p:spPr bwMode="auto">
          <a:xfrm rot="2319464">
            <a:off x="3994701" y="1274964"/>
            <a:ext cx="2733962" cy="927858"/>
          </a:xfrm>
          <a:prstGeom prst="rightArrow">
            <a:avLst/>
          </a:prstGeom>
          <a:solidFill>
            <a:srgbClr val="B8D6D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rtlCol="0" anchor="ctr"/>
          <a:lstStyle/>
          <a:p>
            <a:pPr algn="l"/>
            <a:endParaRPr lang="de-DE" dirty="0"/>
          </a:p>
        </p:txBody>
      </p:sp>
      <p:sp>
        <p:nvSpPr>
          <p:cNvPr id="326" name="Pfeil nach rechts 325"/>
          <p:cNvSpPr/>
          <p:nvPr/>
        </p:nvSpPr>
        <p:spPr bwMode="auto">
          <a:xfrm rot="4236834">
            <a:off x="834073" y="1463649"/>
            <a:ext cx="3031820" cy="836703"/>
          </a:xfrm>
          <a:prstGeom prst="rightArrow">
            <a:avLst/>
          </a:prstGeom>
          <a:solidFill>
            <a:srgbClr val="B8D6D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 rtlCol="0" anchor="ctr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4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3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Requirements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6410514" y="4419108"/>
            <a:ext cx="3348258" cy="1071618"/>
            <a:chOff x="6510861" y="4473111"/>
            <a:chExt cx="3348258" cy="1071618"/>
          </a:xfrm>
        </p:grpSpPr>
        <p:sp>
          <p:nvSpPr>
            <p:cNvPr id="28" name="Rechteck 27"/>
            <p:cNvSpPr/>
            <p:nvPr/>
          </p:nvSpPr>
          <p:spPr bwMode="auto">
            <a:xfrm>
              <a:off x="6510861" y="4473111"/>
              <a:ext cx="1535981" cy="6120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l"/>
              <a:endParaRPr lang="de-DE" dirty="0"/>
            </a:p>
          </p:txBody>
        </p:sp>
        <p:sp>
          <p:nvSpPr>
            <p:cNvPr id="29" name="Rechteck 28"/>
            <p:cNvSpPr/>
            <p:nvPr/>
          </p:nvSpPr>
          <p:spPr bwMode="auto">
            <a:xfrm>
              <a:off x="8323138" y="4932660"/>
              <a:ext cx="1535981" cy="6120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l"/>
              <a:endParaRPr lang="de-DE" dirty="0"/>
            </a:p>
          </p:txBody>
        </p:sp>
      </p:grp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90" y="1484784"/>
            <a:ext cx="5803866" cy="4103687"/>
          </a:xfrm>
        </p:spPr>
      </p:pic>
      <p:sp>
        <p:nvSpPr>
          <p:cNvPr id="35" name="Inhaltsplatzhalter 6"/>
          <p:cNvSpPr txBox="1">
            <a:spLocks/>
          </p:cNvSpPr>
          <p:nvPr/>
        </p:nvSpPr>
        <p:spPr bwMode="auto">
          <a:xfrm>
            <a:off x="477901" y="1773238"/>
            <a:ext cx="5523346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b="1" kern="0" dirty="0" smtClean="0"/>
              <a:t>Integration breadth: </a:t>
            </a:r>
            <a:r>
              <a:rPr lang="en-US" sz="1400" u="sng" kern="0" dirty="0" smtClean="0"/>
              <a:t>Scalable network of data sources</a:t>
            </a:r>
            <a:r>
              <a:rPr lang="en-US" sz="1400" kern="0" dirty="0" smtClean="0"/>
              <a:t>, models and simulations</a:t>
            </a:r>
          </a:p>
          <a:p>
            <a:r>
              <a:rPr lang="en-US" sz="1400" b="1" kern="0" dirty="0" smtClean="0"/>
              <a:t>Connectivity modes: </a:t>
            </a:r>
            <a:r>
              <a:rPr lang="en-US" sz="1400" kern="0" dirty="0" smtClean="0"/>
              <a:t>“intelligent” connections, </a:t>
            </a:r>
            <a:r>
              <a:rPr lang="en-US" sz="1400" u="sng" kern="0" dirty="0" smtClean="0"/>
              <a:t>object driven parameter exchange</a:t>
            </a:r>
            <a:r>
              <a:rPr lang="en-US" sz="1400" kern="0" dirty="0" smtClean="0"/>
              <a:t>, context-driven exchange</a:t>
            </a:r>
          </a:p>
          <a:p>
            <a:r>
              <a:rPr lang="en-US" sz="1400" b="1" kern="0" dirty="0" smtClean="0"/>
              <a:t>Update Frequency: </a:t>
            </a:r>
            <a:r>
              <a:rPr lang="en-US" sz="1400" kern="0" dirty="0" smtClean="0"/>
              <a:t>Immediate real-time / </a:t>
            </a:r>
            <a:r>
              <a:rPr lang="en-US" sz="1400" u="sng" kern="0" dirty="0" smtClean="0"/>
              <a:t>event driven parameter exchange</a:t>
            </a:r>
          </a:p>
          <a:p>
            <a:r>
              <a:rPr lang="en-US" sz="1400" b="1" kern="0" dirty="0" smtClean="0"/>
              <a:t>Simulation capabilities: </a:t>
            </a:r>
            <a:r>
              <a:rPr lang="en-US" sz="1400" kern="0" dirty="0" smtClean="0"/>
              <a:t>ad-hoc </a:t>
            </a:r>
            <a:r>
              <a:rPr lang="en-US" sz="1400" u="sng" kern="0" dirty="0" smtClean="0"/>
              <a:t>availability of parameters and requirements</a:t>
            </a:r>
          </a:p>
          <a:p>
            <a:r>
              <a:rPr lang="en-US" sz="1400" b="1" kern="0" dirty="0" smtClean="0"/>
              <a:t>Digital </a:t>
            </a:r>
            <a:r>
              <a:rPr lang="en-US" sz="1400" b="1" kern="0" dirty="0"/>
              <a:t>m</a:t>
            </a:r>
            <a:r>
              <a:rPr lang="en-US" sz="1400" b="1" kern="0" dirty="0" smtClean="0"/>
              <a:t>odel richness: </a:t>
            </a:r>
            <a:r>
              <a:rPr lang="en-US" sz="1400" kern="0" dirty="0" smtClean="0"/>
              <a:t>Scalable model granularity</a:t>
            </a:r>
          </a:p>
          <a:p>
            <a:r>
              <a:rPr lang="en-US" sz="1400" b="1" kern="0" dirty="0" smtClean="0"/>
              <a:t>Human interaction: </a:t>
            </a:r>
            <a:r>
              <a:rPr lang="en-US" sz="1400" kern="0" dirty="0" smtClean="0"/>
              <a:t>VR/AR support</a:t>
            </a:r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7" name="Rad 6"/>
          <p:cNvSpPr/>
          <p:nvPr/>
        </p:nvSpPr>
        <p:spPr bwMode="auto">
          <a:xfrm>
            <a:off x="6336000" y="1044988"/>
            <a:ext cx="4919289" cy="4919289"/>
          </a:xfrm>
          <a:prstGeom prst="donut">
            <a:avLst>
              <a:gd name="adj" fmla="val 40584"/>
            </a:avLst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0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/>
          <p:cNvSpPr txBox="1">
            <a:spLocks/>
          </p:cNvSpPr>
          <p:nvPr/>
        </p:nvSpPr>
        <p:spPr bwMode="auto">
          <a:xfrm>
            <a:off x="477901" y="1773238"/>
            <a:ext cx="5522469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smtClean="0"/>
              <a:t>Context: Development of hybrid-electric propulsion demonstrator aircraft</a:t>
            </a:r>
          </a:p>
          <a:p>
            <a:pPr algn="just"/>
            <a:r>
              <a:rPr lang="en-US" kern="0" dirty="0" smtClean="0"/>
              <a:t>Demonstrate Digital Twin usage across development and manufacturing lifecycle</a:t>
            </a:r>
          </a:p>
          <a:p>
            <a:pPr algn="just"/>
            <a:r>
              <a:rPr lang="en-US" kern="0" dirty="0"/>
              <a:t>Leverage Co-Simulation with open standards to allow for ad-hoc generation of digital masters  derived from descriptive MBSE models</a:t>
            </a:r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9437569" y="4541722"/>
            <a:ext cx="1043371" cy="444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b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FMU - Model Exchange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349692" y="4541722"/>
            <a:ext cx="2091246" cy="4445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b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FMU - Tool Wrapper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0004952" y="4581260"/>
            <a:ext cx="355607" cy="227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E-Motor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575382" y="4581260"/>
            <a:ext cx="355607" cy="227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Propeller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968391" y="4581260"/>
            <a:ext cx="355607" cy="227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Battery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8488005" y="4581260"/>
            <a:ext cx="355607" cy="226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ECU</a:t>
            </a:r>
          </a:p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Battery</a:t>
            </a:r>
            <a:endParaRPr lang="en-US" sz="600" dirty="0">
              <a:latin typeface="Frutiger LT Com 45 Light" panose="020B0303030504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8007872" y="3792182"/>
            <a:ext cx="470295" cy="444509"/>
            <a:chOff x="2488327" y="3478493"/>
            <a:chExt cx="761852" cy="720080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818" y="3555185"/>
              <a:ext cx="436397" cy="389511"/>
            </a:xfrm>
            <a:prstGeom prst="rect">
              <a:avLst/>
            </a:prstGeom>
          </p:spPr>
        </p:pic>
        <p:sp>
          <p:nvSpPr>
            <p:cNvPr id="79" name="Rechteck 78"/>
            <p:cNvSpPr/>
            <p:nvPr/>
          </p:nvSpPr>
          <p:spPr bwMode="auto">
            <a:xfrm>
              <a:off x="2488327" y="3478493"/>
              <a:ext cx="761852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r>
                <a:rPr lang="en-US" sz="600" dirty="0" err="1" smtClean="0"/>
                <a:t>OpenModelica</a:t>
              </a:r>
              <a:endParaRPr lang="en-US" sz="600" dirty="0"/>
            </a:p>
          </p:txBody>
        </p:sp>
      </p:grpSp>
      <p:cxnSp>
        <p:nvCxnSpPr>
          <p:cNvPr id="19" name="Gerade Verbindung mit Pfeil 18"/>
          <p:cNvCxnSpPr>
            <a:stCxn id="79" idx="2"/>
            <a:endCxn id="16" idx="0"/>
          </p:cNvCxnSpPr>
          <p:nvPr/>
        </p:nvCxnSpPr>
        <p:spPr bwMode="auto">
          <a:xfrm flipH="1">
            <a:off x="8146194" y="4236691"/>
            <a:ext cx="96825" cy="34456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uppieren 19"/>
          <p:cNvGrpSpPr/>
          <p:nvPr/>
        </p:nvGrpSpPr>
        <p:grpSpPr>
          <a:xfrm>
            <a:off x="8670114" y="3794704"/>
            <a:ext cx="470295" cy="444509"/>
            <a:chOff x="4790710" y="2517261"/>
            <a:chExt cx="761852" cy="720080"/>
          </a:xfrm>
        </p:grpSpPr>
        <p:sp>
          <p:nvSpPr>
            <p:cNvPr id="76" name="Rechteck 75"/>
            <p:cNvSpPr/>
            <p:nvPr/>
          </p:nvSpPr>
          <p:spPr bwMode="auto">
            <a:xfrm>
              <a:off x="4790710" y="2517261"/>
              <a:ext cx="761852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r>
                <a:rPr lang="en-US" sz="600" dirty="0" smtClean="0"/>
                <a:t>20-SIM</a:t>
              </a:r>
              <a:endParaRPr lang="en-US" sz="600" dirty="0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798" y="2576723"/>
              <a:ext cx="447675" cy="471488"/>
            </a:xfrm>
            <a:prstGeom prst="rect">
              <a:avLst/>
            </a:prstGeom>
          </p:spPr>
        </p:pic>
      </p:grpSp>
      <p:cxnSp>
        <p:nvCxnSpPr>
          <p:cNvPr id="21" name="Gerade Verbindung mit Pfeil 20"/>
          <p:cNvCxnSpPr>
            <a:stCxn id="76" idx="2"/>
            <a:endCxn id="17" idx="0"/>
          </p:cNvCxnSpPr>
          <p:nvPr/>
        </p:nvCxnSpPr>
        <p:spPr bwMode="auto">
          <a:xfrm flipH="1">
            <a:off x="8665809" y="4239213"/>
            <a:ext cx="239453" cy="34204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hteck 21"/>
          <p:cNvSpPr/>
          <p:nvPr/>
        </p:nvSpPr>
        <p:spPr bwMode="auto">
          <a:xfrm>
            <a:off x="9007927" y="4581260"/>
            <a:ext cx="355607" cy="226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Range</a:t>
            </a:r>
          </a:p>
          <a:p>
            <a:pPr algn="ctr"/>
            <a:r>
              <a:rPr lang="en-US" sz="600" dirty="0" smtClean="0">
                <a:latin typeface="Frutiger LT Com 45 Light" panose="020B0303030504020204" pitchFamily="34" charset="0"/>
              </a:rPr>
              <a:t>Indicator</a:t>
            </a:r>
          </a:p>
        </p:txBody>
      </p:sp>
      <p:cxnSp>
        <p:nvCxnSpPr>
          <p:cNvPr id="23" name="Gerade Verbindung mit Pfeil 22"/>
          <p:cNvCxnSpPr>
            <a:stCxn id="76" idx="2"/>
            <a:endCxn id="22" idx="0"/>
          </p:cNvCxnSpPr>
          <p:nvPr/>
        </p:nvCxnSpPr>
        <p:spPr bwMode="auto">
          <a:xfrm>
            <a:off x="8905261" y="4239213"/>
            <a:ext cx="280469" cy="34204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hteck 23"/>
          <p:cNvSpPr/>
          <p:nvPr/>
        </p:nvSpPr>
        <p:spPr bwMode="auto">
          <a:xfrm>
            <a:off x="8542821" y="3200932"/>
            <a:ext cx="1009761" cy="221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l"/>
            <a:r>
              <a:rPr lang="en-US" sz="600" dirty="0" smtClean="0"/>
              <a:t>Multi-Model Description</a:t>
            </a:r>
            <a:endParaRPr lang="en-US" sz="600" dirty="0"/>
          </a:p>
        </p:txBody>
      </p:sp>
      <p:cxnSp>
        <p:nvCxnSpPr>
          <p:cNvPr id="25" name="Gerade Verbindung mit Pfeil 24"/>
          <p:cNvCxnSpPr>
            <a:stCxn id="79" idx="0"/>
            <a:endCxn id="24" idx="2"/>
          </p:cNvCxnSpPr>
          <p:nvPr/>
        </p:nvCxnSpPr>
        <p:spPr bwMode="auto">
          <a:xfrm flipV="1">
            <a:off x="8243019" y="3421973"/>
            <a:ext cx="594482" cy="37020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>
            <a:stCxn id="76" idx="0"/>
            <a:endCxn id="24" idx="2"/>
          </p:cNvCxnSpPr>
          <p:nvPr/>
        </p:nvCxnSpPr>
        <p:spPr bwMode="auto">
          <a:xfrm flipH="1" flipV="1">
            <a:off x="8837501" y="3421973"/>
            <a:ext cx="67760" cy="37273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/>
          <p:cNvCxnSpPr>
            <a:stCxn id="11" idx="0"/>
            <a:endCxn id="24" idx="2"/>
          </p:cNvCxnSpPr>
          <p:nvPr/>
        </p:nvCxnSpPr>
        <p:spPr bwMode="auto">
          <a:xfrm flipH="1" flipV="1">
            <a:off x="8837501" y="3421973"/>
            <a:ext cx="1121754" cy="111974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uppieren 27"/>
          <p:cNvGrpSpPr/>
          <p:nvPr/>
        </p:nvGrpSpPr>
        <p:grpSpPr>
          <a:xfrm>
            <a:off x="8812836" y="2311873"/>
            <a:ext cx="470295" cy="444509"/>
            <a:chOff x="6607859" y="3224782"/>
            <a:chExt cx="761852" cy="720080"/>
          </a:xfrm>
        </p:grpSpPr>
        <p:pic>
          <p:nvPicPr>
            <p:cNvPr id="74" name="Grafik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998" y="3281315"/>
              <a:ext cx="567573" cy="482763"/>
            </a:xfrm>
            <a:prstGeom prst="rect">
              <a:avLst/>
            </a:prstGeom>
          </p:spPr>
        </p:pic>
        <p:sp>
          <p:nvSpPr>
            <p:cNvPr id="75" name="Rechteck 74"/>
            <p:cNvSpPr/>
            <p:nvPr/>
          </p:nvSpPr>
          <p:spPr bwMode="auto">
            <a:xfrm>
              <a:off x="6607859" y="3224782"/>
              <a:ext cx="761852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r>
                <a:rPr lang="en-US" sz="600" dirty="0" err="1" smtClean="0"/>
                <a:t>Modelio</a:t>
              </a:r>
              <a:endParaRPr lang="en-US" sz="600" dirty="0"/>
            </a:p>
          </p:txBody>
        </p:sp>
      </p:grpSp>
      <p:cxnSp>
        <p:nvCxnSpPr>
          <p:cNvPr id="29" name="Gerade Verbindung mit Pfeil 28"/>
          <p:cNvCxnSpPr>
            <a:stCxn id="75" idx="2"/>
            <a:endCxn id="24" idx="0"/>
          </p:cNvCxnSpPr>
          <p:nvPr/>
        </p:nvCxnSpPr>
        <p:spPr bwMode="auto">
          <a:xfrm flipH="1">
            <a:off x="9047702" y="2756382"/>
            <a:ext cx="281" cy="44455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winkelter Verbinder 29"/>
          <p:cNvCxnSpPr>
            <a:stCxn id="13" idx="1"/>
            <a:endCxn id="75" idx="1"/>
          </p:cNvCxnSpPr>
          <p:nvPr/>
        </p:nvCxnSpPr>
        <p:spPr bwMode="auto">
          <a:xfrm rot="10800000" flipH="1">
            <a:off x="7349692" y="2534128"/>
            <a:ext cx="1463144" cy="2229849"/>
          </a:xfrm>
          <a:prstGeom prst="bentConnector3">
            <a:avLst>
              <a:gd name="adj1" fmla="val -9645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 rot="16200000">
            <a:off x="6806605" y="3588265"/>
            <a:ext cx="6158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FMU Import</a:t>
            </a:r>
            <a:endParaRPr lang="en-US" sz="600" dirty="0"/>
          </a:p>
        </p:txBody>
      </p:sp>
      <p:sp>
        <p:nvSpPr>
          <p:cNvPr id="32" name="Textfeld 31"/>
          <p:cNvSpPr txBox="1"/>
          <p:nvPr/>
        </p:nvSpPr>
        <p:spPr>
          <a:xfrm rot="19982542">
            <a:off x="8109837" y="3564476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Import</a:t>
            </a:r>
            <a:endParaRPr lang="en-US" sz="600" dirty="0"/>
          </a:p>
        </p:txBody>
      </p:sp>
      <p:sp>
        <p:nvSpPr>
          <p:cNvPr id="33" name="Textfeld 32"/>
          <p:cNvSpPr txBox="1"/>
          <p:nvPr/>
        </p:nvSpPr>
        <p:spPr>
          <a:xfrm rot="4175004">
            <a:off x="8730691" y="3582344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Import</a:t>
            </a:r>
            <a:endParaRPr lang="en-US" sz="600" dirty="0"/>
          </a:p>
        </p:txBody>
      </p:sp>
      <p:sp>
        <p:nvSpPr>
          <p:cNvPr id="34" name="Textfeld 33"/>
          <p:cNvSpPr txBox="1"/>
          <p:nvPr/>
        </p:nvSpPr>
        <p:spPr>
          <a:xfrm rot="2720853">
            <a:off x="9217828" y="3815156"/>
            <a:ext cx="4716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Import*</a:t>
            </a:r>
            <a:endParaRPr lang="en-US" sz="600" dirty="0"/>
          </a:p>
        </p:txBody>
      </p:sp>
      <p:sp>
        <p:nvSpPr>
          <p:cNvPr id="35" name="Textfeld 34"/>
          <p:cNvSpPr txBox="1"/>
          <p:nvPr/>
        </p:nvSpPr>
        <p:spPr>
          <a:xfrm rot="17175475">
            <a:off x="7903300" y="4300872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Export</a:t>
            </a:r>
            <a:endParaRPr lang="en-US" sz="600" dirty="0"/>
          </a:p>
        </p:txBody>
      </p:sp>
      <p:sp>
        <p:nvSpPr>
          <p:cNvPr id="36" name="Textfeld 35"/>
          <p:cNvSpPr txBox="1"/>
          <p:nvPr/>
        </p:nvSpPr>
        <p:spPr>
          <a:xfrm rot="18530278">
            <a:off x="8506935" y="4305677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Export</a:t>
            </a:r>
            <a:endParaRPr lang="en-US" sz="600" dirty="0"/>
          </a:p>
        </p:txBody>
      </p:sp>
      <p:sp>
        <p:nvSpPr>
          <p:cNvPr id="37" name="Textfeld 36"/>
          <p:cNvSpPr txBox="1"/>
          <p:nvPr/>
        </p:nvSpPr>
        <p:spPr>
          <a:xfrm rot="2988685">
            <a:off x="8894509" y="4293787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Export</a:t>
            </a:r>
            <a:endParaRPr lang="en-US" sz="6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9779242" y="2132856"/>
            <a:ext cx="1608838" cy="836032"/>
            <a:chOff x="5803023" y="736345"/>
            <a:chExt cx="2606229" cy="1354325"/>
          </a:xfrm>
        </p:grpSpPr>
        <p:sp>
          <p:nvSpPr>
            <p:cNvPr id="68" name="Rechteck 67"/>
            <p:cNvSpPr/>
            <p:nvPr/>
          </p:nvSpPr>
          <p:spPr bwMode="auto">
            <a:xfrm>
              <a:off x="5803023" y="1211181"/>
              <a:ext cx="1085065" cy="35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en-US" sz="600" dirty="0" smtClean="0"/>
                <a:t>U/I App</a:t>
              </a:r>
              <a:endParaRPr lang="en-US" sz="600" dirty="0"/>
            </a:p>
          </p:txBody>
        </p:sp>
        <p:sp>
          <p:nvSpPr>
            <p:cNvPr id="69" name="Rechteck 68"/>
            <p:cNvSpPr/>
            <p:nvPr/>
          </p:nvSpPr>
          <p:spPr bwMode="auto">
            <a:xfrm>
              <a:off x="7324187" y="1211181"/>
              <a:ext cx="1085065" cy="358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en-US" sz="600" dirty="0" smtClean="0"/>
                <a:t>COE</a:t>
              </a:r>
              <a:endParaRPr lang="en-US" sz="600" dirty="0"/>
            </a:p>
          </p:txBody>
        </p:sp>
        <p:cxnSp>
          <p:nvCxnSpPr>
            <p:cNvPr id="70" name="Gewinkelter Verbinder 69"/>
            <p:cNvCxnSpPr>
              <a:stCxn id="68" idx="0"/>
              <a:endCxn id="69" idx="0"/>
            </p:cNvCxnSpPr>
            <p:nvPr/>
          </p:nvCxnSpPr>
          <p:spPr bwMode="auto">
            <a:xfrm rot="5400000" flipH="1" flipV="1">
              <a:off x="7106138" y="450599"/>
              <a:ext cx="12700" cy="1521164"/>
            </a:xfrm>
            <a:prstGeom prst="bent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winkelter Verbinder 70"/>
            <p:cNvCxnSpPr>
              <a:stCxn id="69" idx="2"/>
              <a:endCxn id="68" idx="2"/>
            </p:cNvCxnSpPr>
            <p:nvPr/>
          </p:nvCxnSpPr>
          <p:spPr bwMode="auto">
            <a:xfrm rot="5400000">
              <a:off x="7106138" y="808674"/>
              <a:ext cx="12700" cy="1521164"/>
            </a:xfrm>
            <a:prstGeom prst="bentConnector3">
              <a:avLst>
                <a:gd name="adj1" fmla="val 180000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Textfeld 71"/>
            <p:cNvSpPr txBox="1"/>
            <p:nvPr/>
          </p:nvSpPr>
          <p:spPr>
            <a:xfrm>
              <a:off x="6596159" y="736345"/>
              <a:ext cx="1117133" cy="29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Co-Sim </a:t>
              </a:r>
              <a:r>
                <a:rPr lang="en-US" sz="600" dirty="0" err="1" smtClean="0"/>
                <a:t>Config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596730" y="1791521"/>
              <a:ext cx="1117133" cy="29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Co-Sim </a:t>
              </a:r>
              <a:r>
                <a:rPr lang="en-US" sz="600" dirty="0" err="1" smtClean="0"/>
                <a:t>Config</a:t>
              </a:r>
              <a:endParaRPr lang="en-US" sz="600" dirty="0"/>
            </a:p>
          </p:txBody>
        </p:sp>
      </p:grpSp>
      <p:cxnSp>
        <p:nvCxnSpPr>
          <p:cNvPr id="39" name="Gerade Verbindung mit Pfeil 38"/>
          <p:cNvCxnSpPr>
            <a:stCxn id="68" idx="1"/>
            <a:endCxn id="75" idx="3"/>
          </p:cNvCxnSpPr>
          <p:nvPr/>
        </p:nvCxnSpPr>
        <p:spPr bwMode="auto">
          <a:xfrm flipH="1" flipV="1">
            <a:off x="9283131" y="2534128"/>
            <a:ext cx="496111" cy="236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feld 40"/>
          <p:cNvSpPr txBox="1"/>
          <p:nvPr/>
        </p:nvSpPr>
        <p:spPr>
          <a:xfrm rot="16200000">
            <a:off x="8421474" y="2729897"/>
            <a:ext cx="76335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Export Interface</a:t>
            </a:r>
          </a:p>
          <a:p>
            <a:r>
              <a:rPr lang="en-US" sz="600" dirty="0" smtClean="0"/>
              <a:t>Structure</a:t>
            </a:r>
            <a:endParaRPr lang="en-US" sz="600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6442761" y="2541009"/>
            <a:ext cx="2964842" cy="2267418"/>
            <a:chOff x="1962510" y="1253469"/>
            <a:chExt cx="4802882" cy="3673092"/>
          </a:xfrm>
        </p:grpSpPr>
        <p:sp>
          <p:nvSpPr>
            <p:cNvPr id="51" name="Rechteck 50"/>
            <p:cNvSpPr/>
            <p:nvPr/>
          </p:nvSpPr>
          <p:spPr bwMode="auto">
            <a:xfrm>
              <a:off x="3592199" y="4558563"/>
              <a:ext cx="576064" cy="3679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r>
                <a:rPr lang="en-US" sz="600" dirty="0" smtClean="0">
                  <a:latin typeface="Frutiger LT Com 45 Light" panose="020B0303030504020204" pitchFamily="34" charset="0"/>
                </a:rPr>
                <a:t>A/C</a:t>
              </a:r>
              <a:endParaRPr lang="en-US" sz="600" dirty="0">
                <a:latin typeface="Frutiger LT Com 45 Light" panose="020B0303030504020204" pitchFamily="34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3422349" y="3284385"/>
              <a:ext cx="761852" cy="720080"/>
              <a:chOff x="3358888" y="3249925"/>
              <a:chExt cx="761852" cy="720080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1267" y="3323862"/>
                <a:ext cx="411269" cy="402027"/>
              </a:xfrm>
              <a:prstGeom prst="rect">
                <a:avLst/>
              </a:prstGeom>
            </p:spPr>
          </p:pic>
          <p:sp>
            <p:nvSpPr>
              <p:cNvPr id="63" name="Rechteck 62"/>
              <p:cNvSpPr/>
              <p:nvPr/>
            </p:nvSpPr>
            <p:spPr bwMode="auto">
              <a:xfrm>
                <a:off x="3358888" y="3249925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smtClean="0"/>
                  <a:t>FMI++ Python</a:t>
                </a:r>
                <a:endParaRPr lang="en-US" sz="600" dirty="0"/>
              </a:p>
            </p:txBody>
          </p:sp>
        </p:grpSp>
        <p:cxnSp>
          <p:nvCxnSpPr>
            <p:cNvPr id="53" name="Gerade Verbindung mit Pfeil 52"/>
            <p:cNvCxnSpPr>
              <a:stCxn id="63" idx="2"/>
              <a:endCxn id="51" idx="0"/>
            </p:cNvCxnSpPr>
            <p:nvPr/>
          </p:nvCxnSpPr>
          <p:spPr bwMode="auto">
            <a:xfrm>
              <a:off x="3803275" y="4004465"/>
              <a:ext cx="76956" cy="554098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mit Pfeil 53"/>
            <p:cNvCxnSpPr>
              <a:stCxn id="63" idx="0"/>
              <a:endCxn id="24" idx="2"/>
            </p:cNvCxnSpPr>
            <p:nvPr/>
          </p:nvCxnSpPr>
          <p:spPr bwMode="auto">
            <a:xfrm flipV="1">
              <a:off x="3803276" y="3051770"/>
              <a:ext cx="2961660" cy="232616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feld 54"/>
            <p:cNvSpPr txBox="1"/>
            <p:nvPr/>
          </p:nvSpPr>
          <p:spPr>
            <a:xfrm rot="20549489">
              <a:off x="4255812" y="2767588"/>
              <a:ext cx="693858" cy="29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Import</a:t>
              </a:r>
              <a:endParaRPr lang="en-US" sz="600" dirty="0"/>
            </a:p>
          </p:txBody>
        </p:sp>
        <p:sp>
          <p:nvSpPr>
            <p:cNvPr id="56" name="Textfeld 55"/>
            <p:cNvSpPr txBox="1"/>
            <p:nvPr/>
          </p:nvSpPr>
          <p:spPr>
            <a:xfrm rot="4385409">
              <a:off x="3613086" y="4097872"/>
              <a:ext cx="680876" cy="29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Export</a:t>
              </a:r>
              <a:endParaRPr lang="en-US" sz="600" dirty="0"/>
            </a:p>
          </p:txBody>
        </p:sp>
        <p:grpSp>
          <p:nvGrpSpPr>
            <p:cNvPr id="57" name="Gruppieren 56"/>
            <p:cNvGrpSpPr/>
            <p:nvPr/>
          </p:nvGrpSpPr>
          <p:grpSpPr>
            <a:xfrm>
              <a:off x="1962510" y="3280298"/>
              <a:ext cx="761852" cy="720080"/>
              <a:chOff x="1910190" y="4459903"/>
              <a:chExt cx="761852" cy="720080"/>
            </a:xfrm>
          </p:grpSpPr>
          <p:pic>
            <p:nvPicPr>
              <p:cNvPr id="60" name="Grafik 5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99" y="4459903"/>
                <a:ext cx="530373" cy="618769"/>
              </a:xfrm>
              <a:prstGeom prst="rect">
                <a:avLst/>
              </a:prstGeom>
            </p:spPr>
          </p:pic>
          <p:sp>
            <p:nvSpPr>
              <p:cNvPr id="61" name="Rechteck 60"/>
              <p:cNvSpPr/>
              <p:nvPr/>
            </p:nvSpPr>
            <p:spPr bwMode="auto">
              <a:xfrm>
                <a:off x="1910190" y="4459903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smtClean="0"/>
                  <a:t>Papyrus</a:t>
                </a:r>
                <a:endParaRPr lang="en-US" sz="600" dirty="0"/>
              </a:p>
            </p:txBody>
          </p:sp>
        </p:grpSp>
        <p:cxnSp>
          <p:nvCxnSpPr>
            <p:cNvPr id="58" name="Gewinkelter Verbinder 57"/>
            <p:cNvCxnSpPr>
              <a:stCxn id="61" idx="0"/>
              <a:endCxn id="75" idx="0"/>
            </p:cNvCxnSpPr>
            <p:nvPr/>
          </p:nvCxnSpPr>
          <p:spPr bwMode="auto">
            <a:xfrm rot="5400000" flipH="1" flipV="1">
              <a:off x="3540999" y="55906"/>
              <a:ext cx="2026830" cy="4421956"/>
            </a:xfrm>
            <a:prstGeom prst="bentConnector3">
              <a:avLst>
                <a:gd name="adj1" fmla="val 118271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1425330" y="1993416"/>
              <a:ext cx="1459909" cy="29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System Architecture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5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6"/>
          <p:cNvSpPr txBox="1">
            <a:spLocks/>
          </p:cNvSpPr>
          <p:nvPr/>
        </p:nvSpPr>
        <p:spPr bwMode="auto">
          <a:xfrm>
            <a:off x="477901" y="1773238"/>
            <a:ext cx="5523346" cy="41040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036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20072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2pPr>
            <a:lvl3pPr marL="1080108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3pPr>
            <a:lvl4pPr marL="1440144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4pPr>
            <a:lvl5pPr marL="1800180" indent="-360036" algn="l" defTabSz="360036" rtl="0" eaLnBrk="1" fontAlgn="base" hangingPunct="1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j-lt"/>
              </a:defRPr>
            </a:lvl5pPr>
            <a:lvl6pPr marL="1887727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972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2218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464" indent="-358811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kern="0" dirty="0" smtClean="0"/>
              <a:t>Context: Development of hybrid-electric propulsion demonstrator aircraft</a:t>
            </a:r>
          </a:p>
          <a:p>
            <a:pPr algn="just"/>
            <a:r>
              <a:rPr lang="en-US" kern="0" dirty="0" smtClean="0"/>
              <a:t>Demonstrate Digital Twin usage across development and manufacturing lifecycle</a:t>
            </a:r>
          </a:p>
          <a:p>
            <a:pPr algn="just"/>
            <a:r>
              <a:rPr lang="en-US" kern="0" dirty="0"/>
              <a:t>Leverage Co-Simulation with open standards to allow for ad-hoc generation of digital masters  derived from descriptive MBSE models</a:t>
            </a:r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369332"/>
          </a:xfrm>
        </p:spPr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10749822" y="3198351"/>
            <a:ext cx="533779" cy="533306"/>
            <a:chOff x="9103509" y="4530693"/>
            <a:chExt cx="761852" cy="720080"/>
          </a:xfrm>
        </p:grpSpPr>
        <p:pic>
          <p:nvPicPr>
            <p:cNvPr id="137" name="Grafik 1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0077" y="4624203"/>
              <a:ext cx="463930" cy="380985"/>
            </a:xfrm>
            <a:prstGeom prst="rect">
              <a:avLst/>
            </a:prstGeom>
          </p:spPr>
        </p:pic>
        <p:sp>
          <p:nvSpPr>
            <p:cNvPr id="138" name="Rechteck 137"/>
            <p:cNvSpPr/>
            <p:nvPr/>
          </p:nvSpPr>
          <p:spPr bwMode="auto">
            <a:xfrm>
              <a:off x="9103509" y="4530693"/>
              <a:ext cx="761852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r>
                <a:rPr lang="en-US" sz="600" dirty="0" err="1" smtClean="0"/>
                <a:t>GitLab</a:t>
              </a:r>
              <a:endParaRPr lang="en-US" sz="600" dirty="0"/>
            </a:p>
          </p:txBody>
        </p:sp>
      </p:grpSp>
      <p:cxnSp>
        <p:nvCxnSpPr>
          <p:cNvPr id="117" name="Gewinkelter Verbinder 116"/>
          <p:cNvCxnSpPr>
            <a:stCxn id="138" idx="2"/>
            <a:endCxn id="219" idx="3"/>
          </p:cNvCxnSpPr>
          <p:nvPr/>
        </p:nvCxnSpPr>
        <p:spPr bwMode="auto">
          <a:xfrm rot="5400000">
            <a:off x="10166773" y="3149722"/>
            <a:ext cx="268004" cy="1431875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feld 118"/>
          <p:cNvSpPr txBox="1"/>
          <p:nvPr/>
        </p:nvSpPr>
        <p:spPr>
          <a:xfrm>
            <a:off x="9768409" y="2992749"/>
            <a:ext cx="12466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Pass / Fail</a:t>
            </a:r>
            <a:endParaRPr lang="en-US" sz="6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9584836" y="3832360"/>
            <a:ext cx="14301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Requirements (Natural Language)</a:t>
            </a:r>
            <a:endParaRPr lang="en-US" sz="600" dirty="0"/>
          </a:p>
        </p:txBody>
      </p:sp>
      <p:grpSp>
        <p:nvGrpSpPr>
          <p:cNvPr id="181" name="Gruppieren 180"/>
          <p:cNvGrpSpPr/>
          <p:nvPr/>
        </p:nvGrpSpPr>
        <p:grpSpPr>
          <a:xfrm>
            <a:off x="6312024" y="1340768"/>
            <a:ext cx="2243045" cy="4248472"/>
            <a:chOff x="6331152" y="2000116"/>
            <a:chExt cx="2243045" cy="4248472"/>
          </a:xfrm>
        </p:grpSpPr>
        <p:sp>
          <p:nvSpPr>
            <p:cNvPr id="176" name="Rechteck 175"/>
            <p:cNvSpPr/>
            <p:nvPr/>
          </p:nvSpPr>
          <p:spPr bwMode="auto">
            <a:xfrm>
              <a:off x="6331152" y="2000116"/>
              <a:ext cx="2243045" cy="42484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l"/>
              <a:endParaRPr lang="de-DE" dirty="0"/>
            </a:p>
          </p:txBody>
        </p:sp>
        <p:grpSp>
          <p:nvGrpSpPr>
            <p:cNvPr id="89" name="Gruppieren 88"/>
            <p:cNvGrpSpPr/>
            <p:nvPr/>
          </p:nvGrpSpPr>
          <p:grpSpPr>
            <a:xfrm>
              <a:off x="6521678" y="4869160"/>
              <a:ext cx="533779" cy="533306"/>
              <a:chOff x="2488327" y="3478493"/>
              <a:chExt cx="761852" cy="720080"/>
            </a:xfrm>
          </p:grpSpPr>
          <p:pic>
            <p:nvPicPr>
              <p:cNvPr id="149" name="Grafik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4818" y="3555185"/>
                <a:ext cx="436397" cy="389511"/>
              </a:xfrm>
              <a:prstGeom prst="rect">
                <a:avLst/>
              </a:prstGeom>
            </p:spPr>
          </p:pic>
          <p:sp>
            <p:nvSpPr>
              <p:cNvPr id="150" name="Rechteck 149"/>
              <p:cNvSpPr/>
              <p:nvPr/>
            </p:nvSpPr>
            <p:spPr bwMode="auto">
              <a:xfrm>
                <a:off x="2488327" y="3478493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err="1" smtClean="0"/>
                  <a:t>OpenModelica</a:t>
                </a:r>
                <a:endParaRPr lang="en-US" sz="600" dirty="0"/>
              </a:p>
            </p:txBody>
          </p:sp>
        </p:grpSp>
        <p:grpSp>
          <p:nvGrpSpPr>
            <p:cNvPr id="91" name="Gruppieren 90"/>
            <p:cNvGrpSpPr/>
            <p:nvPr/>
          </p:nvGrpSpPr>
          <p:grpSpPr>
            <a:xfrm>
              <a:off x="6524210" y="2197291"/>
              <a:ext cx="533779" cy="533306"/>
              <a:chOff x="4790710" y="2517261"/>
              <a:chExt cx="761852" cy="720080"/>
            </a:xfrm>
          </p:grpSpPr>
          <p:sp>
            <p:nvSpPr>
              <p:cNvPr id="147" name="Rechteck 146"/>
              <p:cNvSpPr/>
              <p:nvPr/>
            </p:nvSpPr>
            <p:spPr bwMode="auto">
              <a:xfrm>
                <a:off x="4790710" y="2517261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smtClean="0"/>
                  <a:t>20-SIM</a:t>
                </a:r>
                <a:endParaRPr lang="en-US" sz="600" dirty="0"/>
              </a:p>
            </p:txBody>
          </p:sp>
          <p:pic>
            <p:nvPicPr>
              <p:cNvPr id="148" name="Grafik 1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7798" y="2576723"/>
                <a:ext cx="447675" cy="471488"/>
              </a:xfrm>
              <a:prstGeom prst="rect">
                <a:avLst/>
              </a:prstGeom>
            </p:spPr>
          </p:pic>
        </p:grpSp>
        <p:grpSp>
          <p:nvGrpSpPr>
            <p:cNvPr id="99" name="Gruppieren 98"/>
            <p:cNvGrpSpPr/>
            <p:nvPr/>
          </p:nvGrpSpPr>
          <p:grpSpPr>
            <a:xfrm>
              <a:off x="6524211" y="3534762"/>
              <a:ext cx="533779" cy="533306"/>
              <a:chOff x="6607859" y="3224782"/>
              <a:chExt cx="761852" cy="720080"/>
            </a:xfrm>
          </p:grpSpPr>
          <p:pic>
            <p:nvPicPr>
              <p:cNvPr id="145" name="Grafik 14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4998" y="3281315"/>
                <a:ext cx="567573" cy="482763"/>
              </a:xfrm>
              <a:prstGeom prst="rect">
                <a:avLst/>
              </a:prstGeom>
            </p:spPr>
          </p:pic>
          <p:sp>
            <p:nvSpPr>
              <p:cNvPr id="146" name="Rechteck 145"/>
              <p:cNvSpPr/>
              <p:nvPr/>
            </p:nvSpPr>
            <p:spPr bwMode="auto">
              <a:xfrm>
                <a:off x="6607859" y="3224782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err="1" smtClean="0"/>
                  <a:t>Modelio</a:t>
                </a:r>
                <a:endParaRPr lang="en-US" sz="600" dirty="0"/>
              </a:p>
            </p:txBody>
          </p:sp>
        </p:grpSp>
        <p:grpSp>
          <p:nvGrpSpPr>
            <p:cNvPr id="123" name="Gruppieren 122"/>
            <p:cNvGrpSpPr/>
            <p:nvPr/>
          </p:nvGrpSpPr>
          <p:grpSpPr>
            <a:xfrm>
              <a:off x="6521678" y="4201961"/>
              <a:ext cx="533779" cy="533306"/>
              <a:chOff x="3358888" y="3249925"/>
              <a:chExt cx="761852" cy="720080"/>
            </a:xfrm>
          </p:grpSpPr>
          <p:pic>
            <p:nvPicPr>
              <p:cNvPr id="133" name="Grafik 13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1267" y="3323862"/>
                <a:ext cx="411269" cy="402027"/>
              </a:xfrm>
              <a:prstGeom prst="rect">
                <a:avLst/>
              </a:prstGeom>
            </p:spPr>
          </p:pic>
          <p:sp>
            <p:nvSpPr>
              <p:cNvPr id="134" name="Rechteck 133"/>
              <p:cNvSpPr/>
              <p:nvPr/>
            </p:nvSpPr>
            <p:spPr bwMode="auto">
              <a:xfrm>
                <a:off x="3358888" y="3249925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smtClean="0"/>
                  <a:t>FMI++ Python</a:t>
                </a:r>
                <a:endParaRPr lang="en-US" sz="600" dirty="0"/>
              </a:p>
            </p:txBody>
          </p:sp>
        </p:grpSp>
        <p:grpSp>
          <p:nvGrpSpPr>
            <p:cNvPr id="128" name="Gruppieren 127"/>
            <p:cNvGrpSpPr/>
            <p:nvPr/>
          </p:nvGrpSpPr>
          <p:grpSpPr>
            <a:xfrm>
              <a:off x="6521678" y="2863923"/>
              <a:ext cx="533779" cy="533306"/>
              <a:chOff x="1910190" y="4459903"/>
              <a:chExt cx="761852" cy="720080"/>
            </a:xfrm>
          </p:grpSpPr>
          <p:pic>
            <p:nvPicPr>
              <p:cNvPr id="131" name="Grafik 13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0499" y="4459903"/>
                <a:ext cx="530373" cy="618769"/>
              </a:xfrm>
              <a:prstGeom prst="rect">
                <a:avLst/>
              </a:prstGeom>
            </p:spPr>
          </p:pic>
          <p:sp>
            <p:nvSpPr>
              <p:cNvPr id="132" name="Rechteck 131"/>
              <p:cNvSpPr/>
              <p:nvPr/>
            </p:nvSpPr>
            <p:spPr bwMode="auto">
              <a:xfrm>
                <a:off x="1910190" y="4459903"/>
                <a:ext cx="761852" cy="72008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prstDash val="dash"/>
                <a:miter lim="800000"/>
                <a:headEnd/>
                <a:tailEnd/>
              </a:ln>
              <a:effectLst/>
              <a:extLst/>
            </p:spPr>
            <p:txBody>
              <a:bodyPr wrap="none" rtlCol="0" anchor="b"/>
              <a:lstStyle/>
              <a:p>
                <a:pPr algn="ctr"/>
                <a:r>
                  <a:rPr lang="en-US" sz="600" dirty="0" smtClean="0"/>
                  <a:t>Papyrus</a:t>
                </a:r>
                <a:endParaRPr lang="en-US" sz="600" dirty="0"/>
              </a:p>
            </p:txBody>
          </p:sp>
        </p:grpSp>
      </p:grpSp>
      <p:sp>
        <p:nvSpPr>
          <p:cNvPr id="175" name="Rechteck 174"/>
          <p:cNvSpPr/>
          <p:nvPr/>
        </p:nvSpPr>
        <p:spPr bwMode="auto">
          <a:xfrm>
            <a:off x="10748634" y="4340844"/>
            <a:ext cx="532800" cy="532800"/>
          </a:xfrm>
          <a:prstGeom prst="rect">
            <a:avLst/>
          </a:prstGeom>
          <a:solidFill>
            <a:schemeClr val="bg1"/>
          </a:solidFill>
          <a:ln w="12700">
            <a:solidFill>
              <a:srgbClr val="179C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/>
          <a:lstStyle/>
          <a:p>
            <a:pPr algn="ctr"/>
            <a:r>
              <a:rPr lang="en-US" sz="600" i="1" dirty="0" smtClean="0"/>
              <a:t>Interface Control Document</a:t>
            </a:r>
            <a:endParaRPr lang="en-US" sz="600" i="1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505082" y="4742445"/>
            <a:ext cx="533779" cy="857196"/>
            <a:chOff x="6358533" y="4787073"/>
            <a:chExt cx="533779" cy="857196"/>
          </a:xfrm>
        </p:grpSpPr>
        <p:sp>
          <p:nvSpPr>
            <p:cNvPr id="185" name="Rechteck 184"/>
            <p:cNvSpPr/>
            <p:nvPr/>
          </p:nvSpPr>
          <p:spPr bwMode="auto">
            <a:xfrm>
              <a:off x="6358533" y="4949019"/>
              <a:ext cx="533779" cy="53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endParaRPr lang="en-US" sz="600" dirty="0"/>
            </a:p>
          </p:txBody>
        </p:sp>
        <p:sp>
          <p:nvSpPr>
            <p:cNvPr id="186" name="Textfeld 185"/>
            <p:cNvSpPr txBox="1"/>
            <p:nvPr/>
          </p:nvSpPr>
          <p:spPr>
            <a:xfrm rot="2706170">
              <a:off x="6192454" y="5100255"/>
              <a:ext cx="8571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dirty="0" smtClean="0">
                  <a:solidFill>
                    <a:srgbClr val="00B0F0"/>
                  </a:solidFill>
                </a:rPr>
                <a:t>Future.FMU</a:t>
              </a:r>
              <a:endParaRPr lang="de-DE" sz="9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87" name="Gewinkelter Verbinder 186"/>
          <p:cNvCxnSpPr>
            <a:stCxn id="136" idx="3"/>
            <a:endCxn id="138" idx="0"/>
          </p:cNvCxnSpPr>
          <p:nvPr/>
        </p:nvCxnSpPr>
        <p:spPr bwMode="auto">
          <a:xfrm flipV="1">
            <a:off x="8817287" y="3198351"/>
            <a:ext cx="2199425" cy="266653"/>
          </a:xfrm>
          <a:prstGeom prst="bentConnector4">
            <a:avLst>
              <a:gd name="adj1" fmla="val 43933"/>
              <a:gd name="adj2" fmla="val 185729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Gewinkelter Verbinder 189"/>
          <p:cNvCxnSpPr>
            <a:stCxn id="175" idx="0"/>
            <a:endCxn id="223" idx="3"/>
          </p:cNvCxnSpPr>
          <p:nvPr/>
        </p:nvCxnSpPr>
        <p:spPr bwMode="auto">
          <a:xfrm rot="16200000" flipV="1">
            <a:off x="10211311" y="3537120"/>
            <a:ext cx="177250" cy="1430197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" name="Gruppieren 225"/>
          <p:cNvGrpSpPr/>
          <p:nvPr/>
        </p:nvGrpSpPr>
        <p:grpSpPr>
          <a:xfrm>
            <a:off x="9229760" y="3871416"/>
            <a:ext cx="355078" cy="426093"/>
            <a:chOff x="8825282" y="4415864"/>
            <a:chExt cx="355078" cy="426093"/>
          </a:xfrm>
        </p:grpSpPr>
        <p:grpSp>
          <p:nvGrpSpPr>
            <p:cNvPr id="225" name="Gruppieren 224"/>
            <p:cNvGrpSpPr/>
            <p:nvPr/>
          </p:nvGrpSpPr>
          <p:grpSpPr>
            <a:xfrm>
              <a:off x="8899780" y="4461117"/>
              <a:ext cx="280579" cy="329917"/>
              <a:chOff x="8899780" y="4461117"/>
              <a:chExt cx="280579" cy="329917"/>
            </a:xfrm>
          </p:grpSpPr>
          <p:sp>
            <p:nvSpPr>
              <p:cNvPr id="219" name="Rechteck 218"/>
              <p:cNvSpPr/>
              <p:nvPr/>
            </p:nvSpPr>
            <p:spPr bwMode="auto">
              <a:xfrm>
                <a:off x="8899780" y="4461117"/>
                <a:ext cx="280579" cy="165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l"/>
                <a:endParaRPr lang="de-DE" dirty="0"/>
              </a:p>
            </p:txBody>
          </p:sp>
          <p:sp>
            <p:nvSpPr>
              <p:cNvPr id="223" name="Rechteck 222"/>
              <p:cNvSpPr/>
              <p:nvPr/>
            </p:nvSpPr>
            <p:spPr bwMode="auto">
              <a:xfrm>
                <a:off x="8899780" y="4625050"/>
                <a:ext cx="280579" cy="165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l"/>
                <a:endParaRPr lang="de-DE" dirty="0"/>
              </a:p>
            </p:txBody>
          </p:sp>
        </p:grpSp>
        <p:sp>
          <p:nvSpPr>
            <p:cNvPr id="212" name="Gleichschenkliges Dreieck 211"/>
            <p:cNvSpPr>
              <a:spLocks noChangeAspect="1"/>
            </p:cNvSpPr>
            <p:nvPr/>
          </p:nvSpPr>
          <p:spPr bwMode="auto">
            <a:xfrm rot="16200000">
              <a:off x="8789774" y="4451372"/>
              <a:ext cx="426093" cy="35507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l"/>
              <a:endParaRPr lang="de-DE" dirty="0"/>
            </a:p>
          </p:txBody>
        </p:sp>
      </p:grpSp>
      <p:cxnSp>
        <p:nvCxnSpPr>
          <p:cNvPr id="231" name="Gewinkelter Verbinder 230"/>
          <p:cNvCxnSpPr>
            <a:stCxn id="212" idx="0"/>
            <a:endCxn id="136" idx="3"/>
          </p:cNvCxnSpPr>
          <p:nvPr/>
        </p:nvCxnSpPr>
        <p:spPr bwMode="auto">
          <a:xfrm rot="10800000">
            <a:off x="8817288" y="3465005"/>
            <a:ext cx="412473" cy="6194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oval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" name="Textfeld 234"/>
          <p:cNvSpPr txBox="1"/>
          <p:nvPr/>
        </p:nvSpPr>
        <p:spPr>
          <a:xfrm>
            <a:off x="9023124" y="4284242"/>
            <a:ext cx="8640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Parameter</a:t>
            </a:r>
          </a:p>
          <a:p>
            <a:pPr algn="ctr"/>
            <a:r>
              <a:rPr lang="en-US" sz="600" dirty="0" smtClean="0"/>
              <a:t>Search</a:t>
            </a:r>
            <a:endParaRPr lang="en-US" sz="600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8283508" y="3198351"/>
            <a:ext cx="533779" cy="533306"/>
            <a:chOff x="9063424" y="4094467"/>
            <a:chExt cx="761852" cy="720080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9063424" y="4094467"/>
              <a:ext cx="76185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r>
                <a:rPr lang="en-US" sz="600" dirty="0" smtClean="0"/>
                <a:t>OSLC</a:t>
              </a:r>
              <a:endParaRPr lang="en-US" sz="600" dirty="0"/>
            </a:p>
          </p:txBody>
        </p:sp>
        <p:pic>
          <p:nvPicPr>
            <p:cNvPr id="135" name="Grafik 1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9038" y="4168140"/>
              <a:ext cx="370623" cy="372293"/>
            </a:xfrm>
            <a:prstGeom prst="rect">
              <a:avLst/>
            </a:prstGeom>
          </p:spPr>
        </p:pic>
      </p:grpSp>
      <p:grpSp>
        <p:nvGrpSpPr>
          <p:cNvPr id="45" name="Gruppieren 44"/>
          <p:cNvGrpSpPr/>
          <p:nvPr/>
        </p:nvGrpSpPr>
        <p:grpSpPr>
          <a:xfrm>
            <a:off x="7224913" y="1375998"/>
            <a:ext cx="533779" cy="857196"/>
            <a:chOff x="6358533" y="4787073"/>
            <a:chExt cx="533779" cy="857196"/>
          </a:xfrm>
        </p:grpSpPr>
        <p:sp>
          <p:nvSpPr>
            <p:cNvPr id="46" name="Rechteck 45"/>
            <p:cNvSpPr/>
            <p:nvPr/>
          </p:nvSpPr>
          <p:spPr bwMode="auto">
            <a:xfrm>
              <a:off x="6358533" y="4949019"/>
              <a:ext cx="533779" cy="53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endParaRPr lang="en-US" sz="600" dirty="0"/>
            </a:p>
          </p:txBody>
        </p:sp>
        <p:sp>
          <p:nvSpPr>
            <p:cNvPr id="47" name="Textfeld 46"/>
            <p:cNvSpPr txBox="1"/>
            <p:nvPr/>
          </p:nvSpPr>
          <p:spPr>
            <a:xfrm rot="2706170">
              <a:off x="6192454" y="5100255"/>
              <a:ext cx="8571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dirty="0" smtClean="0">
                  <a:solidFill>
                    <a:srgbClr val="00B0F0"/>
                  </a:solidFill>
                </a:rPr>
                <a:t>Future.FMU</a:t>
              </a:r>
              <a:endParaRPr lang="de-DE" sz="9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220542" y="2042630"/>
            <a:ext cx="533779" cy="857196"/>
            <a:chOff x="6358533" y="4787073"/>
            <a:chExt cx="533779" cy="857196"/>
          </a:xfrm>
        </p:grpSpPr>
        <p:sp>
          <p:nvSpPr>
            <p:cNvPr id="49" name="Rechteck 48"/>
            <p:cNvSpPr/>
            <p:nvPr/>
          </p:nvSpPr>
          <p:spPr bwMode="auto">
            <a:xfrm>
              <a:off x="6358533" y="4949019"/>
              <a:ext cx="533779" cy="53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endParaRPr lang="en-US" sz="600" dirty="0"/>
            </a:p>
          </p:txBody>
        </p:sp>
        <p:sp>
          <p:nvSpPr>
            <p:cNvPr id="50" name="Textfeld 49"/>
            <p:cNvSpPr txBox="1"/>
            <p:nvPr/>
          </p:nvSpPr>
          <p:spPr>
            <a:xfrm rot="2706170">
              <a:off x="6192454" y="5100255"/>
              <a:ext cx="8571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dirty="0" smtClean="0">
                  <a:solidFill>
                    <a:srgbClr val="00B0F0"/>
                  </a:solidFill>
                </a:rPr>
                <a:t>Future.FMU</a:t>
              </a:r>
              <a:endParaRPr lang="de-DE" sz="9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226621" y="2722758"/>
            <a:ext cx="533779" cy="857196"/>
            <a:chOff x="6358533" y="4787073"/>
            <a:chExt cx="533779" cy="857196"/>
          </a:xfrm>
        </p:grpSpPr>
        <p:sp>
          <p:nvSpPr>
            <p:cNvPr id="52" name="Rechteck 51"/>
            <p:cNvSpPr/>
            <p:nvPr/>
          </p:nvSpPr>
          <p:spPr bwMode="auto">
            <a:xfrm>
              <a:off x="6358533" y="4949019"/>
              <a:ext cx="533779" cy="53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endParaRPr lang="en-US" sz="600" dirty="0"/>
            </a:p>
          </p:txBody>
        </p:sp>
        <p:sp>
          <p:nvSpPr>
            <p:cNvPr id="53" name="Textfeld 52"/>
            <p:cNvSpPr txBox="1"/>
            <p:nvPr/>
          </p:nvSpPr>
          <p:spPr>
            <a:xfrm rot="2706170">
              <a:off x="6192454" y="5100255"/>
              <a:ext cx="8571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dirty="0" smtClean="0">
                  <a:solidFill>
                    <a:srgbClr val="00B0F0"/>
                  </a:solidFill>
                </a:rPr>
                <a:t>Future.FMU</a:t>
              </a:r>
              <a:endParaRPr lang="de-DE" sz="9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222250" y="3389390"/>
            <a:ext cx="533779" cy="857196"/>
            <a:chOff x="6358533" y="4787073"/>
            <a:chExt cx="533779" cy="857196"/>
          </a:xfrm>
        </p:grpSpPr>
        <p:sp>
          <p:nvSpPr>
            <p:cNvPr id="55" name="Rechteck 54"/>
            <p:cNvSpPr/>
            <p:nvPr/>
          </p:nvSpPr>
          <p:spPr bwMode="auto">
            <a:xfrm>
              <a:off x="6358533" y="4949019"/>
              <a:ext cx="533779" cy="53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/>
          </p:spPr>
          <p:txBody>
            <a:bodyPr wrap="none" rtlCol="0" anchor="b"/>
            <a:lstStyle/>
            <a:p>
              <a:pPr algn="ctr"/>
              <a:endParaRPr lang="en-US" sz="600" dirty="0"/>
            </a:p>
          </p:txBody>
        </p:sp>
        <p:sp>
          <p:nvSpPr>
            <p:cNvPr id="56" name="Textfeld 55"/>
            <p:cNvSpPr txBox="1"/>
            <p:nvPr/>
          </p:nvSpPr>
          <p:spPr>
            <a:xfrm rot="2706170">
              <a:off x="6192454" y="5100255"/>
              <a:ext cx="857196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900" dirty="0" smtClean="0">
                  <a:solidFill>
                    <a:srgbClr val="00B0F0"/>
                  </a:solidFill>
                </a:rPr>
                <a:t>Future.FMU</a:t>
              </a:r>
              <a:endParaRPr lang="de-DE" sz="9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7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77901" y="334800"/>
            <a:ext cx="11234612" cy="738664"/>
          </a:xfrm>
        </p:spPr>
        <p:txBody>
          <a:bodyPr/>
          <a:lstStyle/>
          <a:p>
            <a:r>
              <a:rPr lang="de-DE" dirty="0" smtClean="0"/>
              <a:t>OSLC…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/>
              <a:t>…provides an open standard supported by various commercial tools , but also open source solutions as well as in-house tools can be connected through </a:t>
            </a:r>
            <a:r>
              <a:rPr lang="en-US" b="1" dirty="0" smtClean="0"/>
              <a:t>adaptors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Augments our FMI-based concept with a way to query data and connect auxiliary life-cycle information</a:t>
            </a:r>
            <a:endParaRPr lang="en-US" b="1" dirty="0" smtClean="0"/>
          </a:p>
          <a:p>
            <a:pPr marL="0" indent="0">
              <a:spcAft>
                <a:spcPts val="600"/>
              </a:spcAft>
              <a:buNone/>
            </a:pP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…already supports various existing concepts, RM, CM etc. and can connect to PLM and ALM and customized resources can be created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…provides a scalable and reliable solution for traceability and linking across various tools, including our own demonstrators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566-3C1A-4BCC-AA5E-CDE204953FD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7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(DE) IPK 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A0FFCC39-006A-4368-B4FF-9F1616B50B32}"/>
    </a:ext>
  </a:extLst>
</a:theme>
</file>

<file path=ppt/theme/theme2.xml><?xml version="1.0" encoding="utf-8"?>
<a:theme xmlns:a="http://schemas.openxmlformats.org/drawingml/2006/main" name="(EN) IPK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B21876D6-FDAE-4AC5-8973-8BE2D24DFAFE}"/>
    </a:ext>
  </a:extLst>
</a:theme>
</file>

<file path=ppt/theme/theme3.xml><?xml version="1.0" encoding="utf-8"?>
<a:theme xmlns:a="http://schemas.openxmlformats.org/drawingml/2006/main" name="(DE) IPK + IWF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49E92EF4-5140-432C-8208-6530C31A439E}"/>
    </a:ext>
  </a:extLst>
</a:theme>
</file>

<file path=ppt/theme/theme4.xml><?xml version="1.0" encoding="utf-8"?>
<a:theme xmlns:a="http://schemas.openxmlformats.org/drawingml/2006/main" name="(EN) IPK + IWF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992B5642-10B2-426A-88BE-921B22D38637}"/>
    </a:ext>
  </a:extLst>
</a:theme>
</file>

<file path=ppt/theme/theme5.xml><?xml version="1.0" encoding="utf-8"?>
<a:theme xmlns:a="http://schemas.openxmlformats.org/drawingml/2006/main" name="(DE) IPK + Partner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28FE889B-8BEF-45B4-A819-05EA91B45F6C}"/>
    </a:ext>
  </a:extLst>
</a:theme>
</file>

<file path=ppt/theme/theme6.xml><?xml version="1.0" encoding="utf-8"?>
<a:theme xmlns:a="http://schemas.openxmlformats.org/drawingml/2006/main" name="(EN) IPK + Partner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tx2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l">
          <a:defRPr dirty="0"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IPK_Vorlage" id="{21A02E1B-20CD-4855-9B3F-D05B83DEDFD7}" vid="{89E810D4-6D7C-42ED-9026-45C6B483E74B}"/>
    </a:ext>
  </a:extLst>
</a:theme>
</file>

<file path=ppt/theme/theme7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1AA09BF6F9D74E9B3B85C32FCC01AA" ma:contentTypeVersion="2" ma:contentTypeDescription="Ein neues Dokument erstellen." ma:contentTypeScope="" ma:versionID="8ec64f213d8bb26a7874d5c6392e47d2">
  <xsd:schema xmlns:xsd="http://www.w3.org/2001/XMLSchema" xmlns:xs="http://www.w3.org/2001/XMLSchema" xmlns:p="http://schemas.microsoft.com/office/2006/metadata/properties" xmlns:ns2="9a7d330f-a3ee-4a17-901b-b0e00eab8375" targetNamespace="http://schemas.microsoft.com/office/2006/metadata/properties" ma:root="true" ma:fieldsID="5d0a2d88a1ead6a819ba0a4a4356a367" ns2:_="">
    <xsd:import namespace="9a7d330f-a3ee-4a17-901b-b0e00eab837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330f-a3ee-4a17-901b-b0e00eab837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7d330f-a3ee-4a17-901b-b0e00eab8375">7SPTFMYJJWSV-83359401-4446</_dlc_DocId>
    <_dlc_DocIdUrl xmlns="9a7d330f-a3ee-4a17-901b-b0e00eab8375">
      <Url>https://ipkportal.ipk.fraunhofer.de/ipk_projekthosting/projekt_HHI_IPK_harmonisierung/_layouts/15/DocIdRedir.aspx?ID=7SPTFMYJJWSV-83359401-4446</Url>
      <Description>7SPTFMYJJWSV-83359401-4446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249388-4F0A-49A3-B4B3-9844212ADD4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30DFE79-ABFC-4F53-8FE7-94D765D45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d330f-a3ee-4a17-901b-b0e00eab83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CB8493-707D-4DBB-9D42-E555049E05F0}">
  <ds:schemaRefs>
    <ds:schemaRef ds:uri="http://schemas.microsoft.com/office/2006/metadata/properties"/>
    <ds:schemaRef ds:uri="9a7d330f-a3ee-4a17-901b-b0e00eab837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F719D6C-3166-4E12-B1E5-0FD5BDBCE2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FraunhoferIPK_Vorlage</Template>
  <TotalTime>0</TotalTime>
  <Words>609</Words>
  <Application>Microsoft Office PowerPoint</Application>
  <PresentationFormat>Breitbild</PresentationFormat>
  <Paragraphs>151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7" baseType="lpstr">
      <vt:lpstr>Arial</vt:lpstr>
      <vt:lpstr>Calibri</vt:lpstr>
      <vt:lpstr>Frutiger 45 Light</vt:lpstr>
      <vt:lpstr>Frutiger 55 Roman</vt:lpstr>
      <vt:lpstr>Frutiger LT Com 45 Light</vt:lpstr>
      <vt:lpstr>Frutiger LT Com 55 Roman</vt:lpstr>
      <vt:lpstr>Frutiger LT Com 65 Bold</vt:lpstr>
      <vt:lpstr>Symbol</vt:lpstr>
      <vt:lpstr>Tahoma</vt:lpstr>
      <vt:lpstr>Times New Roman</vt:lpstr>
      <vt:lpstr>Wingdings</vt:lpstr>
      <vt:lpstr>(DE) IPK </vt:lpstr>
      <vt:lpstr>(EN) IPK</vt:lpstr>
      <vt:lpstr>(DE) IPK + IWF</vt:lpstr>
      <vt:lpstr>(EN) IPK + IWF</vt:lpstr>
      <vt:lpstr>(DE) IPK + Partner</vt:lpstr>
      <vt:lpstr>(EN) IPK + Partner</vt:lpstr>
      <vt:lpstr>HEF Demonstrator</vt:lpstr>
      <vt:lpstr>Agenda</vt:lpstr>
      <vt:lpstr>Our Use Case</vt:lpstr>
      <vt:lpstr>Our Use Case</vt:lpstr>
      <vt:lpstr>Our Use Case</vt:lpstr>
      <vt:lpstr>Our Requirements</vt:lpstr>
      <vt:lpstr>Our Use Case</vt:lpstr>
      <vt:lpstr>Our Use Case</vt:lpstr>
      <vt:lpstr>OSLC… </vt:lpstr>
      <vt:lpstr>PowerPoint-Präsentation</vt:lpstr>
    </vt:vector>
  </TitlesOfParts>
  <Company>Fraunhofer-Instituit IPK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Strategiemeeting Follow-Up</dc:title>
  <dc:creator>Schmidt, Marvin Michael</dc:creator>
  <cp:lastModifiedBy>Zimmermann, Thomas</cp:lastModifiedBy>
  <cp:revision>106</cp:revision>
  <cp:lastPrinted>2011-04-27T07:57:31Z</cp:lastPrinted>
  <dcterms:created xsi:type="dcterms:W3CDTF">2021-06-07T14:08:49Z</dcterms:created>
  <dcterms:modified xsi:type="dcterms:W3CDTF">2021-11-03T16:17:43Z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HGvorlage">
    <vt:bool>true</vt:bool>
  </property>
  <property fmtid="{D5CDD505-2E9C-101B-9397-08002B2CF9AE}" pid="3" name="hasChanged">
    <vt:bool>false</vt:bool>
  </property>
  <property fmtid="{D5CDD505-2E9C-101B-9397-08002B2CF9AE}" pid="4" name="FHGsprache">
    <vt:lpwstr>de</vt:lpwstr>
  </property>
  <property fmtid="{D5CDD505-2E9C-101B-9397-08002B2CF9AE}" pid="5" name="klassifizierung">
    <vt:lpwstr>intern</vt:lpwstr>
  </property>
  <property fmtid="{D5CDD505-2E9C-101B-9397-08002B2CF9AE}" pid="6" name="pageCount">
    <vt:lpwstr>16</vt:lpwstr>
  </property>
  <property fmtid="{D5CDD505-2E9C-101B-9397-08002B2CF9AE}" pid="7" name="_dlc_DocIdItemGuid">
    <vt:lpwstr>6bce2bc2-9d5a-453e-980d-d737ff27d04b</vt:lpwstr>
  </property>
  <property fmtid="{D5CDD505-2E9C-101B-9397-08002B2CF9AE}" pid="8" name="ContentTypeId">
    <vt:lpwstr>0x010100B01AA09BF6F9D74E9B3B85C32FCC01AA</vt:lpwstr>
  </property>
</Properties>
</file>