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2" r:id="rId3"/>
    <p:sldId id="313" r:id="rId4"/>
    <p:sldId id="314" r:id="rId5"/>
    <p:sldId id="325" r:id="rId6"/>
    <p:sldId id="316" r:id="rId7"/>
    <p:sldId id="317" r:id="rId8"/>
    <p:sldId id="311" r:id="rId9"/>
    <p:sldId id="320" r:id="rId10"/>
    <p:sldId id="318" r:id="rId11"/>
    <p:sldId id="319" r:id="rId12"/>
    <p:sldId id="322" r:id="rId13"/>
    <p:sldId id="323" r:id="rId14"/>
    <p:sldId id="324" r:id="rId15"/>
    <p:sldId id="315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6" r:id="rId25"/>
    <p:sldId id="265" r:id="rId26"/>
    <p:sldId id="267" r:id="rId27"/>
    <p:sldId id="268" r:id="rId28"/>
    <p:sldId id="269" r:id="rId29"/>
    <p:sldId id="270" r:id="rId30"/>
    <p:sldId id="279" r:id="rId31"/>
    <p:sldId id="271" r:id="rId32"/>
    <p:sldId id="272" r:id="rId33"/>
    <p:sldId id="277" r:id="rId34"/>
    <p:sldId id="274" r:id="rId35"/>
    <p:sldId id="275" r:id="rId36"/>
    <p:sldId id="278" r:id="rId37"/>
    <p:sldId id="276" r:id="rId38"/>
    <p:sldId id="280" r:id="rId39"/>
    <p:sldId id="281" r:id="rId40"/>
    <p:sldId id="306" r:id="rId41"/>
    <p:sldId id="307" r:id="rId42"/>
    <p:sldId id="282" r:id="rId43"/>
    <p:sldId id="283" r:id="rId44"/>
    <p:sldId id="286" r:id="rId45"/>
    <p:sldId id="287" r:id="rId46"/>
    <p:sldId id="296" r:id="rId47"/>
    <p:sldId id="284" r:id="rId48"/>
    <p:sldId id="285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309" r:id="rId58"/>
    <p:sldId id="310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C26"/>
    <a:srgbClr val="1A2A39"/>
    <a:srgbClr val="500928"/>
    <a:srgbClr val="640C31"/>
    <a:srgbClr val="D8B955"/>
    <a:srgbClr val="1E1526"/>
    <a:srgbClr val="22182B"/>
    <a:srgbClr val="150F1B"/>
    <a:srgbClr val="392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2424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1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7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6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4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tter.com/razvancaliman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odernizr.com/download/" TargetMode="External"/><Relationship Id="rId3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listapart.com/blog/post/css-regions-considered-harmful" TargetMode="External"/><Relationship Id="rId3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dpn.io/tdHEg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dobe-webplatform.github.io/regions-adaptive/" TargetMode="External"/><Relationship Id="rId3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ss-tricks.com/examples/ShapesOfCSS/" TargetMode="External"/><Relationship Id="rId3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html.adobe.com/webplatform/layout/shapes/" TargetMode="External"/><Relationship Id="rId4" Type="http://schemas.openxmlformats.org/officeDocument/2006/relationships/hyperlink" Target="adobe-webplatform.github.io%5CDemo-for-Alice-s-Adventures-in-Wonderland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arasoueidan.com/blog/css-shapes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tter.com/razvancaliman" TargetMode="Externa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841574"/>
            <a:ext cx="8292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Modern Layout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2280284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CSS </a:t>
            </a:r>
            <a:r>
              <a:rPr lang="en-US" sz="4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Flexbox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, CSS Regions </a:t>
            </a:r>
          </a:p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&amp; CSS Shapes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221" y="5571399"/>
            <a:ext cx="755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5 Feb 2014</a:t>
            </a:r>
          </a:p>
        </p:txBody>
      </p:sp>
    </p:spTree>
    <p:extLst>
      <p:ext uri="{BB962C8B-B14F-4D97-AF65-F5344CB8AC3E}">
        <p14:creationId xmlns:p14="http://schemas.microsoft.com/office/powerpoint/2010/main" val="416859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464" y="2181114"/>
            <a:ext cx="7555301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“web corkboards”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4" y="1479821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 actually mean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3535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bric-cork-board-ide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7807"/>
            <a:ext cx="9145150" cy="99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1496041"/>
            <a:ext cx="755530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semantics 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WTF</a:t>
            </a:r>
          </a:p>
          <a:p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a p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ain to maintain</a:t>
            </a:r>
          </a:p>
          <a:p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“</a:t>
            </a:r>
            <a:r>
              <a:rPr lang="en-US" sz="36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spacer.gif</a:t>
            </a:r>
            <a:r>
              <a:rPr lang="en-US" sz="3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” anyone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?</a:t>
            </a:r>
            <a:endParaRPr lang="en-US" sz="36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464" y="600387"/>
            <a:ext cx="7440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nsolas"/>
                <a:cs typeface="Consolas"/>
              </a:rPr>
              <a:t>&lt;table&gt;</a:t>
            </a:r>
            <a:endParaRPr lang="en-US" sz="4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05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464" y="612404"/>
            <a:ext cx="7440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nsolas"/>
                <a:cs typeface="Consolas"/>
              </a:rPr>
              <a:t>position: absolute;</a:t>
            </a:r>
            <a:endParaRPr lang="en-US" sz="4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464" y="1448915"/>
            <a:ext cx="75553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..come on!</a:t>
            </a:r>
            <a:endParaRPr lang="en-US" sz="32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13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3726" y="625439"/>
            <a:ext cx="7440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800" dirty="0" smtClean="0">
                <a:solidFill>
                  <a:schemeClr val="bg1"/>
                </a:solidFill>
                <a:latin typeface="Consolas"/>
                <a:cs typeface="Consolas"/>
              </a:rPr>
              <a:t>loat: left; </a:t>
            </a:r>
            <a:endParaRPr lang="en-US" sz="4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726" y="1439399"/>
            <a:ext cx="7555301" cy="454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“good enough” solution</a:t>
            </a:r>
            <a:b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</a:br>
            <a:endParaRPr lang="en-US" sz="32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  <a:p>
            <a:pPr>
              <a:lnSpc>
                <a:spcPct val="130000"/>
              </a:lnSpc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what 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about: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“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top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”, 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“bottom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” or “center”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practical 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grids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vertical alignment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p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ortability </a:t>
            </a:r>
            <a:endParaRPr lang="en-US" sz="32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89134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</a:t>
            </a:r>
            <a:r>
              <a:rPr lang="en-US" sz="9600" b="1" spc="-300" dirty="0" smtClean="0">
                <a:solidFill>
                  <a:schemeClr val="bg1"/>
                </a:solidFill>
                <a:latin typeface="Helvetica Neue"/>
                <a:cs typeface="Helvetica Neue"/>
              </a:rPr>
              <a:t> </a:t>
            </a:r>
            <a:r>
              <a:rPr lang="en-US" sz="9600" b="1" spc="-300" dirty="0" err="1" smtClean="0">
                <a:solidFill>
                  <a:schemeClr val="bg1"/>
                </a:solidFill>
                <a:latin typeface="Helvetica Neue"/>
                <a:cs typeface="Helvetica Neue"/>
              </a:rPr>
              <a:t>Flexbox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51399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p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osition, flex, order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7251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Prefixes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3" y="1986016"/>
            <a:ext cx="472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best 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thing 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ever 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*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095" y="5921027"/>
            <a:ext cx="7171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ource Sans Pro ExtraLight"/>
                <a:cs typeface="Source Sans Pro ExtraLight"/>
              </a:rPr>
              <a:t>*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ource Sans Pro ExtraLight"/>
                <a:cs typeface="Source Sans Pro ExtraLight"/>
              </a:rPr>
              <a:t>if working in a perfect, sterile, purely rational world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1267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Prefixes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3" y="1986016"/>
            <a:ext cx="472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orst thing ever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29678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Flexbox</a:t>
            </a:r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 evolution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5501" y="1881626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display: box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4" y="1793709"/>
            <a:ext cx="240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B3A2C7"/>
                </a:solidFill>
                <a:latin typeface="Source Sans Pro ExtraLight"/>
                <a:cs typeface="Source Sans Pro ExtraLight"/>
              </a:rPr>
              <a:t>2009</a:t>
            </a:r>
            <a:endParaRPr lang="en-US" sz="4800" b="1" dirty="0">
              <a:solidFill>
                <a:srgbClr val="B3A2C7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5502" y="310015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/>
                </a:solidFill>
                <a:latin typeface="Consolas"/>
                <a:cs typeface="Consolas"/>
              </a:rPr>
              <a:t>display: </a:t>
            </a:r>
            <a:r>
              <a:rPr lang="en-US" sz="4000" b="1" dirty="0" err="1" smtClean="0">
                <a:solidFill>
                  <a:schemeClr val="accent5"/>
                </a:solidFill>
                <a:latin typeface="Consolas"/>
                <a:cs typeface="Consolas"/>
              </a:rPr>
              <a:t>flexbox</a:t>
            </a:r>
            <a:endParaRPr lang="en-US" sz="4000" b="1" dirty="0">
              <a:solidFill>
                <a:schemeClr val="accent5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465" y="3012240"/>
            <a:ext cx="2406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4BACC6"/>
                </a:solidFill>
                <a:latin typeface="Source Sans Pro ExtraLight"/>
                <a:cs typeface="Source Sans Pro ExtraLight"/>
              </a:rPr>
              <a:t>2011</a:t>
            </a:r>
            <a:endParaRPr lang="en-US" sz="4800" b="1" dirty="0">
              <a:solidFill>
                <a:srgbClr val="4BACC6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5502" y="444442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display: flex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4" y="4356510"/>
            <a:ext cx="2299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today</a:t>
            </a:r>
            <a:endParaRPr lang="en-US" sz="48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61530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292" y="1606925"/>
            <a:ext cx="817026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“44 years ago we put a man on the Moon, but we still can’t vertically </a:t>
            </a:r>
          </a:p>
          <a:p>
            <a:pPr algn="r"/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center things in CSS”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6592" y="4213943"/>
            <a:ext cx="208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2000" b="1" i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irca August 2013</a:t>
            </a:r>
            <a:endParaRPr lang="en-US" sz="2000" b="1" i="1" dirty="0">
              <a:solidFill>
                <a:srgbClr val="FFFFFF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462" y="3567612"/>
            <a:ext cx="771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i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Anonymous</a:t>
            </a:r>
            <a:endParaRPr lang="en-US" sz="3600" b="1" i="1" dirty="0">
              <a:solidFill>
                <a:srgbClr val="FFFFFF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8523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841574"/>
            <a:ext cx="8292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Hello!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2280284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I’m Razvan Caliman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TextBox 7">
            <a:hlinkClick r:id="rId2"/>
          </p:cNvPr>
          <p:cNvSpPr txBox="1"/>
          <p:nvPr/>
        </p:nvSpPr>
        <p:spPr>
          <a:xfrm>
            <a:off x="1794112" y="4087810"/>
            <a:ext cx="4999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@</a:t>
            </a:r>
            <a:r>
              <a:rPr lang="en-US" sz="4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razvancaliman</a:t>
            </a:r>
            <a:endParaRPr lang="en-US" sz="4800" b="1" dirty="0">
              <a:solidFill>
                <a:schemeClr val="accent1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3" name="Picture 2" descr="Twitter_logo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68" y="4235991"/>
            <a:ext cx="839878" cy="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3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0626" y="1826326"/>
            <a:ext cx="7449434" cy="430160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464" y="60038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display: flex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234" y="1968478"/>
            <a:ext cx="280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f</a:t>
            </a:r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lex-container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1352" y="2790478"/>
            <a:ext cx="3134666" cy="30778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62313" y="2790478"/>
            <a:ext cx="3134666" cy="3077873"/>
          </a:xfrm>
          <a:prstGeom prst="rect">
            <a:avLst/>
          </a:prstGeom>
          <a:solidFill>
            <a:srgbClr val="604A7B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3234" y="2881076"/>
            <a:ext cx="280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ource Sans Pro ExtraLight"/>
                <a:cs typeface="Source Sans Pro ExtraLight"/>
              </a:rPr>
              <a:t>f</a:t>
            </a:r>
            <a:r>
              <a:rPr lang="en-US" sz="36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lex-item</a:t>
            </a:r>
            <a:endParaRPr lang="en-US" sz="36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33971" y="2885140"/>
            <a:ext cx="280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ource Sans Pro ExtraLight"/>
                <a:cs typeface="Source Sans Pro ExtraLight"/>
              </a:rPr>
              <a:t>f</a:t>
            </a:r>
            <a:r>
              <a:rPr lang="en-US" sz="36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lex-item</a:t>
            </a:r>
            <a:endParaRPr lang="en-US" sz="36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9280" y="4190356"/>
            <a:ext cx="2554465" cy="13949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48338" y="4278160"/>
            <a:ext cx="2415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Source Sans Pro ExtraLight"/>
                <a:cs typeface="Source Sans Pro ExtraLight"/>
              </a:rPr>
              <a:t>regular element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53816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464" y="60038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lex-direction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3972" y="2790479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6463" y="1150666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how to arrange flex-items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3249" y="2790479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72526" y="2790479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3971" y="3578491"/>
            <a:ext cx="789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row 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2527" y="4722854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83250" y="4722854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3971" y="4722854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3972" y="5518655"/>
            <a:ext cx="282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ow-reverse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2521" y="2790479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52521" y="3578491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52521" y="4366503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224748" y="5510866"/>
            <a:ext cx="14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column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77486" y="4366503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77486" y="3578491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32996" y="5510866"/>
            <a:ext cx="271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c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olumn-reverse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7486" y="2790479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89895" y="3618944"/>
            <a:ext cx="167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default</a:t>
            </a:r>
            <a:endParaRPr lang="en-US" sz="21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62139" y="3184485"/>
            <a:ext cx="1956035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58249" y="5144117"/>
            <a:ext cx="1956035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3875175" y="4012343"/>
            <a:ext cx="1956035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6122666" y="4012343"/>
            <a:ext cx="1956035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5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lex-direction: </a:t>
            </a:r>
            <a:r>
              <a:rPr lang="en-US" sz="4000" dirty="0" smtClean="0">
                <a:solidFill>
                  <a:srgbClr val="FFFFFF"/>
                </a:solidFill>
                <a:latin typeface="Consolas"/>
                <a:cs typeface="Consolas"/>
              </a:rPr>
              <a:t>row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4489" y="1938675"/>
            <a:ext cx="38154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ource Sans Pro ExtraLight"/>
                <a:cs typeface="Source Sans Pro ExtraLight"/>
              </a:rPr>
              <a:t>m</a:t>
            </a:r>
            <a:r>
              <a:rPr lang="en-US" sz="32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ain-axis</a:t>
            </a:r>
            <a:endParaRPr lang="en-US" sz="32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09834" y="2609702"/>
            <a:ext cx="0" cy="3342087"/>
          </a:xfrm>
          <a:prstGeom prst="straightConnector1">
            <a:avLst/>
          </a:prstGeom>
          <a:ln w="762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 flipV="1">
            <a:off x="-541306" y="3748444"/>
            <a:ext cx="303476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Source Sans Pro ExtraLight"/>
                <a:cs typeface="Source Sans Pro ExtraLight"/>
              </a:rPr>
              <a:t>ross-axis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01741" y="3087140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99712" y="3087140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88412" y="3087140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82023" y="2609702"/>
            <a:ext cx="5849565" cy="0"/>
          </a:xfrm>
          <a:prstGeom prst="straightConnector1">
            <a:avLst/>
          </a:prstGeom>
          <a:ln w="762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95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lex-direction: </a:t>
            </a:r>
            <a:r>
              <a:rPr lang="en-US" sz="4000" dirty="0" smtClean="0">
                <a:solidFill>
                  <a:srgbClr val="FFFFFF"/>
                </a:solidFill>
                <a:latin typeface="Consolas"/>
                <a:cs typeface="Consolas"/>
              </a:rPr>
              <a:t>column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4489" y="1938675"/>
            <a:ext cx="38154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cross-axis</a:t>
            </a:r>
            <a:endParaRPr lang="en-US" sz="32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09834" y="2609702"/>
            <a:ext cx="0" cy="3342518"/>
          </a:xfrm>
          <a:prstGeom prst="straightConnector1">
            <a:avLst/>
          </a:prstGeom>
          <a:ln w="762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-541306" y="3748444"/>
            <a:ext cx="303476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main-axis</a:t>
            </a:r>
            <a:endParaRPr lang="en-US" sz="32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1741" y="3087140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01741" y="4106917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01741" y="5164208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82023" y="2609702"/>
            <a:ext cx="5849565" cy="0"/>
          </a:xfrm>
          <a:prstGeom prst="straightConnector1">
            <a:avLst/>
          </a:prstGeom>
          <a:ln w="76200" cmpd="sng"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1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j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ustify-content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463" y="1150666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how to align along the main axis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4981" y="2289859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4258" y="2289859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3535" y="2289859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6151" y="3265319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lex-start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626" y="2113718"/>
            <a:ext cx="3505569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34258" y="4194422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23535" y="4194422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212812" y="4194422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2156" y="5169882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lex-end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0626" y="4018281"/>
            <a:ext cx="3505569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45830" y="2289859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235107" y="2289859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24384" y="2289859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96776" y="3260116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center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35826" y="2108515"/>
            <a:ext cx="3704230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17422" y="4194422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35107" y="4194422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19022" y="4194422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96776" y="5164679"/>
            <a:ext cx="267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pace-between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35826" y="4013078"/>
            <a:ext cx="3704230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a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lign-items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4981" y="2289859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4258" y="2289859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3535" y="2289859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2156" y="5638618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lex-start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626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76317" y="4496286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65594" y="4496286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54871" y="4496286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03492" y="5638618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lex-end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11962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06464" y="1145928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how to align flex-items along the </a:t>
            </a:r>
            <a:r>
              <a:rPr lang="en-US" sz="3200" b="1" u="sng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cross-axis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70415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a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lign-items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4981" y="3420884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4258" y="3420884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3535" y="3420884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2156" y="5638618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center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626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76317" y="2280592"/>
            <a:ext cx="789277" cy="300370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65594" y="2280592"/>
            <a:ext cx="789277" cy="30037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54871" y="2280592"/>
            <a:ext cx="789277" cy="30037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03492" y="5638618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stretch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11962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06464" y="1145928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how to align flex-items along the </a:t>
            </a:r>
            <a:r>
              <a:rPr lang="en-US" sz="3200" b="1" u="sng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cross-axis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19584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Mind the axes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2" y="1986016"/>
            <a:ext cx="7152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therwise it gets confusing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62855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44981" y="3425524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4258" y="3425524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3535" y="3425524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7936" y="410153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justify-content: flex-start;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626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77473" y="2243506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77473" y="3031518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277473" y="3819530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11962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7936" y="747219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lign-items: center;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7441" y="1603620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lex-direction: row;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33987" y="1603620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lex-direction: column;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363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44981" y="3425524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4258" y="3425524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3535" y="3425524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7936" y="410153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justify-content: flex-start;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626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77473" y="2243506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77473" y="3031518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277473" y="3819530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11962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7936" y="747219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lign-items: center;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7441" y="1603620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lex-direction: row;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33987" y="1603620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lex-direction: column;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80626" y="2095178"/>
            <a:ext cx="0" cy="3448700"/>
          </a:xfrm>
          <a:prstGeom prst="straightConnector1">
            <a:avLst/>
          </a:prstGeom>
          <a:ln w="762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80626" y="2113718"/>
            <a:ext cx="3583716" cy="4635"/>
          </a:xfrm>
          <a:prstGeom prst="straightConnector1">
            <a:avLst/>
          </a:prstGeom>
          <a:ln w="762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11962" y="2118353"/>
            <a:ext cx="3505569" cy="0"/>
          </a:xfrm>
          <a:prstGeom prst="straightConnector1">
            <a:avLst/>
          </a:prstGeom>
          <a:ln w="762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911962" y="2095178"/>
            <a:ext cx="0" cy="3448700"/>
          </a:xfrm>
          <a:prstGeom prst="straightConnector1">
            <a:avLst/>
          </a:prstGeom>
          <a:ln w="762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11962" y="2160241"/>
            <a:ext cx="3190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cross-axis</a:t>
            </a:r>
            <a:endParaRPr lang="en-US" sz="16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642686" y="3501921"/>
            <a:ext cx="307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cross-axis</a:t>
            </a:r>
            <a:endParaRPr lang="en-US" sz="16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626" y="2160241"/>
            <a:ext cx="3190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main-axis</a:t>
            </a:r>
            <a:endParaRPr lang="en-US" sz="16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3672172" y="3474192"/>
            <a:ext cx="296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main-axis</a:t>
            </a:r>
            <a:endParaRPr lang="en-US" sz="1600" b="1" dirty="0">
              <a:solidFill>
                <a:srgbClr val="FFFFFF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50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racul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9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4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o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rder: &lt;integer&gt;;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463" y="1301918"/>
            <a:ext cx="6661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s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hift </a:t>
            </a:r>
            <a:r>
              <a:rPr lang="en-US" sz="32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visual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 order of flex-items.</a:t>
            </a: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DOM order stays the same.</a:t>
            </a:r>
            <a:endParaRPr lang="en-US" sz="32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71017" y="4414145"/>
            <a:ext cx="1791770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7476" y="4414145"/>
            <a:ext cx="1791771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87476" y="4577688"/>
            <a:ext cx="179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o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rder: -1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79246" y="4414145"/>
            <a:ext cx="1791770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87476" y="3055991"/>
            <a:ext cx="1791770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479246" y="3055991"/>
            <a:ext cx="1791770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271016" y="3055991"/>
            <a:ext cx="1791771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Flex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2" y="1986016"/>
            <a:ext cx="7152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reating fluid layout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50703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flex: 1 0 100px; 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6464" y="1145928"/>
            <a:ext cx="7950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how much can a flex-item grow and shrink along the main-axis, and its initial size.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6464" y="3603709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shorthand notation means: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6464" y="4279926"/>
            <a:ext cx="812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/>
                <a:cs typeface="Consolas"/>
              </a:rPr>
              <a:t>flex: flex-grow flex-shrink flex-basis; </a:t>
            </a:r>
            <a:endParaRPr lang="en-US"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588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lex-grow 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464" y="1145928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- by what proportion can a flex-item grow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2495679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lex-shrink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4" y="3041220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- by what proportion can a flex-item shrink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464" y="4687633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lex-basis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4" y="5233174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- initial size of flex-item, before grow or shrink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18569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85375" y="3409407"/>
            <a:ext cx="2496314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16796" y="3409407"/>
            <a:ext cx="25665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83374" y="3409407"/>
            <a:ext cx="2513554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464" y="3233266"/>
            <a:ext cx="7885139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06464" y="687899"/>
            <a:ext cx="7885139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80088" y="851271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9365" y="851271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58642" y="851271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90958" y="1439960"/>
            <a:ext cx="4931804" cy="9271"/>
          </a:xfrm>
          <a:prstGeom prst="straightConnector1">
            <a:avLst/>
          </a:prstGeom>
          <a:ln w="76200" cmpd="sng">
            <a:solidFill>
              <a:schemeClr val="bg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2302" y="2396696"/>
            <a:ext cx="447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flex-grow: 1;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21341" y="851271"/>
            <a:ext cx="381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300px available space</a:t>
            </a:r>
            <a:endParaRPr lang="en-US" sz="2800" dirty="0">
              <a:solidFill>
                <a:schemeClr val="bg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5731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27053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91293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87" y="3572950"/>
            <a:ext cx="214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 + 300/3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98664" y="3572950"/>
            <a:ext cx="214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+ 300/3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03530" y="3592227"/>
            <a:ext cx="214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+ 300/3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1356" y="4798583"/>
            <a:ext cx="7950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ach flex-item gets an even share </a:t>
            </a: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of the available space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66609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85374" y="3496914"/>
            <a:ext cx="3967692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53066" y="3496914"/>
            <a:ext cx="1754690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07756" y="3496914"/>
            <a:ext cx="1789171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464" y="2475276"/>
            <a:ext cx="7885139" cy="2002471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06464" y="687899"/>
            <a:ext cx="7885139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80088" y="851271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9365" y="851271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58642" y="851271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90958" y="1439960"/>
            <a:ext cx="4931804" cy="9271"/>
          </a:xfrm>
          <a:prstGeom prst="straightConnector1">
            <a:avLst/>
          </a:prstGeom>
          <a:ln w="76200" cmpd="sng">
            <a:solidFill>
              <a:schemeClr val="bg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21341" y="851271"/>
            <a:ext cx="381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300px available space</a:t>
            </a:r>
            <a:endParaRPr lang="en-US" sz="2800" dirty="0">
              <a:solidFill>
                <a:schemeClr val="bg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5731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27053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91293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86" y="3660457"/>
            <a:ext cx="3335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 + 300/4 * 2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53066" y="3660457"/>
            <a:ext cx="1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+ 300/4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1188" y="3660457"/>
            <a:ext cx="170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+ 300/4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15128" y="2630016"/>
            <a:ext cx="2508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flex-grow: 2; 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" name="Left Brace 1"/>
          <p:cNvSpPr/>
          <p:nvPr/>
        </p:nvSpPr>
        <p:spPr>
          <a:xfrm rot="5400000">
            <a:off x="2640900" y="1339939"/>
            <a:ext cx="270701" cy="3701040"/>
          </a:xfrm>
          <a:prstGeom prst="leftBrace">
            <a:avLst>
              <a:gd name="adj1" fmla="val 35728"/>
              <a:gd name="adj2" fmla="val 50000"/>
            </a:avLst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1356" y="4798583"/>
            <a:ext cx="6485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f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irst flex-item gets twice as much space as others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9" name="Left Brace 28"/>
          <p:cNvSpPr/>
          <p:nvPr/>
        </p:nvSpPr>
        <p:spPr>
          <a:xfrm rot="5400000">
            <a:off x="5513809" y="2487121"/>
            <a:ext cx="270701" cy="1412404"/>
          </a:xfrm>
          <a:prstGeom prst="leftBrace">
            <a:avLst>
              <a:gd name="adj1" fmla="val 35728"/>
              <a:gd name="adj2" fmla="val 50000"/>
            </a:avLst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40356" y="2630016"/>
            <a:ext cx="205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flex-grow: 1 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1" name="Left Brace 30"/>
          <p:cNvSpPr/>
          <p:nvPr/>
        </p:nvSpPr>
        <p:spPr>
          <a:xfrm rot="5400000">
            <a:off x="7228815" y="2445970"/>
            <a:ext cx="270701" cy="1494704"/>
          </a:xfrm>
          <a:prstGeom prst="leftBrace">
            <a:avLst>
              <a:gd name="adj1" fmla="val 35728"/>
              <a:gd name="adj2" fmla="val 50000"/>
            </a:avLst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55362" y="2630016"/>
            <a:ext cx="205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flex-grow: 1; 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589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flex: 1 0 100px; 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6464" y="1396237"/>
            <a:ext cx="8191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grow by one proportion of the shared available space (</a:t>
            </a:r>
            <a:r>
              <a:rPr lang="en-US" sz="3200" dirty="0" smtClean="0">
                <a:solidFill>
                  <a:schemeClr val="bg1"/>
                </a:solidFill>
                <a:latin typeface="Consolas"/>
                <a:cs typeface="Consolas"/>
              </a:rPr>
              <a:t>flex-grow: 1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)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endParaRPr lang="en-US" sz="32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d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 not shrink (</a:t>
            </a:r>
            <a:r>
              <a:rPr lang="en-US" sz="3200" dirty="0" smtClean="0">
                <a:solidFill>
                  <a:srgbClr val="FFFFFF"/>
                </a:solidFill>
                <a:latin typeface="Consolas"/>
                <a:cs typeface="Consolas"/>
              </a:rPr>
              <a:t>flex-shrink: 0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)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endParaRPr lang="en-US" sz="32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g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et an initial size of a hundred pixels 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(</a:t>
            </a:r>
            <a:r>
              <a:rPr lang="en-US" sz="3200" dirty="0" smtClean="0">
                <a:solidFill>
                  <a:srgbClr val="FFFFFF"/>
                </a:solidFill>
                <a:latin typeface="Consolas"/>
                <a:cs typeface="Consolas"/>
              </a:rPr>
              <a:t>flex-basis: 100px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), which means 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min-width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 here, because it must not shrink</a:t>
            </a:r>
          </a:p>
          <a:p>
            <a:pPr lvl="1"/>
            <a:endParaRPr lang="en-US" sz="32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18518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Careful!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464" y="2251433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flex: 1 0 </a:t>
            </a:r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100px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; 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4" y="3213293"/>
            <a:ext cx="79500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hen flex basis is other than zero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(0)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,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lex-grow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does not distribute </a:t>
            </a: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all unused space as you might expect. </a:t>
            </a: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/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The 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flex-basis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is subtracted </a:t>
            </a: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before space is distributed.</a:t>
            </a:r>
          </a:p>
        </p:txBody>
      </p:sp>
    </p:spTree>
    <p:extLst>
      <p:ext uri="{BB962C8B-B14F-4D97-AF65-F5344CB8AC3E}">
        <p14:creationId xmlns:p14="http://schemas.microsoft.com/office/powerpoint/2010/main" val="160219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Browser support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2" name="Picture 1" descr="safari_256x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05" y="4776759"/>
            <a:ext cx="1203242" cy="1203242"/>
          </a:xfrm>
          <a:prstGeom prst="rect">
            <a:avLst/>
          </a:prstGeom>
        </p:spPr>
      </p:pic>
      <p:pic>
        <p:nvPicPr>
          <p:cNvPr id="9" name="Picture 8" descr="internet-explorer_256x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46" y="4780836"/>
            <a:ext cx="1199165" cy="1199165"/>
          </a:xfrm>
          <a:prstGeom prst="rect">
            <a:avLst/>
          </a:prstGeom>
        </p:spPr>
      </p:pic>
      <p:pic>
        <p:nvPicPr>
          <p:cNvPr id="10" name="Picture 9" descr="firefox_256x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74" y="2005288"/>
            <a:ext cx="1703058" cy="1703058"/>
          </a:xfrm>
          <a:prstGeom prst="rect">
            <a:avLst/>
          </a:prstGeom>
        </p:spPr>
      </p:pic>
      <p:pic>
        <p:nvPicPr>
          <p:cNvPr id="11" name="Picture 10" descr="safari-ios_256x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62" y="1893571"/>
            <a:ext cx="1782495" cy="1782495"/>
          </a:xfrm>
          <a:prstGeom prst="rect">
            <a:avLst/>
          </a:prstGeom>
        </p:spPr>
      </p:pic>
      <p:pic>
        <p:nvPicPr>
          <p:cNvPr id="12" name="Picture 11" descr="chrome_256x25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7" y="2005288"/>
            <a:ext cx="1625600" cy="1625600"/>
          </a:xfrm>
          <a:prstGeom prst="rect">
            <a:avLst/>
          </a:prstGeom>
        </p:spPr>
      </p:pic>
      <p:pic>
        <p:nvPicPr>
          <p:cNvPr id="13" name="Picture 12" descr="opera_256x25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07" y="1957763"/>
            <a:ext cx="1705737" cy="1705737"/>
          </a:xfrm>
          <a:prstGeom prst="rect">
            <a:avLst/>
          </a:prstGeom>
        </p:spPr>
      </p:pic>
      <p:pic>
        <p:nvPicPr>
          <p:cNvPr id="17" name="Picture 16" descr="Android_Robot_20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98" y="4776759"/>
            <a:ext cx="975461" cy="11412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38258" y="4556714"/>
            <a:ext cx="3579731" cy="1659455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94910" y="4556714"/>
            <a:ext cx="3728485" cy="1659455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6464" y="3910383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2011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53365" y="3910383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2009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258" y="1219896"/>
            <a:ext cx="370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latest syntax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06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ource Sans Pro Semibold"/>
                <a:cs typeface="Source Sans Pro Semibold"/>
              </a:rPr>
              <a:t>c</a:t>
            </a:r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ross-browser support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7441" y="1603620"/>
            <a:ext cx="4697364" cy="463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.container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 display: -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webkit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-box;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 display: -</a:t>
            </a:r>
            <a:r>
              <a:rPr lang="en-US" dirty="0" err="1" smtClean="0">
                <a:solidFill>
                  <a:schemeClr val="accent5"/>
                </a:solidFill>
                <a:latin typeface="Consolas"/>
                <a:cs typeface="Consolas"/>
              </a:rPr>
              <a:t>ms-flexbox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display: -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webkit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-flex;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display: flex;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B3A2C7"/>
                </a:solidFill>
                <a:latin typeface="Consolas"/>
                <a:cs typeface="Consolas"/>
              </a:rPr>
              <a:t>  -</a:t>
            </a:r>
            <a:r>
              <a:rPr lang="en-US" dirty="0" err="1" smtClean="0">
                <a:solidFill>
                  <a:srgbClr val="B3A2C7"/>
                </a:solidFill>
                <a:latin typeface="Consolas"/>
                <a:cs typeface="Consolas"/>
              </a:rPr>
              <a:t>webkit</a:t>
            </a:r>
            <a:r>
              <a:rPr lang="en-US" dirty="0" smtClean="0">
                <a:solidFill>
                  <a:srgbClr val="B3A2C7"/>
                </a:solidFill>
                <a:latin typeface="Consolas"/>
                <a:cs typeface="Consolas"/>
              </a:rPr>
              <a:t>-box-direction: normal;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B3A2C7"/>
                </a:solidFill>
                <a:latin typeface="Consolas"/>
                <a:cs typeface="Consolas"/>
              </a:rPr>
              <a:t>  -</a:t>
            </a:r>
            <a:r>
              <a:rPr lang="en-US" dirty="0" err="1" smtClean="0">
                <a:solidFill>
                  <a:srgbClr val="B3A2C7"/>
                </a:solidFill>
                <a:latin typeface="Consolas"/>
                <a:cs typeface="Consolas"/>
              </a:rPr>
              <a:t>webkit</a:t>
            </a:r>
            <a:r>
              <a:rPr lang="en-US" dirty="0" smtClean="0">
                <a:solidFill>
                  <a:srgbClr val="B3A2C7"/>
                </a:solidFill>
                <a:latin typeface="Consolas"/>
                <a:cs typeface="Consolas"/>
              </a:rPr>
              <a:t>-box-orient: horizontal;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-</a:t>
            </a:r>
            <a:r>
              <a:rPr lang="en-US" dirty="0" err="1" smtClean="0">
                <a:solidFill>
                  <a:srgbClr val="4BACC6"/>
                </a:solidFill>
                <a:latin typeface="Consolas"/>
                <a:cs typeface="Consolas"/>
              </a:rPr>
              <a:t>ms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-flex-direction: row;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 -</a:t>
            </a:r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webkit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-flex-direction: row;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 flex-direction: row;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072052" y="1705809"/>
            <a:ext cx="2252685" cy="12422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83296" y="1705809"/>
            <a:ext cx="11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2009</a:t>
            </a:r>
            <a:endParaRPr lang="en-US" sz="2400" dirty="0">
              <a:solidFill>
                <a:schemeClr val="bg1"/>
              </a:solidFill>
              <a:latin typeface="Source Sans Pro Semibold"/>
              <a:cs typeface="Source Sans Pro Semi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83296" y="2167474"/>
            <a:ext cx="1928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Android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Safari 3 - 6</a:t>
            </a:r>
            <a:endParaRPr lang="en-US" sz="20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72052" y="2948082"/>
            <a:ext cx="2252685" cy="964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83296" y="3409747"/>
            <a:ext cx="192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IE 10</a:t>
            </a:r>
            <a:endParaRPr lang="en-US" sz="20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3296" y="2948082"/>
            <a:ext cx="11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2011</a:t>
            </a:r>
            <a:endParaRPr lang="en-US" sz="2400" dirty="0">
              <a:solidFill>
                <a:schemeClr val="bg1"/>
              </a:solidFill>
              <a:latin typeface="Source Sans Pro Semibold"/>
              <a:cs typeface="Source Sans Pro Semibold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72052" y="3912235"/>
            <a:ext cx="2252685" cy="22435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83296" y="3912235"/>
            <a:ext cx="192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ource Sans Pro Semibold"/>
                <a:cs typeface="Source Sans Pro Semibold"/>
              </a:rPr>
              <a:t>l</a:t>
            </a:r>
            <a:r>
              <a:rPr lang="en-US" sz="24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atest syntax</a:t>
            </a:r>
            <a:endParaRPr lang="en-US" sz="2400" dirty="0">
              <a:solidFill>
                <a:schemeClr val="bg1"/>
              </a:solidFill>
              <a:latin typeface="Source Sans Pro Semibold"/>
              <a:cs typeface="Source Sans Pro Semi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83296" y="4360871"/>
            <a:ext cx="1928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Chrome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Chrome Android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Firefox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Safari 7, </a:t>
            </a:r>
            <a:r>
              <a:rPr lang="en-US" sz="2000" b="1" dirty="0" err="1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iOS</a:t>
            </a:r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 7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Opera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4621" y="6260814"/>
            <a:ext cx="283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redit: Zoe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Gillenwater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 (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zomigi.com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)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72006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obe_Red_Tag_Logo_SCREEN_RETINA_top_place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55" y="0"/>
            <a:ext cx="990600" cy="162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6464" y="1804849"/>
            <a:ext cx="75553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 smtClean="0">
                <a:latin typeface="Source Sans Pro Semibold"/>
                <a:cs typeface="Source Sans Pro Semibold"/>
              </a:rPr>
              <a:t>CSS Regions</a:t>
            </a:r>
          </a:p>
          <a:p>
            <a:r>
              <a:rPr lang="en-US" sz="4000" b="1" spc="-150" dirty="0">
                <a:latin typeface="Source Sans Pro Semibold"/>
                <a:cs typeface="Source Sans Pro Semibold"/>
              </a:rPr>
              <a:t>CSS </a:t>
            </a:r>
            <a:r>
              <a:rPr lang="en-US" sz="4000" b="1" spc="-150" dirty="0" smtClean="0">
                <a:latin typeface="Source Sans Pro Semibold"/>
                <a:cs typeface="Source Sans Pro Semibold"/>
              </a:rPr>
              <a:t>Shapes</a:t>
            </a:r>
            <a:endParaRPr lang="en-US" sz="4000" b="1" spc="-150" dirty="0" smtClean="0">
              <a:latin typeface="Source Sans Pro Semibold"/>
              <a:cs typeface="Source Sans Pro Semibold"/>
            </a:endParaRPr>
          </a:p>
          <a:p>
            <a:r>
              <a:rPr lang="en-US" sz="4000" b="1" spc="-150" dirty="0" smtClean="0">
                <a:latin typeface="Source Sans Pro Semibold"/>
                <a:cs typeface="Source Sans Pro Semibold"/>
              </a:rPr>
              <a:t>CSS Custom Filters</a:t>
            </a:r>
          </a:p>
          <a:p>
            <a:r>
              <a:rPr lang="en-US" sz="4000" b="1" spc="-150" dirty="0" smtClean="0">
                <a:latin typeface="Source Sans Pro Semibold"/>
                <a:cs typeface="Source Sans Pro Semibold"/>
              </a:rPr>
              <a:t>CSS </a:t>
            </a:r>
            <a:r>
              <a:rPr lang="en-US" sz="4000" b="1" i="1" spc="-150" dirty="0" smtClean="0">
                <a:latin typeface="Source Sans Pro ExtraLight"/>
                <a:cs typeface="Source Sans Pro ExtraLight"/>
              </a:rPr>
              <a:t>that has never seen the light of day</a:t>
            </a:r>
          </a:p>
          <a:p>
            <a:endParaRPr lang="en-US" sz="4000" b="1" spc="-150" dirty="0" smtClean="0">
              <a:latin typeface="Source Sans Pro Semibold"/>
              <a:cs typeface="Source Sans Pro Semibold"/>
            </a:endParaRPr>
          </a:p>
          <a:p>
            <a:r>
              <a:rPr lang="en-US" sz="4000" b="1" spc="-150" dirty="0" err="1">
                <a:latin typeface="Source Sans Pro Light"/>
                <a:cs typeface="Source Sans Pro Light"/>
              </a:rPr>
              <a:t>p</a:t>
            </a:r>
            <a:r>
              <a:rPr lang="en-US" sz="4000" b="1" spc="-150" dirty="0" err="1" smtClean="0">
                <a:latin typeface="Source Sans Pro Light"/>
                <a:cs typeface="Source Sans Pro Light"/>
              </a:rPr>
              <a:t>olyfills</a:t>
            </a:r>
            <a:r>
              <a:rPr lang="en-US" sz="4000" b="1" spc="-150" dirty="0" smtClean="0">
                <a:latin typeface="Source Sans Pro Light"/>
                <a:cs typeface="Source Sans Pro Light"/>
              </a:rPr>
              <a:t>, prototypes, </a:t>
            </a:r>
          </a:p>
          <a:p>
            <a:r>
              <a:rPr lang="en-US" sz="4000" b="1" spc="-150" dirty="0">
                <a:latin typeface="Source Sans Pro Light"/>
                <a:cs typeface="Source Sans Pro Light"/>
              </a:rPr>
              <a:t>d</a:t>
            </a:r>
            <a:r>
              <a:rPr lang="en-US" sz="4000" b="1" spc="-150" dirty="0" smtClean="0">
                <a:latin typeface="Source Sans Pro Light"/>
                <a:cs typeface="Source Sans Pro Light"/>
              </a:rPr>
              <a:t>emos &amp; 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464" y="794603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Source Sans Pro ExtraLight"/>
                <a:cs typeface="Source Sans Pro ExtraLight"/>
              </a:rPr>
              <a:t>Stuf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Source Sans Pro ExtraLight"/>
                <a:cs typeface="Source Sans Pro ExtraLight"/>
              </a:rPr>
              <a:t>f I work on: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91220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rnizr-2-Logo-vertical-big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6" y="1668355"/>
            <a:ext cx="4853214" cy="33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1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7441" y="1935508"/>
            <a:ext cx="4697364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&lt;style&gt;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.container { … }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cs typeface="Consolas"/>
              </a:rPr>
              <a:t>flexbox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 .container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display: -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webkit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-flex;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display: flex;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&lt;/style&gt;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441" y="472615"/>
            <a:ext cx="771565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&lt;html class=“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flexbox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flexbox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-legacy no-regions …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”&gt;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7441" y="1000965"/>
            <a:ext cx="771565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&lt;script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src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=“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modernizr.js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”&gt;&lt;/script&gt;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5696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</a:t>
            </a:r>
            <a:r>
              <a:rPr lang="en-US" sz="9600" b="1" spc="-300" dirty="0" smtClean="0">
                <a:solidFill>
                  <a:schemeClr val="bg1"/>
                </a:solidFill>
                <a:latin typeface="Helvetica Neue"/>
                <a:cs typeface="Helvetica Neue"/>
              </a:rPr>
              <a:t> Regions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51399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flow content between boxes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5707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96096" y="2051250"/>
            <a:ext cx="2346796" cy="3155750"/>
          </a:xfrm>
          <a:prstGeom prst="rect">
            <a:avLst/>
          </a:prstGeom>
          <a:solidFill>
            <a:srgbClr val="604A7B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90966" y="2051250"/>
            <a:ext cx="2346796" cy="3155750"/>
          </a:xfrm>
          <a:prstGeom prst="rect">
            <a:avLst/>
          </a:prstGeom>
          <a:solidFill>
            <a:srgbClr val="604A7B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9" idx="2"/>
            <a:endCxn id="10" idx="0"/>
          </p:cNvCxnSpPr>
          <p:nvPr/>
        </p:nvCxnSpPr>
        <p:spPr>
          <a:xfrm rot="5400000" flipH="1" flipV="1">
            <a:off x="2789054" y="2031690"/>
            <a:ext cx="3155750" cy="3194870"/>
          </a:xfrm>
          <a:prstGeom prst="bentConnector5">
            <a:avLst>
              <a:gd name="adj1" fmla="val -13568"/>
              <a:gd name="adj2" fmla="val 50000"/>
              <a:gd name="adj3" fmla="val 117305"/>
            </a:avLst>
          </a:prstGeom>
          <a:ln w="762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 Regions 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2012" y="2369587"/>
            <a:ext cx="5214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ource Sans Pro Semibold"/>
                <a:cs typeface="Source Sans Pro Semibold"/>
              </a:rPr>
              <a:t>A</a:t>
            </a:r>
            <a:endParaRPr lang="en-US" sz="3600" b="1" dirty="0">
              <a:solidFill>
                <a:schemeClr val="accent4">
                  <a:lumMod val="40000"/>
                  <a:lumOff val="6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3456" y="2431143"/>
            <a:ext cx="1347687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2012" y="2811036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2012" y="3190929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34927" y="3570822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34927" y="3950715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32012" y="4330608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32012" y="4710501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9798" y="2431143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29798" y="2811036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29798" y="3190929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29798" y="3570822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9798" y="3950715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chrome://flags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51399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CSS Regions are disabled by default in Chrome.</a:t>
            </a:r>
            <a:endParaRPr lang="en-US" sz="48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27244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1611206"/>
            <a:ext cx="78480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g</a:t>
            </a: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o to chrome://flags</a:t>
            </a:r>
          </a:p>
          <a:p>
            <a:endParaRPr lang="en-US" sz="4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find “</a:t>
            </a:r>
            <a:r>
              <a:rPr lang="en-US" sz="40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Light"/>
                <a:cs typeface="Source Sans Pro Light"/>
              </a:rPr>
              <a:t>Experimental Web Platform features</a:t>
            </a: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” and click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Semibold"/>
                <a:cs typeface="Source Sans Pro Semibold"/>
              </a:rPr>
              <a:t>enable</a:t>
            </a:r>
          </a:p>
          <a:p>
            <a:endParaRPr lang="en-US" sz="4000" dirty="0" smtClean="0">
              <a:solidFill>
                <a:schemeClr val="accent2">
                  <a:lumMod val="20000"/>
                  <a:lumOff val="80000"/>
                </a:schemeClr>
              </a:solidFill>
              <a:latin typeface="Source Sans Pro Semibold"/>
              <a:cs typeface="Source Sans Pro Semibold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restart Chrome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464" y="490806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How to enable CSS Regions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721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-</a:t>
            </a:r>
            <a:r>
              <a:rPr lang="en-US" sz="9600" b="1" spc="-300" dirty="0" err="1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webkit</a:t>
            </a:r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-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51399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CSS Regions are prefixed</a:t>
            </a:r>
            <a:endParaRPr lang="en-US" sz="48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3227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2552987"/>
            <a:ext cx="804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low-into: </a:t>
            </a:r>
            <a:r>
              <a:rPr lang="en-US" sz="4000" dirty="0" err="1" smtClean="0">
                <a:solidFill>
                  <a:srgbClr val="FFFFFF"/>
                </a:solidFill>
                <a:latin typeface="Consolas"/>
                <a:cs typeface="Consolas"/>
              </a:rPr>
              <a:t>myFlow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3" y="3159466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ollects content into a named flow</a:t>
            </a:r>
            <a:endParaRPr lang="en-US" sz="32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5" y="4239299"/>
            <a:ext cx="804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low-from: </a:t>
            </a:r>
            <a:r>
              <a:rPr lang="en-US" sz="4000" dirty="0" err="1" smtClean="0">
                <a:solidFill>
                  <a:srgbClr val="FFFFFF"/>
                </a:solidFill>
                <a:latin typeface="Consolas"/>
                <a:cs typeface="Consolas"/>
              </a:rPr>
              <a:t>myFlow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464" y="4845778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renders content from a named flow</a:t>
            </a:r>
            <a:endParaRPr lang="en-US" sz="32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464" y="735713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2-step process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3071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ow-regions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8" y="748705"/>
            <a:ext cx="7717824" cy="53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6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regions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51399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are only visual containers, </a:t>
            </a:r>
          </a:p>
          <a:p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t</a:t>
            </a:r>
            <a:r>
              <a:rPr lang="en-US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hey don’t reorder the DOM.</a:t>
            </a:r>
            <a:endParaRPr lang="en-US" sz="48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5" y="2617070"/>
            <a:ext cx="7824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Let’s talk about layout</a:t>
            </a:r>
            <a:endParaRPr lang="en-US" sz="6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28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464" y="1651042"/>
            <a:ext cx="7950030" cy="125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vent handlers on content still work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riginal styles for content still apply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464" y="82004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good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464" y="3563711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meh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464" y="4394708"/>
            <a:ext cx="7950030" cy="125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t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ricky to add event handlers to a region</a:t>
            </a:r>
            <a:endParaRPr lang="en-US" sz="24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l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imited styling of content in a specific region</a:t>
            </a:r>
          </a:p>
        </p:txBody>
      </p:sp>
    </p:spTree>
    <p:extLst>
      <p:ext uri="{BB962C8B-B14F-4D97-AF65-F5344CB8AC3E}">
        <p14:creationId xmlns:p14="http://schemas.microsoft.com/office/powerpoint/2010/main" val="187851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2-04 at 6.55.37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1" y="66341"/>
            <a:ext cx="8933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8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2-04 at 7.11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0"/>
            <a:ext cx="9032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3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464" y="2494519"/>
            <a:ext cx="7950030" cy="243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any block-level item can become a region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::before,  ::after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upcoming block-generating specs 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like CSS Grids, overflow: fragment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464" y="50825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Myth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4" y="1339256"/>
            <a:ext cx="795003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Regions require empty placeholder &lt;div&gt;s</a:t>
            </a:r>
          </a:p>
        </p:txBody>
      </p:sp>
    </p:spTree>
    <p:extLst>
      <p:ext uri="{BB962C8B-B14F-4D97-AF65-F5344CB8AC3E}">
        <p14:creationId xmlns:p14="http://schemas.microsoft.com/office/powerpoint/2010/main" val="294653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464" y="2494519"/>
            <a:ext cx="7950030" cy="1848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regions work with every layout model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egions can auto-size to their content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not a replacement for CSS Multi-column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464" y="50825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Myth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4" y="1339256"/>
            <a:ext cx="795003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Regions are not responsive</a:t>
            </a:r>
          </a:p>
        </p:txBody>
      </p:sp>
    </p:spTree>
    <p:extLst>
      <p:ext uri="{BB962C8B-B14F-4D97-AF65-F5344CB8AC3E}">
        <p14:creationId xmlns:p14="http://schemas.microsoft.com/office/powerpoint/2010/main" val="278329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464" y="2494519"/>
            <a:ext cx="7950030" cy="243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egions are not a layout model, 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such as </a:t>
            </a:r>
            <a:r>
              <a:rPr lang="en-US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Flexbox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 or Multi-col 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egions are a fragmentation model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building blocks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464" y="50825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Myth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4" y="1339256"/>
            <a:ext cx="795003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Regions are a bad layout model</a:t>
            </a:r>
          </a:p>
        </p:txBody>
      </p:sp>
    </p:spTree>
    <p:extLst>
      <p:ext uri="{BB962C8B-B14F-4D97-AF65-F5344CB8AC3E}">
        <p14:creationId xmlns:p14="http://schemas.microsoft.com/office/powerpoint/2010/main" val="409195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82004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 Regions Object Model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464" y="1587712"/>
            <a:ext cx="711819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JavaScript API for flows and regions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464" y="2845375"/>
            <a:ext cx="80470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Consolas"/>
                <a:cs typeface="Consolas"/>
              </a:rPr>
              <a:t>document.getNamedFlows</a:t>
            </a:r>
            <a:r>
              <a:rPr lang="en-US" sz="3200" dirty="0" smtClean="0">
                <a:solidFill>
                  <a:schemeClr val="bg1"/>
                </a:solidFill>
                <a:latin typeface="Consolas"/>
                <a:cs typeface="Consolas"/>
              </a:rPr>
              <a:t>()[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‘</a:t>
            </a:r>
            <a:r>
              <a:rPr lang="en-US" sz="320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myFlow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’</a:t>
            </a:r>
            <a:r>
              <a:rPr lang="en-US" sz="3200" dirty="0" smtClean="0">
                <a:solidFill>
                  <a:schemeClr val="bg1"/>
                </a:solidFill>
                <a:latin typeface="Consolas"/>
                <a:cs typeface="Consolas"/>
              </a:rPr>
              <a:t>]</a:t>
            </a:r>
          </a:p>
          <a:p>
            <a:endParaRPr lang="en-US" sz="32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3200" dirty="0" err="1" smtClean="0">
                <a:solidFill>
                  <a:schemeClr val="bg1"/>
                </a:solidFill>
                <a:latin typeface="Consolas"/>
                <a:cs typeface="Consolas"/>
              </a:rPr>
              <a:t>myFlow.getRegions</a:t>
            </a:r>
            <a:r>
              <a:rPr lang="en-US" sz="3200" dirty="0" smtClean="0">
                <a:solidFill>
                  <a:schemeClr val="bg1"/>
                </a:solidFill>
                <a:latin typeface="Consolas"/>
                <a:cs typeface="Consolas"/>
              </a:rPr>
              <a:t>()</a:t>
            </a:r>
          </a:p>
          <a:p>
            <a:r>
              <a:rPr lang="en-US" sz="3200" dirty="0" err="1" smtClean="0">
                <a:solidFill>
                  <a:schemeClr val="bg1"/>
                </a:solidFill>
                <a:latin typeface="Consolas"/>
                <a:cs typeface="Consolas"/>
              </a:rPr>
              <a:t>myFlow.getContent</a:t>
            </a:r>
            <a:r>
              <a:rPr lang="en-US" sz="3200" dirty="0" smtClean="0">
                <a:solidFill>
                  <a:schemeClr val="bg1"/>
                </a:solidFill>
                <a:latin typeface="Consolas"/>
                <a:cs typeface="Consolas"/>
              </a:rPr>
              <a:t>()</a:t>
            </a:r>
          </a:p>
          <a:p>
            <a:r>
              <a:rPr lang="en-US" sz="3200" dirty="0" err="1" smtClean="0">
                <a:solidFill>
                  <a:schemeClr val="bg1"/>
                </a:solidFill>
                <a:latin typeface="Consolas"/>
                <a:cs typeface="Consolas"/>
              </a:rPr>
              <a:t>myFlow.overset</a:t>
            </a:r>
            <a:endParaRPr lang="en-US" sz="32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7479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8107" y="756262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Responsive Menu </a:t>
            </a:r>
            <a:b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</a:br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with CSS Regions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8">
            <a:hlinkClick r:id="rId2"/>
          </p:cNvPr>
          <p:cNvSpPr txBox="1"/>
          <p:nvPr/>
        </p:nvSpPr>
        <p:spPr>
          <a:xfrm>
            <a:off x="688107" y="2413212"/>
            <a:ext cx="644203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u="sng" dirty="0">
                <a:solidFill>
                  <a:srgbClr val="95B3D7"/>
                </a:solidFill>
                <a:latin typeface="Source Sans Pro ExtraLight"/>
                <a:cs typeface="Source Sans Pro ExtraLight"/>
              </a:rPr>
              <a:t>http://</a:t>
            </a:r>
            <a:r>
              <a:rPr lang="en-US" sz="4000" b="1" u="sng" dirty="0" err="1">
                <a:solidFill>
                  <a:srgbClr val="95B3D7"/>
                </a:solidFill>
                <a:latin typeface="Source Sans Pro ExtraLight"/>
                <a:cs typeface="Source Sans Pro ExtraLight"/>
              </a:rPr>
              <a:t>cdpn.io</a:t>
            </a:r>
            <a:r>
              <a:rPr lang="en-US" sz="4000" b="1" u="sng" dirty="0">
                <a:solidFill>
                  <a:srgbClr val="95B3D7"/>
                </a:solidFill>
                <a:latin typeface="Source Sans Pro ExtraLight"/>
                <a:cs typeface="Source Sans Pro ExtraLight"/>
              </a:rPr>
              <a:t>/</a:t>
            </a:r>
            <a:r>
              <a:rPr lang="en-US" sz="4000" b="1" u="sng" dirty="0" err="1">
                <a:solidFill>
                  <a:srgbClr val="95B3D7"/>
                </a:solidFill>
                <a:latin typeface="Source Sans Pro ExtraLight"/>
                <a:cs typeface="Source Sans Pro ExtraLight"/>
              </a:rPr>
              <a:t>tdHEg</a:t>
            </a:r>
            <a:endParaRPr lang="en-US" sz="4000" b="1" u="sng" dirty="0" smtClean="0">
              <a:solidFill>
                <a:srgbClr val="95B3D7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2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8107" y="756262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Adaptive UI </a:t>
            </a:r>
            <a:b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</a:br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with CSS Regions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2" name="Picture 1" descr="adaptve-ui-regions-illustration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2321137"/>
            <a:ext cx="7496520" cy="37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0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Browser support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9" name="Picture 8" descr="internet-explorer_256x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70" y="4800878"/>
            <a:ext cx="1199165" cy="1199165"/>
          </a:xfrm>
          <a:prstGeom prst="rect">
            <a:avLst/>
          </a:prstGeom>
        </p:spPr>
      </p:pic>
      <p:pic>
        <p:nvPicPr>
          <p:cNvPr id="11" name="Picture 10" descr="safari-ios_256x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8" y="1872468"/>
            <a:ext cx="1718303" cy="1718303"/>
          </a:xfrm>
          <a:prstGeom prst="rect">
            <a:avLst/>
          </a:prstGeom>
        </p:spPr>
      </p:pic>
      <p:pic>
        <p:nvPicPr>
          <p:cNvPr id="12" name="Picture 11" descr="chrome_256x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58" y="4800878"/>
            <a:ext cx="1215932" cy="1215932"/>
          </a:xfrm>
          <a:prstGeom prst="rect">
            <a:avLst/>
          </a:prstGeom>
        </p:spPr>
      </p:pic>
      <p:pic>
        <p:nvPicPr>
          <p:cNvPr id="13" name="Picture 12" descr="opera_256x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90" y="4800878"/>
            <a:ext cx="1215932" cy="121593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70052" y="4561278"/>
            <a:ext cx="3579731" cy="1659455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00430" y="5095842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IE 10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258" y="3936861"/>
            <a:ext cx="361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b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ehind chrome://flags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15" name="Picture 14" descr="safari_256x25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05" y="1787173"/>
            <a:ext cx="1803598" cy="18035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14505" y="3931172"/>
            <a:ext cx="361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lder implementation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0052" y="1263953"/>
            <a:ext cx="361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enabled by default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6299" y="4561278"/>
            <a:ext cx="3579731" cy="1659455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2-05 at 1.00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52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7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</a:t>
            </a:r>
            <a:r>
              <a:rPr lang="en-US" sz="9600" b="1" spc="-300" dirty="0" smtClean="0">
                <a:solidFill>
                  <a:schemeClr val="bg1"/>
                </a:solidFill>
                <a:latin typeface="Helvetica Neue"/>
                <a:cs typeface="Helvetica Neue"/>
              </a:rPr>
              <a:t> Shapes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614873"/>
            <a:ext cx="7555301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rap content inside and around custom shapes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18542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stricks-shapes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204" y="0"/>
            <a:ext cx="10793190" cy="69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464" y="60038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s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hape-inside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3" y="1150666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rap content inside of a custom shape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2" name="Picture 1" descr="shape-in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42" y="2370422"/>
            <a:ext cx="3379578" cy="33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2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464" y="60038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s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hape-outside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3" y="1150666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rap content around a custom shape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3" name="Picture 2" descr="shape-out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83" y="2151345"/>
            <a:ext cx="5711338" cy="37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7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1611206"/>
            <a:ext cx="78480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g</a:t>
            </a: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o to chrome://flags</a:t>
            </a:r>
          </a:p>
          <a:p>
            <a:endParaRPr lang="en-US" sz="4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find “</a:t>
            </a:r>
            <a:r>
              <a:rPr lang="en-US" sz="40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Light"/>
                <a:cs typeface="Source Sans Pro Light"/>
              </a:rPr>
              <a:t>Experimental Web Platform features</a:t>
            </a: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” and click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Semibold"/>
                <a:cs typeface="Source Sans Pro Semibold"/>
              </a:rPr>
              <a:t>enable</a:t>
            </a:r>
          </a:p>
          <a:p>
            <a:endParaRPr lang="en-US" sz="4000" dirty="0" smtClean="0">
              <a:solidFill>
                <a:schemeClr val="accent2">
                  <a:lumMod val="20000"/>
                  <a:lumOff val="80000"/>
                </a:schemeClr>
              </a:solidFill>
              <a:latin typeface="Source Sans Pro Semibold"/>
              <a:cs typeface="Source Sans Pro Semibold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restart Chrome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464" y="490806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How to enable CSS Shapes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58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Browser support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2" name="Picture 11" descr="chrome_256x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4" y="2365216"/>
            <a:ext cx="2621168" cy="2621168"/>
          </a:xfrm>
          <a:prstGeom prst="rect">
            <a:avLst/>
          </a:prstGeom>
        </p:spPr>
      </p:pic>
      <p:pic>
        <p:nvPicPr>
          <p:cNvPr id="13" name="Picture 12" descr="opera_256x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65" y="2365216"/>
            <a:ext cx="2621168" cy="26211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6464" y="1501199"/>
            <a:ext cx="361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b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ehind chrome://flags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1196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Resources for CSS Shapes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22" name="TextBox 21">
            <a:hlinkClick r:id="rId2"/>
          </p:cNvPr>
          <p:cNvSpPr txBox="1"/>
          <p:nvPr/>
        </p:nvSpPr>
        <p:spPr>
          <a:xfrm>
            <a:off x="606464" y="1501199"/>
            <a:ext cx="5506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Creating Non-Rectangular Layouts with CSS Shapes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606464" y="2980419"/>
            <a:ext cx="5506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CSS Shapes on </a:t>
            </a:r>
            <a:r>
              <a:rPr lang="en-US" sz="2800" b="1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html.adobe.com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TextBox 7">
            <a:hlinkClick r:id="rId4" action="ppaction://hlinkfile"/>
          </p:cNvPr>
          <p:cNvSpPr txBox="1"/>
          <p:nvPr/>
        </p:nvSpPr>
        <p:spPr>
          <a:xfrm>
            <a:off x="606464" y="4080547"/>
            <a:ext cx="5506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Alice in Wonderland demo </a:t>
            </a:r>
            <a:b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with CSS Shapes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8056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480490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@</a:t>
            </a:r>
            <a:r>
              <a:rPr lang="en-US" sz="4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razvancaliman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537311"/>
            <a:ext cx="9144000" cy="2320689"/>
          </a:xfrm>
          <a:prstGeom prst="rect">
            <a:avLst/>
          </a:prstGeom>
          <a:solidFill>
            <a:srgbClr val="604A7B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 </a:t>
            </a:r>
            <a:r>
              <a:rPr lang="en-US" sz="4800" b="1" dirty="0" err="1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Flexbox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216622"/>
            <a:ext cx="9144000" cy="23206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6463" y="1069023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ource Sans Pro ExtraLight"/>
                <a:cs typeface="Source Sans Pro ExtraLight"/>
              </a:rPr>
              <a:t>p</a:t>
            </a:r>
            <a:r>
              <a:rPr lang="en-US" sz="32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osition, align, flex and order elements</a:t>
            </a:r>
            <a:endParaRPr lang="en-US" sz="32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864" y="2649493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 Regions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863" y="3398301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32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ontrol flow of content</a:t>
            </a:r>
            <a:endParaRPr lang="en-US" sz="3200" b="1" dirty="0">
              <a:solidFill>
                <a:srgbClr val="FFFFFF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8865" y="5052153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 Shapes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8864" y="5800961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32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rap content inside/around shapes</a:t>
            </a:r>
            <a:endParaRPr lang="en-US" sz="3200" b="1" dirty="0">
              <a:solidFill>
                <a:srgbClr val="FFFFFF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79964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313671"/>
            <a:ext cx="75553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Experiment!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1794112" y="3672311"/>
            <a:ext cx="4999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@</a:t>
            </a:r>
            <a:r>
              <a:rPr lang="en-US" sz="4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razvancaliman</a:t>
            </a:r>
            <a:endParaRPr lang="en-US" sz="4800" b="1" dirty="0">
              <a:solidFill>
                <a:schemeClr val="accent1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7" name="Picture 6" descr="Twitter_logo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68" y="3820492"/>
            <a:ext cx="839878" cy="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1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2-05 at 1.0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52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7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“web pages”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4" y="1479821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 call them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70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2-05 at 1.04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4" y="211650"/>
            <a:ext cx="8707832" cy="64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7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1138</Words>
  <Application>Microsoft Macintosh PowerPoint</Application>
  <PresentationFormat>On-screen Show (4:3)</PresentationFormat>
  <Paragraphs>267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Razvan Caliman</dc:creator>
  <cp:lastModifiedBy>Razvan Caliman</cp:lastModifiedBy>
  <cp:revision>509</cp:revision>
  <dcterms:created xsi:type="dcterms:W3CDTF">2014-02-03T22:11:24Z</dcterms:created>
  <dcterms:modified xsi:type="dcterms:W3CDTF">2014-02-05T13:57:01Z</dcterms:modified>
</cp:coreProperties>
</file>