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3" r:id="rId4"/>
    <p:sldId id="314" r:id="rId5"/>
    <p:sldId id="325" r:id="rId6"/>
    <p:sldId id="316" r:id="rId7"/>
    <p:sldId id="317" r:id="rId8"/>
    <p:sldId id="311" r:id="rId9"/>
    <p:sldId id="320" r:id="rId10"/>
    <p:sldId id="318" r:id="rId11"/>
    <p:sldId id="319" r:id="rId12"/>
    <p:sldId id="322" r:id="rId13"/>
    <p:sldId id="323" r:id="rId14"/>
    <p:sldId id="324" r:id="rId15"/>
    <p:sldId id="315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6" r:id="rId25"/>
    <p:sldId id="265" r:id="rId26"/>
    <p:sldId id="267" r:id="rId27"/>
    <p:sldId id="268" r:id="rId28"/>
    <p:sldId id="269" r:id="rId29"/>
    <p:sldId id="270" r:id="rId30"/>
    <p:sldId id="279" r:id="rId31"/>
    <p:sldId id="271" r:id="rId32"/>
    <p:sldId id="272" r:id="rId33"/>
    <p:sldId id="277" r:id="rId34"/>
    <p:sldId id="274" r:id="rId35"/>
    <p:sldId id="275" r:id="rId36"/>
    <p:sldId id="278" r:id="rId37"/>
    <p:sldId id="276" r:id="rId38"/>
    <p:sldId id="280" r:id="rId39"/>
    <p:sldId id="281" r:id="rId40"/>
    <p:sldId id="306" r:id="rId41"/>
    <p:sldId id="307" r:id="rId42"/>
    <p:sldId id="282" r:id="rId43"/>
    <p:sldId id="283" r:id="rId44"/>
    <p:sldId id="327" r:id="rId45"/>
    <p:sldId id="328" r:id="rId46"/>
    <p:sldId id="286" r:id="rId47"/>
    <p:sldId id="287" r:id="rId48"/>
    <p:sldId id="296" r:id="rId49"/>
    <p:sldId id="284" r:id="rId50"/>
    <p:sldId id="285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309" r:id="rId60"/>
    <p:sldId id="310" r:id="rId61"/>
    <p:sldId id="297" r:id="rId62"/>
    <p:sldId id="326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8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424"/>
    <a:srgbClr val="111C26"/>
    <a:srgbClr val="1A2A39"/>
    <a:srgbClr val="500928"/>
    <a:srgbClr val="640C31"/>
    <a:srgbClr val="D8B955"/>
    <a:srgbClr val="1E1526"/>
    <a:srgbClr val="22182B"/>
    <a:srgbClr val="150F1B"/>
    <a:srgbClr val="392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720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1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4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82F9-C565-F84D-81E6-046A09C29EC6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razvancaliman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odernizr.com/download/" TargetMode="External"/><Relationship Id="rId3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listapart.com/blog/post/css-regions-considered-harmful" TargetMode="External"/><Relationship Id="rId3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dpn.io/tdHE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dobe-webplatform.github.io/regions-adaptive/" TargetMode="External"/><Relationship Id="rId3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remyCompany/css-regions-polyfil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s-tricks.com/examples/ShapesOfCSS/" TargetMode="External"/><Relationship Id="rId3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adobe.com/webplatform/layout/shapes/" TargetMode="External"/><Relationship Id="rId4" Type="http://schemas.openxmlformats.org/officeDocument/2006/relationships/hyperlink" Target="adobe-webplatform.github.io%5CDemo-for-Alice-s-Adventures-in-Wonderland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rasoueidan.com/blog/css-shap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razvancaliman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841574"/>
            <a:ext cx="8292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Modern Layout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280284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CSS </a:t>
            </a:r>
            <a:r>
              <a:rPr lang="en-US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Flexbox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, CSS Regions </a:t>
            </a:r>
          </a:p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&amp; CSS Shapes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221" y="5571399"/>
            <a:ext cx="755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19 March 2014</a:t>
            </a:r>
            <a:endParaRPr lang="en-US" sz="2800" b="1" dirty="0" smtClean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6859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2181114"/>
            <a:ext cx="7555301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“web corkboards”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47982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 actually mean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3535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bric-cork-board-ide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7807"/>
            <a:ext cx="9145150" cy="99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496041"/>
            <a:ext cx="75553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semantics 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WTF</a:t>
            </a:r>
          </a:p>
          <a:p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 pain to maintain</a:t>
            </a:r>
          </a:p>
          <a:p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</a:t>
            </a:r>
            <a:r>
              <a:rPr lang="en-US" sz="3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spacer.gif</a:t>
            </a:r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anyone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?</a:t>
            </a:r>
            <a:endParaRPr lang="en-US" sz="36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600387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&lt;table&gt;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05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612404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position: absolute;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1448915"/>
            <a:ext cx="75553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..come on!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3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3726" y="625439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loat: left; 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726" y="1439399"/>
            <a:ext cx="7555301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“good enough” solution</a:t>
            </a:r>
            <a:b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what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about: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top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”,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“bottom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or “center”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practical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grids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vertical alignment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ortability 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9134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</a:t>
            </a:r>
            <a:r>
              <a:rPr lang="en-US" sz="9600" b="1" spc="-30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Flexbox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osition, flex, order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251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Prefixes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3" y="1986016"/>
            <a:ext cx="47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best thing ever *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095" y="5921027"/>
            <a:ext cx="717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ource Sans Pro ExtraLight"/>
                <a:cs typeface="Source Sans Pro ExtraLight"/>
              </a:rPr>
              <a:t>* if working in a perfect, sterile, purely rational world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67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Prefixes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3" y="1986016"/>
            <a:ext cx="47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orst thing ever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9678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Flexbox</a:t>
            </a: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 evolution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5501" y="1881626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display: box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793709"/>
            <a:ext cx="240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B3A2C7"/>
                </a:solidFill>
                <a:latin typeface="Source Sans Pro ExtraLight"/>
                <a:cs typeface="Source Sans Pro ExtraLight"/>
              </a:rPr>
              <a:t>2009</a:t>
            </a:r>
            <a:endParaRPr lang="en-US" sz="4800" b="1" dirty="0">
              <a:solidFill>
                <a:srgbClr val="B3A2C7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5502" y="310015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  <a:latin typeface="Consolas"/>
                <a:cs typeface="Consolas"/>
              </a:rPr>
              <a:t>display: </a:t>
            </a:r>
            <a:r>
              <a:rPr lang="en-US" sz="4000" b="1" dirty="0" err="1" smtClean="0">
                <a:solidFill>
                  <a:schemeClr val="accent5"/>
                </a:solidFill>
                <a:latin typeface="Consolas"/>
                <a:cs typeface="Consolas"/>
              </a:rPr>
              <a:t>flexbox</a:t>
            </a:r>
            <a:endParaRPr lang="en-US" sz="4000" b="1" dirty="0">
              <a:solidFill>
                <a:schemeClr val="accent5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5" y="3012240"/>
            <a:ext cx="2406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4BACC6"/>
                </a:solidFill>
                <a:latin typeface="Source Sans Pro ExtraLight"/>
                <a:cs typeface="Source Sans Pro ExtraLight"/>
              </a:rPr>
              <a:t>2011</a:t>
            </a:r>
            <a:endParaRPr lang="en-US" sz="4800" b="1" dirty="0">
              <a:solidFill>
                <a:srgbClr val="4BACC6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5502" y="444442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display: flex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4356510"/>
            <a:ext cx="2299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today</a:t>
            </a:r>
            <a:endParaRPr lang="en-US" sz="48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61530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292" y="1606925"/>
            <a:ext cx="81702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“44 years ago we put a man on the Moon, but we still can’t vertically </a:t>
            </a:r>
          </a:p>
          <a:p>
            <a:pPr algn="r"/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center things in CSS”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6592" y="4213943"/>
            <a:ext cx="208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2000" b="1" i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irca August 2013</a:t>
            </a:r>
            <a:endParaRPr lang="en-US" sz="2000" b="1" i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2" y="3567612"/>
            <a:ext cx="771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Anonymous</a:t>
            </a:r>
            <a:endParaRPr lang="en-US" sz="3600" b="1" i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8523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841574"/>
            <a:ext cx="8292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Hello!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280284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I’m Razvan Caliman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1794112" y="4087810"/>
            <a:ext cx="499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3" name="Picture 2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8" y="4235991"/>
            <a:ext cx="839878" cy="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3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0626" y="1826326"/>
            <a:ext cx="7449434" cy="430160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display: flex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234" y="1968478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lex-container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1352" y="2790478"/>
            <a:ext cx="3134666" cy="30778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2313" y="2790478"/>
            <a:ext cx="3134666" cy="3077873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3234" y="2881076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lex-item</a:t>
            </a:r>
            <a:endParaRPr lang="en-US" sz="3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3971" y="2885140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lex-item</a:t>
            </a:r>
            <a:endParaRPr lang="en-US" sz="3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280" y="4190356"/>
            <a:ext cx="2554465" cy="1394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8338" y="4278160"/>
            <a:ext cx="241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regular element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53816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972" y="279047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arrange flex-items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3249" y="279047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2526" y="279047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3971" y="3578491"/>
            <a:ext cx="78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row 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2527" y="472285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83250" y="472285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971" y="472285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972" y="5518655"/>
            <a:ext cx="282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ow-reverse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2521" y="279047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52521" y="357849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52521" y="4366503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24748" y="5510866"/>
            <a:ext cx="14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column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77486" y="4366503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77486" y="357849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32996" y="5510866"/>
            <a:ext cx="271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olumn-reverse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7486" y="279047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89895" y="3618944"/>
            <a:ext cx="167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default</a:t>
            </a:r>
            <a:endParaRPr lang="en-US" sz="21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62139" y="3184485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58249" y="5144117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875175" y="4012343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6122666" y="4012343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5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lex-direction: </a:t>
            </a:r>
            <a:r>
              <a:rPr lang="en-US" sz="4000" dirty="0" smtClean="0">
                <a:solidFill>
                  <a:srgbClr val="FFFFFF"/>
                </a:solidFill>
                <a:latin typeface="Consolas"/>
                <a:cs typeface="Consolas"/>
              </a:rPr>
              <a:t>row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89" y="1938675"/>
            <a:ext cx="38154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</a:t>
            </a:r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ain-axis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09834" y="2609702"/>
            <a:ext cx="0" cy="3342087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 flipV="1">
            <a:off x="-541306" y="3748444"/>
            <a:ext cx="30347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ross-axis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1741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99712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88412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82023" y="2609702"/>
            <a:ext cx="5849565" cy="0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5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lex-direction: </a:t>
            </a:r>
            <a:r>
              <a:rPr lang="en-US" sz="4000" dirty="0" smtClean="0">
                <a:solidFill>
                  <a:srgbClr val="FFFFFF"/>
                </a:solidFill>
                <a:latin typeface="Consolas"/>
                <a:cs typeface="Consolas"/>
              </a:rPr>
              <a:t>column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89" y="1938675"/>
            <a:ext cx="38154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09834" y="2609702"/>
            <a:ext cx="0" cy="3342518"/>
          </a:xfrm>
          <a:prstGeom prst="straightConnector1">
            <a:avLst/>
          </a:prstGeom>
          <a:ln w="762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541306" y="3748444"/>
            <a:ext cx="30347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1741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01741" y="4106917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01741" y="5164208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82023" y="2609702"/>
            <a:ext cx="5849565" cy="0"/>
          </a:xfrm>
          <a:prstGeom prst="straightConnector1">
            <a:avLst/>
          </a:prstGeom>
          <a:ln w="7620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1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j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ustify-content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along the main 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6151" y="3265319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lex-start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34258" y="4194422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23535" y="4194422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12812" y="4194422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2156" y="5169882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lex-end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0626" y="4018281"/>
            <a:ext cx="350556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45830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35107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24384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96776" y="3260116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center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5826" y="2108515"/>
            <a:ext cx="3704230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17422" y="4194422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35107" y="4194422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19022" y="4194422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96776" y="5164679"/>
            <a:ext cx="267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pace-between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35826" y="4013078"/>
            <a:ext cx="3704230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lign-items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156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lex-start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76317" y="449628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5594" y="4496286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54871" y="4496286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03492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lex-end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flex-items along the </a:t>
            </a:r>
            <a:r>
              <a:rPr lang="en-US" sz="3200" b="1" u="sng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0415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lign-items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342088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088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088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156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center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76317" y="2280592"/>
            <a:ext cx="789277" cy="300370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5594" y="2280592"/>
            <a:ext cx="789277" cy="30037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54871" y="2280592"/>
            <a:ext cx="789277" cy="30037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03492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stretch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flex-items along the </a:t>
            </a:r>
            <a:r>
              <a:rPr lang="en-US" sz="3200" b="1" u="sng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9584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Mind the axes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2" y="1986016"/>
            <a:ext cx="7152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therwise it gets confusing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2855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44981" y="342552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552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552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7936" y="410153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justify-content: flex-start;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77473" y="224350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77473" y="3031518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77473" y="3819530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7936" y="747219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lign-items: center;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row;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3987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column;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363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44981" y="342552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552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552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7936" y="410153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justify-content: flex-start;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77473" y="224350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77473" y="3031518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77473" y="3819530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7936" y="747219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lign-items: center;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row;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3987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column;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0626" y="2095178"/>
            <a:ext cx="0" cy="3448700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80626" y="2113718"/>
            <a:ext cx="3583716" cy="4635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11962" y="2118353"/>
            <a:ext cx="3505569" cy="0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11962" y="2095178"/>
            <a:ext cx="0" cy="3448700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1962" y="2160241"/>
            <a:ext cx="3190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16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642686" y="3501921"/>
            <a:ext cx="307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16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626" y="2160241"/>
            <a:ext cx="3190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1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672172" y="3474192"/>
            <a:ext cx="296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16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50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acul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4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rder: &lt;integer&gt;;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63" y="1301918"/>
            <a:ext cx="6661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hift </a:t>
            </a:r>
            <a: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visual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order of flex-items.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DOM order stays the same.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71017" y="4414145"/>
            <a:ext cx="1791770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7476" y="4414145"/>
            <a:ext cx="17917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87476" y="4577688"/>
            <a:ext cx="179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rder: -1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79246" y="4414145"/>
            <a:ext cx="179177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7476" y="3055991"/>
            <a:ext cx="1791770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479246" y="3055991"/>
            <a:ext cx="179177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271016" y="3055991"/>
            <a:ext cx="17917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2" y="1986016"/>
            <a:ext cx="7152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reating fluid layout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0703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0 100px;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much can a flex-item grow and shrink along the main-axis, and its initial size.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464" y="3603709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shorthand notation means: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464" y="4279926"/>
            <a:ext cx="812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flex: flex-grow flex-shrink flex-basis; 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588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lex-grow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by what proportion can a flex-item grow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495679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lex-shrink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3041220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by what proportion can a flex-item shrink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4687633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lex-basis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5233174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initial size of flex-item, before grow or shrink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69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85375" y="3409407"/>
            <a:ext cx="2496314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16796" y="3409407"/>
            <a:ext cx="25665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83374" y="3409407"/>
            <a:ext cx="2513554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464" y="3233266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6464" y="687899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0088" y="851271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9365" y="85127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58642" y="851271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90958" y="1439960"/>
            <a:ext cx="4931804" cy="9271"/>
          </a:xfrm>
          <a:prstGeom prst="straightConnector1">
            <a:avLst/>
          </a:prstGeom>
          <a:ln w="76200" cmpd="sng">
            <a:solidFill>
              <a:schemeClr val="bg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2302" y="2396696"/>
            <a:ext cx="447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flex-grow: 1;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1341" y="851271"/>
            <a:ext cx="381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300px available space</a:t>
            </a:r>
            <a:endParaRPr lang="en-US" sz="28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5731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705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9129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87" y="3572950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8664" y="3572950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3530" y="3592227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1356" y="4798583"/>
            <a:ext cx="7950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ach flex-item gets an even share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of the available space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66609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85374" y="3496914"/>
            <a:ext cx="3967692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53066" y="3496914"/>
            <a:ext cx="175469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07756" y="3496914"/>
            <a:ext cx="17891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464" y="2475276"/>
            <a:ext cx="7885139" cy="2002471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6464" y="687899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0088" y="851271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9365" y="85127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58642" y="851271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90958" y="1439960"/>
            <a:ext cx="4931804" cy="9271"/>
          </a:xfrm>
          <a:prstGeom prst="straightConnector1">
            <a:avLst/>
          </a:prstGeom>
          <a:ln w="76200" cmpd="sng">
            <a:solidFill>
              <a:schemeClr val="bg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21341" y="851271"/>
            <a:ext cx="381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300px available space</a:t>
            </a:r>
            <a:endParaRPr lang="en-US" sz="28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5731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705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9129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86" y="3660457"/>
            <a:ext cx="333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 + 300/4 * 2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53066" y="3660457"/>
            <a:ext cx="1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+ 300/4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1188" y="3660457"/>
            <a:ext cx="170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+ 300/4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15128" y="2630016"/>
            <a:ext cx="250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2;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" name="Left Brace 1"/>
          <p:cNvSpPr/>
          <p:nvPr/>
        </p:nvSpPr>
        <p:spPr>
          <a:xfrm rot="5400000">
            <a:off x="2640900" y="1339939"/>
            <a:ext cx="270701" cy="3701040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1356" y="4798583"/>
            <a:ext cx="6485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irst flex-item gets twice as much space as others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5513809" y="2487121"/>
            <a:ext cx="270701" cy="1412404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40356" y="2630016"/>
            <a:ext cx="20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1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1" name="Left Brace 30"/>
          <p:cNvSpPr/>
          <p:nvPr/>
        </p:nvSpPr>
        <p:spPr>
          <a:xfrm rot="5400000">
            <a:off x="7228815" y="2445970"/>
            <a:ext cx="270701" cy="1494704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55362" y="2630016"/>
            <a:ext cx="20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1;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589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0 100px;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464" y="1396237"/>
            <a:ext cx="8191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grow by one proportion of the shared available space (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flex-grow: 1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 not shrink (</a:t>
            </a:r>
            <a:r>
              <a:rPr lang="en-US" sz="3200" dirty="0" smtClean="0">
                <a:solidFill>
                  <a:srgbClr val="FFFFFF"/>
                </a:solidFill>
                <a:latin typeface="Consolas"/>
                <a:cs typeface="Consolas"/>
              </a:rPr>
              <a:t>flex-shrink: 0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et an initial size of a hundred pixels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(</a:t>
            </a:r>
            <a:r>
              <a:rPr lang="en-US" sz="3200" dirty="0" smtClean="0">
                <a:solidFill>
                  <a:srgbClr val="FFFFFF"/>
                </a:solidFill>
                <a:latin typeface="Consolas"/>
                <a:cs typeface="Consolas"/>
              </a:rPr>
              <a:t>flex-basis: 100px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), which means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min-width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here, because it must not shrink</a:t>
            </a:r>
          </a:p>
          <a:p>
            <a:pPr lvl="1"/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18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Careful!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2251433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100px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3213293"/>
            <a:ext cx="7950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hen flex basis is other than zero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(0)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,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lex-grow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does not distribute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all unused space as you might expect.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/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The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flex-basis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is subtracted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before space is distributed.</a:t>
            </a:r>
          </a:p>
        </p:txBody>
      </p:sp>
    </p:spTree>
    <p:extLst>
      <p:ext uri="{BB962C8B-B14F-4D97-AF65-F5344CB8AC3E}">
        <p14:creationId xmlns:p14="http://schemas.microsoft.com/office/powerpoint/2010/main" val="160219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 descr="safari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05" y="4776759"/>
            <a:ext cx="1203242" cy="1203242"/>
          </a:xfrm>
          <a:prstGeom prst="rect">
            <a:avLst/>
          </a:prstGeom>
        </p:spPr>
      </p:pic>
      <p:pic>
        <p:nvPicPr>
          <p:cNvPr id="9" name="Picture 8" descr="internet-explorer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46" y="4780836"/>
            <a:ext cx="1199165" cy="1199165"/>
          </a:xfrm>
          <a:prstGeom prst="rect">
            <a:avLst/>
          </a:prstGeom>
        </p:spPr>
      </p:pic>
      <p:pic>
        <p:nvPicPr>
          <p:cNvPr id="10" name="Picture 9" descr="firefox_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74" y="2005288"/>
            <a:ext cx="1703058" cy="1703058"/>
          </a:xfrm>
          <a:prstGeom prst="rect">
            <a:avLst/>
          </a:prstGeom>
        </p:spPr>
      </p:pic>
      <p:pic>
        <p:nvPicPr>
          <p:cNvPr id="11" name="Picture 10" descr="safari-ios_256x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62" y="1893571"/>
            <a:ext cx="1782495" cy="1782495"/>
          </a:xfrm>
          <a:prstGeom prst="rect">
            <a:avLst/>
          </a:prstGeom>
        </p:spPr>
      </p:pic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7" y="2005288"/>
            <a:ext cx="1625600" cy="1625600"/>
          </a:xfrm>
          <a:prstGeom prst="rect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07" y="1957763"/>
            <a:ext cx="1705737" cy="1705737"/>
          </a:xfrm>
          <a:prstGeom prst="rect">
            <a:avLst/>
          </a:prstGeom>
        </p:spPr>
      </p:pic>
      <p:pic>
        <p:nvPicPr>
          <p:cNvPr id="17" name="Picture 16" descr="Android_Robot_2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98" y="4776759"/>
            <a:ext cx="975461" cy="11412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8258" y="4556714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910" y="4556714"/>
            <a:ext cx="3728485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6464" y="3910383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2011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3365" y="3910383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2009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258" y="1219896"/>
            <a:ext cx="370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latest syntax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06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ource Sans Pro Semibold"/>
                <a:cs typeface="Source Sans Pro Semibold"/>
              </a:rPr>
              <a:t>c</a:t>
            </a: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ross-browser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697364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.container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display: -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-box;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 display: -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ms-flexbox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display: 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-flex;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display: flex;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  -</a:t>
            </a:r>
            <a:r>
              <a:rPr lang="en-US" dirty="0" err="1" smtClean="0">
                <a:solidFill>
                  <a:srgbClr val="B3A2C7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-box-direction: normal;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  -</a:t>
            </a:r>
            <a:r>
              <a:rPr lang="en-US" dirty="0" err="1" smtClean="0">
                <a:solidFill>
                  <a:srgbClr val="B3A2C7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-box-orient: horizontal;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-</a:t>
            </a:r>
            <a:r>
              <a:rPr lang="en-US" dirty="0" err="1" smtClean="0">
                <a:solidFill>
                  <a:srgbClr val="4BACC6"/>
                </a:solidFill>
                <a:latin typeface="Consolas"/>
                <a:cs typeface="Consolas"/>
              </a:rPr>
              <a:t>ms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-flex-direction: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 -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-flex-direction: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 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72052" y="1705809"/>
            <a:ext cx="2252685" cy="1242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3296" y="1705809"/>
            <a:ext cx="11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2009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3296" y="2167474"/>
            <a:ext cx="192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Android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Safari 3 - 6</a:t>
            </a:r>
            <a:endParaRPr lang="en-US" sz="20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72052" y="2948082"/>
            <a:ext cx="2252685" cy="964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83296" y="3409747"/>
            <a:ext cx="192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IE 10</a:t>
            </a:r>
            <a:endParaRPr lang="en-US" sz="20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3296" y="2948082"/>
            <a:ext cx="11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2011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72052" y="3912235"/>
            <a:ext cx="2252685" cy="22435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83296" y="3912235"/>
            <a:ext cx="192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ource Sans Pro Semibold"/>
                <a:cs typeface="Source Sans Pro Semibold"/>
              </a:rPr>
              <a:t>l</a:t>
            </a:r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atest syntax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3296" y="4360871"/>
            <a:ext cx="1928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Chrome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Chrome Android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Firefox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Safari 7, </a:t>
            </a:r>
            <a:r>
              <a:rPr lang="en-US" sz="2000" b="1" dirty="0" err="1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iOS</a:t>
            </a:r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 7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Opera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4621" y="6260814"/>
            <a:ext cx="283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redit: Zoe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Gillenwater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(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zomigi.com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06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obe_Red_Tag_Logo_SCREEN_RETINA_top_plac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5" y="0"/>
            <a:ext cx="990600" cy="162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464" y="1804849"/>
            <a:ext cx="7555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Regions</a:t>
            </a:r>
          </a:p>
          <a:p>
            <a:r>
              <a:rPr lang="en-US" sz="4000" b="1" spc="-150" dirty="0">
                <a:latin typeface="Source Sans Pro Semibold"/>
                <a:cs typeface="Source Sans Pro Semibold"/>
              </a:rPr>
              <a:t>CSS </a:t>
            </a:r>
            <a:r>
              <a:rPr lang="en-US" sz="4000" b="1" spc="-150" dirty="0" smtClean="0">
                <a:latin typeface="Source Sans Pro Semibold"/>
                <a:cs typeface="Source Sans Pro Semibold"/>
              </a:rPr>
              <a:t>Shapes</a:t>
            </a:r>
          </a:p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Custom Filters</a:t>
            </a:r>
          </a:p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</a:t>
            </a:r>
            <a:r>
              <a:rPr lang="en-US" sz="4000" b="1" i="1" spc="-150" dirty="0" smtClean="0">
                <a:latin typeface="Source Sans Pro ExtraLight"/>
                <a:cs typeface="Source Sans Pro ExtraLight"/>
              </a:rPr>
              <a:t>that has never seen the light of day</a:t>
            </a:r>
          </a:p>
          <a:p>
            <a:endParaRPr lang="en-US" sz="4000" b="1" spc="-150" dirty="0" smtClean="0">
              <a:latin typeface="Source Sans Pro Semibold"/>
              <a:cs typeface="Source Sans Pro Semibold"/>
            </a:endParaRPr>
          </a:p>
          <a:p>
            <a:r>
              <a:rPr lang="en-US" sz="4000" b="1" spc="-150" dirty="0" err="1">
                <a:latin typeface="Source Sans Pro Light"/>
                <a:cs typeface="Source Sans Pro Light"/>
              </a:rPr>
              <a:t>p</a:t>
            </a:r>
            <a:r>
              <a:rPr lang="en-US" sz="4000" b="1" spc="-150" dirty="0" err="1" smtClean="0">
                <a:latin typeface="Source Sans Pro Light"/>
                <a:cs typeface="Source Sans Pro Light"/>
              </a:rPr>
              <a:t>olyfills</a:t>
            </a:r>
            <a:r>
              <a:rPr lang="en-US" sz="4000" b="1" spc="-150" dirty="0" smtClean="0">
                <a:latin typeface="Source Sans Pro Light"/>
                <a:cs typeface="Source Sans Pro Light"/>
              </a:rPr>
              <a:t>, prototypes, </a:t>
            </a:r>
          </a:p>
          <a:p>
            <a:r>
              <a:rPr lang="en-US" sz="4000" b="1" spc="-150" dirty="0">
                <a:latin typeface="Source Sans Pro Light"/>
                <a:cs typeface="Source Sans Pro Light"/>
              </a:rPr>
              <a:t>d</a:t>
            </a:r>
            <a:r>
              <a:rPr lang="en-US" sz="4000" b="1" spc="-150" dirty="0" smtClean="0">
                <a:latin typeface="Source Sans Pro Light"/>
                <a:cs typeface="Source Sans Pro Light"/>
              </a:rPr>
              <a:t>emos &amp;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79460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Source Sans Pro ExtraLight"/>
                <a:cs typeface="Source Sans Pro ExtraLight"/>
              </a:rPr>
              <a:t>Stuff I work on: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1220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rnizr-2-Logo-vertical-big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6" y="1668355"/>
            <a:ext cx="4853214" cy="33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7441" y="1935508"/>
            <a:ext cx="4697364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&lt;style&gt;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.container { … 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.container 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display: -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-flex;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display: flex;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&lt;/style&gt;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441" y="472615"/>
            <a:ext cx="77156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&lt;html class=“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-legacy no-regions …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”&gt;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441" y="1000965"/>
            <a:ext cx="77156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&lt;script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src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=“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modernizr.js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”&gt;&lt;/script&gt;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696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Regions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flow content between boxes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5707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6096" y="2051250"/>
            <a:ext cx="2346796" cy="3155750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0966" y="2051250"/>
            <a:ext cx="2346796" cy="3155750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9" idx="2"/>
            <a:endCxn id="10" idx="0"/>
          </p:cNvCxnSpPr>
          <p:nvPr/>
        </p:nvCxnSpPr>
        <p:spPr>
          <a:xfrm rot="5400000" flipH="1" flipV="1">
            <a:off x="2789054" y="2031690"/>
            <a:ext cx="3155750" cy="3194870"/>
          </a:xfrm>
          <a:prstGeom prst="bentConnector5">
            <a:avLst>
              <a:gd name="adj1" fmla="val -13568"/>
              <a:gd name="adj2" fmla="val 50000"/>
              <a:gd name="adj3" fmla="val 117305"/>
            </a:avLst>
          </a:prstGeom>
          <a:ln w="762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 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2012" y="2369587"/>
            <a:ext cx="521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 Semibold"/>
                <a:cs typeface="Source Sans Pro Semibold"/>
              </a:rPr>
              <a:t>A</a:t>
            </a:r>
            <a:endParaRPr lang="en-US" sz="3600" b="1" dirty="0">
              <a:solidFill>
                <a:schemeClr val="accent4">
                  <a:lumMod val="40000"/>
                  <a:lumOff val="6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3456" y="2431143"/>
            <a:ext cx="1347687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2012" y="2811036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2012" y="3190929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34927" y="3570822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34927" y="3950715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32012" y="4330608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32012" y="4710501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798" y="2431143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798" y="2811036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9798" y="3190929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9798" y="3570822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9798" y="3950715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6464" y="320215"/>
            <a:ext cx="8071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Google removed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2" name="Picture 21" descr="chrome_256x256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17" y="1646880"/>
            <a:ext cx="4568958" cy="4568958"/>
          </a:xfrm>
          <a:prstGeom prst="rect">
            <a:avLst/>
          </a:prstGeom>
        </p:spPr>
      </p:pic>
      <p:pic>
        <p:nvPicPr>
          <p:cNvPr id="23" name="Picture 22" descr="chrome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76" y="1647742"/>
            <a:ext cx="4568958" cy="4568958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71022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fari-ios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76" y="1647742"/>
            <a:ext cx="4568958" cy="456895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6463" y="320215"/>
            <a:ext cx="840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Apple keeps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0391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chrome://flags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CSS Regions are disabled by default in Chrome.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7244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611206"/>
            <a:ext cx="7848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 to chrome://flags</a:t>
            </a:r>
          </a:p>
          <a:p>
            <a:endParaRPr lang="en-US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find “</a:t>
            </a:r>
            <a:r>
              <a:rPr lang="en-US" sz="40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Light"/>
                <a:cs typeface="Source Sans Pro Light"/>
              </a:rPr>
              <a:t>Experimental Web Platform features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and click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Semibold"/>
                <a:cs typeface="Source Sans Pro Semibold"/>
              </a:rPr>
              <a:t>enable</a:t>
            </a:r>
          </a:p>
          <a:p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Semibold"/>
              <a:cs typeface="Source Sans Pro Semibold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restart Chrome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490806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How to enable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721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-</a:t>
            </a:r>
            <a:r>
              <a:rPr lang="en-US" sz="9600" b="1" spc="-300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webkit</a:t>
            </a: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-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CSS Regions are prefixed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7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2552987"/>
            <a:ext cx="804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low-into: </a:t>
            </a:r>
            <a:r>
              <a:rPr lang="en-US" sz="4000" dirty="0" err="1" smtClean="0">
                <a:solidFill>
                  <a:srgbClr val="FFFFFF"/>
                </a:solidFill>
                <a:latin typeface="Consolas"/>
                <a:cs typeface="Consolas"/>
              </a:rPr>
              <a:t>myFlow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31594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ollects content into a named flow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5" y="4239299"/>
            <a:ext cx="804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low-from: </a:t>
            </a:r>
            <a:r>
              <a:rPr lang="en-US" sz="4000" dirty="0" err="1" smtClean="0">
                <a:solidFill>
                  <a:srgbClr val="FFFFFF"/>
                </a:solidFill>
                <a:latin typeface="Consolas"/>
                <a:cs typeface="Consolas"/>
              </a:rPr>
              <a:t>myFlow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464" y="4845778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renders content from a named flow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464" y="73571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2-step process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071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5" y="2617070"/>
            <a:ext cx="7824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Let’s talk about layout</a:t>
            </a:r>
            <a:endParaRPr lang="en-US" sz="6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28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-regions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8" y="748705"/>
            <a:ext cx="7717824" cy="53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regions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are only visual containers, </a:t>
            </a:r>
          </a:p>
          <a:p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t</a:t>
            </a:r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hey don’t reorder the DOM.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1651042"/>
            <a:ext cx="795003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vent handlers on content still work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riginal styles for content still apply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464" y="82004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good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356371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meh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4" y="4394708"/>
            <a:ext cx="795003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ricky to add event handlers to a region</a:t>
            </a:r>
            <a:endParaRPr 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imited styling of content in a specific region</a:t>
            </a:r>
          </a:p>
        </p:txBody>
      </p:sp>
    </p:spTree>
    <p:extLst>
      <p:ext uri="{BB962C8B-B14F-4D97-AF65-F5344CB8AC3E}">
        <p14:creationId xmlns:p14="http://schemas.microsoft.com/office/powerpoint/2010/main" val="187851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4 at 6.55.37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" y="66341"/>
            <a:ext cx="8933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8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2-04 at 7.1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0"/>
            <a:ext cx="9032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3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any block-level item can become a region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::before,  ::after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upcoming block-generating specs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like CSS Grids, overflow: fragment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require empty placeholder &lt;div&gt;s</a:t>
            </a:r>
          </a:p>
        </p:txBody>
      </p:sp>
    </p:spTree>
    <p:extLst>
      <p:ext uri="{BB962C8B-B14F-4D97-AF65-F5344CB8AC3E}">
        <p14:creationId xmlns:p14="http://schemas.microsoft.com/office/powerpoint/2010/main" val="294653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184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regions work with every layout model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can auto-size to their content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not a replacement for CSS Multi-column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are not responsive</a:t>
            </a:r>
          </a:p>
        </p:txBody>
      </p:sp>
    </p:spTree>
    <p:extLst>
      <p:ext uri="{BB962C8B-B14F-4D97-AF65-F5344CB8AC3E}">
        <p14:creationId xmlns:p14="http://schemas.microsoft.com/office/powerpoint/2010/main" val="278329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are not a layout model,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such as 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Flexbox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or Multi-col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are a fragmentation model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building blocks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are a bad layout model</a:t>
            </a:r>
          </a:p>
        </p:txBody>
      </p:sp>
    </p:spTree>
    <p:extLst>
      <p:ext uri="{BB962C8B-B14F-4D97-AF65-F5344CB8AC3E}">
        <p14:creationId xmlns:p14="http://schemas.microsoft.com/office/powerpoint/2010/main" val="409195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82004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 Object Model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4" y="1587712"/>
            <a:ext cx="711819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JavaScript API for flows and regions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2845375"/>
            <a:ext cx="8047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document.getNamedFlows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()[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‘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myFlow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’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]</a:t>
            </a:r>
          </a:p>
          <a:p>
            <a:endParaRPr lang="en-US" sz="32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myFlow.getRegions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myFlow.getContent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myFlow.overset</a:t>
            </a:r>
            <a:endParaRPr lang="en-US" sz="32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479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8107" y="756262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Responsive Menu </a:t>
            </a:r>
            <a:b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</a:b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with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688107" y="2413212"/>
            <a:ext cx="644203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u="sng" dirty="0">
                <a:solidFill>
                  <a:srgbClr val="95B3D7"/>
                </a:solidFill>
                <a:latin typeface="Source Sans Pro ExtraLight"/>
                <a:cs typeface="Source Sans Pro ExtraLight"/>
              </a:rPr>
              <a:t>http://</a:t>
            </a:r>
            <a:r>
              <a:rPr lang="en-US" sz="4000" b="1" u="sng" dirty="0" err="1">
                <a:solidFill>
                  <a:srgbClr val="95B3D7"/>
                </a:solidFill>
                <a:latin typeface="Source Sans Pro ExtraLight"/>
                <a:cs typeface="Source Sans Pro ExtraLight"/>
              </a:rPr>
              <a:t>cdpn.io</a:t>
            </a:r>
            <a:r>
              <a:rPr lang="en-US" sz="4000" b="1" u="sng" dirty="0">
                <a:solidFill>
                  <a:srgbClr val="95B3D7"/>
                </a:solidFill>
                <a:latin typeface="Source Sans Pro ExtraLight"/>
                <a:cs typeface="Source Sans Pro ExtraLight"/>
              </a:rPr>
              <a:t>/</a:t>
            </a:r>
            <a:r>
              <a:rPr lang="en-US" sz="4000" b="1" u="sng" dirty="0" err="1">
                <a:solidFill>
                  <a:srgbClr val="95B3D7"/>
                </a:solidFill>
                <a:latin typeface="Source Sans Pro ExtraLight"/>
                <a:cs typeface="Source Sans Pro ExtraLight"/>
              </a:rPr>
              <a:t>tdHEg</a:t>
            </a:r>
            <a:endParaRPr lang="en-US" sz="4000" b="1" u="sng" dirty="0" smtClean="0">
              <a:solidFill>
                <a:srgbClr val="95B3D7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2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2-05 at 1.0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5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8107" y="756262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Adaptive UI </a:t>
            </a:r>
            <a:b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</a:b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with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 descr="adaptve-ui-regions-illustration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2321137"/>
            <a:ext cx="7496520" cy="37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0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opera_256x256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0" y="4795869"/>
            <a:ext cx="1215932" cy="1215932"/>
          </a:xfrm>
          <a:prstGeom prst="rect">
            <a:avLst/>
          </a:prstGeom>
        </p:spPr>
      </p:pic>
      <p:pic>
        <p:nvPicPr>
          <p:cNvPr id="19" name="Picture 18" descr="chrome_256x256.pn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" y="4811774"/>
            <a:ext cx="1215932" cy="1215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8" descr="internet-explorer_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70" y="4800878"/>
            <a:ext cx="1199165" cy="1199165"/>
          </a:xfrm>
          <a:prstGeom prst="rect">
            <a:avLst/>
          </a:prstGeom>
        </p:spPr>
      </p:pic>
      <p:pic>
        <p:nvPicPr>
          <p:cNvPr id="11" name="Picture 10" descr="safari-ios_256x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8" y="1872468"/>
            <a:ext cx="1718303" cy="1718303"/>
          </a:xfrm>
          <a:prstGeom prst="rect">
            <a:avLst/>
          </a:prstGeom>
        </p:spPr>
      </p:pic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9" y="4812636"/>
            <a:ext cx="1215932" cy="1215932"/>
          </a:xfrm>
          <a:prstGeom prst="rtTriangle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0" y="4800878"/>
            <a:ext cx="1215932" cy="1215932"/>
          </a:xfrm>
          <a:prstGeom prst="rtTriangle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0052" y="4561278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00430" y="509584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IE 10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258" y="3936861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ehind chrome://flags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15" name="Picture 14" descr="safari_256x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05" y="1787173"/>
            <a:ext cx="1803598" cy="18035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14505" y="3931172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lder implementation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052" y="1263953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enabled by default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6299" y="4561278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Polyfill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>
            <a:hlinkClick r:id="rId2"/>
          </p:cNvPr>
          <p:cNvSpPr txBox="1"/>
          <p:nvPr/>
        </p:nvSpPr>
        <p:spPr>
          <a:xfrm>
            <a:off x="606463" y="1254287"/>
            <a:ext cx="79187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github.com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/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FremyCompany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/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css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-regions-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polyfill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27" name="Picture 26" descr="internet-explorer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4" y="3037141"/>
            <a:ext cx="1199165" cy="1199165"/>
          </a:xfrm>
          <a:prstGeom prst="rect">
            <a:avLst/>
          </a:prstGeom>
        </p:spPr>
      </p:pic>
      <p:pic>
        <p:nvPicPr>
          <p:cNvPr id="28" name="Picture 27" descr="chrome_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2" y="3037141"/>
            <a:ext cx="1215932" cy="1215932"/>
          </a:xfrm>
          <a:prstGeom prst="rect">
            <a:avLst/>
          </a:prstGeom>
        </p:spPr>
      </p:pic>
      <p:pic>
        <p:nvPicPr>
          <p:cNvPr id="3" name="Picture 2" descr="firefox_256x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61" y="3037141"/>
            <a:ext cx="1215932" cy="12159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77115" y="4437380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9+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30" name="Picture 29" descr="opera_256x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51" y="3037141"/>
            <a:ext cx="1215932" cy="12159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91465" y="4394493"/>
            <a:ext cx="233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post-Presto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3410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Shapes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614873"/>
            <a:ext cx="7555301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inside and around custom shapes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18542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stricks-shapes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204" y="0"/>
            <a:ext cx="10793190" cy="69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hape-inside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inside of a custom shape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2" name="Picture 1" descr="shape-in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42" y="2370422"/>
            <a:ext cx="3379578" cy="3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hape-outside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around a custom shape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3" name="Picture 2" descr="shape-out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83" y="2151345"/>
            <a:ext cx="5711338" cy="37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7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611206"/>
            <a:ext cx="7848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 to chrome://flags</a:t>
            </a:r>
          </a:p>
          <a:p>
            <a:endParaRPr lang="en-US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find “</a:t>
            </a:r>
            <a:r>
              <a:rPr lang="en-US" sz="40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Light"/>
                <a:cs typeface="Source Sans Pro Light"/>
              </a:rPr>
              <a:t>Experimental Web Platform features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and click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Semibold"/>
                <a:cs typeface="Source Sans Pro Semibold"/>
              </a:rPr>
              <a:t>enable</a:t>
            </a:r>
          </a:p>
          <a:p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Semibold"/>
              <a:cs typeface="Source Sans Pro Semibold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restart Chrome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490806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How to enable 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58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4" y="2365216"/>
            <a:ext cx="2621168" cy="2621168"/>
          </a:xfrm>
          <a:prstGeom prst="rect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65" y="2365216"/>
            <a:ext cx="2621168" cy="26211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6464" y="1501199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ehind chrome://flags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196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Resources for 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21">
            <a:hlinkClick r:id="rId2"/>
          </p:cNvPr>
          <p:cNvSpPr txBox="1"/>
          <p:nvPr/>
        </p:nvSpPr>
        <p:spPr>
          <a:xfrm>
            <a:off x="606464" y="1501199"/>
            <a:ext cx="550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Creating Non-Rectangular Layouts with CSS Shapes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606464" y="2980419"/>
            <a:ext cx="55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CSS Shapes on </a:t>
            </a:r>
            <a:r>
              <a:rPr lang="en-US" sz="2800" b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html.adobe.com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606464" y="4080547"/>
            <a:ext cx="550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Alice in Wonderland demo </a:t>
            </a:r>
            <a:b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with CSS Shapes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8056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5 at 1.0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5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7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480490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537311"/>
            <a:ext cx="9144000" cy="2320689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</a:t>
            </a:r>
            <a:r>
              <a:rPr lang="en-US" sz="4800" b="1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Flexbox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16622"/>
            <a:ext cx="9144000" cy="23206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6463" y="1069023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osition, align, flex and order elements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64" y="264949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63" y="3398301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ontrol flow of content</a:t>
            </a:r>
            <a:endParaRPr lang="en-US" sz="32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865" y="505215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8864" y="5800961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rap content inside/around shapes</a:t>
            </a:r>
            <a:endParaRPr lang="en-US" sz="32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9964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313671"/>
            <a:ext cx="75553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Experiment!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1794112" y="3672311"/>
            <a:ext cx="499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7" name="Picture 6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8" y="3820492"/>
            <a:ext cx="839878" cy="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“web pages”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47982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 call them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70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5 at 1.0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4" y="211650"/>
            <a:ext cx="8707832" cy="64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1161</Words>
  <Application>Microsoft Macintosh PowerPoint</Application>
  <PresentationFormat>On-screen Show (4:3)</PresentationFormat>
  <Paragraphs>273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Caliman</dc:creator>
  <cp:lastModifiedBy>Razvan Caliman</cp:lastModifiedBy>
  <cp:revision>513</cp:revision>
  <dcterms:created xsi:type="dcterms:W3CDTF">2014-02-03T22:11:24Z</dcterms:created>
  <dcterms:modified xsi:type="dcterms:W3CDTF">2014-03-18T21:13:28Z</dcterms:modified>
</cp:coreProperties>
</file>