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1" r:id="rId3"/>
    <p:sldId id="275" r:id="rId4"/>
    <p:sldId id="262" r:id="rId5"/>
    <p:sldId id="260" r:id="rId6"/>
    <p:sldId id="257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673"/>
  </p:normalViewPr>
  <p:slideViewPr>
    <p:cSldViewPr snapToGrid="0">
      <p:cViewPr varScale="1">
        <p:scale>
          <a:sx n="115" d="100"/>
          <a:sy n="115" d="100"/>
        </p:scale>
        <p:origin x="64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IR-book/html/htmledition/stemming-and-lemmatization-1.html" TargetMode="External"/><Relationship Id="rId2" Type="http://schemas.openxmlformats.org/officeDocument/2006/relationships/hyperlink" Target="https://ctti-clinicaltrials.org/" TargetMode="External"/><Relationship Id="rId1" Type="http://schemas.openxmlformats.org/officeDocument/2006/relationships/hyperlink" Target="https://www.clinicaltrials.gov/" TargetMode="External"/><Relationship Id="rId5" Type="http://schemas.openxmlformats.org/officeDocument/2006/relationships/hyperlink" Target="https://arxiv.org/pdf/2301.12867" TargetMode="External"/><Relationship Id="rId4" Type="http://schemas.openxmlformats.org/officeDocument/2006/relationships/hyperlink" Target="https://arxiv.org/pdf/2010.15980" TargetMode="External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IR-book/html/htmledition/stemming-and-lemmatization-1.html" TargetMode="External"/><Relationship Id="rId2" Type="http://schemas.openxmlformats.org/officeDocument/2006/relationships/hyperlink" Target="https://ctti-clinicaltrials.org/" TargetMode="External"/><Relationship Id="rId1" Type="http://schemas.openxmlformats.org/officeDocument/2006/relationships/hyperlink" Target="https://www.clinicaltrials.gov/" TargetMode="External"/><Relationship Id="rId5" Type="http://schemas.openxmlformats.org/officeDocument/2006/relationships/hyperlink" Target="https://arxiv.org/pdf/2301.12867" TargetMode="External"/><Relationship Id="rId4" Type="http://schemas.openxmlformats.org/officeDocument/2006/relationships/hyperlink" Target="https://arxiv.org/pdf/2010.15980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D55D6C-1EDE-48E3-AC4F-E450BB4F2DA3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405B22C-B537-4BB1-95D2-A4DF5C14ED5D}">
      <dgm:prSet/>
      <dgm:spPr/>
      <dgm:t>
        <a:bodyPr/>
        <a:lstStyle/>
        <a:p>
          <a:r>
            <a:rPr lang="en-US"/>
            <a:t>Evaluate</a:t>
          </a:r>
        </a:p>
      </dgm:t>
    </dgm:pt>
    <dgm:pt modelId="{0AC15A5D-C605-4572-8E63-97B3DC8A6522}" type="parTrans" cxnId="{817A2B53-8CE2-4C80-807E-DF42CA1AC3F5}">
      <dgm:prSet/>
      <dgm:spPr/>
      <dgm:t>
        <a:bodyPr/>
        <a:lstStyle/>
        <a:p>
          <a:endParaRPr lang="en-US"/>
        </a:p>
      </dgm:t>
    </dgm:pt>
    <dgm:pt modelId="{B5729C96-4BEE-4FA1-8B33-1DB52B0724E7}" type="sibTrans" cxnId="{817A2B53-8CE2-4C80-807E-DF42CA1AC3F5}">
      <dgm:prSet/>
      <dgm:spPr/>
      <dgm:t>
        <a:bodyPr/>
        <a:lstStyle/>
        <a:p>
          <a:endParaRPr lang="en-US"/>
        </a:p>
      </dgm:t>
    </dgm:pt>
    <dgm:pt modelId="{C663DCA3-FE3F-400A-9B9E-70F3A682E5BB}">
      <dgm:prSet/>
      <dgm:spPr/>
      <dgm:t>
        <a:bodyPr/>
        <a:lstStyle/>
        <a:p>
          <a:r>
            <a:rPr lang="en-US"/>
            <a:t>Evaluate Large Language Model (LLM) performance</a:t>
          </a:r>
        </a:p>
      </dgm:t>
    </dgm:pt>
    <dgm:pt modelId="{C9BF4989-92C2-4B74-B4C9-494E629AF17C}" type="parTrans" cxnId="{1EC8EFD6-45F6-479E-9319-8C9A0CF64402}">
      <dgm:prSet/>
      <dgm:spPr/>
      <dgm:t>
        <a:bodyPr/>
        <a:lstStyle/>
        <a:p>
          <a:endParaRPr lang="en-US"/>
        </a:p>
      </dgm:t>
    </dgm:pt>
    <dgm:pt modelId="{FDA75788-CC00-4422-990E-8D72286C583D}" type="sibTrans" cxnId="{1EC8EFD6-45F6-479E-9319-8C9A0CF64402}">
      <dgm:prSet/>
      <dgm:spPr/>
      <dgm:t>
        <a:bodyPr/>
        <a:lstStyle/>
        <a:p>
          <a:endParaRPr lang="en-US"/>
        </a:p>
      </dgm:t>
    </dgm:pt>
    <dgm:pt modelId="{C8628457-45AF-4C13-A15E-8FE1F509B7C4}">
      <dgm:prSet/>
      <dgm:spPr/>
      <dgm:t>
        <a:bodyPr/>
        <a:lstStyle/>
        <a:p>
          <a:r>
            <a:rPr lang="en-US"/>
            <a:t>Extract</a:t>
          </a:r>
        </a:p>
      </dgm:t>
    </dgm:pt>
    <dgm:pt modelId="{EE0ED20B-77A9-4115-BF5D-C48C21804178}" type="parTrans" cxnId="{E6CAF267-EBFD-433F-8AAA-0B1B1DFC2FD9}">
      <dgm:prSet/>
      <dgm:spPr/>
      <dgm:t>
        <a:bodyPr/>
        <a:lstStyle/>
        <a:p>
          <a:endParaRPr lang="en-US"/>
        </a:p>
      </dgm:t>
    </dgm:pt>
    <dgm:pt modelId="{B5A8F34F-FEE4-442B-B025-68B5BE521BE0}" type="sibTrans" cxnId="{E6CAF267-EBFD-433F-8AAA-0B1B1DFC2FD9}">
      <dgm:prSet/>
      <dgm:spPr/>
      <dgm:t>
        <a:bodyPr/>
        <a:lstStyle/>
        <a:p>
          <a:endParaRPr lang="en-US"/>
        </a:p>
      </dgm:t>
    </dgm:pt>
    <dgm:pt modelId="{BB3F8BD6-8884-44EC-8DD7-C7ED99A70B81}">
      <dgm:prSet/>
      <dgm:spPr/>
      <dgm:t>
        <a:bodyPr/>
        <a:lstStyle/>
        <a:p>
          <a:r>
            <a:rPr lang="en-US"/>
            <a:t>Extract patient characteristics from free-text eligibility criteria</a:t>
          </a:r>
        </a:p>
      </dgm:t>
    </dgm:pt>
    <dgm:pt modelId="{7CC0B4B3-A956-4C7B-900C-E228B8A3ED56}" type="parTrans" cxnId="{CC0A9118-46CC-431B-A802-5E6761B56B27}">
      <dgm:prSet/>
      <dgm:spPr/>
      <dgm:t>
        <a:bodyPr/>
        <a:lstStyle/>
        <a:p>
          <a:endParaRPr lang="en-US"/>
        </a:p>
      </dgm:t>
    </dgm:pt>
    <dgm:pt modelId="{6212F7F2-A6D8-4D3E-8391-26019570CA1B}" type="sibTrans" cxnId="{CC0A9118-46CC-431B-A802-5E6761B56B27}">
      <dgm:prSet/>
      <dgm:spPr/>
      <dgm:t>
        <a:bodyPr/>
        <a:lstStyle/>
        <a:p>
          <a:endParaRPr lang="en-US"/>
        </a:p>
      </dgm:t>
    </dgm:pt>
    <dgm:pt modelId="{212D3016-ED6B-4937-9CA0-48DBC0DA8354}">
      <dgm:prSet/>
      <dgm:spPr/>
      <dgm:t>
        <a:bodyPr/>
        <a:lstStyle/>
        <a:p>
          <a:r>
            <a:rPr lang="en-US"/>
            <a:t>Inform</a:t>
          </a:r>
        </a:p>
      </dgm:t>
    </dgm:pt>
    <dgm:pt modelId="{5792C72B-5AA6-476B-81F2-FEB9321033E3}" type="parTrans" cxnId="{045AB42E-9B83-4573-A5F9-446D1F72C522}">
      <dgm:prSet/>
      <dgm:spPr/>
      <dgm:t>
        <a:bodyPr/>
        <a:lstStyle/>
        <a:p>
          <a:endParaRPr lang="en-US"/>
        </a:p>
      </dgm:t>
    </dgm:pt>
    <dgm:pt modelId="{8685C87A-B4D0-4897-95D0-D9565F17B45A}" type="sibTrans" cxnId="{045AB42E-9B83-4573-A5F9-446D1F72C522}">
      <dgm:prSet/>
      <dgm:spPr/>
      <dgm:t>
        <a:bodyPr/>
        <a:lstStyle/>
        <a:p>
          <a:endParaRPr lang="en-US"/>
        </a:p>
      </dgm:t>
    </dgm:pt>
    <dgm:pt modelId="{367D4C49-FD72-4726-86F2-C80DDE38E2B5}">
      <dgm:prSet/>
      <dgm:spPr/>
      <dgm:t>
        <a:bodyPr/>
        <a:lstStyle/>
        <a:p>
          <a:r>
            <a:rPr lang="en-US"/>
            <a:t>Inform LLM development and implementation in clinical research</a:t>
          </a:r>
        </a:p>
      </dgm:t>
    </dgm:pt>
    <dgm:pt modelId="{4AEDE945-17B4-4BCA-B01C-040F511C511A}" type="parTrans" cxnId="{BC869AF9-A585-4EDC-B4E9-1B8FA5F56385}">
      <dgm:prSet/>
      <dgm:spPr/>
      <dgm:t>
        <a:bodyPr/>
        <a:lstStyle/>
        <a:p>
          <a:endParaRPr lang="en-US"/>
        </a:p>
      </dgm:t>
    </dgm:pt>
    <dgm:pt modelId="{36F80AEE-4EE0-43FE-8494-3D2C01C4C277}" type="sibTrans" cxnId="{BC869AF9-A585-4EDC-B4E9-1B8FA5F56385}">
      <dgm:prSet/>
      <dgm:spPr/>
      <dgm:t>
        <a:bodyPr/>
        <a:lstStyle/>
        <a:p>
          <a:endParaRPr lang="en-US"/>
        </a:p>
      </dgm:t>
    </dgm:pt>
    <dgm:pt modelId="{3819A3A2-4E20-446D-84B2-1DB163E9E0C1}" type="pres">
      <dgm:prSet presAssocID="{FDD55D6C-1EDE-48E3-AC4F-E450BB4F2DA3}" presName="Name0" presStyleCnt="0">
        <dgm:presLayoutVars>
          <dgm:dir/>
          <dgm:animLvl val="lvl"/>
          <dgm:resizeHandles val="exact"/>
        </dgm:presLayoutVars>
      </dgm:prSet>
      <dgm:spPr/>
    </dgm:pt>
    <dgm:pt modelId="{7C7BB831-7C68-4F61-B895-65BF0B8E1E8B}" type="pres">
      <dgm:prSet presAssocID="{D405B22C-B537-4BB1-95D2-A4DF5C14ED5D}" presName="linNode" presStyleCnt="0"/>
      <dgm:spPr/>
    </dgm:pt>
    <dgm:pt modelId="{E86F7249-682E-49E7-8E19-F22546BDF082}" type="pres">
      <dgm:prSet presAssocID="{D405B22C-B537-4BB1-95D2-A4DF5C14ED5D}" presName="parentText" presStyleLbl="solidFgAcc1" presStyleIdx="0" presStyleCnt="3">
        <dgm:presLayoutVars>
          <dgm:chMax val="1"/>
          <dgm:bulletEnabled/>
        </dgm:presLayoutVars>
      </dgm:prSet>
      <dgm:spPr/>
    </dgm:pt>
    <dgm:pt modelId="{D2375C38-BFC8-4030-93A2-614690D89EB8}" type="pres">
      <dgm:prSet presAssocID="{D405B22C-B537-4BB1-95D2-A4DF5C14ED5D}" presName="descendantText" presStyleLbl="alignNode1" presStyleIdx="0" presStyleCnt="3">
        <dgm:presLayoutVars>
          <dgm:bulletEnabled/>
        </dgm:presLayoutVars>
      </dgm:prSet>
      <dgm:spPr/>
    </dgm:pt>
    <dgm:pt modelId="{5A51FF20-CB3E-4F82-BDCE-ED0E42CB03EA}" type="pres">
      <dgm:prSet presAssocID="{B5729C96-4BEE-4FA1-8B33-1DB52B0724E7}" presName="sp" presStyleCnt="0"/>
      <dgm:spPr/>
    </dgm:pt>
    <dgm:pt modelId="{ABE184D4-49D8-4C37-841A-10CAB396830E}" type="pres">
      <dgm:prSet presAssocID="{C8628457-45AF-4C13-A15E-8FE1F509B7C4}" presName="linNode" presStyleCnt="0"/>
      <dgm:spPr/>
    </dgm:pt>
    <dgm:pt modelId="{34F1497D-3496-4C67-BCE5-D2AB9B773FC3}" type="pres">
      <dgm:prSet presAssocID="{C8628457-45AF-4C13-A15E-8FE1F509B7C4}" presName="parentText" presStyleLbl="solidFgAcc1" presStyleIdx="1" presStyleCnt="3">
        <dgm:presLayoutVars>
          <dgm:chMax val="1"/>
          <dgm:bulletEnabled/>
        </dgm:presLayoutVars>
      </dgm:prSet>
      <dgm:spPr/>
    </dgm:pt>
    <dgm:pt modelId="{239D9856-2F46-4023-B9EA-327253FB4228}" type="pres">
      <dgm:prSet presAssocID="{C8628457-45AF-4C13-A15E-8FE1F509B7C4}" presName="descendantText" presStyleLbl="alignNode1" presStyleIdx="1" presStyleCnt="3">
        <dgm:presLayoutVars>
          <dgm:bulletEnabled/>
        </dgm:presLayoutVars>
      </dgm:prSet>
      <dgm:spPr/>
    </dgm:pt>
    <dgm:pt modelId="{E2AB19BB-C5FB-41A7-B586-85176BE0B83B}" type="pres">
      <dgm:prSet presAssocID="{B5A8F34F-FEE4-442B-B025-68B5BE521BE0}" presName="sp" presStyleCnt="0"/>
      <dgm:spPr/>
    </dgm:pt>
    <dgm:pt modelId="{2E668AD1-B78D-4036-9E0E-6B05613451B2}" type="pres">
      <dgm:prSet presAssocID="{212D3016-ED6B-4937-9CA0-48DBC0DA8354}" presName="linNode" presStyleCnt="0"/>
      <dgm:spPr/>
    </dgm:pt>
    <dgm:pt modelId="{BEE31708-92E1-4F3A-B618-2CB8AA696D4D}" type="pres">
      <dgm:prSet presAssocID="{212D3016-ED6B-4937-9CA0-48DBC0DA8354}" presName="parentText" presStyleLbl="solidFgAcc1" presStyleIdx="2" presStyleCnt="3">
        <dgm:presLayoutVars>
          <dgm:chMax val="1"/>
          <dgm:bulletEnabled/>
        </dgm:presLayoutVars>
      </dgm:prSet>
      <dgm:spPr/>
    </dgm:pt>
    <dgm:pt modelId="{50C08445-DD00-4D93-AD16-FB138ECE288B}" type="pres">
      <dgm:prSet presAssocID="{212D3016-ED6B-4937-9CA0-48DBC0DA8354}" presName="descendantText" presStyleLbl="alignNode1" presStyleIdx="2" presStyleCnt="3">
        <dgm:presLayoutVars>
          <dgm:bulletEnabled/>
        </dgm:presLayoutVars>
      </dgm:prSet>
      <dgm:spPr/>
    </dgm:pt>
  </dgm:ptLst>
  <dgm:cxnLst>
    <dgm:cxn modelId="{BA645107-CBF5-4391-AF53-BA455E2FBB82}" type="presOf" srcId="{FDD55D6C-1EDE-48E3-AC4F-E450BB4F2DA3}" destId="{3819A3A2-4E20-446D-84B2-1DB163E9E0C1}" srcOrd="0" destOrd="0" presId="urn:microsoft.com/office/officeart/2016/7/layout/VerticalHollowActionList"/>
    <dgm:cxn modelId="{CC0A9118-46CC-431B-A802-5E6761B56B27}" srcId="{C8628457-45AF-4C13-A15E-8FE1F509B7C4}" destId="{BB3F8BD6-8884-44EC-8DD7-C7ED99A70B81}" srcOrd="0" destOrd="0" parTransId="{7CC0B4B3-A956-4C7B-900C-E228B8A3ED56}" sibTransId="{6212F7F2-A6D8-4D3E-8391-26019570CA1B}"/>
    <dgm:cxn modelId="{045AB42E-9B83-4573-A5F9-446D1F72C522}" srcId="{FDD55D6C-1EDE-48E3-AC4F-E450BB4F2DA3}" destId="{212D3016-ED6B-4937-9CA0-48DBC0DA8354}" srcOrd="2" destOrd="0" parTransId="{5792C72B-5AA6-476B-81F2-FEB9321033E3}" sibTransId="{8685C87A-B4D0-4897-95D0-D9565F17B45A}"/>
    <dgm:cxn modelId="{D5867441-2814-40EE-92EB-E569E4BFDA8B}" type="presOf" srcId="{D405B22C-B537-4BB1-95D2-A4DF5C14ED5D}" destId="{E86F7249-682E-49E7-8E19-F22546BDF082}" srcOrd="0" destOrd="0" presId="urn:microsoft.com/office/officeart/2016/7/layout/VerticalHollowActionList"/>
    <dgm:cxn modelId="{7A98584E-220A-4758-8D8B-6E29470358DD}" type="presOf" srcId="{212D3016-ED6B-4937-9CA0-48DBC0DA8354}" destId="{BEE31708-92E1-4F3A-B618-2CB8AA696D4D}" srcOrd="0" destOrd="0" presId="urn:microsoft.com/office/officeart/2016/7/layout/VerticalHollowActionList"/>
    <dgm:cxn modelId="{817A2B53-8CE2-4C80-807E-DF42CA1AC3F5}" srcId="{FDD55D6C-1EDE-48E3-AC4F-E450BB4F2DA3}" destId="{D405B22C-B537-4BB1-95D2-A4DF5C14ED5D}" srcOrd="0" destOrd="0" parTransId="{0AC15A5D-C605-4572-8E63-97B3DC8A6522}" sibTransId="{B5729C96-4BEE-4FA1-8B33-1DB52B0724E7}"/>
    <dgm:cxn modelId="{E6CAF267-EBFD-433F-8AAA-0B1B1DFC2FD9}" srcId="{FDD55D6C-1EDE-48E3-AC4F-E450BB4F2DA3}" destId="{C8628457-45AF-4C13-A15E-8FE1F509B7C4}" srcOrd="1" destOrd="0" parTransId="{EE0ED20B-77A9-4115-BF5D-C48C21804178}" sibTransId="{B5A8F34F-FEE4-442B-B025-68B5BE521BE0}"/>
    <dgm:cxn modelId="{2A1B326B-3D4D-4B8B-ABC3-DAA315136A46}" type="presOf" srcId="{BB3F8BD6-8884-44EC-8DD7-C7ED99A70B81}" destId="{239D9856-2F46-4023-B9EA-327253FB4228}" srcOrd="0" destOrd="0" presId="urn:microsoft.com/office/officeart/2016/7/layout/VerticalHollowActionList"/>
    <dgm:cxn modelId="{29C8BA73-1DD7-4C66-9835-E2037FCC99CC}" type="presOf" srcId="{C663DCA3-FE3F-400A-9B9E-70F3A682E5BB}" destId="{D2375C38-BFC8-4030-93A2-614690D89EB8}" srcOrd="0" destOrd="0" presId="urn:microsoft.com/office/officeart/2016/7/layout/VerticalHollowActionList"/>
    <dgm:cxn modelId="{74FABAB5-D9C4-4AF6-BF05-8EA7940F213B}" type="presOf" srcId="{C8628457-45AF-4C13-A15E-8FE1F509B7C4}" destId="{34F1497D-3496-4C67-BCE5-D2AB9B773FC3}" srcOrd="0" destOrd="0" presId="urn:microsoft.com/office/officeart/2016/7/layout/VerticalHollowActionList"/>
    <dgm:cxn modelId="{1EC8EFD6-45F6-479E-9319-8C9A0CF64402}" srcId="{D405B22C-B537-4BB1-95D2-A4DF5C14ED5D}" destId="{C663DCA3-FE3F-400A-9B9E-70F3A682E5BB}" srcOrd="0" destOrd="0" parTransId="{C9BF4989-92C2-4B74-B4C9-494E629AF17C}" sibTransId="{FDA75788-CC00-4422-990E-8D72286C583D}"/>
    <dgm:cxn modelId="{4E1705E3-FBAE-457E-B11C-B48C7E9B9635}" type="presOf" srcId="{367D4C49-FD72-4726-86F2-C80DDE38E2B5}" destId="{50C08445-DD00-4D93-AD16-FB138ECE288B}" srcOrd="0" destOrd="0" presId="urn:microsoft.com/office/officeart/2016/7/layout/VerticalHollowActionList"/>
    <dgm:cxn modelId="{BC869AF9-A585-4EDC-B4E9-1B8FA5F56385}" srcId="{212D3016-ED6B-4937-9CA0-48DBC0DA8354}" destId="{367D4C49-FD72-4726-86F2-C80DDE38E2B5}" srcOrd="0" destOrd="0" parTransId="{4AEDE945-17B4-4BCA-B01C-040F511C511A}" sibTransId="{36F80AEE-4EE0-43FE-8494-3D2C01C4C277}"/>
    <dgm:cxn modelId="{F94EBE8E-2F55-40C4-A33A-5CCF5DF20542}" type="presParOf" srcId="{3819A3A2-4E20-446D-84B2-1DB163E9E0C1}" destId="{7C7BB831-7C68-4F61-B895-65BF0B8E1E8B}" srcOrd="0" destOrd="0" presId="urn:microsoft.com/office/officeart/2016/7/layout/VerticalHollowActionList"/>
    <dgm:cxn modelId="{A660850D-3915-42C4-946D-D59FCF20074C}" type="presParOf" srcId="{7C7BB831-7C68-4F61-B895-65BF0B8E1E8B}" destId="{E86F7249-682E-49E7-8E19-F22546BDF082}" srcOrd="0" destOrd="0" presId="urn:microsoft.com/office/officeart/2016/7/layout/VerticalHollowActionList"/>
    <dgm:cxn modelId="{5EC419BD-3FBB-425A-900B-FB1EE0576620}" type="presParOf" srcId="{7C7BB831-7C68-4F61-B895-65BF0B8E1E8B}" destId="{D2375C38-BFC8-4030-93A2-614690D89EB8}" srcOrd="1" destOrd="0" presId="urn:microsoft.com/office/officeart/2016/7/layout/VerticalHollowActionList"/>
    <dgm:cxn modelId="{FD67FAE4-5903-4DDD-88D2-5117937B7098}" type="presParOf" srcId="{3819A3A2-4E20-446D-84B2-1DB163E9E0C1}" destId="{5A51FF20-CB3E-4F82-BDCE-ED0E42CB03EA}" srcOrd="1" destOrd="0" presId="urn:microsoft.com/office/officeart/2016/7/layout/VerticalHollowActionList"/>
    <dgm:cxn modelId="{40532308-02EE-4A07-BF0F-3B906277BFFC}" type="presParOf" srcId="{3819A3A2-4E20-446D-84B2-1DB163E9E0C1}" destId="{ABE184D4-49D8-4C37-841A-10CAB396830E}" srcOrd="2" destOrd="0" presId="urn:microsoft.com/office/officeart/2016/7/layout/VerticalHollowActionList"/>
    <dgm:cxn modelId="{10CDB520-FD7F-4D71-9A8D-659B225FC232}" type="presParOf" srcId="{ABE184D4-49D8-4C37-841A-10CAB396830E}" destId="{34F1497D-3496-4C67-BCE5-D2AB9B773FC3}" srcOrd="0" destOrd="0" presId="urn:microsoft.com/office/officeart/2016/7/layout/VerticalHollowActionList"/>
    <dgm:cxn modelId="{B40B5CFF-14E9-4A14-831F-D5E8C6DB4E13}" type="presParOf" srcId="{ABE184D4-49D8-4C37-841A-10CAB396830E}" destId="{239D9856-2F46-4023-B9EA-327253FB4228}" srcOrd="1" destOrd="0" presId="urn:microsoft.com/office/officeart/2016/7/layout/VerticalHollowActionList"/>
    <dgm:cxn modelId="{6C636048-D9C2-4F1A-8FD5-29AE2623E603}" type="presParOf" srcId="{3819A3A2-4E20-446D-84B2-1DB163E9E0C1}" destId="{E2AB19BB-C5FB-41A7-B586-85176BE0B83B}" srcOrd="3" destOrd="0" presId="urn:microsoft.com/office/officeart/2016/7/layout/VerticalHollowActionList"/>
    <dgm:cxn modelId="{CCFA6740-6710-4E1E-936C-A121E53C9866}" type="presParOf" srcId="{3819A3A2-4E20-446D-84B2-1DB163E9E0C1}" destId="{2E668AD1-B78D-4036-9E0E-6B05613451B2}" srcOrd="4" destOrd="0" presId="urn:microsoft.com/office/officeart/2016/7/layout/VerticalHollowActionList"/>
    <dgm:cxn modelId="{8DC035CF-2172-48E9-8800-58897CECB338}" type="presParOf" srcId="{2E668AD1-B78D-4036-9E0E-6B05613451B2}" destId="{BEE31708-92E1-4F3A-B618-2CB8AA696D4D}" srcOrd="0" destOrd="0" presId="urn:microsoft.com/office/officeart/2016/7/layout/VerticalHollowActionList"/>
    <dgm:cxn modelId="{54CE4A87-B0CC-4F9F-9D64-F4326C6ABDC0}" type="presParOf" srcId="{2E668AD1-B78D-4036-9E0E-6B05613451B2}" destId="{50C08445-DD00-4D93-AD16-FB138ECE288B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A6C65C-454B-4A66-A7DC-24B7CA5FC94C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18AABAE6-8497-4AD9-857C-61E2C3A66F10}">
      <dgm:prSet custT="1"/>
      <dgm:spPr/>
      <dgm:t>
        <a:bodyPr/>
        <a:lstStyle/>
        <a:p>
          <a:r>
            <a:rPr lang="en-US" sz="1600" b="0" i="0" dirty="0" err="1"/>
            <a:t>Indox</a:t>
          </a:r>
          <a:r>
            <a:rPr lang="en-US" sz="1600" b="0" i="0" dirty="0"/>
            <a:t> for Retrieval Augmentation: A cutting-edge, open-source application designed to simplify the extraction of relevant data from various document formats, including text files, PDFs, HTML, Markdown, and LaTeX. </a:t>
          </a:r>
          <a:r>
            <a:rPr lang="en-US" sz="1600" b="0" i="0" dirty="0" err="1"/>
            <a:t>Indox</a:t>
          </a:r>
          <a:r>
            <a:rPr lang="en-US" sz="1600" b="0" i="0" dirty="0"/>
            <a:t> efficiently handles both structured and unstructured data with precision. </a:t>
          </a:r>
        </a:p>
        <a:p>
          <a:r>
            <a:rPr lang="en-US" sz="1600" b="0" i="0" dirty="0" err="1"/>
            <a:t>indox</a:t>
          </a:r>
          <a:r>
            <a:rPr lang="en-US" sz="1600" b="0" i="0" dirty="0"/>
            <a:t>: https://github.com/osllmai/inDox </a:t>
          </a:r>
          <a:endParaRPr lang="en-US" sz="1600" dirty="0"/>
        </a:p>
      </dgm:t>
    </dgm:pt>
    <dgm:pt modelId="{84DD3739-99BB-402D-8D8D-D7CE83218E98}" type="parTrans" cxnId="{A1475B33-7F7D-4BBA-AAAE-A3D39C55A5A1}">
      <dgm:prSet/>
      <dgm:spPr/>
      <dgm:t>
        <a:bodyPr/>
        <a:lstStyle/>
        <a:p>
          <a:endParaRPr lang="en-US"/>
        </a:p>
      </dgm:t>
    </dgm:pt>
    <dgm:pt modelId="{F5F800AD-929E-44F9-8F1E-CF21BBB841B9}" type="sibTrans" cxnId="{A1475B33-7F7D-4BBA-AAAE-A3D39C55A5A1}">
      <dgm:prSet/>
      <dgm:spPr/>
      <dgm:t>
        <a:bodyPr/>
        <a:lstStyle/>
        <a:p>
          <a:endParaRPr lang="en-US"/>
        </a:p>
      </dgm:t>
    </dgm:pt>
    <dgm:pt modelId="{6EE75574-09F4-4B69-B95F-7621F1CB77FC}">
      <dgm:prSet custT="1"/>
      <dgm:spPr/>
      <dgm:t>
        <a:bodyPr/>
        <a:lstStyle/>
        <a:p>
          <a:r>
            <a:rPr lang="en-US" sz="1800" b="0" i="0" dirty="0" err="1"/>
            <a:t>IndoxJudge</a:t>
          </a:r>
          <a:r>
            <a:rPr lang="en-US" sz="1800" b="0" i="0" dirty="0"/>
            <a:t>: A free, open-source tool created specifically for evaluating LLMs and ensuring their safety. It provides essential metrics to assess model performance and reliability.  </a:t>
          </a:r>
          <a:r>
            <a:rPr lang="en-US" sz="1800" b="0" i="0" dirty="0" err="1"/>
            <a:t>indoxJudge</a:t>
          </a:r>
          <a:r>
            <a:rPr lang="en-US" sz="1800" b="0" i="0" dirty="0"/>
            <a:t>: https://github.com/osllmai/indoxJudge </a:t>
          </a:r>
          <a:endParaRPr lang="en-US" sz="1800" dirty="0"/>
        </a:p>
      </dgm:t>
    </dgm:pt>
    <dgm:pt modelId="{E39BBD9A-08F6-45AC-B9D0-B9FBA9EC01FE}" type="parTrans" cxnId="{5A83DD6E-ACD5-4EC3-AD0E-8857E03AB2B2}">
      <dgm:prSet/>
      <dgm:spPr/>
      <dgm:t>
        <a:bodyPr/>
        <a:lstStyle/>
        <a:p>
          <a:endParaRPr lang="en-US"/>
        </a:p>
      </dgm:t>
    </dgm:pt>
    <dgm:pt modelId="{4DD9B4C4-CEE5-4249-96B4-E3BA93BF6144}" type="sibTrans" cxnId="{5A83DD6E-ACD5-4EC3-AD0E-8857E03AB2B2}">
      <dgm:prSet/>
      <dgm:spPr/>
      <dgm:t>
        <a:bodyPr/>
        <a:lstStyle/>
        <a:p>
          <a:endParaRPr lang="en-US"/>
        </a:p>
      </dgm:t>
    </dgm:pt>
    <dgm:pt modelId="{39EC7A0D-4AEE-48FA-BD4B-E936158AE8F4}">
      <dgm:prSet/>
      <dgm:spPr/>
      <dgm:t>
        <a:bodyPr/>
        <a:lstStyle/>
        <a:p>
          <a:r>
            <a:rPr lang="en-US" b="0" i="0" dirty="0"/>
            <a:t>Phoenix: A multi-platform, open-source application built with Qt QML. It features a chatbot interface that interacts with documents locally, eliminating the need for an internet connection or a GPU. Phoenix leverages </a:t>
          </a:r>
          <a:r>
            <a:rPr lang="en-US" b="0" i="0" dirty="0" err="1"/>
            <a:t>Indox</a:t>
          </a:r>
          <a:r>
            <a:rPr lang="en-US" b="0" i="0" dirty="0"/>
            <a:t> and </a:t>
          </a:r>
          <a:r>
            <a:rPr lang="en-US" b="0" i="0" dirty="0" err="1"/>
            <a:t>IndoxJudge</a:t>
          </a:r>
          <a:r>
            <a:rPr lang="en-US" b="0" i="0" dirty="0"/>
            <a:t> to deliver high accuracy and eliminate hallucinations, ensuring reliable results, particularly in the healthcare field.  Phoenix: https://github.com/osllmai/phoenix </a:t>
          </a:r>
          <a:endParaRPr lang="en-US" dirty="0"/>
        </a:p>
      </dgm:t>
    </dgm:pt>
    <dgm:pt modelId="{F316D86A-82AA-4B6A-8FAD-4AF0161FDA65}" type="parTrans" cxnId="{ADDA77C8-318F-49F0-87F3-88F584CA086E}">
      <dgm:prSet/>
      <dgm:spPr/>
      <dgm:t>
        <a:bodyPr/>
        <a:lstStyle/>
        <a:p>
          <a:endParaRPr lang="en-US"/>
        </a:p>
      </dgm:t>
    </dgm:pt>
    <dgm:pt modelId="{F2336B74-474F-423F-80E9-B653BE2DEC01}" type="sibTrans" cxnId="{ADDA77C8-318F-49F0-87F3-88F584CA086E}">
      <dgm:prSet/>
      <dgm:spPr/>
      <dgm:t>
        <a:bodyPr/>
        <a:lstStyle/>
        <a:p>
          <a:endParaRPr lang="en-US"/>
        </a:p>
      </dgm:t>
    </dgm:pt>
    <dgm:pt modelId="{CD17AB40-E406-409E-A558-F520114E02D3}">
      <dgm:prSet/>
      <dgm:spPr/>
      <dgm:t>
        <a:bodyPr/>
        <a:lstStyle/>
        <a:p>
          <a:r>
            <a:rPr lang="en-US" b="0" i="0" dirty="0" err="1"/>
            <a:t>Phoenix_CLI</a:t>
          </a:r>
          <a:r>
            <a:rPr lang="en-US" b="0" i="0" dirty="0"/>
            <a:t>: A versatile, multi-platform, open-source command-line tool that operates on Windows, Linux, and Mac. It supports running </a:t>
          </a:r>
          <a:r>
            <a:rPr lang="en-US" b="0" i="0" dirty="0" err="1"/>
            <a:t>LLaMA</a:t>
          </a:r>
          <a:r>
            <a:rPr lang="en-US" b="0" i="0" dirty="0"/>
            <a:t> models with up to eight concurrent tasks using advanced multithreading techniques, optimizing performance and efficiency. </a:t>
          </a:r>
          <a:r>
            <a:rPr lang="en-US" b="0" i="0" dirty="0" err="1"/>
            <a:t>Phoenix_cli</a:t>
          </a:r>
          <a:r>
            <a:rPr lang="en-US" b="0" i="0" dirty="0"/>
            <a:t>: https://github.com/osllmai/phoenix_cli</a:t>
          </a:r>
          <a:endParaRPr lang="en-US" dirty="0"/>
        </a:p>
      </dgm:t>
    </dgm:pt>
    <dgm:pt modelId="{664CAD92-A4D2-4D33-A2AA-88527091489C}" type="parTrans" cxnId="{D221CDC7-80D2-441D-B492-552E2CE26186}">
      <dgm:prSet/>
      <dgm:spPr/>
      <dgm:t>
        <a:bodyPr/>
        <a:lstStyle/>
        <a:p>
          <a:endParaRPr lang="en-US"/>
        </a:p>
      </dgm:t>
    </dgm:pt>
    <dgm:pt modelId="{31FC2B62-B10E-4418-BC73-AEF5230D8CC2}" type="sibTrans" cxnId="{D221CDC7-80D2-441D-B492-552E2CE26186}">
      <dgm:prSet/>
      <dgm:spPr/>
      <dgm:t>
        <a:bodyPr/>
        <a:lstStyle/>
        <a:p>
          <a:endParaRPr lang="en-US"/>
        </a:p>
      </dgm:t>
    </dgm:pt>
    <dgm:pt modelId="{1028CC27-48CA-4301-B479-06579526E1B5}" type="pres">
      <dgm:prSet presAssocID="{49A6C65C-454B-4A66-A7DC-24B7CA5FC94C}" presName="linear" presStyleCnt="0">
        <dgm:presLayoutVars>
          <dgm:animLvl val="lvl"/>
          <dgm:resizeHandles val="exact"/>
        </dgm:presLayoutVars>
      </dgm:prSet>
      <dgm:spPr/>
    </dgm:pt>
    <dgm:pt modelId="{8FEA05B0-9B00-44E9-AE13-D73DD865CC03}" type="pres">
      <dgm:prSet presAssocID="{18AABAE6-8497-4AD9-857C-61E2C3A66F1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6842FAC-958B-4877-967F-435418C537B6}" type="pres">
      <dgm:prSet presAssocID="{F5F800AD-929E-44F9-8F1E-CF21BBB841B9}" presName="spacer" presStyleCnt="0"/>
      <dgm:spPr/>
    </dgm:pt>
    <dgm:pt modelId="{31F16C82-5C97-4FF7-BD25-B6682B0F6B3C}" type="pres">
      <dgm:prSet presAssocID="{6EE75574-09F4-4B69-B95F-7621F1CB77F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2DC7E38-97B1-441A-9D89-EB08A8602051}" type="pres">
      <dgm:prSet presAssocID="{4DD9B4C4-CEE5-4249-96B4-E3BA93BF6144}" presName="spacer" presStyleCnt="0"/>
      <dgm:spPr/>
    </dgm:pt>
    <dgm:pt modelId="{6CBCDDC5-8FBE-4F1D-9AD0-927A0C79E374}" type="pres">
      <dgm:prSet presAssocID="{39EC7A0D-4AEE-48FA-BD4B-E936158AE8F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E53F664-5A3E-4ACB-BB7C-F4C5181A79DD}" type="pres">
      <dgm:prSet presAssocID="{F2336B74-474F-423F-80E9-B653BE2DEC01}" presName="spacer" presStyleCnt="0"/>
      <dgm:spPr/>
    </dgm:pt>
    <dgm:pt modelId="{5F451FF5-3225-4C43-8ED0-E3E5F947C66B}" type="pres">
      <dgm:prSet presAssocID="{CD17AB40-E406-409E-A558-F520114E02D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42FD70D-8CE1-4F1B-90C9-98D214A72AEE}" type="presOf" srcId="{18AABAE6-8497-4AD9-857C-61E2C3A66F10}" destId="{8FEA05B0-9B00-44E9-AE13-D73DD865CC03}" srcOrd="0" destOrd="0" presId="urn:microsoft.com/office/officeart/2005/8/layout/vList2"/>
    <dgm:cxn modelId="{EB44CE23-1589-4EF3-AA92-AE09904BDB37}" type="presOf" srcId="{49A6C65C-454B-4A66-A7DC-24B7CA5FC94C}" destId="{1028CC27-48CA-4301-B479-06579526E1B5}" srcOrd="0" destOrd="0" presId="urn:microsoft.com/office/officeart/2005/8/layout/vList2"/>
    <dgm:cxn modelId="{627A0D2F-6C7C-43CA-845B-DE320D6C4AAB}" type="presOf" srcId="{6EE75574-09F4-4B69-B95F-7621F1CB77FC}" destId="{31F16C82-5C97-4FF7-BD25-B6682B0F6B3C}" srcOrd="0" destOrd="0" presId="urn:microsoft.com/office/officeart/2005/8/layout/vList2"/>
    <dgm:cxn modelId="{A1475B33-7F7D-4BBA-AAAE-A3D39C55A5A1}" srcId="{49A6C65C-454B-4A66-A7DC-24B7CA5FC94C}" destId="{18AABAE6-8497-4AD9-857C-61E2C3A66F10}" srcOrd="0" destOrd="0" parTransId="{84DD3739-99BB-402D-8D8D-D7CE83218E98}" sibTransId="{F5F800AD-929E-44F9-8F1E-CF21BBB841B9}"/>
    <dgm:cxn modelId="{5A83DD6E-ACD5-4EC3-AD0E-8857E03AB2B2}" srcId="{49A6C65C-454B-4A66-A7DC-24B7CA5FC94C}" destId="{6EE75574-09F4-4B69-B95F-7621F1CB77FC}" srcOrd="1" destOrd="0" parTransId="{E39BBD9A-08F6-45AC-B9D0-B9FBA9EC01FE}" sibTransId="{4DD9B4C4-CEE5-4249-96B4-E3BA93BF6144}"/>
    <dgm:cxn modelId="{D6C5E795-8062-4E9D-BC17-1D7FB4354EEB}" type="presOf" srcId="{CD17AB40-E406-409E-A558-F520114E02D3}" destId="{5F451FF5-3225-4C43-8ED0-E3E5F947C66B}" srcOrd="0" destOrd="0" presId="urn:microsoft.com/office/officeart/2005/8/layout/vList2"/>
    <dgm:cxn modelId="{D7FC2AB7-622A-478C-97C3-F034B8D769AD}" type="presOf" srcId="{39EC7A0D-4AEE-48FA-BD4B-E936158AE8F4}" destId="{6CBCDDC5-8FBE-4F1D-9AD0-927A0C79E374}" srcOrd="0" destOrd="0" presId="urn:microsoft.com/office/officeart/2005/8/layout/vList2"/>
    <dgm:cxn modelId="{D221CDC7-80D2-441D-B492-552E2CE26186}" srcId="{49A6C65C-454B-4A66-A7DC-24B7CA5FC94C}" destId="{CD17AB40-E406-409E-A558-F520114E02D3}" srcOrd="3" destOrd="0" parTransId="{664CAD92-A4D2-4D33-A2AA-88527091489C}" sibTransId="{31FC2B62-B10E-4418-BC73-AEF5230D8CC2}"/>
    <dgm:cxn modelId="{ADDA77C8-318F-49F0-87F3-88F584CA086E}" srcId="{49A6C65C-454B-4A66-A7DC-24B7CA5FC94C}" destId="{39EC7A0D-4AEE-48FA-BD4B-E936158AE8F4}" srcOrd="2" destOrd="0" parTransId="{F316D86A-82AA-4B6A-8FAD-4AF0161FDA65}" sibTransId="{F2336B74-474F-423F-80E9-B653BE2DEC01}"/>
    <dgm:cxn modelId="{CFCDF898-0DB0-4AAA-9581-A1B8DC79694B}" type="presParOf" srcId="{1028CC27-48CA-4301-B479-06579526E1B5}" destId="{8FEA05B0-9B00-44E9-AE13-D73DD865CC03}" srcOrd="0" destOrd="0" presId="urn:microsoft.com/office/officeart/2005/8/layout/vList2"/>
    <dgm:cxn modelId="{7A820FED-19C6-4D1A-833A-788A3E0CADFB}" type="presParOf" srcId="{1028CC27-48CA-4301-B479-06579526E1B5}" destId="{36842FAC-958B-4877-967F-435418C537B6}" srcOrd="1" destOrd="0" presId="urn:microsoft.com/office/officeart/2005/8/layout/vList2"/>
    <dgm:cxn modelId="{A8199E89-DE6D-421D-969E-45A1C02E789F}" type="presParOf" srcId="{1028CC27-48CA-4301-B479-06579526E1B5}" destId="{31F16C82-5C97-4FF7-BD25-B6682B0F6B3C}" srcOrd="2" destOrd="0" presId="urn:microsoft.com/office/officeart/2005/8/layout/vList2"/>
    <dgm:cxn modelId="{A626F36A-2F6E-47A0-AE80-468C980C7249}" type="presParOf" srcId="{1028CC27-48CA-4301-B479-06579526E1B5}" destId="{F2DC7E38-97B1-441A-9D89-EB08A8602051}" srcOrd="3" destOrd="0" presId="urn:microsoft.com/office/officeart/2005/8/layout/vList2"/>
    <dgm:cxn modelId="{CA505EFB-6B6C-4E0C-B42D-2606BEBD6A45}" type="presParOf" srcId="{1028CC27-48CA-4301-B479-06579526E1B5}" destId="{6CBCDDC5-8FBE-4F1D-9AD0-927A0C79E374}" srcOrd="4" destOrd="0" presId="urn:microsoft.com/office/officeart/2005/8/layout/vList2"/>
    <dgm:cxn modelId="{E3D1D9E4-0748-484F-8455-EF8764DF8114}" type="presParOf" srcId="{1028CC27-48CA-4301-B479-06579526E1B5}" destId="{9E53F664-5A3E-4ACB-BB7C-F4C5181A79DD}" srcOrd="5" destOrd="0" presId="urn:microsoft.com/office/officeart/2005/8/layout/vList2"/>
    <dgm:cxn modelId="{6AAED8B0-3BE8-48D4-8668-A44A93577B07}" type="presParOf" srcId="{1028CC27-48CA-4301-B479-06579526E1B5}" destId="{5F451FF5-3225-4C43-8ED0-E3E5F947C66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676AF0-A43C-4A7D-9759-43D4AB1ABA80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6FFB0CC0-4A39-4770-A460-E3CCB6AB1A84}">
      <dgm:prSet/>
      <dgm:spPr/>
      <dgm:t>
        <a:bodyPr/>
        <a:lstStyle/>
        <a:p>
          <a:r>
            <a:rPr lang="en-US"/>
            <a:t>[1] W.X.Zhao,K.Zhou,J.Li,etal.,“ASurveyofLargeLanguageModels,”arXivpreprintarXiv:2303.18223,2023. 598  </a:t>
          </a:r>
        </a:p>
      </dgm:t>
    </dgm:pt>
    <dgm:pt modelId="{3B585C29-C235-467C-BFAC-FD5F4E4FFBAF}" type="parTrans" cxnId="{5F0DD9A7-A168-4E72-966B-88DB84E84BEB}">
      <dgm:prSet/>
      <dgm:spPr/>
      <dgm:t>
        <a:bodyPr/>
        <a:lstStyle/>
        <a:p>
          <a:endParaRPr lang="en-US"/>
        </a:p>
      </dgm:t>
    </dgm:pt>
    <dgm:pt modelId="{CEC86606-9F20-40DF-9D0B-FE855C53A6BA}" type="sibTrans" cxnId="{5F0DD9A7-A168-4E72-966B-88DB84E84BEB}">
      <dgm:prSet/>
      <dgm:spPr/>
      <dgm:t>
        <a:bodyPr/>
        <a:lstStyle/>
        <a:p>
          <a:endParaRPr lang="en-US"/>
        </a:p>
      </dgm:t>
    </dgm:pt>
    <dgm:pt modelId="{8B5FDD0D-D07B-4B7B-B6F1-A5D2208DEC6D}">
      <dgm:prSet/>
      <dgm:spPr/>
      <dgm:t>
        <a:bodyPr/>
        <a:lstStyle/>
        <a:p>
          <a:r>
            <a:rPr lang="en-US"/>
            <a:t>[2] H. Touvron, L. Martin, K. Stone, et al., “Llama 2: Open Foundation and Fine-tuned Chat Models,” </a:t>
          </a:r>
          <a:r>
            <a:rPr lang="en-US" i="1"/>
            <a:t>arXiv preprint arXiv:2307.09288</a:t>
          </a:r>
          <a:r>
            <a:rPr lang="en-US"/>
            <a:t>, 2023.</a:t>
          </a:r>
        </a:p>
      </dgm:t>
    </dgm:pt>
    <dgm:pt modelId="{AC1CF189-7F3E-49AD-8C11-FE8B810F2B7A}" type="parTrans" cxnId="{546877E3-8018-4B6B-9905-9805319C8567}">
      <dgm:prSet/>
      <dgm:spPr/>
      <dgm:t>
        <a:bodyPr/>
        <a:lstStyle/>
        <a:p>
          <a:endParaRPr lang="en-US"/>
        </a:p>
      </dgm:t>
    </dgm:pt>
    <dgm:pt modelId="{BBADF147-08B4-4A23-8B4D-5472183D6E58}" type="sibTrans" cxnId="{546877E3-8018-4B6B-9905-9805319C8567}">
      <dgm:prSet/>
      <dgm:spPr/>
      <dgm:t>
        <a:bodyPr/>
        <a:lstStyle/>
        <a:p>
          <a:endParaRPr lang="en-US"/>
        </a:p>
      </dgm:t>
    </dgm:pt>
    <dgm:pt modelId="{8EFA8C36-CBB6-412A-AFCF-EAEA67A36443}">
      <dgm:prSet/>
      <dgm:spPr/>
      <dgm:t>
        <a:bodyPr/>
        <a:lstStyle/>
        <a:p>
          <a:r>
            <a:rPr lang="en-US"/>
            <a:t>[3] M. Agrawal, S. Hegselmann, H. Lang, Y. Kim, and D. Sontag, “Large Language Models Are Few-shot Clinical Information Extractors,” </a:t>
          </a:r>
          <a:r>
            <a:rPr lang="en-US" i="1"/>
            <a:t>arXiv preprint arXiv:2205.12689</a:t>
          </a:r>
          <a:r>
            <a:rPr lang="en-US"/>
            <a:t>, 2022.</a:t>
          </a:r>
        </a:p>
      </dgm:t>
    </dgm:pt>
    <dgm:pt modelId="{AC8F7C2E-65D9-4FA1-AE8E-A10D38DD5700}" type="parTrans" cxnId="{097A6D5F-A73F-4039-871D-FA97BCB88836}">
      <dgm:prSet/>
      <dgm:spPr/>
      <dgm:t>
        <a:bodyPr/>
        <a:lstStyle/>
        <a:p>
          <a:endParaRPr lang="en-US"/>
        </a:p>
      </dgm:t>
    </dgm:pt>
    <dgm:pt modelId="{694F1474-4C68-4106-A154-90B56A327D9F}" type="sibTrans" cxnId="{097A6D5F-A73F-4039-871D-FA97BCB88836}">
      <dgm:prSet/>
      <dgm:spPr/>
      <dgm:t>
        <a:bodyPr/>
        <a:lstStyle/>
        <a:p>
          <a:endParaRPr lang="en-US"/>
        </a:p>
      </dgm:t>
    </dgm:pt>
    <dgm:pt modelId="{A5C07E7F-E18E-48EC-A01D-FDAFA021DE5B}">
      <dgm:prSet/>
      <dgm:spPr/>
      <dgm:t>
        <a:bodyPr/>
        <a:lstStyle/>
        <a:p>
          <a:r>
            <a:rPr lang="en-US"/>
            <a:t>[4] D. Roussinov, A. Conkie, A. Patterson, and C. Sainsbury, “Predicting Clinical Events Based on Raw Text: From Bag-of-Words to Attention-based Transformers,” </a:t>
          </a:r>
          <a:r>
            <a:rPr lang="en-US" i="1"/>
            <a:t>Frontiers in Digital Health</a:t>
          </a:r>
          <a:r>
            <a:rPr lang="en-US"/>
            <a:t>, vol. 3, p. 810260, 2022.</a:t>
          </a:r>
        </a:p>
      </dgm:t>
    </dgm:pt>
    <dgm:pt modelId="{464D2F79-D789-487F-B48F-9E21E786EC28}" type="parTrans" cxnId="{A8C3FCD6-827D-4B20-BC29-AEF705BB5320}">
      <dgm:prSet/>
      <dgm:spPr/>
      <dgm:t>
        <a:bodyPr/>
        <a:lstStyle/>
        <a:p>
          <a:endParaRPr lang="en-US"/>
        </a:p>
      </dgm:t>
    </dgm:pt>
    <dgm:pt modelId="{80148FBC-9C55-40AF-921D-890F077A7B75}" type="sibTrans" cxnId="{A8C3FCD6-827D-4B20-BC29-AEF705BB5320}">
      <dgm:prSet/>
      <dgm:spPr/>
      <dgm:t>
        <a:bodyPr/>
        <a:lstStyle/>
        <a:p>
          <a:endParaRPr lang="en-US"/>
        </a:p>
      </dgm:t>
    </dgm:pt>
    <dgm:pt modelId="{A6B28FFB-B3DE-4C97-ACAA-3CACEA5313E0}">
      <dgm:prSet/>
      <dgm:spPr/>
      <dgm:t>
        <a:bodyPr/>
        <a:lstStyle/>
        <a:p>
          <a:r>
            <a:rPr lang="en-US"/>
            <a:t>[5] P. J. Ollitrault, M. Loipersberger, R. M. Parrish, et al., “Estimation of Electrostatic Interaction Energies on a Trapped-ion Quantum Computer,” </a:t>
          </a:r>
          <a:r>
            <a:rPr lang="en-US" i="1"/>
            <a:t>arXiv preprint arXiv:2312.14739</a:t>
          </a:r>
          <a:r>
            <a:rPr lang="en-US"/>
            <a:t>, 2023.</a:t>
          </a:r>
        </a:p>
      </dgm:t>
    </dgm:pt>
    <dgm:pt modelId="{67531550-B8DE-436F-9FEA-87A1105CCFD9}" type="parTrans" cxnId="{6241B3AE-F81A-45BC-B09A-191551DAC332}">
      <dgm:prSet/>
      <dgm:spPr/>
      <dgm:t>
        <a:bodyPr/>
        <a:lstStyle/>
        <a:p>
          <a:endParaRPr lang="en-US"/>
        </a:p>
      </dgm:t>
    </dgm:pt>
    <dgm:pt modelId="{80D47BC7-9B68-42E1-A037-6F79A94982D0}" type="sibTrans" cxnId="{6241B3AE-F81A-45BC-B09A-191551DAC332}">
      <dgm:prSet/>
      <dgm:spPr/>
      <dgm:t>
        <a:bodyPr/>
        <a:lstStyle/>
        <a:p>
          <a:endParaRPr lang="en-US"/>
        </a:p>
      </dgm:t>
    </dgm:pt>
    <dgm:pt modelId="{99F30650-CB12-4B20-AF2E-4F83BA7C8EFB}">
      <dgm:prSet/>
      <dgm:spPr/>
      <dgm:t>
        <a:bodyPr/>
        <a:lstStyle/>
        <a:p>
          <a:r>
            <a:rPr lang="en-US"/>
            <a:t>[6] F. Tustumi, N. A. Andreollo, and J. E. d. Aguilar-Nascimento, “Future of the Language Models in Healthcare: The Role of ChatGPT,” </a:t>
          </a:r>
          <a:r>
            <a:rPr lang="en-US" i="1"/>
            <a:t>ABCD. Arquivos Brasileiros de Cirurgia Digestiva (São Paulo)</a:t>
          </a:r>
          <a:r>
            <a:rPr lang="en-US"/>
            <a:t>, vol. 36, e1727, 2023.</a:t>
          </a:r>
        </a:p>
      </dgm:t>
    </dgm:pt>
    <dgm:pt modelId="{34E4871D-6B1E-4911-B9A3-76075BA8C933}" type="parTrans" cxnId="{8D6B750B-4EFD-485D-9586-77C0D29779CC}">
      <dgm:prSet/>
      <dgm:spPr/>
      <dgm:t>
        <a:bodyPr/>
        <a:lstStyle/>
        <a:p>
          <a:endParaRPr lang="en-US"/>
        </a:p>
      </dgm:t>
    </dgm:pt>
    <dgm:pt modelId="{5B19AE83-B8BE-45A7-9205-5B57DFF909E2}" type="sibTrans" cxnId="{8D6B750B-4EFD-485D-9586-77C0D29779CC}">
      <dgm:prSet/>
      <dgm:spPr/>
      <dgm:t>
        <a:bodyPr/>
        <a:lstStyle/>
        <a:p>
          <a:endParaRPr lang="en-US"/>
        </a:p>
      </dgm:t>
    </dgm:pt>
    <dgm:pt modelId="{5A8F40C5-6C9B-40D6-B236-5C0CCE3FD7E8}">
      <dgm:prSet/>
      <dgm:spPr/>
      <dgm:t>
        <a:bodyPr/>
        <a:lstStyle/>
        <a:p>
          <a:r>
            <a:rPr lang="en-US"/>
            <a:t>[7] K. Denecke, R. May, and O. Rivera-Romero, “Transformer Models in Healthcare: A Survey and Thematic Analysis of Potentials, Shortcomings and Risks,” </a:t>
          </a:r>
          <a:r>
            <a:rPr lang="en-US" i="1"/>
            <a:t>Journal of Medical Systems</a:t>
          </a:r>
          <a:r>
            <a:rPr lang="en-US"/>
            <a:t>, vol. 48, no. 1, p. 23, 2024.</a:t>
          </a:r>
        </a:p>
      </dgm:t>
    </dgm:pt>
    <dgm:pt modelId="{8013F813-F3FF-4AB3-8E77-CA4A88291836}" type="parTrans" cxnId="{15449594-79F5-4D75-BE56-9EC4748F33FA}">
      <dgm:prSet/>
      <dgm:spPr/>
      <dgm:t>
        <a:bodyPr/>
        <a:lstStyle/>
        <a:p>
          <a:endParaRPr lang="en-US"/>
        </a:p>
      </dgm:t>
    </dgm:pt>
    <dgm:pt modelId="{AD92E010-5B71-409E-8656-3FAFEE73721E}" type="sibTrans" cxnId="{15449594-79F5-4D75-BE56-9EC4748F33FA}">
      <dgm:prSet/>
      <dgm:spPr/>
      <dgm:t>
        <a:bodyPr/>
        <a:lstStyle/>
        <a:p>
          <a:endParaRPr lang="en-US"/>
        </a:p>
      </dgm:t>
    </dgm:pt>
    <dgm:pt modelId="{A7382545-5666-4E0B-B1FC-19E57D9B5B00}">
      <dgm:prSet/>
      <dgm:spPr/>
      <dgm:t>
        <a:bodyPr/>
        <a:lstStyle/>
        <a:p>
          <a:r>
            <a:rPr lang="en-US"/>
            <a:t>[8] K. He, R. Mao, Q. Lin, et al., “A Survey of Large Language Models for Healthcare: From Data, Technology, and Applications to Accountability and Ethics,” </a:t>
          </a:r>
          <a:r>
            <a:rPr lang="en-US" i="1"/>
            <a:t>arXiv preprint arXiv:2310.05694</a:t>
          </a:r>
          <a:r>
            <a:rPr lang="en-US"/>
            <a:t>, 2023.</a:t>
          </a:r>
        </a:p>
      </dgm:t>
    </dgm:pt>
    <dgm:pt modelId="{483CF6F8-477E-4EB7-8BAF-09A0A09516E9}" type="parTrans" cxnId="{B533B846-66BA-4C69-98A2-EDF34E1C7041}">
      <dgm:prSet/>
      <dgm:spPr/>
      <dgm:t>
        <a:bodyPr/>
        <a:lstStyle/>
        <a:p>
          <a:endParaRPr lang="en-US"/>
        </a:p>
      </dgm:t>
    </dgm:pt>
    <dgm:pt modelId="{70043B8D-6B38-47E8-AA66-3AF0C6D759A0}" type="sibTrans" cxnId="{B533B846-66BA-4C69-98A2-EDF34E1C7041}">
      <dgm:prSet/>
      <dgm:spPr/>
      <dgm:t>
        <a:bodyPr/>
        <a:lstStyle/>
        <a:p>
          <a:endParaRPr lang="en-US"/>
        </a:p>
      </dgm:t>
    </dgm:pt>
    <dgm:pt modelId="{46811482-7B63-4DBE-9FDA-411537E7E641}">
      <dgm:prSet/>
      <dgm:spPr/>
      <dgm:t>
        <a:bodyPr/>
        <a:lstStyle/>
        <a:p>
          <a:r>
            <a:rPr lang="en-US"/>
            <a:t>[9] R. Tang, X. Han, X. Jiang, and X. Hu, “Does Synthetic Data Generation of LLMs Help Clinical Text Mining?” </a:t>
          </a:r>
          <a:r>
            <a:rPr lang="en-US" i="1"/>
            <a:t>arXiv preprint arXiv:2303.04360</a:t>
          </a:r>
          <a:r>
            <a:rPr lang="en-US"/>
            <a:t>, 2023.</a:t>
          </a:r>
        </a:p>
      </dgm:t>
    </dgm:pt>
    <dgm:pt modelId="{3375100C-AF55-4AA3-8001-85CDA2BFC214}" type="parTrans" cxnId="{8F9047B5-CF2C-416D-8510-D9CF5AFE90CA}">
      <dgm:prSet/>
      <dgm:spPr/>
      <dgm:t>
        <a:bodyPr/>
        <a:lstStyle/>
        <a:p>
          <a:endParaRPr lang="en-US"/>
        </a:p>
      </dgm:t>
    </dgm:pt>
    <dgm:pt modelId="{F558BAD1-0F93-47A4-BA4A-BADD8483E86E}" type="sibTrans" cxnId="{8F9047B5-CF2C-416D-8510-D9CF5AFE90CA}">
      <dgm:prSet/>
      <dgm:spPr/>
      <dgm:t>
        <a:bodyPr/>
        <a:lstStyle/>
        <a:p>
          <a:endParaRPr lang="en-US"/>
        </a:p>
      </dgm:t>
    </dgm:pt>
    <dgm:pt modelId="{12E177B6-54ED-48F5-972D-8FA1A50AA30D}">
      <dgm:prSet/>
      <dgm:spPr/>
      <dgm:t>
        <a:bodyPr/>
        <a:lstStyle/>
        <a:p>
          <a:r>
            <a:rPr lang="en-US"/>
            <a:t>[10] V. Liévin, C. E. Hother, A. G. Motzfeldt, and O. Winther, “Can Large Language Models Reason About Medical Questions?” </a:t>
          </a:r>
          <a:r>
            <a:rPr lang="en-US" i="1"/>
            <a:t>Patterns</a:t>
          </a:r>
          <a:r>
            <a:rPr lang="en-US"/>
            <a:t>, 2023.</a:t>
          </a:r>
        </a:p>
      </dgm:t>
    </dgm:pt>
    <dgm:pt modelId="{F82F2B04-8A75-49E6-8E8F-99F9C5B578EB}" type="parTrans" cxnId="{30D18331-D761-47D4-AE48-71332C338961}">
      <dgm:prSet/>
      <dgm:spPr/>
      <dgm:t>
        <a:bodyPr/>
        <a:lstStyle/>
        <a:p>
          <a:endParaRPr lang="en-US"/>
        </a:p>
      </dgm:t>
    </dgm:pt>
    <dgm:pt modelId="{5D13587A-B1C1-4DC5-A497-B2D917C28981}" type="sibTrans" cxnId="{30D18331-D761-47D4-AE48-71332C338961}">
      <dgm:prSet/>
      <dgm:spPr/>
      <dgm:t>
        <a:bodyPr/>
        <a:lstStyle/>
        <a:p>
          <a:endParaRPr lang="en-US"/>
        </a:p>
      </dgm:t>
    </dgm:pt>
    <dgm:pt modelId="{4291A4E3-A576-419B-A4F2-693A0221759B}" type="pres">
      <dgm:prSet presAssocID="{90676AF0-A43C-4A7D-9759-43D4AB1ABA80}" presName="vert0" presStyleCnt="0">
        <dgm:presLayoutVars>
          <dgm:dir/>
          <dgm:animOne val="branch"/>
          <dgm:animLvl val="lvl"/>
        </dgm:presLayoutVars>
      </dgm:prSet>
      <dgm:spPr/>
    </dgm:pt>
    <dgm:pt modelId="{43126349-616C-4D4B-BB39-A2B34A371508}" type="pres">
      <dgm:prSet presAssocID="{6FFB0CC0-4A39-4770-A460-E3CCB6AB1A84}" presName="thickLine" presStyleLbl="alignNode1" presStyleIdx="0" presStyleCnt="10"/>
      <dgm:spPr/>
    </dgm:pt>
    <dgm:pt modelId="{3084DACF-5B63-496F-BA78-8A2551D1B39E}" type="pres">
      <dgm:prSet presAssocID="{6FFB0CC0-4A39-4770-A460-E3CCB6AB1A84}" presName="horz1" presStyleCnt="0"/>
      <dgm:spPr/>
    </dgm:pt>
    <dgm:pt modelId="{ADF5B811-7F50-4D26-8AAB-BA629285D937}" type="pres">
      <dgm:prSet presAssocID="{6FFB0CC0-4A39-4770-A460-E3CCB6AB1A84}" presName="tx1" presStyleLbl="revTx" presStyleIdx="0" presStyleCnt="10"/>
      <dgm:spPr/>
    </dgm:pt>
    <dgm:pt modelId="{4FDFE62D-1D94-43B1-BEC1-A95685B9D3AE}" type="pres">
      <dgm:prSet presAssocID="{6FFB0CC0-4A39-4770-A460-E3CCB6AB1A84}" presName="vert1" presStyleCnt="0"/>
      <dgm:spPr/>
    </dgm:pt>
    <dgm:pt modelId="{15B82B2E-88D9-43A3-8F58-087588E42EC7}" type="pres">
      <dgm:prSet presAssocID="{8B5FDD0D-D07B-4B7B-B6F1-A5D2208DEC6D}" presName="thickLine" presStyleLbl="alignNode1" presStyleIdx="1" presStyleCnt="10"/>
      <dgm:spPr/>
    </dgm:pt>
    <dgm:pt modelId="{3AA630AD-9076-4B69-A7D3-3938AE028BF3}" type="pres">
      <dgm:prSet presAssocID="{8B5FDD0D-D07B-4B7B-B6F1-A5D2208DEC6D}" presName="horz1" presStyleCnt="0"/>
      <dgm:spPr/>
    </dgm:pt>
    <dgm:pt modelId="{8E34ECA2-5CE3-417A-BC29-EC0AF922F9E3}" type="pres">
      <dgm:prSet presAssocID="{8B5FDD0D-D07B-4B7B-B6F1-A5D2208DEC6D}" presName="tx1" presStyleLbl="revTx" presStyleIdx="1" presStyleCnt="10"/>
      <dgm:spPr/>
    </dgm:pt>
    <dgm:pt modelId="{CEBF5DE3-E593-4CE4-80FF-8C5464A1D961}" type="pres">
      <dgm:prSet presAssocID="{8B5FDD0D-D07B-4B7B-B6F1-A5D2208DEC6D}" presName="vert1" presStyleCnt="0"/>
      <dgm:spPr/>
    </dgm:pt>
    <dgm:pt modelId="{B4D6D188-783B-435A-BC16-3B23B3DD6A63}" type="pres">
      <dgm:prSet presAssocID="{8EFA8C36-CBB6-412A-AFCF-EAEA67A36443}" presName="thickLine" presStyleLbl="alignNode1" presStyleIdx="2" presStyleCnt="10"/>
      <dgm:spPr/>
    </dgm:pt>
    <dgm:pt modelId="{CB87115A-4BB2-4121-BEB6-4B86AAE852D7}" type="pres">
      <dgm:prSet presAssocID="{8EFA8C36-CBB6-412A-AFCF-EAEA67A36443}" presName="horz1" presStyleCnt="0"/>
      <dgm:spPr/>
    </dgm:pt>
    <dgm:pt modelId="{93B3F0F2-AAD9-493F-BE07-572B24678B9A}" type="pres">
      <dgm:prSet presAssocID="{8EFA8C36-CBB6-412A-AFCF-EAEA67A36443}" presName="tx1" presStyleLbl="revTx" presStyleIdx="2" presStyleCnt="10"/>
      <dgm:spPr/>
    </dgm:pt>
    <dgm:pt modelId="{FC157FF1-1EC0-428A-AD50-2EA144807E67}" type="pres">
      <dgm:prSet presAssocID="{8EFA8C36-CBB6-412A-AFCF-EAEA67A36443}" presName="vert1" presStyleCnt="0"/>
      <dgm:spPr/>
    </dgm:pt>
    <dgm:pt modelId="{3253AFBB-B569-4DA9-A599-850BA0007A30}" type="pres">
      <dgm:prSet presAssocID="{A5C07E7F-E18E-48EC-A01D-FDAFA021DE5B}" presName="thickLine" presStyleLbl="alignNode1" presStyleIdx="3" presStyleCnt="10"/>
      <dgm:spPr/>
    </dgm:pt>
    <dgm:pt modelId="{0042BFB1-E7FD-48A0-88A1-7643CB7186D4}" type="pres">
      <dgm:prSet presAssocID="{A5C07E7F-E18E-48EC-A01D-FDAFA021DE5B}" presName="horz1" presStyleCnt="0"/>
      <dgm:spPr/>
    </dgm:pt>
    <dgm:pt modelId="{6B3CDB4D-DF5E-4A28-BA01-8FBEAF5C46ED}" type="pres">
      <dgm:prSet presAssocID="{A5C07E7F-E18E-48EC-A01D-FDAFA021DE5B}" presName="tx1" presStyleLbl="revTx" presStyleIdx="3" presStyleCnt="10"/>
      <dgm:spPr/>
    </dgm:pt>
    <dgm:pt modelId="{3E50BE86-139B-4984-9773-251F3A844003}" type="pres">
      <dgm:prSet presAssocID="{A5C07E7F-E18E-48EC-A01D-FDAFA021DE5B}" presName="vert1" presStyleCnt="0"/>
      <dgm:spPr/>
    </dgm:pt>
    <dgm:pt modelId="{620D7AB8-C878-4356-B38E-3512905C448E}" type="pres">
      <dgm:prSet presAssocID="{A6B28FFB-B3DE-4C97-ACAA-3CACEA5313E0}" presName="thickLine" presStyleLbl="alignNode1" presStyleIdx="4" presStyleCnt="10"/>
      <dgm:spPr/>
    </dgm:pt>
    <dgm:pt modelId="{A82604AF-6FED-4D8C-A458-780079844EAA}" type="pres">
      <dgm:prSet presAssocID="{A6B28FFB-B3DE-4C97-ACAA-3CACEA5313E0}" presName="horz1" presStyleCnt="0"/>
      <dgm:spPr/>
    </dgm:pt>
    <dgm:pt modelId="{8A764A69-E410-4DC4-AF82-2C58AC5F2BC4}" type="pres">
      <dgm:prSet presAssocID="{A6B28FFB-B3DE-4C97-ACAA-3CACEA5313E0}" presName="tx1" presStyleLbl="revTx" presStyleIdx="4" presStyleCnt="10"/>
      <dgm:spPr/>
    </dgm:pt>
    <dgm:pt modelId="{224FC830-4811-42D1-B553-568D6B0B1DF6}" type="pres">
      <dgm:prSet presAssocID="{A6B28FFB-B3DE-4C97-ACAA-3CACEA5313E0}" presName="vert1" presStyleCnt="0"/>
      <dgm:spPr/>
    </dgm:pt>
    <dgm:pt modelId="{DF7E44C1-C337-4B6E-ACB7-F3CFA4489A11}" type="pres">
      <dgm:prSet presAssocID="{99F30650-CB12-4B20-AF2E-4F83BA7C8EFB}" presName="thickLine" presStyleLbl="alignNode1" presStyleIdx="5" presStyleCnt="10"/>
      <dgm:spPr/>
    </dgm:pt>
    <dgm:pt modelId="{1CD998D3-AF77-48FE-B764-642B1B9B9925}" type="pres">
      <dgm:prSet presAssocID="{99F30650-CB12-4B20-AF2E-4F83BA7C8EFB}" presName="horz1" presStyleCnt="0"/>
      <dgm:spPr/>
    </dgm:pt>
    <dgm:pt modelId="{21F75439-FD93-42D9-9852-256946CAE936}" type="pres">
      <dgm:prSet presAssocID="{99F30650-CB12-4B20-AF2E-4F83BA7C8EFB}" presName="tx1" presStyleLbl="revTx" presStyleIdx="5" presStyleCnt="10"/>
      <dgm:spPr/>
    </dgm:pt>
    <dgm:pt modelId="{AF16E0FC-020B-493D-8304-944281C9171A}" type="pres">
      <dgm:prSet presAssocID="{99F30650-CB12-4B20-AF2E-4F83BA7C8EFB}" presName="vert1" presStyleCnt="0"/>
      <dgm:spPr/>
    </dgm:pt>
    <dgm:pt modelId="{B85670F9-5AD5-44D6-80BC-97A15D357517}" type="pres">
      <dgm:prSet presAssocID="{5A8F40C5-6C9B-40D6-B236-5C0CCE3FD7E8}" presName="thickLine" presStyleLbl="alignNode1" presStyleIdx="6" presStyleCnt="10"/>
      <dgm:spPr/>
    </dgm:pt>
    <dgm:pt modelId="{B3BAB702-FFBE-4EC4-B60F-02C5A024736D}" type="pres">
      <dgm:prSet presAssocID="{5A8F40C5-6C9B-40D6-B236-5C0CCE3FD7E8}" presName="horz1" presStyleCnt="0"/>
      <dgm:spPr/>
    </dgm:pt>
    <dgm:pt modelId="{ED151918-8549-47FA-8541-075134EFC1A7}" type="pres">
      <dgm:prSet presAssocID="{5A8F40C5-6C9B-40D6-B236-5C0CCE3FD7E8}" presName="tx1" presStyleLbl="revTx" presStyleIdx="6" presStyleCnt="10"/>
      <dgm:spPr/>
    </dgm:pt>
    <dgm:pt modelId="{C2E67796-1413-433B-8FFC-E3422F1815AE}" type="pres">
      <dgm:prSet presAssocID="{5A8F40C5-6C9B-40D6-B236-5C0CCE3FD7E8}" presName="vert1" presStyleCnt="0"/>
      <dgm:spPr/>
    </dgm:pt>
    <dgm:pt modelId="{2D900942-4251-4CDA-82F4-D59F7208DAF0}" type="pres">
      <dgm:prSet presAssocID="{A7382545-5666-4E0B-B1FC-19E57D9B5B00}" presName="thickLine" presStyleLbl="alignNode1" presStyleIdx="7" presStyleCnt="10"/>
      <dgm:spPr/>
    </dgm:pt>
    <dgm:pt modelId="{E7A02738-37E4-4264-8558-EADD8C5400EF}" type="pres">
      <dgm:prSet presAssocID="{A7382545-5666-4E0B-B1FC-19E57D9B5B00}" presName="horz1" presStyleCnt="0"/>
      <dgm:spPr/>
    </dgm:pt>
    <dgm:pt modelId="{4648FDA4-30AC-44E9-B481-F7BE67215D8D}" type="pres">
      <dgm:prSet presAssocID="{A7382545-5666-4E0B-B1FC-19E57D9B5B00}" presName="tx1" presStyleLbl="revTx" presStyleIdx="7" presStyleCnt="10"/>
      <dgm:spPr/>
    </dgm:pt>
    <dgm:pt modelId="{D8F68E62-579D-4A95-8766-50B000680E52}" type="pres">
      <dgm:prSet presAssocID="{A7382545-5666-4E0B-B1FC-19E57D9B5B00}" presName="vert1" presStyleCnt="0"/>
      <dgm:spPr/>
    </dgm:pt>
    <dgm:pt modelId="{5859FB88-85E5-42ED-9147-6CF1DF1B9D4A}" type="pres">
      <dgm:prSet presAssocID="{46811482-7B63-4DBE-9FDA-411537E7E641}" presName="thickLine" presStyleLbl="alignNode1" presStyleIdx="8" presStyleCnt="10"/>
      <dgm:spPr/>
    </dgm:pt>
    <dgm:pt modelId="{151916E0-B6BC-45FD-85EB-BAC4D51476E0}" type="pres">
      <dgm:prSet presAssocID="{46811482-7B63-4DBE-9FDA-411537E7E641}" presName="horz1" presStyleCnt="0"/>
      <dgm:spPr/>
    </dgm:pt>
    <dgm:pt modelId="{79DFB3C4-4F33-4610-ADA6-FD5AC6A2A26B}" type="pres">
      <dgm:prSet presAssocID="{46811482-7B63-4DBE-9FDA-411537E7E641}" presName="tx1" presStyleLbl="revTx" presStyleIdx="8" presStyleCnt="10"/>
      <dgm:spPr/>
    </dgm:pt>
    <dgm:pt modelId="{8DF85D51-74FF-4DD5-9835-A9AF07B20C9E}" type="pres">
      <dgm:prSet presAssocID="{46811482-7B63-4DBE-9FDA-411537E7E641}" presName="vert1" presStyleCnt="0"/>
      <dgm:spPr/>
    </dgm:pt>
    <dgm:pt modelId="{A5E3FBF2-61B3-4FAC-BB3A-96C93DF03B84}" type="pres">
      <dgm:prSet presAssocID="{12E177B6-54ED-48F5-972D-8FA1A50AA30D}" presName="thickLine" presStyleLbl="alignNode1" presStyleIdx="9" presStyleCnt="10"/>
      <dgm:spPr/>
    </dgm:pt>
    <dgm:pt modelId="{36953176-B0FB-4CCD-B271-4ECD6DEC31B4}" type="pres">
      <dgm:prSet presAssocID="{12E177B6-54ED-48F5-972D-8FA1A50AA30D}" presName="horz1" presStyleCnt="0"/>
      <dgm:spPr/>
    </dgm:pt>
    <dgm:pt modelId="{19C663ED-2AAC-4350-B81C-3703D5F816A7}" type="pres">
      <dgm:prSet presAssocID="{12E177B6-54ED-48F5-972D-8FA1A50AA30D}" presName="tx1" presStyleLbl="revTx" presStyleIdx="9" presStyleCnt="10"/>
      <dgm:spPr/>
    </dgm:pt>
    <dgm:pt modelId="{E17AA517-B981-44E5-A640-72D9CD947764}" type="pres">
      <dgm:prSet presAssocID="{12E177B6-54ED-48F5-972D-8FA1A50AA30D}" presName="vert1" presStyleCnt="0"/>
      <dgm:spPr/>
    </dgm:pt>
  </dgm:ptLst>
  <dgm:cxnLst>
    <dgm:cxn modelId="{8D6B750B-4EFD-485D-9586-77C0D29779CC}" srcId="{90676AF0-A43C-4A7D-9759-43D4AB1ABA80}" destId="{99F30650-CB12-4B20-AF2E-4F83BA7C8EFB}" srcOrd="5" destOrd="0" parTransId="{34E4871D-6B1E-4911-B9A3-76075BA8C933}" sibTransId="{5B19AE83-B8BE-45A7-9205-5B57DFF909E2}"/>
    <dgm:cxn modelId="{2340BD16-EC55-45F9-909D-2D6D516D3378}" type="presOf" srcId="{A7382545-5666-4E0B-B1FC-19E57D9B5B00}" destId="{4648FDA4-30AC-44E9-B481-F7BE67215D8D}" srcOrd="0" destOrd="0" presId="urn:microsoft.com/office/officeart/2008/layout/LinedList"/>
    <dgm:cxn modelId="{EE356E25-B063-4AF7-88CA-6EAE1B4E7018}" type="presOf" srcId="{6FFB0CC0-4A39-4770-A460-E3CCB6AB1A84}" destId="{ADF5B811-7F50-4D26-8AAB-BA629285D937}" srcOrd="0" destOrd="0" presId="urn:microsoft.com/office/officeart/2008/layout/LinedList"/>
    <dgm:cxn modelId="{30D18331-D761-47D4-AE48-71332C338961}" srcId="{90676AF0-A43C-4A7D-9759-43D4AB1ABA80}" destId="{12E177B6-54ED-48F5-972D-8FA1A50AA30D}" srcOrd="9" destOrd="0" parTransId="{F82F2B04-8A75-49E6-8E8F-99F9C5B578EB}" sibTransId="{5D13587A-B1C1-4DC5-A497-B2D917C28981}"/>
    <dgm:cxn modelId="{9B723C46-2A7C-44E7-940A-C0094D4FA4C1}" type="presOf" srcId="{A6B28FFB-B3DE-4C97-ACAA-3CACEA5313E0}" destId="{8A764A69-E410-4DC4-AF82-2C58AC5F2BC4}" srcOrd="0" destOrd="0" presId="urn:microsoft.com/office/officeart/2008/layout/LinedList"/>
    <dgm:cxn modelId="{B533B846-66BA-4C69-98A2-EDF34E1C7041}" srcId="{90676AF0-A43C-4A7D-9759-43D4AB1ABA80}" destId="{A7382545-5666-4E0B-B1FC-19E57D9B5B00}" srcOrd="7" destOrd="0" parTransId="{483CF6F8-477E-4EB7-8BAF-09A0A09516E9}" sibTransId="{70043B8D-6B38-47E8-AA66-3AF0C6D759A0}"/>
    <dgm:cxn modelId="{9AA78A51-E9EE-4803-8384-945115E97C4D}" type="presOf" srcId="{12E177B6-54ED-48F5-972D-8FA1A50AA30D}" destId="{19C663ED-2AAC-4350-B81C-3703D5F816A7}" srcOrd="0" destOrd="0" presId="urn:microsoft.com/office/officeart/2008/layout/LinedList"/>
    <dgm:cxn modelId="{33FD7457-4687-4DA6-9761-CCF218BAF640}" type="presOf" srcId="{8B5FDD0D-D07B-4B7B-B6F1-A5D2208DEC6D}" destId="{8E34ECA2-5CE3-417A-BC29-EC0AF922F9E3}" srcOrd="0" destOrd="0" presId="urn:microsoft.com/office/officeart/2008/layout/LinedList"/>
    <dgm:cxn modelId="{097A6D5F-A73F-4039-871D-FA97BCB88836}" srcId="{90676AF0-A43C-4A7D-9759-43D4AB1ABA80}" destId="{8EFA8C36-CBB6-412A-AFCF-EAEA67A36443}" srcOrd="2" destOrd="0" parTransId="{AC8F7C2E-65D9-4FA1-AE8E-A10D38DD5700}" sibTransId="{694F1474-4C68-4106-A154-90B56A327D9F}"/>
    <dgm:cxn modelId="{7D8C3361-3E57-470E-AD6F-0892ED749CAF}" type="presOf" srcId="{46811482-7B63-4DBE-9FDA-411537E7E641}" destId="{79DFB3C4-4F33-4610-ADA6-FD5AC6A2A26B}" srcOrd="0" destOrd="0" presId="urn:microsoft.com/office/officeart/2008/layout/LinedList"/>
    <dgm:cxn modelId="{A5FC4A73-91A0-4E28-B8AC-D14E326CC4EE}" type="presOf" srcId="{99F30650-CB12-4B20-AF2E-4F83BA7C8EFB}" destId="{21F75439-FD93-42D9-9852-256946CAE936}" srcOrd="0" destOrd="0" presId="urn:microsoft.com/office/officeart/2008/layout/LinedList"/>
    <dgm:cxn modelId="{DD665785-70BD-47AD-9973-72C726753813}" type="presOf" srcId="{5A8F40C5-6C9B-40D6-B236-5C0CCE3FD7E8}" destId="{ED151918-8549-47FA-8541-075134EFC1A7}" srcOrd="0" destOrd="0" presId="urn:microsoft.com/office/officeart/2008/layout/LinedList"/>
    <dgm:cxn modelId="{15449594-79F5-4D75-BE56-9EC4748F33FA}" srcId="{90676AF0-A43C-4A7D-9759-43D4AB1ABA80}" destId="{5A8F40C5-6C9B-40D6-B236-5C0CCE3FD7E8}" srcOrd="6" destOrd="0" parTransId="{8013F813-F3FF-4AB3-8E77-CA4A88291836}" sibTransId="{AD92E010-5B71-409E-8656-3FAFEE73721E}"/>
    <dgm:cxn modelId="{41EE9496-54C1-4F9B-97D8-0C4BB4C3A6E9}" type="presOf" srcId="{A5C07E7F-E18E-48EC-A01D-FDAFA021DE5B}" destId="{6B3CDB4D-DF5E-4A28-BA01-8FBEAF5C46ED}" srcOrd="0" destOrd="0" presId="urn:microsoft.com/office/officeart/2008/layout/LinedList"/>
    <dgm:cxn modelId="{308B1B97-BFEA-45E6-BD7C-C006A5F87DDA}" type="presOf" srcId="{90676AF0-A43C-4A7D-9759-43D4AB1ABA80}" destId="{4291A4E3-A576-419B-A4F2-693A0221759B}" srcOrd="0" destOrd="0" presId="urn:microsoft.com/office/officeart/2008/layout/LinedList"/>
    <dgm:cxn modelId="{5F0DD9A7-A168-4E72-966B-88DB84E84BEB}" srcId="{90676AF0-A43C-4A7D-9759-43D4AB1ABA80}" destId="{6FFB0CC0-4A39-4770-A460-E3CCB6AB1A84}" srcOrd="0" destOrd="0" parTransId="{3B585C29-C235-467C-BFAC-FD5F4E4FFBAF}" sibTransId="{CEC86606-9F20-40DF-9D0B-FE855C53A6BA}"/>
    <dgm:cxn modelId="{6241B3AE-F81A-45BC-B09A-191551DAC332}" srcId="{90676AF0-A43C-4A7D-9759-43D4AB1ABA80}" destId="{A6B28FFB-B3DE-4C97-ACAA-3CACEA5313E0}" srcOrd="4" destOrd="0" parTransId="{67531550-B8DE-436F-9FEA-87A1105CCFD9}" sibTransId="{80D47BC7-9B68-42E1-A037-6F79A94982D0}"/>
    <dgm:cxn modelId="{A3F862B4-B2F9-4BAE-9C15-962791B08B1B}" type="presOf" srcId="{8EFA8C36-CBB6-412A-AFCF-EAEA67A36443}" destId="{93B3F0F2-AAD9-493F-BE07-572B24678B9A}" srcOrd="0" destOrd="0" presId="urn:microsoft.com/office/officeart/2008/layout/LinedList"/>
    <dgm:cxn modelId="{8F9047B5-CF2C-416D-8510-D9CF5AFE90CA}" srcId="{90676AF0-A43C-4A7D-9759-43D4AB1ABA80}" destId="{46811482-7B63-4DBE-9FDA-411537E7E641}" srcOrd="8" destOrd="0" parTransId="{3375100C-AF55-4AA3-8001-85CDA2BFC214}" sibTransId="{F558BAD1-0F93-47A4-BA4A-BADD8483E86E}"/>
    <dgm:cxn modelId="{A8C3FCD6-827D-4B20-BC29-AEF705BB5320}" srcId="{90676AF0-A43C-4A7D-9759-43D4AB1ABA80}" destId="{A5C07E7F-E18E-48EC-A01D-FDAFA021DE5B}" srcOrd="3" destOrd="0" parTransId="{464D2F79-D789-487F-B48F-9E21E786EC28}" sibTransId="{80148FBC-9C55-40AF-921D-890F077A7B75}"/>
    <dgm:cxn modelId="{546877E3-8018-4B6B-9905-9805319C8567}" srcId="{90676AF0-A43C-4A7D-9759-43D4AB1ABA80}" destId="{8B5FDD0D-D07B-4B7B-B6F1-A5D2208DEC6D}" srcOrd="1" destOrd="0" parTransId="{AC1CF189-7F3E-49AD-8C11-FE8B810F2B7A}" sibTransId="{BBADF147-08B4-4A23-8B4D-5472183D6E58}"/>
    <dgm:cxn modelId="{40496A54-030C-48BC-B461-4CD016069477}" type="presParOf" srcId="{4291A4E3-A576-419B-A4F2-693A0221759B}" destId="{43126349-616C-4D4B-BB39-A2B34A371508}" srcOrd="0" destOrd="0" presId="urn:microsoft.com/office/officeart/2008/layout/LinedList"/>
    <dgm:cxn modelId="{1487E1DB-47D5-446E-A848-B16C393A56D6}" type="presParOf" srcId="{4291A4E3-A576-419B-A4F2-693A0221759B}" destId="{3084DACF-5B63-496F-BA78-8A2551D1B39E}" srcOrd="1" destOrd="0" presId="urn:microsoft.com/office/officeart/2008/layout/LinedList"/>
    <dgm:cxn modelId="{47A7315D-23DE-44D0-8DFD-5AD792500A2B}" type="presParOf" srcId="{3084DACF-5B63-496F-BA78-8A2551D1B39E}" destId="{ADF5B811-7F50-4D26-8AAB-BA629285D937}" srcOrd="0" destOrd="0" presId="urn:microsoft.com/office/officeart/2008/layout/LinedList"/>
    <dgm:cxn modelId="{EF3F587C-18F8-4BEB-BFFD-1D1AD3BB4804}" type="presParOf" srcId="{3084DACF-5B63-496F-BA78-8A2551D1B39E}" destId="{4FDFE62D-1D94-43B1-BEC1-A95685B9D3AE}" srcOrd="1" destOrd="0" presId="urn:microsoft.com/office/officeart/2008/layout/LinedList"/>
    <dgm:cxn modelId="{E6CC20D4-DA58-46B2-AF21-DEE304B62AC0}" type="presParOf" srcId="{4291A4E3-A576-419B-A4F2-693A0221759B}" destId="{15B82B2E-88D9-43A3-8F58-087588E42EC7}" srcOrd="2" destOrd="0" presId="urn:microsoft.com/office/officeart/2008/layout/LinedList"/>
    <dgm:cxn modelId="{2157A6F4-1CC5-41B6-AF4A-43692D7764D9}" type="presParOf" srcId="{4291A4E3-A576-419B-A4F2-693A0221759B}" destId="{3AA630AD-9076-4B69-A7D3-3938AE028BF3}" srcOrd="3" destOrd="0" presId="urn:microsoft.com/office/officeart/2008/layout/LinedList"/>
    <dgm:cxn modelId="{E8843E66-994F-436C-A20D-4BC098551B70}" type="presParOf" srcId="{3AA630AD-9076-4B69-A7D3-3938AE028BF3}" destId="{8E34ECA2-5CE3-417A-BC29-EC0AF922F9E3}" srcOrd="0" destOrd="0" presId="urn:microsoft.com/office/officeart/2008/layout/LinedList"/>
    <dgm:cxn modelId="{D67EF832-C567-4CDE-BC29-5AC600754ACF}" type="presParOf" srcId="{3AA630AD-9076-4B69-A7D3-3938AE028BF3}" destId="{CEBF5DE3-E593-4CE4-80FF-8C5464A1D961}" srcOrd="1" destOrd="0" presId="urn:microsoft.com/office/officeart/2008/layout/LinedList"/>
    <dgm:cxn modelId="{80C7BAB3-5180-4E76-944D-ACDD427B8174}" type="presParOf" srcId="{4291A4E3-A576-419B-A4F2-693A0221759B}" destId="{B4D6D188-783B-435A-BC16-3B23B3DD6A63}" srcOrd="4" destOrd="0" presId="urn:microsoft.com/office/officeart/2008/layout/LinedList"/>
    <dgm:cxn modelId="{72BB32FA-746A-4163-B27E-D6A0D1FBF88B}" type="presParOf" srcId="{4291A4E3-A576-419B-A4F2-693A0221759B}" destId="{CB87115A-4BB2-4121-BEB6-4B86AAE852D7}" srcOrd="5" destOrd="0" presId="urn:microsoft.com/office/officeart/2008/layout/LinedList"/>
    <dgm:cxn modelId="{9C943694-9D26-42AA-9A7F-4EAAD62C44AB}" type="presParOf" srcId="{CB87115A-4BB2-4121-BEB6-4B86AAE852D7}" destId="{93B3F0F2-AAD9-493F-BE07-572B24678B9A}" srcOrd="0" destOrd="0" presId="urn:microsoft.com/office/officeart/2008/layout/LinedList"/>
    <dgm:cxn modelId="{4BB53BE0-A3D6-448F-AAAF-3249F944230E}" type="presParOf" srcId="{CB87115A-4BB2-4121-BEB6-4B86AAE852D7}" destId="{FC157FF1-1EC0-428A-AD50-2EA144807E67}" srcOrd="1" destOrd="0" presId="urn:microsoft.com/office/officeart/2008/layout/LinedList"/>
    <dgm:cxn modelId="{2B116EC7-5652-465E-B20D-6BD1AA960D57}" type="presParOf" srcId="{4291A4E3-A576-419B-A4F2-693A0221759B}" destId="{3253AFBB-B569-4DA9-A599-850BA0007A30}" srcOrd="6" destOrd="0" presId="urn:microsoft.com/office/officeart/2008/layout/LinedList"/>
    <dgm:cxn modelId="{D5DE4A1F-1480-4D4C-860C-99BF1D73F6E1}" type="presParOf" srcId="{4291A4E3-A576-419B-A4F2-693A0221759B}" destId="{0042BFB1-E7FD-48A0-88A1-7643CB7186D4}" srcOrd="7" destOrd="0" presId="urn:microsoft.com/office/officeart/2008/layout/LinedList"/>
    <dgm:cxn modelId="{AEA1420E-627F-4030-B2D1-6C5A53595A9D}" type="presParOf" srcId="{0042BFB1-E7FD-48A0-88A1-7643CB7186D4}" destId="{6B3CDB4D-DF5E-4A28-BA01-8FBEAF5C46ED}" srcOrd="0" destOrd="0" presId="urn:microsoft.com/office/officeart/2008/layout/LinedList"/>
    <dgm:cxn modelId="{A1B0DD26-5DF8-46ED-863C-5D7B8A40CCBC}" type="presParOf" srcId="{0042BFB1-E7FD-48A0-88A1-7643CB7186D4}" destId="{3E50BE86-139B-4984-9773-251F3A844003}" srcOrd="1" destOrd="0" presId="urn:microsoft.com/office/officeart/2008/layout/LinedList"/>
    <dgm:cxn modelId="{90EC58A5-8B02-4C68-B909-BD8FCB6FA186}" type="presParOf" srcId="{4291A4E3-A576-419B-A4F2-693A0221759B}" destId="{620D7AB8-C878-4356-B38E-3512905C448E}" srcOrd="8" destOrd="0" presId="urn:microsoft.com/office/officeart/2008/layout/LinedList"/>
    <dgm:cxn modelId="{BBE245C9-8A59-44C9-9B71-1F7D7C394BAC}" type="presParOf" srcId="{4291A4E3-A576-419B-A4F2-693A0221759B}" destId="{A82604AF-6FED-4D8C-A458-780079844EAA}" srcOrd="9" destOrd="0" presId="urn:microsoft.com/office/officeart/2008/layout/LinedList"/>
    <dgm:cxn modelId="{73A8B1B4-F1B6-409A-A0BF-2ABD02BAEAFB}" type="presParOf" srcId="{A82604AF-6FED-4D8C-A458-780079844EAA}" destId="{8A764A69-E410-4DC4-AF82-2C58AC5F2BC4}" srcOrd="0" destOrd="0" presId="urn:microsoft.com/office/officeart/2008/layout/LinedList"/>
    <dgm:cxn modelId="{6F96E9A1-1D2F-401B-935C-9A7479BB85A0}" type="presParOf" srcId="{A82604AF-6FED-4D8C-A458-780079844EAA}" destId="{224FC830-4811-42D1-B553-568D6B0B1DF6}" srcOrd="1" destOrd="0" presId="urn:microsoft.com/office/officeart/2008/layout/LinedList"/>
    <dgm:cxn modelId="{42E3340E-D72C-4819-B9CB-13299BAF549E}" type="presParOf" srcId="{4291A4E3-A576-419B-A4F2-693A0221759B}" destId="{DF7E44C1-C337-4B6E-ACB7-F3CFA4489A11}" srcOrd="10" destOrd="0" presId="urn:microsoft.com/office/officeart/2008/layout/LinedList"/>
    <dgm:cxn modelId="{4785E07F-28C8-44E4-BD4A-78DEC2046D1A}" type="presParOf" srcId="{4291A4E3-A576-419B-A4F2-693A0221759B}" destId="{1CD998D3-AF77-48FE-B764-642B1B9B9925}" srcOrd="11" destOrd="0" presId="urn:microsoft.com/office/officeart/2008/layout/LinedList"/>
    <dgm:cxn modelId="{6513B092-7798-41FF-948C-A8E2348AA3BD}" type="presParOf" srcId="{1CD998D3-AF77-48FE-B764-642B1B9B9925}" destId="{21F75439-FD93-42D9-9852-256946CAE936}" srcOrd="0" destOrd="0" presId="urn:microsoft.com/office/officeart/2008/layout/LinedList"/>
    <dgm:cxn modelId="{D0FA095B-7A9D-4FF9-9CAD-0FCD8A5D4399}" type="presParOf" srcId="{1CD998D3-AF77-48FE-B764-642B1B9B9925}" destId="{AF16E0FC-020B-493D-8304-944281C9171A}" srcOrd="1" destOrd="0" presId="urn:microsoft.com/office/officeart/2008/layout/LinedList"/>
    <dgm:cxn modelId="{9F8F0B42-CD0C-4613-8502-7D15F4080BCC}" type="presParOf" srcId="{4291A4E3-A576-419B-A4F2-693A0221759B}" destId="{B85670F9-5AD5-44D6-80BC-97A15D357517}" srcOrd="12" destOrd="0" presId="urn:microsoft.com/office/officeart/2008/layout/LinedList"/>
    <dgm:cxn modelId="{819ABE1A-1A34-4747-8531-5D5A621C094B}" type="presParOf" srcId="{4291A4E3-A576-419B-A4F2-693A0221759B}" destId="{B3BAB702-FFBE-4EC4-B60F-02C5A024736D}" srcOrd="13" destOrd="0" presId="urn:microsoft.com/office/officeart/2008/layout/LinedList"/>
    <dgm:cxn modelId="{BEF5EAAD-A0FF-4F80-91DD-71D00FD83579}" type="presParOf" srcId="{B3BAB702-FFBE-4EC4-B60F-02C5A024736D}" destId="{ED151918-8549-47FA-8541-075134EFC1A7}" srcOrd="0" destOrd="0" presId="urn:microsoft.com/office/officeart/2008/layout/LinedList"/>
    <dgm:cxn modelId="{62AA7EB6-5D3C-4BF7-8D0A-DB3B01B52512}" type="presParOf" srcId="{B3BAB702-FFBE-4EC4-B60F-02C5A024736D}" destId="{C2E67796-1413-433B-8FFC-E3422F1815AE}" srcOrd="1" destOrd="0" presId="urn:microsoft.com/office/officeart/2008/layout/LinedList"/>
    <dgm:cxn modelId="{E6D9A080-16B9-46AD-A63C-43CFA204B224}" type="presParOf" srcId="{4291A4E3-A576-419B-A4F2-693A0221759B}" destId="{2D900942-4251-4CDA-82F4-D59F7208DAF0}" srcOrd="14" destOrd="0" presId="urn:microsoft.com/office/officeart/2008/layout/LinedList"/>
    <dgm:cxn modelId="{3A909B0B-30A7-48F7-B8F1-65238C9CEC8C}" type="presParOf" srcId="{4291A4E3-A576-419B-A4F2-693A0221759B}" destId="{E7A02738-37E4-4264-8558-EADD8C5400EF}" srcOrd="15" destOrd="0" presId="urn:microsoft.com/office/officeart/2008/layout/LinedList"/>
    <dgm:cxn modelId="{3E08A0E1-6256-48BA-BAEC-9CC889D09211}" type="presParOf" srcId="{E7A02738-37E4-4264-8558-EADD8C5400EF}" destId="{4648FDA4-30AC-44E9-B481-F7BE67215D8D}" srcOrd="0" destOrd="0" presId="urn:microsoft.com/office/officeart/2008/layout/LinedList"/>
    <dgm:cxn modelId="{98B3D23D-DD7A-4BFF-8D6F-4B560A8159A1}" type="presParOf" srcId="{E7A02738-37E4-4264-8558-EADD8C5400EF}" destId="{D8F68E62-579D-4A95-8766-50B000680E52}" srcOrd="1" destOrd="0" presId="urn:microsoft.com/office/officeart/2008/layout/LinedList"/>
    <dgm:cxn modelId="{46340C44-DF0E-4A73-9A77-EE1E1FAAA413}" type="presParOf" srcId="{4291A4E3-A576-419B-A4F2-693A0221759B}" destId="{5859FB88-85E5-42ED-9147-6CF1DF1B9D4A}" srcOrd="16" destOrd="0" presId="urn:microsoft.com/office/officeart/2008/layout/LinedList"/>
    <dgm:cxn modelId="{E807CD9E-E985-42F5-8B94-ED243EA23EF0}" type="presParOf" srcId="{4291A4E3-A576-419B-A4F2-693A0221759B}" destId="{151916E0-B6BC-45FD-85EB-BAC4D51476E0}" srcOrd="17" destOrd="0" presId="urn:microsoft.com/office/officeart/2008/layout/LinedList"/>
    <dgm:cxn modelId="{9F78DB1D-376D-4E42-8323-E87F6C982EC8}" type="presParOf" srcId="{151916E0-B6BC-45FD-85EB-BAC4D51476E0}" destId="{79DFB3C4-4F33-4610-ADA6-FD5AC6A2A26B}" srcOrd="0" destOrd="0" presId="urn:microsoft.com/office/officeart/2008/layout/LinedList"/>
    <dgm:cxn modelId="{FF9B3102-1CFC-47C9-AC69-85781AEEEBEC}" type="presParOf" srcId="{151916E0-B6BC-45FD-85EB-BAC4D51476E0}" destId="{8DF85D51-74FF-4DD5-9835-A9AF07B20C9E}" srcOrd="1" destOrd="0" presId="urn:microsoft.com/office/officeart/2008/layout/LinedList"/>
    <dgm:cxn modelId="{261A2567-3FC5-4097-A93B-159871C40E14}" type="presParOf" srcId="{4291A4E3-A576-419B-A4F2-693A0221759B}" destId="{A5E3FBF2-61B3-4FAC-BB3A-96C93DF03B84}" srcOrd="18" destOrd="0" presId="urn:microsoft.com/office/officeart/2008/layout/LinedList"/>
    <dgm:cxn modelId="{87FB1406-C09E-4A7A-B88C-19DF346F58DB}" type="presParOf" srcId="{4291A4E3-A576-419B-A4F2-693A0221759B}" destId="{36953176-B0FB-4CCD-B271-4ECD6DEC31B4}" srcOrd="19" destOrd="0" presId="urn:microsoft.com/office/officeart/2008/layout/LinedList"/>
    <dgm:cxn modelId="{A27158C3-A136-4565-8BAB-854343D7B9FA}" type="presParOf" srcId="{36953176-B0FB-4CCD-B271-4ECD6DEC31B4}" destId="{19C663ED-2AAC-4350-B81C-3703D5F816A7}" srcOrd="0" destOrd="0" presId="urn:microsoft.com/office/officeart/2008/layout/LinedList"/>
    <dgm:cxn modelId="{E431EA38-C6EE-4628-85C1-C8B50EA86E6C}" type="presParOf" srcId="{36953176-B0FB-4CCD-B271-4ECD6DEC31B4}" destId="{E17AA517-B981-44E5-A640-72D9CD94776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E0D739-D930-4BBF-8F03-576BB0A5F79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203879B-A28F-46D1-B321-B322E04C8E11}">
      <dgm:prSet/>
      <dgm:spPr/>
      <dgm:t>
        <a:bodyPr/>
        <a:lstStyle/>
        <a:p>
          <a:r>
            <a:rPr lang="en-US"/>
            <a:t>[11] Y.-J. Park, A. Pillai, J. Deng, et al., “Assessing the Research Landscape and Clinical Utility of Large Language Models: A Scoping Review,” </a:t>
          </a:r>
          <a:r>
            <a:rPr lang="en-US" i="1"/>
            <a:t>BMC Medical Informatics and Decision Making</a:t>
          </a:r>
          <a:r>
            <a:rPr lang="en-US"/>
            <a:t>, vol. 24, no. 1, pp. 1–14, 2024.</a:t>
          </a:r>
        </a:p>
      </dgm:t>
    </dgm:pt>
    <dgm:pt modelId="{DC2C98D5-FA87-4E0E-A0F9-3FA11F845F6D}" type="parTrans" cxnId="{96B54D43-3235-40F5-B96E-0EF83449F2D8}">
      <dgm:prSet/>
      <dgm:spPr/>
      <dgm:t>
        <a:bodyPr/>
        <a:lstStyle/>
        <a:p>
          <a:endParaRPr lang="en-US"/>
        </a:p>
      </dgm:t>
    </dgm:pt>
    <dgm:pt modelId="{44271C27-0B37-4520-BC7A-249C45BED729}" type="sibTrans" cxnId="{96B54D43-3235-40F5-B96E-0EF83449F2D8}">
      <dgm:prSet/>
      <dgm:spPr/>
      <dgm:t>
        <a:bodyPr/>
        <a:lstStyle/>
        <a:p>
          <a:endParaRPr lang="en-US"/>
        </a:p>
      </dgm:t>
    </dgm:pt>
    <dgm:pt modelId="{C2A02886-E667-4C7E-9AB6-6CAE0F941BF2}">
      <dgm:prSet/>
      <dgm:spPr/>
      <dgm:t>
        <a:bodyPr/>
        <a:lstStyle/>
        <a:p>
          <a:r>
            <a:rPr lang="en-US" dirty="0"/>
            <a:t>[12] T. R. McIntosh, T. </a:t>
          </a:r>
          <a:r>
            <a:rPr lang="en-US" dirty="0" err="1"/>
            <a:t>Susnjak</a:t>
          </a:r>
          <a:r>
            <a:rPr lang="en-US" dirty="0"/>
            <a:t>, T. Liu, P. Watters, and M. N. </a:t>
          </a:r>
          <a:r>
            <a:rPr lang="en-US" dirty="0" err="1"/>
            <a:t>Halgamuge</a:t>
          </a:r>
          <a:r>
            <a:rPr lang="en-US" dirty="0"/>
            <a:t>, “Inadequacies of Large Language Model Benchmarks in the Era of Generative Artificial Intelligence,” </a:t>
          </a:r>
          <a:r>
            <a:rPr lang="en-US" i="1" dirty="0" err="1"/>
            <a:t>arXiv</a:t>
          </a:r>
          <a:r>
            <a:rPr lang="en-US" i="1" dirty="0"/>
            <a:t> preprint arXiv:2402.09880</a:t>
          </a:r>
          <a:r>
            <a:rPr lang="en-US" dirty="0"/>
            <a:t>, 2024.</a:t>
          </a:r>
        </a:p>
      </dgm:t>
    </dgm:pt>
    <dgm:pt modelId="{69714715-86F7-42F8-BDD8-1DBC130630ED}" type="parTrans" cxnId="{564CE69A-81EA-4ECA-8B90-84F7E2BBDCE8}">
      <dgm:prSet/>
      <dgm:spPr/>
      <dgm:t>
        <a:bodyPr/>
        <a:lstStyle/>
        <a:p>
          <a:endParaRPr lang="en-US"/>
        </a:p>
      </dgm:t>
    </dgm:pt>
    <dgm:pt modelId="{8FE4DB59-1BBA-4C91-9858-0F19E3A3018D}" type="sibTrans" cxnId="{564CE69A-81EA-4ECA-8B90-84F7E2BBDCE8}">
      <dgm:prSet/>
      <dgm:spPr/>
      <dgm:t>
        <a:bodyPr/>
        <a:lstStyle/>
        <a:p>
          <a:endParaRPr lang="en-US"/>
        </a:p>
      </dgm:t>
    </dgm:pt>
    <dgm:pt modelId="{F8E9D887-6BC2-45D8-B35D-D40CF4D73651}">
      <dgm:prSet/>
      <dgm:spPr/>
      <dgm:t>
        <a:bodyPr/>
        <a:lstStyle/>
        <a:p>
          <a:r>
            <a:rPr lang="en-US"/>
            <a:t>[13] G. Doron, S. Genway, M. Roberts, and S. Jasti, “New Horizons: Pioneering Pharmaceutical R&amp;D with Generative AI from Lab to the Clinic – An Industry Perspective,” </a:t>
          </a:r>
          <a:r>
            <a:rPr lang="en-US" i="1"/>
            <a:t>arXiv preprint arXiv:2312.12482</a:t>
          </a:r>
          <a:r>
            <a:rPr lang="en-US"/>
            <a:t>, 2023.</a:t>
          </a:r>
        </a:p>
      </dgm:t>
    </dgm:pt>
    <dgm:pt modelId="{3241A762-08C0-4B85-9422-A9C97A6453E8}" type="parTrans" cxnId="{AC601CA5-6A7B-4BBC-BCCA-E2E66163880F}">
      <dgm:prSet/>
      <dgm:spPr/>
      <dgm:t>
        <a:bodyPr/>
        <a:lstStyle/>
        <a:p>
          <a:endParaRPr lang="en-US"/>
        </a:p>
      </dgm:t>
    </dgm:pt>
    <dgm:pt modelId="{BD474E60-DB43-412C-BC6A-4AD0306C4ED2}" type="sibTrans" cxnId="{AC601CA5-6A7B-4BBC-BCCA-E2E66163880F}">
      <dgm:prSet/>
      <dgm:spPr/>
      <dgm:t>
        <a:bodyPr/>
        <a:lstStyle/>
        <a:p>
          <a:endParaRPr lang="en-US"/>
        </a:p>
      </dgm:t>
    </dgm:pt>
    <dgm:pt modelId="{03DEA059-3B48-4175-A10C-50333377E9E8}">
      <dgm:prSet/>
      <dgm:spPr/>
      <dgm:t>
        <a:bodyPr/>
        <a:lstStyle/>
        <a:p>
          <a:r>
            <a:rPr lang="en-US"/>
            <a:t>[14] I. Jahan, M. T. R. Laskar, C. Peng, and J. X. Huang, “A Comprehensive Evaluation of Large Language Models on Benchmark Biomedical Text Processing Tasks,” </a:t>
          </a:r>
          <a:r>
            <a:rPr lang="en-US" i="1"/>
            <a:t>Computers in Biology and Medicine</a:t>
          </a:r>
          <a:r>
            <a:rPr lang="en-US"/>
            <a:t>, p. 108189, 2024.</a:t>
          </a:r>
        </a:p>
      </dgm:t>
    </dgm:pt>
    <dgm:pt modelId="{0D56B036-9BB2-4123-AA6F-7A135D163C8E}" type="parTrans" cxnId="{99F000F8-175F-4073-B57E-B9FB1B38FB2D}">
      <dgm:prSet/>
      <dgm:spPr/>
      <dgm:t>
        <a:bodyPr/>
        <a:lstStyle/>
        <a:p>
          <a:endParaRPr lang="en-US"/>
        </a:p>
      </dgm:t>
    </dgm:pt>
    <dgm:pt modelId="{EEF39575-8074-4BE5-B19F-224D87D060AD}" type="sibTrans" cxnId="{99F000F8-175F-4073-B57E-B9FB1B38FB2D}">
      <dgm:prSet/>
      <dgm:spPr/>
      <dgm:t>
        <a:bodyPr/>
        <a:lstStyle/>
        <a:p>
          <a:endParaRPr lang="en-US"/>
        </a:p>
      </dgm:t>
    </dgm:pt>
    <dgm:pt modelId="{2BC6EF1E-C9CE-41E5-922D-36DA051577F7}">
      <dgm:prSet/>
      <dgm:spPr/>
      <dgm:t>
        <a:bodyPr/>
        <a:lstStyle/>
        <a:p>
          <a:r>
            <a:rPr lang="en-US"/>
            <a:t>[15] C. Shivade, C. Hebert, K. Regan, E. Fosler-Lussier, and A. M. Lai, “Automatic Data Source Identification for Clinical Trial Eligibility Criteria Resolution,” in </a:t>
          </a:r>
          <a:r>
            <a:rPr lang="en-US" i="1"/>
            <a:t>AMIA Annual Symposium Proceedings</a:t>
          </a:r>
          <a:r>
            <a:rPr lang="en-US"/>
            <a:t>, American Medical Informatics Association, vol. 2016, 2016, p. 1149.</a:t>
          </a:r>
        </a:p>
      </dgm:t>
    </dgm:pt>
    <dgm:pt modelId="{4B614A9D-6C08-4A94-8C12-EA6580F75B0E}" type="parTrans" cxnId="{615A89CF-F5AE-4EF9-A271-8FBD79DE8F19}">
      <dgm:prSet/>
      <dgm:spPr/>
      <dgm:t>
        <a:bodyPr/>
        <a:lstStyle/>
        <a:p>
          <a:endParaRPr lang="en-US"/>
        </a:p>
      </dgm:t>
    </dgm:pt>
    <dgm:pt modelId="{7228ADCC-D433-4D03-A88C-EEC3DE15CC5F}" type="sibTrans" cxnId="{615A89CF-F5AE-4EF9-A271-8FBD79DE8F19}">
      <dgm:prSet/>
      <dgm:spPr/>
      <dgm:t>
        <a:bodyPr/>
        <a:lstStyle/>
        <a:p>
          <a:endParaRPr lang="en-US"/>
        </a:p>
      </dgm:t>
    </dgm:pt>
    <dgm:pt modelId="{643FC8A8-1AB5-4566-93B5-6BA4619FB00F}">
      <dgm:prSet/>
      <dgm:spPr/>
      <dgm:t>
        <a:bodyPr/>
        <a:lstStyle/>
        <a:p>
          <a:r>
            <a:rPr lang="en-US"/>
            <a:t>[16] U.S. National Library of Medicine, </a:t>
          </a:r>
          <a:r>
            <a:rPr lang="en-US" i="1"/>
            <a:t>ClinicalTrials.gov</a:t>
          </a:r>
          <a:r>
            <a:rPr lang="en-US"/>
            <a:t>. Available: </a:t>
          </a:r>
          <a:r>
            <a:rPr lang="en-US">
              <a:hlinkClick xmlns:r="http://schemas.openxmlformats.org/officeDocument/2006/relationships" r:id="rId1"/>
            </a:rPr>
            <a:t>https://www.clinicaltrials.gov/</a:t>
          </a:r>
          <a:r>
            <a:rPr lang="en-US"/>
            <a:t>, Accessed: 2024-06-21.</a:t>
          </a:r>
        </a:p>
      </dgm:t>
    </dgm:pt>
    <dgm:pt modelId="{8488FA39-70E8-4FF0-83A6-4B86890ACAAF}" type="parTrans" cxnId="{791EBEEF-6BC8-4593-AD68-B2A54F645038}">
      <dgm:prSet/>
      <dgm:spPr/>
      <dgm:t>
        <a:bodyPr/>
        <a:lstStyle/>
        <a:p>
          <a:endParaRPr lang="en-US"/>
        </a:p>
      </dgm:t>
    </dgm:pt>
    <dgm:pt modelId="{81C1EC1B-9CE0-465C-8705-5F493D0CD1B5}" type="sibTrans" cxnId="{791EBEEF-6BC8-4593-AD68-B2A54F645038}">
      <dgm:prSet/>
      <dgm:spPr/>
      <dgm:t>
        <a:bodyPr/>
        <a:lstStyle/>
        <a:p>
          <a:endParaRPr lang="en-US"/>
        </a:p>
      </dgm:t>
    </dgm:pt>
    <dgm:pt modelId="{6780123D-310E-468F-8A05-6ABB14316F6A}">
      <dgm:prSet/>
      <dgm:spPr/>
      <dgm:t>
        <a:bodyPr/>
        <a:lstStyle/>
        <a:p>
          <a:r>
            <a:rPr lang="en-US"/>
            <a:t>[17] “Clinical Trials Transformation Initiative.” Available: </a:t>
          </a:r>
          <a:r>
            <a:rPr lang="en-US">
              <a:hlinkClick xmlns:r="http://schemas.openxmlformats.org/officeDocument/2006/relationships" r:id="rId2"/>
            </a:rPr>
            <a:t>https://ctti-clinicaltrials.org/</a:t>
          </a:r>
          <a:r>
            <a:rPr lang="en-US"/>
            <a:t>, Accessed: 2024-03-31.</a:t>
          </a:r>
        </a:p>
      </dgm:t>
    </dgm:pt>
    <dgm:pt modelId="{238C6C8E-CD72-40F9-9248-6100246A2942}" type="parTrans" cxnId="{2DF15AFA-CA6D-4FC6-9A7A-CCC1F0E5DD9E}">
      <dgm:prSet/>
      <dgm:spPr/>
      <dgm:t>
        <a:bodyPr/>
        <a:lstStyle/>
        <a:p>
          <a:endParaRPr lang="en-US"/>
        </a:p>
      </dgm:t>
    </dgm:pt>
    <dgm:pt modelId="{8EA097E6-8BC8-4A42-B94A-0AC53F0095D0}" type="sibTrans" cxnId="{2DF15AFA-CA6D-4FC6-9A7A-CCC1F0E5DD9E}">
      <dgm:prSet/>
      <dgm:spPr/>
      <dgm:t>
        <a:bodyPr/>
        <a:lstStyle/>
        <a:p>
          <a:endParaRPr lang="en-US"/>
        </a:p>
      </dgm:t>
    </dgm:pt>
    <dgm:pt modelId="{65D8F09D-894A-4739-A9B3-DDDFC2D25059}">
      <dgm:prSet/>
      <dgm:spPr/>
      <dgm:t>
        <a:bodyPr/>
        <a:lstStyle/>
        <a:p>
          <a:r>
            <a:rPr lang="en-US"/>
            <a:t>[18] Clinical Trials Transformation Initiative, “Patient Engagement Collaborative Framework,” Available: https://ctti-clinicaltrials.org/wp-content/uploads/2023/05/PEC-Framework_Compliant-Apr-10-2023_FINAL.pdf, May 2023.</a:t>
          </a:r>
        </a:p>
      </dgm:t>
    </dgm:pt>
    <dgm:pt modelId="{0B2A01B2-DF47-4499-BCD3-047D056D1A77}" type="parTrans" cxnId="{85EE1963-1EF8-4F0A-9E03-F4A1AF3A90A4}">
      <dgm:prSet/>
      <dgm:spPr/>
      <dgm:t>
        <a:bodyPr/>
        <a:lstStyle/>
        <a:p>
          <a:endParaRPr lang="en-US"/>
        </a:p>
      </dgm:t>
    </dgm:pt>
    <dgm:pt modelId="{0737641F-DB20-471E-917B-626BDE812AE0}" type="sibTrans" cxnId="{85EE1963-1EF8-4F0A-9E03-F4A1AF3A90A4}">
      <dgm:prSet/>
      <dgm:spPr/>
      <dgm:t>
        <a:bodyPr/>
        <a:lstStyle/>
        <a:p>
          <a:endParaRPr lang="en-US"/>
        </a:p>
      </dgm:t>
    </dgm:pt>
    <dgm:pt modelId="{7A2DBDC4-55BD-4945-AC19-3841983710A8}">
      <dgm:prSet/>
      <dgm:spPr/>
      <dgm:t>
        <a:bodyPr/>
        <a:lstStyle/>
        <a:p>
          <a:r>
            <a:rPr lang="en-US"/>
            <a:t>[19] C. D. Manning, P. Raghavan, and H. Schütze, “Stemming and Lemmatization,” Available: </a:t>
          </a:r>
          <a:r>
            <a:rPr lang="en-US">
              <a:hlinkClick xmlns:r="http://schemas.openxmlformats.org/officeDocument/2006/relationships" r:id="rId3"/>
            </a:rPr>
            <a:t>https://nlp.stanford.edu/IR-book/html/htmledition/stemming-and-lemmatization-1.html</a:t>
          </a:r>
          <a:r>
            <a:rPr lang="en-US"/>
            <a:t>, Accessed: 2024-06-21.</a:t>
          </a:r>
        </a:p>
      </dgm:t>
    </dgm:pt>
    <dgm:pt modelId="{9C90579F-62B4-408F-A053-9783911EBA16}" type="parTrans" cxnId="{F8765213-0309-4702-9550-302BF2DB805C}">
      <dgm:prSet/>
      <dgm:spPr/>
      <dgm:t>
        <a:bodyPr/>
        <a:lstStyle/>
        <a:p>
          <a:endParaRPr lang="en-US"/>
        </a:p>
      </dgm:t>
    </dgm:pt>
    <dgm:pt modelId="{4C5847AB-B412-4F6E-8E51-9B415DCB6673}" type="sibTrans" cxnId="{F8765213-0309-4702-9550-302BF2DB805C}">
      <dgm:prSet/>
      <dgm:spPr/>
      <dgm:t>
        <a:bodyPr/>
        <a:lstStyle/>
        <a:p>
          <a:endParaRPr lang="en-US"/>
        </a:p>
      </dgm:t>
    </dgm:pt>
    <dgm:pt modelId="{ED884483-4107-4CFD-AC63-C4F165A0EC69}">
      <dgm:prSet/>
      <dgm:spPr/>
      <dgm:t>
        <a:bodyPr/>
        <a:lstStyle/>
        <a:p>
          <a:r>
            <a:rPr lang="en-US"/>
            <a:t>[20] J.-M. Torres-Moreno, “Beyond Stemming and Lemmatization: Ultra-stemming to Improve Automatic Text Summarization,” </a:t>
          </a:r>
          <a:r>
            <a:rPr lang="en-US" i="1"/>
            <a:t>arXiv preprint arXiv:1209.3126</a:t>
          </a:r>
          <a:r>
            <a:rPr lang="en-US"/>
            <a:t>, 2012.</a:t>
          </a:r>
        </a:p>
      </dgm:t>
    </dgm:pt>
    <dgm:pt modelId="{E65C21EA-890C-4AED-A11E-3F6A8908F3F5}" type="parTrans" cxnId="{C1904B51-3F93-4CE6-BCB4-9009A10D701F}">
      <dgm:prSet/>
      <dgm:spPr/>
      <dgm:t>
        <a:bodyPr/>
        <a:lstStyle/>
        <a:p>
          <a:endParaRPr lang="en-US"/>
        </a:p>
      </dgm:t>
    </dgm:pt>
    <dgm:pt modelId="{0791AE59-9E5B-4E37-BCE9-D7AFC0A9F372}" type="sibTrans" cxnId="{C1904B51-3F93-4CE6-BCB4-9009A10D701F}">
      <dgm:prSet/>
      <dgm:spPr/>
      <dgm:t>
        <a:bodyPr/>
        <a:lstStyle/>
        <a:p>
          <a:endParaRPr lang="en-US"/>
        </a:p>
      </dgm:t>
    </dgm:pt>
    <dgm:pt modelId="{738F81EB-D7B0-4160-BBC6-D7C80AE24664}">
      <dgm:prSet/>
      <dgm:spPr/>
      <dgm:t>
        <a:bodyPr/>
        <a:lstStyle/>
        <a:p>
          <a:r>
            <a:rPr lang="en-US"/>
            <a:t>[21] T. B. Brown, B. Mann, N. Ryder, et al., “Language Models Are Few-shot Learners,” </a:t>
          </a:r>
          <a:r>
            <a:rPr lang="en-US" i="1"/>
            <a:t>arXiv preprint arXiv:2010.15980</a:t>
          </a:r>
          <a:r>
            <a:rPr lang="en-US"/>
            <a:t>, 2020. Available: </a:t>
          </a:r>
          <a:r>
            <a:rPr lang="en-US">
              <a:hlinkClick xmlns:r="http://schemas.openxmlformats.org/officeDocument/2006/relationships" r:id="rId4"/>
            </a:rPr>
            <a:t>https://arxiv.org/pdf/2010.15980</a:t>
          </a:r>
          <a:r>
            <a:rPr lang="en-US"/>
            <a:t>.</a:t>
          </a:r>
        </a:p>
      </dgm:t>
    </dgm:pt>
    <dgm:pt modelId="{AF8A7C35-5928-4C65-9A73-04038005DEEA}" type="parTrans" cxnId="{CD4F2C79-E5B8-42DD-ABFE-DCD3C7E8C352}">
      <dgm:prSet/>
      <dgm:spPr/>
      <dgm:t>
        <a:bodyPr/>
        <a:lstStyle/>
        <a:p>
          <a:endParaRPr lang="en-US"/>
        </a:p>
      </dgm:t>
    </dgm:pt>
    <dgm:pt modelId="{58831999-9FC4-47AB-BD90-E88570B1F66E}" type="sibTrans" cxnId="{CD4F2C79-E5B8-42DD-ABFE-DCD3C7E8C352}">
      <dgm:prSet/>
      <dgm:spPr/>
      <dgm:t>
        <a:bodyPr/>
        <a:lstStyle/>
        <a:p>
          <a:endParaRPr lang="en-US"/>
        </a:p>
      </dgm:t>
    </dgm:pt>
    <dgm:pt modelId="{C1EAB123-48B1-4C53-A24F-5C0CF554875F}">
      <dgm:prSet/>
      <dgm:spPr/>
      <dgm:t>
        <a:bodyPr/>
        <a:lstStyle/>
        <a:p>
          <a:r>
            <a:rPr lang="en-US"/>
            <a:t>[22] B. Kroll and J. Reid, “Guidelines for Designing Writing Prompts: Clarifications, Caveats, and Cautions,” </a:t>
          </a:r>
          <a:r>
            <a:rPr lang="en-US" i="1"/>
            <a:t>Journal of Second Language Writing</a:t>
          </a:r>
          <a:r>
            <a:rPr lang="en-US"/>
            <a:t>, vol. 3, no. 3, pp. 231–255, 1994.</a:t>
          </a:r>
        </a:p>
      </dgm:t>
    </dgm:pt>
    <dgm:pt modelId="{502C2A38-4970-4EBA-8CFF-C5F18CD757B4}" type="parTrans" cxnId="{A82F78C5-EBD9-4DCD-B151-FC7E4E00D2CB}">
      <dgm:prSet/>
      <dgm:spPr/>
      <dgm:t>
        <a:bodyPr/>
        <a:lstStyle/>
        <a:p>
          <a:endParaRPr lang="en-US"/>
        </a:p>
      </dgm:t>
    </dgm:pt>
    <dgm:pt modelId="{F082B29C-5200-443D-B43B-30DE3572EEF3}" type="sibTrans" cxnId="{A82F78C5-EBD9-4DCD-B151-FC7E4E00D2CB}">
      <dgm:prSet/>
      <dgm:spPr/>
      <dgm:t>
        <a:bodyPr/>
        <a:lstStyle/>
        <a:p>
          <a:endParaRPr lang="en-US"/>
        </a:p>
      </dgm:t>
    </dgm:pt>
    <dgm:pt modelId="{0AC373BE-6B05-4870-90CB-A5DBEF1D4211}">
      <dgm:prSet/>
      <dgm:spPr/>
      <dgm:t>
        <a:bodyPr/>
        <a:lstStyle/>
        <a:p>
          <a:r>
            <a:rPr lang="en-US"/>
            <a:t>[23] Z. Lin, “How to Write Effective Prompts for Large Language Models,” </a:t>
          </a:r>
          <a:r>
            <a:rPr lang="en-US" i="1"/>
            <a:t>Nature Human Behaviour</a:t>
          </a:r>
          <a:r>
            <a:rPr lang="en-US"/>
            <a:t>, pp. 1–5, 2024.</a:t>
          </a:r>
        </a:p>
      </dgm:t>
    </dgm:pt>
    <dgm:pt modelId="{85AB9500-75BA-4144-93BE-F87AEA65EC6A}" type="parTrans" cxnId="{E53E3533-5402-4FED-92ED-A8A7EACD9B04}">
      <dgm:prSet/>
      <dgm:spPr/>
      <dgm:t>
        <a:bodyPr/>
        <a:lstStyle/>
        <a:p>
          <a:endParaRPr lang="en-US"/>
        </a:p>
      </dgm:t>
    </dgm:pt>
    <dgm:pt modelId="{A1F69D59-ACE7-46FE-AA9F-62F36AF683ED}" type="sibTrans" cxnId="{E53E3533-5402-4FED-92ED-A8A7EACD9B04}">
      <dgm:prSet/>
      <dgm:spPr/>
      <dgm:t>
        <a:bodyPr/>
        <a:lstStyle/>
        <a:p>
          <a:endParaRPr lang="en-US"/>
        </a:p>
      </dgm:t>
    </dgm:pt>
    <dgm:pt modelId="{F9FA966B-0E52-4BC6-8F5D-9035B4DC027E}">
      <dgm:prSet/>
      <dgm:spPr/>
      <dgm:t>
        <a:bodyPr/>
        <a:lstStyle/>
        <a:p>
          <a:r>
            <a:rPr lang="en-US"/>
            <a:t>[24] J. Behan and J. Smith, “A Survey of Data Science Education,” </a:t>
          </a:r>
          <a:r>
            <a:rPr lang="en-US" i="1"/>
            <a:t>arXiv preprint arXiv:2301.12867</a:t>
          </a:r>
          <a:r>
            <a:rPr lang="en-US"/>
            <a:t>, 2023. Available: </a:t>
          </a:r>
          <a:r>
            <a:rPr lang="en-US">
              <a:hlinkClick xmlns:r="http://schemas.openxmlformats.org/officeDocument/2006/relationships" r:id="rId5"/>
            </a:rPr>
            <a:t>https://arxiv.org/pdf/2301.12867</a:t>
          </a:r>
          <a:r>
            <a:rPr lang="en-US"/>
            <a:t>.</a:t>
          </a:r>
        </a:p>
      </dgm:t>
    </dgm:pt>
    <dgm:pt modelId="{6AE06421-C405-407E-9FAA-9ABB1E4FC37A}" type="parTrans" cxnId="{A593F220-3D4C-420D-954E-30278AF34855}">
      <dgm:prSet/>
      <dgm:spPr/>
      <dgm:t>
        <a:bodyPr/>
        <a:lstStyle/>
        <a:p>
          <a:endParaRPr lang="en-US"/>
        </a:p>
      </dgm:t>
    </dgm:pt>
    <dgm:pt modelId="{D0E0AD86-5FAE-484E-8D56-31CF1162B6DE}" type="sibTrans" cxnId="{A593F220-3D4C-420D-954E-30278AF34855}">
      <dgm:prSet/>
      <dgm:spPr/>
      <dgm:t>
        <a:bodyPr/>
        <a:lstStyle/>
        <a:p>
          <a:endParaRPr lang="en-US"/>
        </a:p>
      </dgm:t>
    </dgm:pt>
    <dgm:pt modelId="{AF78AAA8-A4F5-4EE1-8F46-3C75BEC34E1C}">
      <dgm:prSet/>
      <dgm:spPr/>
      <dgm:t>
        <a:bodyPr/>
        <a:lstStyle/>
        <a:p>
          <a:r>
            <a:rPr lang="en-US"/>
            <a:t>[25] J. Yuan, R. Tang, X. Jiang, and X. Hu, “Large Language Models for Healthcare Data Augmentation: An Example on Patient-Trial Matching,” in </a:t>
          </a:r>
          <a:r>
            <a:rPr lang="en-US" i="1"/>
            <a:t>AMIA Annual Symposium Proceedings</a:t>
          </a:r>
          <a:r>
            <a:rPr lang="en-US"/>
            <a:t>, American Medical Informatics Association, vol. 2023, 2023, p. 1324.</a:t>
          </a:r>
        </a:p>
      </dgm:t>
    </dgm:pt>
    <dgm:pt modelId="{60B981DB-8C0B-4587-9B0B-EBCB3C50798F}" type="parTrans" cxnId="{1924FE94-5AFB-4F7E-BB75-FECDE42A3E82}">
      <dgm:prSet/>
      <dgm:spPr/>
      <dgm:t>
        <a:bodyPr/>
        <a:lstStyle/>
        <a:p>
          <a:endParaRPr lang="en-US"/>
        </a:p>
      </dgm:t>
    </dgm:pt>
    <dgm:pt modelId="{F84F1BFE-E154-4FEC-9A08-4647E4CB6C29}" type="sibTrans" cxnId="{1924FE94-5AFB-4F7E-BB75-FECDE42A3E82}">
      <dgm:prSet/>
      <dgm:spPr/>
      <dgm:t>
        <a:bodyPr/>
        <a:lstStyle/>
        <a:p>
          <a:endParaRPr lang="en-US"/>
        </a:p>
      </dgm:t>
    </dgm:pt>
    <dgm:pt modelId="{42949B56-DDE0-4A00-8FA1-66B8F458D816}">
      <dgm:prSet/>
      <dgm:spPr/>
      <dgm:t>
        <a:bodyPr/>
        <a:lstStyle/>
        <a:p>
          <a:r>
            <a:rPr lang="en-US"/>
            <a:t>[26] S. Ye, D. Kim, S. Kim, et al., “Flask: Fine-grained Language Model Evaluation Based on Alignment Skill Sets,” </a:t>
          </a:r>
          <a:r>
            <a:rPr lang="en-US" i="1"/>
            <a:t>arXiv preprint arXiv:2307.10928 [cs.CL]</a:t>
          </a:r>
          <a:r>
            <a:rPr lang="en-US"/>
            <a:t>, 2023.</a:t>
          </a:r>
        </a:p>
      </dgm:t>
    </dgm:pt>
    <dgm:pt modelId="{E8D6C839-21A3-4240-9108-5FB643A54960}" type="parTrans" cxnId="{E785CC6F-D8DB-4680-9BF8-E3B2A9E8BB48}">
      <dgm:prSet/>
      <dgm:spPr/>
      <dgm:t>
        <a:bodyPr/>
        <a:lstStyle/>
        <a:p>
          <a:endParaRPr lang="en-US"/>
        </a:p>
      </dgm:t>
    </dgm:pt>
    <dgm:pt modelId="{B423DAD7-FC6D-4F76-B044-A82289D200C6}" type="sibTrans" cxnId="{E785CC6F-D8DB-4680-9BF8-E3B2A9E8BB48}">
      <dgm:prSet/>
      <dgm:spPr/>
      <dgm:t>
        <a:bodyPr/>
        <a:lstStyle/>
        <a:p>
          <a:endParaRPr lang="en-US"/>
        </a:p>
      </dgm:t>
    </dgm:pt>
    <dgm:pt modelId="{89ABA6FE-B15E-44BF-A163-2967C27BED67}">
      <dgm:prSet/>
      <dgm:spPr/>
      <dgm:t>
        <a:bodyPr/>
        <a:lstStyle/>
        <a:p>
          <a:r>
            <a:rPr lang="en-US"/>
            <a:t>[27] P. Liang, R. Bommasani, T. Lee, et al., “Holistic Evaluation of Language Models,” </a:t>
          </a:r>
          <a:r>
            <a:rPr lang="en-US" i="1"/>
            <a:t>arXiv preprint arXiv:2211.09110</a:t>
          </a:r>
          <a:r>
            <a:rPr lang="en-US"/>
            <a:t>, 2022.</a:t>
          </a:r>
        </a:p>
      </dgm:t>
    </dgm:pt>
    <dgm:pt modelId="{02DEFEB6-01D9-4F3B-936B-C9AADB411A96}" type="parTrans" cxnId="{34425D73-B19E-4088-897E-B4D131569854}">
      <dgm:prSet/>
      <dgm:spPr/>
      <dgm:t>
        <a:bodyPr/>
        <a:lstStyle/>
        <a:p>
          <a:endParaRPr lang="en-US"/>
        </a:p>
      </dgm:t>
    </dgm:pt>
    <dgm:pt modelId="{A124A3BA-E809-4444-923A-94B2ADBDB8D7}" type="sibTrans" cxnId="{34425D73-B19E-4088-897E-B4D131569854}">
      <dgm:prSet/>
      <dgm:spPr/>
      <dgm:t>
        <a:bodyPr/>
        <a:lstStyle/>
        <a:p>
          <a:endParaRPr lang="en-US"/>
        </a:p>
      </dgm:t>
    </dgm:pt>
    <dgm:pt modelId="{342D0A39-D2AC-4306-9A72-B821638F0F7E}">
      <dgm:prSet/>
      <dgm:spPr/>
      <dgm:t>
        <a:bodyPr/>
        <a:lstStyle/>
        <a:p>
          <a:r>
            <a:rPr lang="en-US"/>
            <a:t>[28] K. Singhal, S. Azizi, T. Tu, et al., “Large Language Models Encode Clinical Knowledge,” </a:t>
          </a:r>
          <a:r>
            <a:rPr lang="en-US" i="1"/>
            <a:t>Nature</a:t>
          </a:r>
          <a:r>
            <a:rPr lang="en-US"/>
            <a:t>, vol. 620, no. 7972, pp. 172–180, 2023.</a:t>
          </a:r>
        </a:p>
      </dgm:t>
    </dgm:pt>
    <dgm:pt modelId="{334E182B-C594-49E3-93C2-80D036F2608F}" type="parTrans" cxnId="{95A195B4-037C-4CB1-9A20-DAD0516341AD}">
      <dgm:prSet/>
      <dgm:spPr/>
      <dgm:t>
        <a:bodyPr/>
        <a:lstStyle/>
        <a:p>
          <a:endParaRPr lang="en-US"/>
        </a:p>
      </dgm:t>
    </dgm:pt>
    <dgm:pt modelId="{369D988D-1919-4765-80F4-8C514322E789}" type="sibTrans" cxnId="{95A195B4-037C-4CB1-9A20-DAD0516341AD}">
      <dgm:prSet/>
      <dgm:spPr/>
      <dgm:t>
        <a:bodyPr/>
        <a:lstStyle/>
        <a:p>
          <a:endParaRPr lang="en-US"/>
        </a:p>
      </dgm:t>
    </dgm:pt>
    <dgm:pt modelId="{70F3458E-9F78-424D-B8A9-215C01603BA2}">
      <dgm:prSet/>
      <dgm:spPr/>
      <dgm:t>
        <a:bodyPr/>
        <a:lstStyle/>
        <a:p>
          <a:r>
            <a:rPr lang="en-US"/>
            <a:t>[29] Google, “Our Responsible Approach to Building Guardrails for Generative AI,” Available: https://blog.google/technology/ai/our-responsible-approach-to-building-guardrails-for-generative-ai/, Accessed: 2024-03-31, Mar. 2023.</a:t>
          </a:r>
        </a:p>
      </dgm:t>
    </dgm:pt>
    <dgm:pt modelId="{292FC11B-289E-45E3-8939-6E4E39D5DE4B}" type="parTrans" cxnId="{3BA7AF36-7CED-424E-8617-7B67325C9ECC}">
      <dgm:prSet/>
      <dgm:spPr/>
      <dgm:t>
        <a:bodyPr/>
        <a:lstStyle/>
        <a:p>
          <a:endParaRPr lang="en-US"/>
        </a:p>
      </dgm:t>
    </dgm:pt>
    <dgm:pt modelId="{019C85CD-9DC3-4C87-953E-F1B25135DE4B}" type="sibTrans" cxnId="{3BA7AF36-7CED-424E-8617-7B67325C9ECC}">
      <dgm:prSet/>
      <dgm:spPr/>
      <dgm:t>
        <a:bodyPr/>
        <a:lstStyle/>
        <a:p>
          <a:endParaRPr lang="en-US"/>
        </a:p>
      </dgm:t>
    </dgm:pt>
    <dgm:pt modelId="{F7F1F113-82CB-4570-A875-796EE1212C16}" type="pres">
      <dgm:prSet presAssocID="{70E0D739-D930-4BBF-8F03-576BB0A5F798}" presName="vert0" presStyleCnt="0">
        <dgm:presLayoutVars>
          <dgm:dir/>
          <dgm:animOne val="branch"/>
          <dgm:animLvl val="lvl"/>
        </dgm:presLayoutVars>
      </dgm:prSet>
      <dgm:spPr/>
    </dgm:pt>
    <dgm:pt modelId="{34274DB8-3A7D-400A-B858-41820F26A3F4}" type="pres">
      <dgm:prSet presAssocID="{3203879B-A28F-46D1-B321-B322E04C8E11}" presName="thickLine" presStyleLbl="alignNode1" presStyleIdx="0" presStyleCnt="19"/>
      <dgm:spPr/>
    </dgm:pt>
    <dgm:pt modelId="{A34CB126-35C2-4CF0-9F38-BE48D30CBF6A}" type="pres">
      <dgm:prSet presAssocID="{3203879B-A28F-46D1-B321-B322E04C8E11}" presName="horz1" presStyleCnt="0"/>
      <dgm:spPr/>
    </dgm:pt>
    <dgm:pt modelId="{60F29D8F-0656-464A-BFA9-70BA319A577F}" type="pres">
      <dgm:prSet presAssocID="{3203879B-A28F-46D1-B321-B322E04C8E11}" presName="tx1" presStyleLbl="revTx" presStyleIdx="0" presStyleCnt="19"/>
      <dgm:spPr/>
    </dgm:pt>
    <dgm:pt modelId="{9FB44F74-99A3-4102-B66F-C1B67A6B61A9}" type="pres">
      <dgm:prSet presAssocID="{3203879B-A28F-46D1-B321-B322E04C8E11}" presName="vert1" presStyleCnt="0"/>
      <dgm:spPr/>
    </dgm:pt>
    <dgm:pt modelId="{6321CD1E-A7C8-45F9-91FE-46F247798134}" type="pres">
      <dgm:prSet presAssocID="{C2A02886-E667-4C7E-9AB6-6CAE0F941BF2}" presName="thickLine" presStyleLbl="alignNode1" presStyleIdx="1" presStyleCnt="19"/>
      <dgm:spPr/>
    </dgm:pt>
    <dgm:pt modelId="{51ABA928-B714-423C-8024-56C10FD6FA4F}" type="pres">
      <dgm:prSet presAssocID="{C2A02886-E667-4C7E-9AB6-6CAE0F941BF2}" presName="horz1" presStyleCnt="0"/>
      <dgm:spPr/>
    </dgm:pt>
    <dgm:pt modelId="{5E3ACE7E-68A3-44E1-B761-D0798459E687}" type="pres">
      <dgm:prSet presAssocID="{C2A02886-E667-4C7E-9AB6-6CAE0F941BF2}" presName="tx1" presStyleLbl="revTx" presStyleIdx="1" presStyleCnt="19"/>
      <dgm:spPr/>
    </dgm:pt>
    <dgm:pt modelId="{772FB4B7-1AF6-4B8C-8A2E-F7AA39C2DA71}" type="pres">
      <dgm:prSet presAssocID="{C2A02886-E667-4C7E-9AB6-6CAE0F941BF2}" presName="vert1" presStyleCnt="0"/>
      <dgm:spPr/>
    </dgm:pt>
    <dgm:pt modelId="{4D3D958D-1403-4CDB-8A8E-AA43B232B0CA}" type="pres">
      <dgm:prSet presAssocID="{F8E9D887-6BC2-45D8-B35D-D40CF4D73651}" presName="thickLine" presStyleLbl="alignNode1" presStyleIdx="2" presStyleCnt="19"/>
      <dgm:spPr/>
    </dgm:pt>
    <dgm:pt modelId="{A4B53F54-5B9D-4B94-9399-EA2A77035472}" type="pres">
      <dgm:prSet presAssocID="{F8E9D887-6BC2-45D8-B35D-D40CF4D73651}" presName="horz1" presStyleCnt="0"/>
      <dgm:spPr/>
    </dgm:pt>
    <dgm:pt modelId="{305B9B56-420F-4332-BF09-644AD6F44FA6}" type="pres">
      <dgm:prSet presAssocID="{F8E9D887-6BC2-45D8-B35D-D40CF4D73651}" presName="tx1" presStyleLbl="revTx" presStyleIdx="2" presStyleCnt="19"/>
      <dgm:spPr/>
    </dgm:pt>
    <dgm:pt modelId="{70C12528-E991-44C4-B3D6-DD3708DD8323}" type="pres">
      <dgm:prSet presAssocID="{F8E9D887-6BC2-45D8-B35D-D40CF4D73651}" presName="vert1" presStyleCnt="0"/>
      <dgm:spPr/>
    </dgm:pt>
    <dgm:pt modelId="{983BFDDC-AC0E-4D96-AA17-0B016680AC2E}" type="pres">
      <dgm:prSet presAssocID="{03DEA059-3B48-4175-A10C-50333377E9E8}" presName="thickLine" presStyleLbl="alignNode1" presStyleIdx="3" presStyleCnt="19"/>
      <dgm:spPr/>
    </dgm:pt>
    <dgm:pt modelId="{2EBF9CDF-4CFF-441C-BF8E-AA64D6656DBF}" type="pres">
      <dgm:prSet presAssocID="{03DEA059-3B48-4175-A10C-50333377E9E8}" presName="horz1" presStyleCnt="0"/>
      <dgm:spPr/>
    </dgm:pt>
    <dgm:pt modelId="{8E931F93-001A-4AAB-9B24-D4AFDA1A1820}" type="pres">
      <dgm:prSet presAssocID="{03DEA059-3B48-4175-A10C-50333377E9E8}" presName="tx1" presStyleLbl="revTx" presStyleIdx="3" presStyleCnt="19"/>
      <dgm:spPr/>
    </dgm:pt>
    <dgm:pt modelId="{F33219E9-A54B-4DA5-B44A-D72560EAF3CD}" type="pres">
      <dgm:prSet presAssocID="{03DEA059-3B48-4175-A10C-50333377E9E8}" presName="vert1" presStyleCnt="0"/>
      <dgm:spPr/>
    </dgm:pt>
    <dgm:pt modelId="{CF28BEB5-C14D-4C26-B52D-8CC152EED639}" type="pres">
      <dgm:prSet presAssocID="{2BC6EF1E-C9CE-41E5-922D-36DA051577F7}" presName="thickLine" presStyleLbl="alignNode1" presStyleIdx="4" presStyleCnt="19"/>
      <dgm:spPr/>
    </dgm:pt>
    <dgm:pt modelId="{EEDE776B-7A08-41E6-AAD3-B6AC0454A002}" type="pres">
      <dgm:prSet presAssocID="{2BC6EF1E-C9CE-41E5-922D-36DA051577F7}" presName="horz1" presStyleCnt="0"/>
      <dgm:spPr/>
    </dgm:pt>
    <dgm:pt modelId="{9CFF5439-AB0C-4197-AA4F-D837CF758776}" type="pres">
      <dgm:prSet presAssocID="{2BC6EF1E-C9CE-41E5-922D-36DA051577F7}" presName="tx1" presStyleLbl="revTx" presStyleIdx="4" presStyleCnt="19"/>
      <dgm:spPr/>
    </dgm:pt>
    <dgm:pt modelId="{A2704636-148D-46E3-876C-9718D457232C}" type="pres">
      <dgm:prSet presAssocID="{2BC6EF1E-C9CE-41E5-922D-36DA051577F7}" presName="vert1" presStyleCnt="0"/>
      <dgm:spPr/>
    </dgm:pt>
    <dgm:pt modelId="{1AE75BAF-13EC-41A7-B07D-44D60F358F19}" type="pres">
      <dgm:prSet presAssocID="{643FC8A8-1AB5-4566-93B5-6BA4619FB00F}" presName="thickLine" presStyleLbl="alignNode1" presStyleIdx="5" presStyleCnt="19"/>
      <dgm:spPr/>
    </dgm:pt>
    <dgm:pt modelId="{D7453BD8-4D43-4113-A932-EBA2FD5E7AE3}" type="pres">
      <dgm:prSet presAssocID="{643FC8A8-1AB5-4566-93B5-6BA4619FB00F}" presName="horz1" presStyleCnt="0"/>
      <dgm:spPr/>
    </dgm:pt>
    <dgm:pt modelId="{254E2178-EC37-4A81-A9ED-0101A537A41B}" type="pres">
      <dgm:prSet presAssocID="{643FC8A8-1AB5-4566-93B5-6BA4619FB00F}" presName="tx1" presStyleLbl="revTx" presStyleIdx="5" presStyleCnt="19"/>
      <dgm:spPr/>
    </dgm:pt>
    <dgm:pt modelId="{99231231-8BDF-4AE8-86A4-10B43110F160}" type="pres">
      <dgm:prSet presAssocID="{643FC8A8-1AB5-4566-93B5-6BA4619FB00F}" presName="vert1" presStyleCnt="0"/>
      <dgm:spPr/>
    </dgm:pt>
    <dgm:pt modelId="{300F98C9-6C35-4199-8C1D-32646AB06787}" type="pres">
      <dgm:prSet presAssocID="{6780123D-310E-468F-8A05-6ABB14316F6A}" presName="thickLine" presStyleLbl="alignNode1" presStyleIdx="6" presStyleCnt="19"/>
      <dgm:spPr/>
    </dgm:pt>
    <dgm:pt modelId="{B5621E5C-87E0-451D-869A-CD966AF6E0C4}" type="pres">
      <dgm:prSet presAssocID="{6780123D-310E-468F-8A05-6ABB14316F6A}" presName="horz1" presStyleCnt="0"/>
      <dgm:spPr/>
    </dgm:pt>
    <dgm:pt modelId="{86765077-ACA4-467C-BA3D-E58DAA0B569A}" type="pres">
      <dgm:prSet presAssocID="{6780123D-310E-468F-8A05-6ABB14316F6A}" presName="tx1" presStyleLbl="revTx" presStyleIdx="6" presStyleCnt="19"/>
      <dgm:spPr/>
    </dgm:pt>
    <dgm:pt modelId="{777983A8-EF2E-4E25-8904-2CAEB721F44B}" type="pres">
      <dgm:prSet presAssocID="{6780123D-310E-468F-8A05-6ABB14316F6A}" presName="vert1" presStyleCnt="0"/>
      <dgm:spPr/>
    </dgm:pt>
    <dgm:pt modelId="{49B255BF-033F-4319-BCD1-CA8A379FD30F}" type="pres">
      <dgm:prSet presAssocID="{65D8F09D-894A-4739-A9B3-DDDFC2D25059}" presName="thickLine" presStyleLbl="alignNode1" presStyleIdx="7" presStyleCnt="19"/>
      <dgm:spPr/>
    </dgm:pt>
    <dgm:pt modelId="{60068AC0-09D0-4218-BB86-59371762BB63}" type="pres">
      <dgm:prSet presAssocID="{65D8F09D-894A-4739-A9B3-DDDFC2D25059}" presName="horz1" presStyleCnt="0"/>
      <dgm:spPr/>
    </dgm:pt>
    <dgm:pt modelId="{B9FCB3E0-2270-4598-A72E-09FB25AE7D7F}" type="pres">
      <dgm:prSet presAssocID="{65D8F09D-894A-4739-A9B3-DDDFC2D25059}" presName="tx1" presStyleLbl="revTx" presStyleIdx="7" presStyleCnt="19"/>
      <dgm:spPr/>
    </dgm:pt>
    <dgm:pt modelId="{B879F84B-0643-471D-A536-F20F7C923B85}" type="pres">
      <dgm:prSet presAssocID="{65D8F09D-894A-4739-A9B3-DDDFC2D25059}" presName="vert1" presStyleCnt="0"/>
      <dgm:spPr/>
    </dgm:pt>
    <dgm:pt modelId="{EA949444-3992-4A4D-84C8-A42DC73A8111}" type="pres">
      <dgm:prSet presAssocID="{7A2DBDC4-55BD-4945-AC19-3841983710A8}" presName="thickLine" presStyleLbl="alignNode1" presStyleIdx="8" presStyleCnt="19"/>
      <dgm:spPr/>
    </dgm:pt>
    <dgm:pt modelId="{0FB55FAA-12E1-4B49-8E4C-FD6EB373C341}" type="pres">
      <dgm:prSet presAssocID="{7A2DBDC4-55BD-4945-AC19-3841983710A8}" presName="horz1" presStyleCnt="0"/>
      <dgm:spPr/>
    </dgm:pt>
    <dgm:pt modelId="{0C34A38C-B881-44B6-B928-CAB5B2D53D3A}" type="pres">
      <dgm:prSet presAssocID="{7A2DBDC4-55BD-4945-AC19-3841983710A8}" presName="tx1" presStyleLbl="revTx" presStyleIdx="8" presStyleCnt="19"/>
      <dgm:spPr/>
    </dgm:pt>
    <dgm:pt modelId="{B70EF24D-F98F-4310-B65B-526CB5E0F0AD}" type="pres">
      <dgm:prSet presAssocID="{7A2DBDC4-55BD-4945-AC19-3841983710A8}" presName="vert1" presStyleCnt="0"/>
      <dgm:spPr/>
    </dgm:pt>
    <dgm:pt modelId="{7BAE6F1C-3D67-44AF-9DED-A3072140DD32}" type="pres">
      <dgm:prSet presAssocID="{ED884483-4107-4CFD-AC63-C4F165A0EC69}" presName="thickLine" presStyleLbl="alignNode1" presStyleIdx="9" presStyleCnt="19"/>
      <dgm:spPr/>
    </dgm:pt>
    <dgm:pt modelId="{D903265B-40DA-48D8-8745-21E41E24A64E}" type="pres">
      <dgm:prSet presAssocID="{ED884483-4107-4CFD-AC63-C4F165A0EC69}" presName="horz1" presStyleCnt="0"/>
      <dgm:spPr/>
    </dgm:pt>
    <dgm:pt modelId="{DB0A75E5-9B11-418D-97E9-E422AC8094FE}" type="pres">
      <dgm:prSet presAssocID="{ED884483-4107-4CFD-AC63-C4F165A0EC69}" presName="tx1" presStyleLbl="revTx" presStyleIdx="9" presStyleCnt="19"/>
      <dgm:spPr/>
    </dgm:pt>
    <dgm:pt modelId="{10D54C8F-6B72-471A-97F0-23ACD7DB409D}" type="pres">
      <dgm:prSet presAssocID="{ED884483-4107-4CFD-AC63-C4F165A0EC69}" presName="vert1" presStyleCnt="0"/>
      <dgm:spPr/>
    </dgm:pt>
    <dgm:pt modelId="{DACA261C-169F-4899-895F-99F84087FF36}" type="pres">
      <dgm:prSet presAssocID="{738F81EB-D7B0-4160-BBC6-D7C80AE24664}" presName="thickLine" presStyleLbl="alignNode1" presStyleIdx="10" presStyleCnt="19"/>
      <dgm:spPr/>
    </dgm:pt>
    <dgm:pt modelId="{D70F518A-72AD-4A41-8B10-4B29E9BA3520}" type="pres">
      <dgm:prSet presAssocID="{738F81EB-D7B0-4160-BBC6-D7C80AE24664}" presName="horz1" presStyleCnt="0"/>
      <dgm:spPr/>
    </dgm:pt>
    <dgm:pt modelId="{F8657770-E7A8-48E1-B3B3-81D7E1C33308}" type="pres">
      <dgm:prSet presAssocID="{738F81EB-D7B0-4160-BBC6-D7C80AE24664}" presName="tx1" presStyleLbl="revTx" presStyleIdx="10" presStyleCnt="19"/>
      <dgm:spPr/>
    </dgm:pt>
    <dgm:pt modelId="{E772B331-094A-4CE5-967A-AA4E1464BEA9}" type="pres">
      <dgm:prSet presAssocID="{738F81EB-D7B0-4160-BBC6-D7C80AE24664}" presName="vert1" presStyleCnt="0"/>
      <dgm:spPr/>
    </dgm:pt>
    <dgm:pt modelId="{5ECA7968-50DA-4396-8B80-5F9E771CDD12}" type="pres">
      <dgm:prSet presAssocID="{C1EAB123-48B1-4C53-A24F-5C0CF554875F}" presName="thickLine" presStyleLbl="alignNode1" presStyleIdx="11" presStyleCnt="19"/>
      <dgm:spPr/>
    </dgm:pt>
    <dgm:pt modelId="{A28435A8-EF0F-445B-A674-36265F163729}" type="pres">
      <dgm:prSet presAssocID="{C1EAB123-48B1-4C53-A24F-5C0CF554875F}" presName="horz1" presStyleCnt="0"/>
      <dgm:spPr/>
    </dgm:pt>
    <dgm:pt modelId="{6267E152-094B-4F66-A637-243A18AA975F}" type="pres">
      <dgm:prSet presAssocID="{C1EAB123-48B1-4C53-A24F-5C0CF554875F}" presName="tx1" presStyleLbl="revTx" presStyleIdx="11" presStyleCnt="19"/>
      <dgm:spPr/>
    </dgm:pt>
    <dgm:pt modelId="{8DBB8F6C-0101-468E-80F2-CB28E287609E}" type="pres">
      <dgm:prSet presAssocID="{C1EAB123-48B1-4C53-A24F-5C0CF554875F}" presName="vert1" presStyleCnt="0"/>
      <dgm:spPr/>
    </dgm:pt>
    <dgm:pt modelId="{5F660983-EA57-4B1A-8DE6-38B80C975165}" type="pres">
      <dgm:prSet presAssocID="{0AC373BE-6B05-4870-90CB-A5DBEF1D4211}" presName="thickLine" presStyleLbl="alignNode1" presStyleIdx="12" presStyleCnt="19"/>
      <dgm:spPr/>
    </dgm:pt>
    <dgm:pt modelId="{63BF8F01-4935-4687-A328-73F5352C97DE}" type="pres">
      <dgm:prSet presAssocID="{0AC373BE-6B05-4870-90CB-A5DBEF1D4211}" presName="horz1" presStyleCnt="0"/>
      <dgm:spPr/>
    </dgm:pt>
    <dgm:pt modelId="{3D016E84-139D-42B8-8BA7-098DC1E17782}" type="pres">
      <dgm:prSet presAssocID="{0AC373BE-6B05-4870-90CB-A5DBEF1D4211}" presName="tx1" presStyleLbl="revTx" presStyleIdx="12" presStyleCnt="19"/>
      <dgm:spPr/>
    </dgm:pt>
    <dgm:pt modelId="{2C4BEC4F-C568-4D31-BDBE-419B99F689B5}" type="pres">
      <dgm:prSet presAssocID="{0AC373BE-6B05-4870-90CB-A5DBEF1D4211}" presName="vert1" presStyleCnt="0"/>
      <dgm:spPr/>
    </dgm:pt>
    <dgm:pt modelId="{F2F37442-B107-43A0-8702-C6393229DCCC}" type="pres">
      <dgm:prSet presAssocID="{F9FA966B-0E52-4BC6-8F5D-9035B4DC027E}" presName="thickLine" presStyleLbl="alignNode1" presStyleIdx="13" presStyleCnt="19"/>
      <dgm:spPr/>
    </dgm:pt>
    <dgm:pt modelId="{731835D8-4E04-4827-8ACA-6C5B06E49A8C}" type="pres">
      <dgm:prSet presAssocID="{F9FA966B-0E52-4BC6-8F5D-9035B4DC027E}" presName="horz1" presStyleCnt="0"/>
      <dgm:spPr/>
    </dgm:pt>
    <dgm:pt modelId="{ADDE1B95-4C44-492E-8EFA-5CA4CEFBEC47}" type="pres">
      <dgm:prSet presAssocID="{F9FA966B-0E52-4BC6-8F5D-9035B4DC027E}" presName="tx1" presStyleLbl="revTx" presStyleIdx="13" presStyleCnt="19"/>
      <dgm:spPr/>
    </dgm:pt>
    <dgm:pt modelId="{3D2105B3-6931-4DB8-B37B-1E6BC2853A15}" type="pres">
      <dgm:prSet presAssocID="{F9FA966B-0E52-4BC6-8F5D-9035B4DC027E}" presName="vert1" presStyleCnt="0"/>
      <dgm:spPr/>
    </dgm:pt>
    <dgm:pt modelId="{A4FA8B28-9D5C-4A44-A7B6-C9BA5CB83AF8}" type="pres">
      <dgm:prSet presAssocID="{AF78AAA8-A4F5-4EE1-8F46-3C75BEC34E1C}" presName="thickLine" presStyleLbl="alignNode1" presStyleIdx="14" presStyleCnt="19"/>
      <dgm:spPr/>
    </dgm:pt>
    <dgm:pt modelId="{4D0E4541-DF41-4183-8696-BB175731CE44}" type="pres">
      <dgm:prSet presAssocID="{AF78AAA8-A4F5-4EE1-8F46-3C75BEC34E1C}" presName="horz1" presStyleCnt="0"/>
      <dgm:spPr/>
    </dgm:pt>
    <dgm:pt modelId="{5DC82B3D-B4E5-417B-BBB3-6B6E5A9F30B7}" type="pres">
      <dgm:prSet presAssocID="{AF78AAA8-A4F5-4EE1-8F46-3C75BEC34E1C}" presName="tx1" presStyleLbl="revTx" presStyleIdx="14" presStyleCnt="19"/>
      <dgm:spPr/>
    </dgm:pt>
    <dgm:pt modelId="{04F10A1F-61BF-4E5B-864B-8C935C23B2EA}" type="pres">
      <dgm:prSet presAssocID="{AF78AAA8-A4F5-4EE1-8F46-3C75BEC34E1C}" presName="vert1" presStyleCnt="0"/>
      <dgm:spPr/>
    </dgm:pt>
    <dgm:pt modelId="{D5544A8E-9779-4832-8D9A-4575275FC216}" type="pres">
      <dgm:prSet presAssocID="{42949B56-DDE0-4A00-8FA1-66B8F458D816}" presName="thickLine" presStyleLbl="alignNode1" presStyleIdx="15" presStyleCnt="19"/>
      <dgm:spPr/>
    </dgm:pt>
    <dgm:pt modelId="{B2C4F836-90C0-4DD3-8437-926C5F1826A4}" type="pres">
      <dgm:prSet presAssocID="{42949B56-DDE0-4A00-8FA1-66B8F458D816}" presName="horz1" presStyleCnt="0"/>
      <dgm:spPr/>
    </dgm:pt>
    <dgm:pt modelId="{02F40BB3-1A49-44F1-BE92-D1498B01793F}" type="pres">
      <dgm:prSet presAssocID="{42949B56-DDE0-4A00-8FA1-66B8F458D816}" presName="tx1" presStyleLbl="revTx" presStyleIdx="15" presStyleCnt="19"/>
      <dgm:spPr/>
    </dgm:pt>
    <dgm:pt modelId="{BE9EB214-1261-484A-BA08-CC19B875AB42}" type="pres">
      <dgm:prSet presAssocID="{42949B56-DDE0-4A00-8FA1-66B8F458D816}" presName="vert1" presStyleCnt="0"/>
      <dgm:spPr/>
    </dgm:pt>
    <dgm:pt modelId="{59EADE00-EC40-427B-B0CD-AE7EB6CF3208}" type="pres">
      <dgm:prSet presAssocID="{89ABA6FE-B15E-44BF-A163-2967C27BED67}" presName="thickLine" presStyleLbl="alignNode1" presStyleIdx="16" presStyleCnt="19"/>
      <dgm:spPr/>
    </dgm:pt>
    <dgm:pt modelId="{663CA744-5D59-4826-B480-CB39ED3E88F1}" type="pres">
      <dgm:prSet presAssocID="{89ABA6FE-B15E-44BF-A163-2967C27BED67}" presName="horz1" presStyleCnt="0"/>
      <dgm:spPr/>
    </dgm:pt>
    <dgm:pt modelId="{CD5287AB-14B0-4FF1-87D4-78232F9F7CE9}" type="pres">
      <dgm:prSet presAssocID="{89ABA6FE-B15E-44BF-A163-2967C27BED67}" presName="tx1" presStyleLbl="revTx" presStyleIdx="16" presStyleCnt="19"/>
      <dgm:spPr/>
    </dgm:pt>
    <dgm:pt modelId="{391166B7-82EC-43B9-86C0-61CA7C1ADF97}" type="pres">
      <dgm:prSet presAssocID="{89ABA6FE-B15E-44BF-A163-2967C27BED67}" presName="vert1" presStyleCnt="0"/>
      <dgm:spPr/>
    </dgm:pt>
    <dgm:pt modelId="{FA07D298-BEE8-4E77-ACE3-9D7B110FC4E1}" type="pres">
      <dgm:prSet presAssocID="{342D0A39-D2AC-4306-9A72-B821638F0F7E}" presName="thickLine" presStyleLbl="alignNode1" presStyleIdx="17" presStyleCnt="19"/>
      <dgm:spPr/>
    </dgm:pt>
    <dgm:pt modelId="{20D4EC1E-919D-4AE3-8205-344C0336D463}" type="pres">
      <dgm:prSet presAssocID="{342D0A39-D2AC-4306-9A72-B821638F0F7E}" presName="horz1" presStyleCnt="0"/>
      <dgm:spPr/>
    </dgm:pt>
    <dgm:pt modelId="{EE57BFCB-569A-4AF4-9C27-791515830523}" type="pres">
      <dgm:prSet presAssocID="{342D0A39-D2AC-4306-9A72-B821638F0F7E}" presName="tx1" presStyleLbl="revTx" presStyleIdx="17" presStyleCnt="19"/>
      <dgm:spPr/>
    </dgm:pt>
    <dgm:pt modelId="{4051A495-4A47-4595-A73C-1E5149A803D0}" type="pres">
      <dgm:prSet presAssocID="{342D0A39-D2AC-4306-9A72-B821638F0F7E}" presName="vert1" presStyleCnt="0"/>
      <dgm:spPr/>
    </dgm:pt>
    <dgm:pt modelId="{33CBAAA1-095C-4309-B8C3-4ECF55B90964}" type="pres">
      <dgm:prSet presAssocID="{70F3458E-9F78-424D-B8A9-215C01603BA2}" presName="thickLine" presStyleLbl="alignNode1" presStyleIdx="18" presStyleCnt="19"/>
      <dgm:spPr/>
    </dgm:pt>
    <dgm:pt modelId="{5EFA1CC8-35DB-428E-9095-DADFC4C755DC}" type="pres">
      <dgm:prSet presAssocID="{70F3458E-9F78-424D-B8A9-215C01603BA2}" presName="horz1" presStyleCnt="0"/>
      <dgm:spPr/>
    </dgm:pt>
    <dgm:pt modelId="{35122787-2757-481D-A8D8-EB1E3562875D}" type="pres">
      <dgm:prSet presAssocID="{70F3458E-9F78-424D-B8A9-215C01603BA2}" presName="tx1" presStyleLbl="revTx" presStyleIdx="18" presStyleCnt="19"/>
      <dgm:spPr/>
    </dgm:pt>
    <dgm:pt modelId="{098EB914-E28C-417B-827E-D1202ADF8B37}" type="pres">
      <dgm:prSet presAssocID="{70F3458E-9F78-424D-B8A9-215C01603BA2}" presName="vert1" presStyleCnt="0"/>
      <dgm:spPr/>
    </dgm:pt>
  </dgm:ptLst>
  <dgm:cxnLst>
    <dgm:cxn modelId="{32DA770A-93C3-435E-8D8D-376F720E3D4A}" type="presOf" srcId="{C2A02886-E667-4C7E-9AB6-6CAE0F941BF2}" destId="{5E3ACE7E-68A3-44E1-B761-D0798459E687}" srcOrd="0" destOrd="0" presId="urn:microsoft.com/office/officeart/2008/layout/LinedList"/>
    <dgm:cxn modelId="{AA9EF910-D18C-4204-B0D4-9E994B7DDBEA}" type="presOf" srcId="{2BC6EF1E-C9CE-41E5-922D-36DA051577F7}" destId="{9CFF5439-AB0C-4197-AA4F-D837CF758776}" srcOrd="0" destOrd="0" presId="urn:microsoft.com/office/officeart/2008/layout/LinedList"/>
    <dgm:cxn modelId="{F8765213-0309-4702-9550-302BF2DB805C}" srcId="{70E0D739-D930-4BBF-8F03-576BB0A5F798}" destId="{7A2DBDC4-55BD-4945-AC19-3841983710A8}" srcOrd="8" destOrd="0" parTransId="{9C90579F-62B4-408F-A053-9783911EBA16}" sibTransId="{4C5847AB-B412-4F6E-8E51-9B415DCB6673}"/>
    <dgm:cxn modelId="{A0692B20-871B-41AE-930B-F9AA50D5D03D}" type="presOf" srcId="{738F81EB-D7B0-4160-BBC6-D7C80AE24664}" destId="{F8657770-E7A8-48E1-B3B3-81D7E1C33308}" srcOrd="0" destOrd="0" presId="urn:microsoft.com/office/officeart/2008/layout/LinedList"/>
    <dgm:cxn modelId="{A593F220-3D4C-420D-954E-30278AF34855}" srcId="{70E0D739-D930-4BBF-8F03-576BB0A5F798}" destId="{F9FA966B-0E52-4BC6-8F5D-9035B4DC027E}" srcOrd="13" destOrd="0" parTransId="{6AE06421-C405-407E-9FAA-9ABB1E4FC37A}" sibTransId="{D0E0AD86-5FAE-484E-8D56-31CF1162B6DE}"/>
    <dgm:cxn modelId="{E53E3533-5402-4FED-92ED-A8A7EACD9B04}" srcId="{70E0D739-D930-4BBF-8F03-576BB0A5F798}" destId="{0AC373BE-6B05-4870-90CB-A5DBEF1D4211}" srcOrd="12" destOrd="0" parTransId="{85AB9500-75BA-4144-93BE-F87AEA65EC6A}" sibTransId="{A1F69D59-ACE7-46FE-AA9F-62F36AF683ED}"/>
    <dgm:cxn modelId="{3BA7AF36-7CED-424E-8617-7B67325C9ECC}" srcId="{70E0D739-D930-4BBF-8F03-576BB0A5F798}" destId="{70F3458E-9F78-424D-B8A9-215C01603BA2}" srcOrd="18" destOrd="0" parTransId="{292FC11B-289E-45E3-8939-6E4E39D5DE4B}" sibTransId="{019C85CD-9DC3-4C87-953E-F1B25135DE4B}"/>
    <dgm:cxn modelId="{8D1A5A3F-3BFD-49B3-8619-98B0D7907D73}" type="presOf" srcId="{70E0D739-D930-4BBF-8F03-576BB0A5F798}" destId="{F7F1F113-82CB-4570-A875-796EE1212C16}" srcOrd="0" destOrd="0" presId="urn:microsoft.com/office/officeart/2008/layout/LinedList"/>
    <dgm:cxn modelId="{96B54D43-3235-40F5-B96E-0EF83449F2D8}" srcId="{70E0D739-D930-4BBF-8F03-576BB0A5F798}" destId="{3203879B-A28F-46D1-B321-B322E04C8E11}" srcOrd="0" destOrd="0" parTransId="{DC2C98D5-FA87-4E0E-A0F9-3FA11F845F6D}" sibTransId="{44271C27-0B37-4520-BC7A-249C45BED729}"/>
    <dgm:cxn modelId="{8F6C1C4C-AD6E-4BA8-B724-9105F0C0E7B0}" type="presOf" srcId="{C1EAB123-48B1-4C53-A24F-5C0CF554875F}" destId="{6267E152-094B-4F66-A637-243A18AA975F}" srcOrd="0" destOrd="0" presId="urn:microsoft.com/office/officeart/2008/layout/LinedList"/>
    <dgm:cxn modelId="{C1904B51-3F93-4CE6-BCB4-9009A10D701F}" srcId="{70E0D739-D930-4BBF-8F03-576BB0A5F798}" destId="{ED884483-4107-4CFD-AC63-C4F165A0EC69}" srcOrd="9" destOrd="0" parTransId="{E65C21EA-890C-4AED-A11E-3F6A8908F3F5}" sibTransId="{0791AE59-9E5B-4E37-BCE9-D7AFC0A9F372}"/>
    <dgm:cxn modelId="{B32E5756-3BB0-4312-A42F-1FE47E5461FC}" type="presOf" srcId="{6780123D-310E-468F-8A05-6ABB14316F6A}" destId="{86765077-ACA4-467C-BA3D-E58DAA0B569A}" srcOrd="0" destOrd="0" presId="urn:microsoft.com/office/officeart/2008/layout/LinedList"/>
    <dgm:cxn modelId="{99FAD25B-4157-4816-9080-4F7BFAE318A1}" type="presOf" srcId="{ED884483-4107-4CFD-AC63-C4F165A0EC69}" destId="{DB0A75E5-9B11-418D-97E9-E422AC8094FE}" srcOrd="0" destOrd="0" presId="urn:microsoft.com/office/officeart/2008/layout/LinedList"/>
    <dgm:cxn modelId="{85EE1963-1EF8-4F0A-9E03-F4A1AF3A90A4}" srcId="{70E0D739-D930-4BBF-8F03-576BB0A5F798}" destId="{65D8F09D-894A-4739-A9B3-DDDFC2D25059}" srcOrd="7" destOrd="0" parTransId="{0B2A01B2-DF47-4499-BCD3-047D056D1A77}" sibTransId="{0737641F-DB20-471E-917B-626BDE812AE0}"/>
    <dgm:cxn modelId="{99D00D6A-4167-4107-8E5B-F160E1854794}" type="presOf" srcId="{70F3458E-9F78-424D-B8A9-215C01603BA2}" destId="{35122787-2757-481D-A8D8-EB1E3562875D}" srcOrd="0" destOrd="0" presId="urn:microsoft.com/office/officeart/2008/layout/LinedList"/>
    <dgm:cxn modelId="{292E536D-1972-47AD-9444-96C3D6B92943}" type="presOf" srcId="{7A2DBDC4-55BD-4945-AC19-3841983710A8}" destId="{0C34A38C-B881-44B6-B928-CAB5B2D53D3A}" srcOrd="0" destOrd="0" presId="urn:microsoft.com/office/officeart/2008/layout/LinedList"/>
    <dgm:cxn modelId="{E785CC6F-D8DB-4680-9BF8-E3B2A9E8BB48}" srcId="{70E0D739-D930-4BBF-8F03-576BB0A5F798}" destId="{42949B56-DDE0-4A00-8FA1-66B8F458D816}" srcOrd="15" destOrd="0" parTransId="{E8D6C839-21A3-4240-9108-5FB643A54960}" sibTransId="{B423DAD7-FC6D-4F76-B044-A82289D200C6}"/>
    <dgm:cxn modelId="{4245D571-3BFC-406F-91F6-A4C03EDD15CA}" type="presOf" srcId="{89ABA6FE-B15E-44BF-A163-2967C27BED67}" destId="{CD5287AB-14B0-4FF1-87D4-78232F9F7CE9}" srcOrd="0" destOrd="0" presId="urn:microsoft.com/office/officeart/2008/layout/LinedList"/>
    <dgm:cxn modelId="{34425D73-B19E-4088-897E-B4D131569854}" srcId="{70E0D739-D930-4BBF-8F03-576BB0A5F798}" destId="{89ABA6FE-B15E-44BF-A163-2967C27BED67}" srcOrd="16" destOrd="0" parTransId="{02DEFEB6-01D9-4F3B-936B-C9AADB411A96}" sibTransId="{A124A3BA-E809-4444-923A-94B2ADBDB8D7}"/>
    <dgm:cxn modelId="{CD4F2C79-E5B8-42DD-ABFE-DCD3C7E8C352}" srcId="{70E0D739-D930-4BBF-8F03-576BB0A5F798}" destId="{738F81EB-D7B0-4160-BBC6-D7C80AE24664}" srcOrd="10" destOrd="0" parTransId="{AF8A7C35-5928-4C65-9A73-04038005DEEA}" sibTransId="{58831999-9FC4-47AB-BD90-E88570B1F66E}"/>
    <dgm:cxn modelId="{DB00D080-887D-432F-9810-B207DF33C54A}" type="presOf" srcId="{F8E9D887-6BC2-45D8-B35D-D40CF4D73651}" destId="{305B9B56-420F-4332-BF09-644AD6F44FA6}" srcOrd="0" destOrd="0" presId="urn:microsoft.com/office/officeart/2008/layout/LinedList"/>
    <dgm:cxn modelId="{2B4F1F85-3958-4EE4-B02C-DEB04CD4ABE6}" type="presOf" srcId="{3203879B-A28F-46D1-B321-B322E04C8E11}" destId="{60F29D8F-0656-464A-BFA9-70BA319A577F}" srcOrd="0" destOrd="0" presId="urn:microsoft.com/office/officeart/2008/layout/LinedList"/>
    <dgm:cxn modelId="{DD1EFD8A-57D7-4C47-A754-7CDDD426CDF1}" type="presOf" srcId="{342D0A39-D2AC-4306-9A72-B821638F0F7E}" destId="{EE57BFCB-569A-4AF4-9C27-791515830523}" srcOrd="0" destOrd="0" presId="urn:microsoft.com/office/officeart/2008/layout/LinedList"/>
    <dgm:cxn modelId="{1924FE94-5AFB-4F7E-BB75-FECDE42A3E82}" srcId="{70E0D739-D930-4BBF-8F03-576BB0A5F798}" destId="{AF78AAA8-A4F5-4EE1-8F46-3C75BEC34E1C}" srcOrd="14" destOrd="0" parTransId="{60B981DB-8C0B-4587-9B0B-EBCB3C50798F}" sibTransId="{F84F1BFE-E154-4FEC-9A08-4647E4CB6C29}"/>
    <dgm:cxn modelId="{8EC06F97-0571-412B-BFC1-61BB34ED129C}" type="presOf" srcId="{AF78AAA8-A4F5-4EE1-8F46-3C75BEC34E1C}" destId="{5DC82B3D-B4E5-417B-BBB3-6B6E5A9F30B7}" srcOrd="0" destOrd="0" presId="urn:microsoft.com/office/officeart/2008/layout/LinedList"/>
    <dgm:cxn modelId="{564CE69A-81EA-4ECA-8B90-84F7E2BBDCE8}" srcId="{70E0D739-D930-4BBF-8F03-576BB0A5F798}" destId="{C2A02886-E667-4C7E-9AB6-6CAE0F941BF2}" srcOrd="1" destOrd="0" parTransId="{69714715-86F7-42F8-BDD8-1DBC130630ED}" sibTransId="{8FE4DB59-1BBA-4C91-9858-0F19E3A3018D}"/>
    <dgm:cxn modelId="{300E8E9F-212E-4E3F-AFC5-020B4CF594B4}" type="presOf" srcId="{65D8F09D-894A-4739-A9B3-DDDFC2D25059}" destId="{B9FCB3E0-2270-4598-A72E-09FB25AE7D7F}" srcOrd="0" destOrd="0" presId="urn:microsoft.com/office/officeart/2008/layout/LinedList"/>
    <dgm:cxn modelId="{AC601CA5-6A7B-4BBC-BCCA-E2E66163880F}" srcId="{70E0D739-D930-4BBF-8F03-576BB0A5F798}" destId="{F8E9D887-6BC2-45D8-B35D-D40CF4D73651}" srcOrd="2" destOrd="0" parTransId="{3241A762-08C0-4B85-9422-A9C97A6453E8}" sibTransId="{BD474E60-DB43-412C-BC6A-4AD0306C4ED2}"/>
    <dgm:cxn modelId="{95A195B4-037C-4CB1-9A20-DAD0516341AD}" srcId="{70E0D739-D930-4BBF-8F03-576BB0A5F798}" destId="{342D0A39-D2AC-4306-9A72-B821638F0F7E}" srcOrd="17" destOrd="0" parTransId="{334E182B-C594-49E3-93C2-80D036F2608F}" sibTransId="{369D988D-1919-4765-80F4-8C514322E789}"/>
    <dgm:cxn modelId="{E59DBAB9-9EFA-40B6-85BC-27FA4CB5C005}" type="presOf" srcId="{F9FA966B-0E52-4BC6-8F5D-9035B4DC027E}" destId="{ADDE1B95-4C44-492E-8EFA-5CA4CEFBEC47}" srcOrd="0" destOrd="0" presId="urn:microsoft.com/office/officeart/2008/layout/LinedList"/>
    <dgm:cxn modelId="{4AEAEABC-7122-4963-87BC-F3E4183D6171}" type="presOf" srcId="{42949B56-DDE0-4A00-8FA1-66B8F458D816}" destId="{02F40BB3-1A49-44F1-BE92-D1498B01793F}" srcOrd="0" destOrd="0" presId="urn:microsoft.com/office/officeart/2008/layout/LinedList"/>
    <dgm:cxn modelId="{A82F78C5-EBD9-4DCD-B151-FC7E4E00D2CB}" srcId="{70E0D739-D930-4BBF-8F03-576BB0A5F798}" destId="{C1EAB123-48B1-4C53-A24F-5C0CF554875F}" srcOrd="11" destOrd="0" parTransId="{502C2A38-4970-4EBA-8CFF-C5F18CD757B4}" sibTransId="{F082B29C-5200-443D-B43B-30DE3572EEF3}"/>
    <dgm:cxn modelId="{5C8CC1C8-E562-4A36-B172-63F260A439ED}" type="presOf" srcId="{643FC8A8-1AB5-4566-93B5-6BA4619FB00F}" destId="{254E2178-EC37-4A81-A9ED-0101A537A41B}" srcOrd="0" destOrd="0" presId="urn:microsoft.com/office/officeart/2008/layout/LinedList"/>
    <dgm:cxn modelId="{615A89CF-F5AE-4EF9-A271-8FBD79DE8F19}" srcId="{70E0D739-D930-4BBF-8F03-576BB0A5F798}" destId="{2BC6EF1E-C9CE-41E5-922D-36DA051577F7}" srcOrd="4" destOrd="0" parTransId="{4B614A9D-6C08-4A94-8C12-EA6580F75B0E}" sibTransId="{7228ADCC-D433-4D03-A88C-EEC3DE15CC5F}"/>
    <dgm:cxn modelId="{49D2EEE4-7057-4378-8A6D-04CDBE217298}" type="presOf" srcId="{0AC373BE-6B05-4870-90CB-A5DBEF1D4211}" destId="{3D016E84-139D-42B8-8BA7-098DC1E17782}" srcOrd="0" destOrd="0" presId="urn:microsoft.com/office/officeart/2008/layout/LinedList"/>
    <dgm:cxn modelId="{791EBEEF-6BC8-4593-AD68-B2A54F645038}" srcId="{70E0D739-D930-4BBF-8F03-576BB0A5F798}" destId="{643FC8A8-1AB5-4566-93B5-6BA4619FB00F}" srcOrd="5" destOrd="0" parTransId="{8488FA39-70E8-4FF0-83A6-4B86890ACAAF}" sibTransId="{81C1EC1B-9CE0-465C-8705-5F493D0CD1B5}"/>
    <dgm:cxn modelId="{DF585AF1-3F60-47E5-BEB0-CE1C8EC87B14}" type="presOf" srcId="{03DEA059-3B48-4175-A10C-50333377E9E8}" destId="{8E931F93-001A-4AAB-9B24-D4AFDA1A1820}" srcOrd="0" destOrd="0" presId="urn:microsoft.com/office/officeart/2008/layout/LinedList"/>
    <dgm:cxn modelId="{99F000F8-175F-4073-B57E-B9FB1B38FB2D}" srcId="{70E0D739-D930-4BBF-8F03-576BB0A5F798}" destId="{03DEA059-3B48-4175-A10C-50333377E9E8}" srcOrd="3" destOrd="0" parTransId="{0D56B036-9BB2-4123-AA6F-7A135D163C8E}" sibTransId="{EEF39575-8074-4BE5-B19F-224D87D060AD}"/>
    <dgm:cxn modelId="{2DF15AFA-CA6D-4FC6-9A7A-CCC1F0E5DD9E}" srcId="{70E0D739-D930-4BBF-8F03-576BB0A5F798}" destId="{6780123D-310E-468F-8A05-6ABB14316F6A}" srcOrd="6" destOrd="0" parTransId="{238C6C8E-CD72-40F9-9248-6100246A2942}" sibTransId="{8EA097E6-8BC8-4A42-B94A-0AC53F0095D0}"/>
    <dgm:cxn modelId="{F06C8FA6-28F7-4801-9F77-26412A0F93F6}" type="presParOf" srcId="{F7F1F113-82CB-4570-A875-796EE1212C16}" destId="{34274DB8-3A7D-400A-B858-41820F26A3F4}" srcOrd="0" destOrd="0" presId="urn:microsoft.com/office/officeart/2008/layout/LinedList"/>
    <dgm:cxn modelId="{6BA4E225-D58A-4F05-B55E-3B7226DF0F34}" type="presParOf" srcId="{F7F1F113-82CB-4570-A875-796EE1212C16}" destId="{A34CB126-35C2-4CF0-9F38-BE48D30CBF6A}" srcOrd="1" destOrd="0" presId="urn:microsoft.com/office/officeart/2008/layout/LinedList"/>
    <dgm:cxn modelId="{F8DC014C-1C3A-4C72-A497-4EB860FF951C}" type="presParOf" srcId="{A34CB126-35C2-4CF0-9F38-BE48D30CBF6A}" destId="{60F29D8F-0656-464A-BFA9-70BA319A577F}" srcOrd="0" destOrd="0" presId="urn:microsoft.com/office/officeart/2008/layout/LinedList"/>
    <dgm:cxn modelId="{B4D5C8B3-CB9A-42F2-BA4D-4BEC4EBB777D}" type="presParOf" srcId="{A34CB126-35C2-4CF0-9F38-BE48D30CBF6A}" destId="{9FB44F74-99A3-4102-B66F-C1B67A6B61A9}" srcOrd="1" destOrd="0" presId="urn:microsoft.com/office/officeart/2008/layout/LinedList"/>
    <dgm:cxn modelId="{55737979-A6F3-4513-897C-BC028B6C0222}" type="presParOf" srcId="{F7F1F113-82CB-4570-A875-796EE1212C16}" destId="{6321CD1E-A7C8-45F9-91FE-46F247798134}" srcOrd="2" destOrd="0" presId="urn:microsoft.com/office/officeart/2008/layout/LinedList"/>
    <dgm:cxn modelId="{8D31806B-442B-45A6-95A9-4F9090B7088A}" type="presParOf" srcId="{F7F1F113-82CB-4570-A875-796EE1212C16}" destId="{51ABA928-B714-423C-8024-56C10FD6FA4F}" srcOrd="3" destOrd="0" presId="urn:microsoft.com/office/officeart/2008/layout/LinedList"/>
    <dgm:cxn modelId="{5559D5EE-3029-4AA5-A8CA-8F36252A9C02}" type="presParOf" srcId="{51ABA928-B714-423C-8024-56C10FD6FA4F}" destId="{5E3ACE7E-68A3-44E1-B761-D0798459E687}" srcOrd="0" destOrd="0" presId="urn:microsoft.com/office/officeart/2008/layout/LinedList"/>
    <dgm:cxn modelId="{EA4D992A-1223-4DA7-A1E3-FB90AE9C9323}" type="presParOf" srcId="{51ABA928-B714-423C-8024-56C10FD6FA4F}" destId="{772FB4B7-1AF6-4B8C-8A2E-F7AA39C2DA71}" srcOrd="1" destOrd="0" presId="urn:microsoft.com/office/officeart/2008/layout/LinedList"/>
    <dgm:cxn modelId="{DE872640-B49D-43E7-891F-DB28D6697B80}" type="presParOf" srcId="{F7F1F113-82CB-4570-A875-796EE1212C16}" destId="{4D3D958D-1403-4CDB-8A8E-AA43B232B0CA}" srcOrd="4" destOrd="0" presId="urn:microsoft.com/office/officeart/2008/layout/LinedList"/>
    <dgm:cxn modelId="{CD121A6F-88DC-43D4-AB8B-046CCEEC9943}" type="presParOf" srcId="{F7F1F113-82CB-4570-A875-796EE1212C16}" destId="{A4B53F54-5B9D-4B94-9399-EA2A77035472}" srcOrd="5" destOrd="0" presId="urn:microsoft.com/office/officeart/2008/layout/LinedList"/>
    <dgm:cxn modelId="{C9120D46-29B7-4CCF-957F-8813F462097D}" type="presParOf" srcId="{A4B53F54-5B9D-4B94-9399-EA2A77035472}" destId="{305B9B56-420F-4332-BF09-644AD6F44FA6}" srcOrd="0" destOrd="0" presId="urn:microsoft.com/office/officeart/2008/layout/LinedList"/>
    <dgm:cxn modelId="{166C84EB-4194-4016-BA54-C82DF75AB76D}" type="presParOf" srcId="{A4B53F54-5B9D-4B94-9399-EA2A77035472}" destId="{70C12528-E991-44C4-B3D6-DD3708DD8323}" srcOrd="1" destOrd="0" presId="urn:microsoft.com/office/officeart/2008/layout/LinedList"/>
    <dgm:cxn modelId="{7A17133B-5682-457A-A537-11EFA6CE73F3}" type="presParOf" srcId="{F7F1F113-82CB-4570-A875-796EE1212C16}" destId="{983BFDDC-AC0E-4D96-AA17-0B016680AC2E}" srcOrd="6" destOrd="0" presId="urn:microsoft.com/office/officeart/2008/layout/LinedList"/>
    <dgm:cxn modelId="{DBA59851-433C-44BC-A4A3-716621F4B41B}" type="presParOf" srcId="{F7F1F113-82CB-4570-A875-796EE1212C16}" destId="{2EBF9CDF-4CFF-441C-BF8E-AA64D6656DBF}" srcOrd="7" destOrd="0" presId="urn:microsoft.com/office/officeart/2008/layout/LinedList"/>
    <dgm:cxn modelId="{53512178-C86D-4A91-AD06-D4EA3F187A3D}" type="presParOf" srcId="{2EBF9CDF-4CFF-441C-BF8E-AA64D6656DBF}" destId="{8E931F93-001A-4AAB-9B24-D4AFDA1A1820}" srcOrd="0" destOrd="0" presId="urn:microsoft.com/office/officeart/2008/layout/LinedList"/>
    <dgm:cxn modelId="{F0F63905-E1D2-4E50-A47F-6225CEE3B399}" type="presParOf" srcId="{2EBF9CDF-4CFF-441C-BF8E-AA64D6656DBF}" destId="{F33219E9-A54B-4DA5-B44A-D72560EAF3CD}" srcOrd="1" destOrd="0" presId="urn:microsoft.com/office/officeart/2008/layout/LinedList"/>
    <dgm:cxn modelId="{26024BE2-580C-489C-90D9-47042B8B00A6}" type="presParOf" srcId="{F7F1F113-82CB-4570-A875-796EE1212C16}" destId="{CF28BEB5-C14D-4C26-B52D-8CC152EED639}" srcOrd="8" destOrd="0" presId="urn:microsoft.com/office/officeart/2008/layout/LinedList"/>
    <dgm:cxn modelId="{025A2E1D-D069-49AF-A253-C07CD31A4F54}" type="presParOf" srcId="{F7F1F113-82CB-4570-A875-796EE1212C16}" destId="{EEDE776B-7A08-41E6-AAD3-B6AC0454A002}" srcOrd="9" destOrd="0" presId="urn:microsoft.com/office/officeart/2008/layout/LinedList"/>
    <dgm:cxn modelId="{D3F71045-A095-4D19-9001-69EB89B9B699}" type="presParOf" srcId="{EEDE776B-7A08-41E6-AAD3-B6AC0454A002}" destId="{9CFF5439-AB0C-4197-AA4F-D837CF758776}" srcOrd="0" destOrd="0" presId="urn:microsoft.com/office/officeart/2008/layout/LinedList"/>
    <dgm:cxn modelId="{C5619B19-50A7-41A0-8649-F583347D242B}" type="presParOf" srcId="{EEDE776B-7A08-41E6-AAD3-B6AC0454A002}" destId="{A2704636-148D-46E3-876C-9718D457232C}" srcOrd="1" destOrd="0" presId="urn:microsoft.com/office/officeart/2008/layout/LinedList"/>
    <dgm:cxn modelId="{649C51C5-6615-4AB7-B743-0144B84B0001}" type="presParOf" srcId="{F7F1F113-82CB-4570-A875-796EE1212C16}" destId="{1AE75BAF-13EC-41A7-B07D-44D60F358F19}" srcOrd="10" destOrd="0" presId="urn:microsoft.com/office/officeart/2008/layout/LinedList"/>
    <dgm:cxn modelId="{2A3DD982-DDD0-41EB-8A58-72319961C80F}" type="presParOf" srcId="{F7F1F113-82CB-4570-A875-796EE1212C16}" destId="{D7453BD8-4D43-4113-A932-EBA2FD5E7AE3}" srcOrd="11" destOrd="0" presId="urn:microsoft.com/office/officeart/2008/layout/LinedList"/>
    <dgm:cxn modelId="{2F6FEA7F-CC80-4BE0-8D8E-9BFAB593FE35}" type="presParOf" srcId="{D7453BD8-4D43-4113-A932-EBA2FD5E7AE3}" destId="{254E2178-EC37-4A81-A9ED-0101A537A41B}" srcOrd="0" destOrd="0" presId="urn:microsoft.com/office/officeart/2008/layout/LinedList"/>
    <dgm:cxn modelId="{C4434E3B-74F6-41EB-AB3F-86295EE11BD7}" type="presParOf" srcId="{D7453BD8-4D43-4113-A932-EBA2FD5E7AE3}" destId="{99231231-8BDF-4AE8-86A4-10B43110F160}" srcOrd="1" destOrd="0" presId="urn:microsoft.com/office/officeart/2008/layout/LinedList"/>
    <dgm:cxn modelId="{A2F1BCD8-8A27-4BF8-896E-03CBC2E935E0}" type="presParOf" srcId="{F7F1F113-82CB-4570-A875-796EE1212C16}" destId="{300F98C9-6C35-4199-8C1D-32646AB06787}" srcOrd="12" destOrd="0" presId="urn:microsoft.com/office/officeart/2008/layout/LinedList"/>
    <dgm:cxn modelId="{79479B04-110E-4A71-838E-C2B19963C79E}" type="presParOf" srcId="{F7F1F113-82CB-4570-A875-796EE1212C16}" destId="{B5621E5C-87E0-451D-869A-CD966AF6E0C4}" srcOrd="13" destOrd="0" presId="urn:microsoft.com/office/officeart/2008/layout/LinedList"/>
    <dgm:cxn modelId="{DB3E527B-DD66-4349-8212-1AB0FA3D53A9}" type="presParOf" srcId="{B5621E5C-87E0-451D-869A-CD966AF6E0C4}" destId="{86765077-ACA4-467C-BA3D-E58DAA0B569A}" srcOrd="0" destOrd="0" presId="urn:microsoft.com/office/officeart/2008/layout/LinedList"/>
    <dgm:cxn modelId="{37176EDC-C3FA-4AE4-88E0-0D63A5E2D9F3}" type="presParOf" srcId="{B5621E5C-87E0-451D-869A-CD966AF6E0C4}" destId="{777983A8-EF2E-4E25-8904-2CAEB721F44B}" srcOrd="1" destOrd="0" presId="urn:microsoft.com/office/officeart/2008/layout/LinedList"/>
    <dgm:cxn modelId="{D5E139EB-E932-4ADD-9E9E-776671896A1F}" type="presParOf" srcId="{F7F1F113-82CB-4570-A875-796EE1212C16}" destId="{49B255BF-033F-4319-BCD1-CA8A379FD30F}" srcOrd="14" destOrd="0" presId="urn:microsoft.com/office/officeart/2008/layout/LinedList"/>
    <dgm:cxn modelId="{C1C7FF4E-0A76-4A03-8590-D181B423B7CC}" type="presParOf" srcId="{F7F1F113-82CB-4570-A875-796EE1212C16}" destId="{60068AC0-09D0-4218-BB86-59371762BB63}" srcOrd="15" destOrd="0" presId="urn:microsoft.com/office/officeart/2008/layout/LinedList"/>
    <dgm:cxn modelId="{48ECEBA0-E778-4276-8D2E-5D1E0C814396}" type="presParOf" srcId="{60068AC0-09D0-4218-BB86-59371762BB63}" destId="{B9FCB3E0-2270-4598-A72E-09FB25AE7D7F}" srcOrd="0" destOrd="0" presId="urn:microsoft.com/office/officeart/2008/layout/LinedList"/>
    <dgm:cxn modelId="{EDDA0845-DE06-471D-A8A9-F358DB95DD7D}" type="presParOf" srcId="{60068AC0-09D0-4218-BB86-59371762BB63}" destId="{B879F84B-0643-471D-A536-F20F7C923B85}" srcOrd="1" destOrd="0" presId="urn:microsoft.com/office/officeart/2008/layout/LinedList"/>
    <dgm:cxn modelId="{6DD52575-C097-4E34-9630-AACBBA31C37B}" type="presParOf" srcId="{F7F1F113-82CB-4570-A875-796EE1212C16}" destId="{EA949444-3992-4A4D-84C8-A42DC73A8111}" srcOrd="16" destOrd="0" presId="urn:microsoft.com/office/officeart/2008/layout/LinedList"/>
    <dgm:cxn modelId="{BCAFCA47-48F8-480A-9B50-B06D2FE6FA47}" type="presParOf" srcId="{F7F1F113-82CB-4570-A875-796EE1212C16}" destId="{0FB55FAA-12E1-4B49-8E4C-FD6EB373C341}" srcOrd="17" destOrd="0" presId="urn:microsoft.com/office/officeart/2008/layout/LinedList"/>
    <dgm:cxn modelId="{90EF3EF4-F63A-4C33-8511-98AE63B1D432}" type="presParOf" srcId="{0FB55FAA-12E1-4B49-8E4C-FD6EB373C341}" destId="{0C34A38C-B881-44B6-B928-CAB5B2D53D3A}" srcOrd="0" destOrd="0" presId="urn:microsoft.com/office/officeart/2008/layout/LinedList"/>
    <dgm:cxn modelId="{58B6F235-229E-4048-A6A8-D39A92E3932E}" type="presParOf" srcId="{0FB55FAA-12E1-4B49-8E4C-FD6EB373C341}" destId="{B70EF24D-F98F-4310-B65B-526CB5E0F0AD}" srcOrd="1" destOrd="0" presId="urn:microsoft.com/office/officeart/2008/layout/LinedList"/>
    <dgm:cxn modelId="{84CCB713-BD26-4991-AE2F-257278A51F1D}" type="presParOf" srcId="{F7F1F113-82CB-4570-A875-796EE1212C16}" destId="{7BAE6F1C-3D67-44AF-9DED-A3072140DD32}" srcOrd="18" destOrd="0" presId="urn:microsoft.com/office/officeart/2008/layout/LinedList"/>
    <dgm:cxn modelId="{03CEBC2D-4B39-4911-88AF-F5AD1493FEF0}" type="presParOf" srcId="{F7F1F113-82CB-4570-A875-796EE1212C16}" destId="{D903265B-40DA-48D8-8745-21E41E24A64E}" srcOrd="19" destOrd="0" presId="urn:microsoft.com/office/officeart/2008/layout/LinedList"/>
    <dgm:cxn modelId="{67CE61BA-D0C6-4E38-ACEF-7B6719F05500}" type="presParOf" srcId="{D903265B-40DA-48D8-8745-21E41E24A64E}" destId="{DB0A75E5-9B11-418D-97E9-E422AC8094FE}" srcOrd="0" destOrd="0" presId="urn:microsoft.com/office/officeart/2008/layout/LinedList"/>
    <dgm:cxn modelId="{FC21EB81-661D-4A2E-BB84-A50F662ACEA7}" type="presParOf" srcId="{D903265B-40DA-48D8-8745-21E41E24A64E}" destId="{10D54C8F-6B72-471A-97F0-23ACD7DB409D}" srcOrd="1" destOrd="0" presId="urn:microsoft.com/office/officeart/2008/layout/LinedList"/>
    <dgm:cxn modelId="{1CCE50CC-07A6-4B16-AB95-23E218BBE48A}" type="presParOf" srcId="{F7F1F113-82CB-4570-A875-796EE1212C16}" destId="{DACA261C-169F-4899-895F-99F84087FF36}" srcOrd="20" destOrd="0" presId="urn:microsoft.com/office/officeart/2008/layout/LinedList"/>
    <dgm:cxn modelId="{52BB1303-17FF-40F8-BCAA-4903B5E74A87}" type="presParOf" srcId="{F7F1F113-82CB-4570-A875-796EE1212C16}" destId="{D70F518A-72AD-4A41-8B10-4B29E9BA3520}" srcOrd="21" destOrd="0" presId="urn:microsoft.com/office/officeart/2008/layout/LinedList"/>
    <dgm:cxn modelId="{3C6F2460-F08D-4F08-999A-556C7BA25C97}" type="presParOf" srcId="{D70F518A-72AD-4A41-8B10-4B29E9BA3520}" destId="{F8657770-E7A8-48E1-B3B3-81D7E1C33308}" srcOrd="0" destOrd="0" presId="urn:microsoft.com/office/officeart/2008/layout/LinedList"/>
    <dgm:cxn modelId="{61F42903-3044-4656-AE47-27791F614C39}" type="presParOf" srcId="{D70F518A-72AD-4A41-8B10-4B29E9BA3520}" destId="{E772B331-094A-4CE5-967A-AA4E1464BEA9}" srcOrd="1" destOrd="0" presId="urn:microsoft.com/office/officeart/2008/layout/LinedList"/>
    <dgm:cxn modelId="{C8CB6BED-81C6-4C4C-AF09-604E2677C5FF}" type="presParOf" srcId="{F7F1F113-82CB-4570-A875-796EE1212C16}" destId="{5ECA7968-50DA-4396-8B80-5F9E771CDD12}" srcOrd="22" destOrd="0" presId="urn:microsoft.com/office/officeart/2008/layout/LinedList"/>
    <dgm:cxn modelId="{4052619B-5B53-4B89-9790-129B82E4B12A}" type="presParOf" srcId="{F7F1F113-82CB-4570-A875-796EE1212C16}" destId="{A28435A8-EF0F-445B-A674-36265F163729}" srcOrd="23" destOrd="0" presId="urn:microsoft.com/office/officeart/2008/layout/LinedList"/>
    <dgm:cxn modelId="{114FE664-FE66-4F6B-89C1-BE276F5928DC}" type="presParOf" srcId="{A28435A8-EF0F-445B-A674-36265F163729}" destId="{6267E152-094B-4F66-A637-243A18AA975F}" srcOrd="0" destOrd="0" presId="urn:microsoft.com/office/officeart/2008/layout/LinedList"/>
    <dgm:cxn modelId="{23801AC5-C166-48D3-BBCA-9E47EF4F79EE}" type="presParOf" srcId="{A28435A8-EF0F-445B-A674-36265F163729}" destId="{8DBB8F6C-0101-468E-80F2-CB28E287609E}" srcOrd="1" destOrd="0" presId="urn:microsoft.com/office/officeart/2008/layout/LinedList"/>
    <dgm:cxn modelId="{696CABF6-F22E-4D21-82D3-743911744E7B}" type="presParOf" srcId="{F7F1F113-82CB-4570-A875-796EE1212C16}" destId="{5F660983-EA57-4B1A-8DE6-38B80C975165}" srcOrd="24" destOrd="0" presId="urn:microsoft.com/office/officeart/2008/layout/LinedList"/>
    <dgm:cxn modelId="{F3BBC5DF-59F0-4BDC-BA37-927D57350266}" type="presParOf" srcId="{F7F1F113-82CB-4570-A875-796EE1212C16}" destId="{63BF8F01-4935-4687-A328-73F5352C97DE}" srcOrd="25" destOrd="0" presId="urn:microsoft.com/office/officeart/2008/layout/LinedList"/>
    <dgm:cxn modelId="{641A11E9-352B-444E-B5CB-88BAD34AC510}" type="presParOf" srcId="{63BF8F01-4935-4687-A328-73F5352C97DE}" destId="{3D016E84-139D-42B8-8BA7-098DC1E17782}" srcOrd="0" destOrd="0" presId="urn:microsoft.com/office/officeart/2008/layout/LinedList"/>
    <dgm:cxn modelId="{990864E5-D97C-4A02-9866-60046DBFCD93}" type="presParOf" srcId="{63BF8F01-4935-4687-A328-73F5352C97DE}" destId="{2C4BEC4F-C568-4D31-BDBE-419B99F689B5}" srcOrd="1" destOrd="0" presId="urn:microsoft.com/office/officeart/2008/layout/LinedList"/>
    <dgm:cxn modelId="{B7B50FD4-856C-497A-AFDE-E0CA0AFCCFE3}" type="presParOf" srcId="{F7F1F113-82CB-4570-A875-796EE1212C16}" destId="{F2F37442-B107-43A0-8702-C6393229DCCC}" srcOrd="26" destOrd="0" presId="urn:microsoft.com/office/officeart/2008/layout/LinedList"/>
    <dgm:cxn modelId="{4AA8BA1B-6D82-4217-8135-B17E30B2474A}" type="presParOf" srcId="{F7F1F113-82CB-4570-A875-796EE1212C16}" destId="{731835D8-4E04-4827-8ACA-6C5B06E49A8C}" srcOrd="27" destOrd="0" presId="urn:microsoft.com/office/officeart/2008/layout/LinedList"/>
    <dgm:cxn modelId="{418C95B3-280D-48CC-A5AF-8B57C714BE91}" type="presParOf" srcId="{731835D8-4E04-4827-8ACA-6C5B06E49A8C}" destId="{ADDE1B95-4C44-492E-8EFA-5CA4CEFBEC47}" srcOrd="0" destOrd="0" presId="urn:microsoft.com/office/officeart/2008/layout/LinedList"/>
    <dgm:cxn modelId="{4AB9F425-522F-4AB3-B40F-EFA404D974CD}" type="presParOf" srcId="{731835D8-4E04-4827-8ACA-6C5B06E49A8C}" destId="{3D2105B3-6931-4DB8-B37B-1E6BC2853A15}" srcOrd="1" destOrd="0" presId="urn:microsoft.com/office/officeart/2008/layout/LinedList"/>
    <dgm:cxn modelId="{174FCB57-EE42-477A-96C5-F0B607F4AFC5}" type="presParOf" srcId="{F7F1F113-82CB-4570-A875-796EE1212C16}" destId="{A4FA8B28-9D5C-4A44-A7B6-C9BA5CB83AF8}" srcOrd="28" destOrd="0" presId="urn:microsoft.com/office/officeart/2008/layout/LinedList"/>
    <dgm:cxn modelId="{E9C5BCE7-B0F6-4F2C-8AF0-CC603E44271E}" type="presParOf" srcId="{F7F1F113-82CB-4570-A875-796EE1212C16}" destId="{4D0E4541-DF41-4183-8696-BB175731CE44}" srcOrd="29" destOrd="0" presId="urn:microsoft.com/office/officeart/2008/layout/LinedList"/>
    <dgm:cxn modelId="{CFF358C7-ED41-455B-9734-FE4F9DAFCC03}" type="presParOf" srcId="{4D0E4541-DF41-4183-8696-BB175731CE44}" destId="{5DC82B3D-B4E5-417B-BBB3-6B6E5A9F30B7}" srcOrd="0" destOrd="0" presId="urn:microsoft.com/office/officeart/2008/layout/LinedList"/>
    <dgm:cxn modelId="{513331C8-EC36-4D9D-BC11-8870799F603F}" type="presParOf" srcId="{4D0E4541-DF41-4183-8696-BB175731CE44}" destId="{04F10A1F-61BF-4E5B-864B-8C935C23B2EA}" srcOrd="1" destOrd="0" presId="urn:microsoft.com/office/officeart/2008/layout/LinedList"/>
    <dgm:cxn modelId="{874C1455-1BC0-4B1B-A362-7A0704F189BF}" type="presParOf" srcId="{F7F1F113-82CB-4570-A875-796EE1212C16}" destId="{D5544A8E-9779-4832-8D9A-4575275FC216}" srcOrd="30" destOrd="0" presId="urn:microsoft.com/office/officeart/2008/layout/LinedList"/>
    <dgm:cxn modelId="{6EA181F0-EAC2-4941-9048-CE15892F83F3}" type="presParOf" srcId="{F7F1F113-82CB-4570-A875-796EE1212C16}" destId="{B2C4F836-90C0-4DD3-8437-926C5F1826A4}" srcOrd="31" destOrd="0" presId="urn:microsoft.com/office/officeart/2008/layout/LinedList"/>
    <dgm:cxn modelId="{35C35AB0-0060-4616-B448-446B6C9D490A}" type="presParOf" srcId="{B2C4F836-90C0-4DD3-8437-926C5F1826A4}" destId="{02F40BB3-1A49-44F1-BE92-D1498B01793F}" srcOrd="0" destOrd="0" presId="urn:microsoft.com/office/officeart/2008/layout/LinedList"/>
    <dgm:cxn modelId="{FD3A4814-D53C-4BC0-ABC4-F690792A0D02}" type="presParOf" srcId="{B2C4F836-90C0-4DD3-8437-926C5F1826A4}" destId="{BE9EB214-1261-484A-BA08-CC19B875AB42}" srcOrd="1" destOrd="0" presId="urn:microsoft.com/office/officeart/2008/layout/LinedList"/>
    <dgm:cxn modelId="{5DC9E2EC-3797-43FE-8A3B-67A48F2BCF8A}" type="presParOf" srcId="{F7F1F113-82CB-4570-A875-796EE1212C16}" destId="{59EADE00-EC40-427B-B0CD-AE7EB6CF3208}" srcOrd="32" destOrd="0" presId="urn:microsoft.com/office/officeart/2008/layout/LinedList"/>
    <dgm:cxn modelId="{11A70B15-7FE7-4F0B-8175-25767C66978A}" type="presParOf" srcId="{F7F1F113-82CB-4570-A875-796EE1212C16}" destId="{663CA744-5D59-4826-B480-CB39ED3E88F1}" srcOrd="33" destOrd="0" presId="urn:microsoft.com/office/officeart/2008/layout/LinedList"/>
    <dgm:cxn modelId="{276F9FB8-5ECE-4B41-AB9F-ED3E863D38E8}" type="presParOf" srcId="{663CA744-5D59-4826-B480-CB39ED3E88F1}" destId="{CD5287AB-14B0-4FF1-87D4-78232F9F7CE9}" srcOrd="0" destOrd="0" presId="urn:microsoft.com/office/officeart/2008/layout/LinedList"/>
    <dgm:cxn modelId="{E5B463AC-BA84-4C40-AD4D-A6B3640BABD6}" type="presParOf" srcId="{663CA744-5D59-4826-B480-CB39ED3E88F1}" destId="{391166B7-82EC-43B9-86C0-61CA7C1ADF97}" srcOrd="1" destOrd="0" presId="urn:microsoft.com/office/officeart/2008/layout/LinedList"/>
    <dgm:cxn modelId="{A541E7F1-5E70-469B-A5E5-F9C3ABDB0FC5}" type="presParOf" srcId="{F7F1F113-82CB-4570-A875-796EE1212C16}" destId="{FA07D298-BEE8-4E77-ACE3-9D7B110FC4E1}" srcOrd="34" destOrd="0" presId="urn:microsoft.com/office/officeart/2008/layout/LinedList"/>
    <dgm:cxn modelId="{B8584F02-4664-44C8-96EF-C19245A770CB}" type="presParOf" srcId="{F7F1F113-82CB-4570-A875-796EE1212C16}" destId="{20D4EC1E-919D-4AE3-8205-344C0336D463}" srcOrd="35" destOrd="0" presId="urn:microsoft.com/office/officeart/2008/layout/LinedList"/>
    <dgm:cxn modelId="{AF3FBFBC-4BFD-40D4-9261-CFFC7782D6E3}" type="presParOf" srcId="{20D4EC1E-919D-4AE3-8205-344C0336D463}" destId="{EE57BFCB-569A-4AF4-9C27-791515830523}" srcOrd="0" destOrd="0" presId="urn:microsoft.com/office/officeart/2008/layout/LinedList"/>
    <dgm:cxn modelId="{20F02615-8435-489A-8F4C-DCB7CD1F3874}" type="presParOf" srcId="{20D4EC1E-919D-4AE3-8205-344C0336D463}" destId="{4051A495-4A47-4595-A73C-1E5149A803D0}" srcOrd="1" destOrd="0" presId="urn:microsoft.com/office/officeart/2008/layout/LinedList"/>
    <dgm:cxn modelId="{3A42A21D-F9AB-4E4E-B830-DF382419655D}" type="presParOf" srcId="{F7F1F113-82CB-4570-A875-796EE1212C16}" destId="{33CBAAA1-095C-4309-B8C3-4ECF55B90964}" srcOrd="36" destOrd="0" presId="urn:microsoft.com/office/officeart/2008/layout/LinedList"/>
    <dgm:cxn modelId="{9A1CF527-686E-4137-80A4-5DB6B1A143D4}" type="presParOf" srcId="{F7F1F113-82CB-4570-A875-796EE1212C16}" destId="{5EFA1CC8-35DB-428E-9095-DADFC4C755DC}" srcOrd="37" destOrd="0" presId="urn:microsoft.com/office/officeart/2008/layout/LinedList"/>
    <dgm:cxn modelId="{3487BB01-39B0-4A26-B3B4-E5D2DAA89886}" type="presParOf" srcId="{5EFA1CC8-35DB-428E-9095-DADFC4C755DC}" destId="{35122787-2757-481D-A8D8-EB1E3562875D}" srcOrd="0" destOrd="0" presId="urn:microsoft.com/office/officeart/2008/layout/LinedList"/>
    <dgm:cxn modelId="{3B6A4370-8CB0-4AE9-AB4D-3EDD5589AFF1}" type="presParOf" srcId="{5EFA1CC8-35DB-428E-9095-DADFC4C755DC}" destId="{098EB914-E28C-417B-827E-D1202ADF8B3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375C38-BFC8-4030-93A2-614690D89EB8}">
      <dsp:nvSpPr>
        <dsp:cNvPr id="0" name=""/>
        <dsp:cNvSpPr/>
      </dsp:nvSpPr>
      <dsp:spPr>
        <a:xfrm>
          <a:off x="1380102" y="1730"/>
          <a:ext cx="5520409" cy="177329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111" tIns="450417" rIns="107111" bIns="4504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Evaluate Large Language Model (LLM) performance</a:t>
          </a:r>
        </a:p>
      </dsp:txBody>
      <dsp:txXfrm>
        <a:off x="1380102" y="1730"/>
        <a:ext cx="5520409" cy="1773295"/>
      </dsp:txXfrm>
    </dsp:sp>
    <dsp:sp modelId="{E86F7249-682E-49E7-8E19-F22546BDF082}">
      <dsp:nvSpPr>
        <dsp:cNvPr id="0" name=""/>
        <dsp:cNvSpPr/>
      </dsp:nvSpPr>
      <dsp:spPr>
        <a:xfrm>
          <a:off x="0" y="1730"/>
          <a:ext cx="1380102" cy="1773295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030" tIns="175162" rIns="73030" bIns="17516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Evaluate</a:t>
          </a:r>
        </a:p>
      </dsp:txBody>
      <dsp:txXfrm>
        <a:off x="0" y="1730"/>
        <a:ext cx="1380102" cy="1773295"/>
      </dsp:txXfrm>
    </dsp:sp>
    <dsp:sp modelId="{239D9856-2F46-4023-B9EA-327253FB4228}">
      <dsp:nvSpPr>
        <dsp:cNvPr id="0" name=""/>
        <dsp:cNvSpPr/>
      </dsp:nvSpPr>
      <dsp:spPr>
        <a:xfrm>
          <a:off x="1380102" y="1881422"/>
          <a:ext cx="5520409" cy="177329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111" tIns="450417" rIns="107111" bIns="4504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Extract patient characteristics from free-text eligibility criteria</a:t>
          </a:r>
        </a:p>
      </dsp:txBody>
      <dsp:txXfrm>
        <a:off x="1380102" y="1881422"/>
        <a:ext cx="5520409" cy="1773295"/>
      </dsp:txXfrm>
    </dsp:sp>
    <dsp:sp modelId="{34F1497D-3496-4C67-BCE5-D2AB9B773FC3}">
      <dsp:nvSpPr>
        <dsp:cNvPr id="0" name=""/>
        <dsp:cNvSpPr/>
      </dsp:nvSpPr>
      <dsp:spPr>
        <a:xfrm>
          <a:off x="0" y="1881422"/>
          <a:ext cx="1380102" cy="1773295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030" tIns="175162" rIns="73030" bIns="17516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Extract</a:t>
          </a:r>
        </a:p>
      </dsp:txBody>
      <dsp:txXfrm>
        <a:off x="0" y="1881422"/>
        <a:ext cx="1380102" cy="1773295"/>
      </dsp:txXfrm>
    </dsp:sp>
    <dsp:sp modelId="{50C08445-DD00-4D93-AD16-FB138ECE288B}">
      <dsp:nvSpPr>
        <dsp:cNvPr id="0" name=""/>
        <dsp:cNvSpPr/>
      </dsp:nvSpPr>
      <dsp:spPr>
        <a:xfrm>
          <a:off x="1380102" y="3761115"/>
          <a:ext cx="5520409" cy="177329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111" tIns="450417" rIns="107111" bIns="4504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Inform LLM development and implementation in clinical research</a:t>
          </a:r>
        </a:p>
      </dsp:txBody>
      <dsp:txXfrm>
        <a:off x="1380102" y="3761115"/>
        <a:ext cx="5520409" cy="1773295"/>
      </dsp:txXfrm>
    </dsp:sp>
    <dsp:sp modelId="{BEE31708-92E1-4F3A-B618-2CB8AA696D4D}">
      <dsp:nvSpPr>
        <dsp:cNvPr id="0" name=""/>
        <dsp:cNvSpPr/>
      </dsp:nvSpPr>
      <dsp:spPr>
        <a:xfrm>
          <a:off x="0" y="3761115"/>
          <a:ext cx="1380102" cy="1773295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030" tIns="175162" rIns="73030" bIns="17516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Inform</a:t>
          </a:r>
        </a:p>
      </dsp:txBody>
      <dsp:txXfrm>
        <a:off x="0" y="3761115"/>
        <a:ext cx="1380102" cy="17732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EA05B0-9B00-44E9-AE13-D73DD865CC03}">
      <dsp:nvSpPr>
        <dsp:cNvPr id="0" name=""/>
        <dsp:cNvSpPr/>
      </dsp:nvSpPr>
      <dsp:spPr>
        <a:xfrm>
          <a:off x="0" y="83651"/>
          <a:ext cx="11039476" cy="128136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 err="1"/>
            <a:t>Indox</a:t>
          </a:r>
          <a:r>
            <a:rPr lang="en-US" sz="1600" b="0" i="0" kern="1200" dirty="0"/>
            <a:t> for Retrieval Augmentation: A cutting-edge, open-source application designed to simplify the extraction of relevant data from various document formats, including text files, PDFs, HTML, Markdown, and LaTeX. </a:t>
          </a:r>
          <a:r>
            <a:rPr lang="en-US" sz="1600" b="0" i="0" kern="1200" dirty="0" err="1"/>
            <a:t>Indox</a:t>
          </a:r>
          <a:r>
            <a:rPr lang="en-US" sz="1600" b="0" i="0" kern="1200" dirty="0"/>
            <a:t> efficiently handles both structured and unstructured data with precision.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 err="1"/>
            <a:t>indox</a:t>
          </a:r>
          <a:r>
            <a:rPr lang="en-US" sz="1600" b="0" i="0" kern="1200" dirty="0"/>
            <a:t>: https://github.com/osllmai/inDox </a:t>
          </a:r>
          <a:endParaRPr lang="en-US" sz="1600" kern="1200" dirty="0"/>
        </a:p>
      </dsp:txBody>
      <dsp:txXfrm>
        <a:off x="62551" y="146202"/>
        <a:ext cx="10914374" cy="1156267"/>
      </dsp:txXfrm>
    </dsp:sp>
    <dsp:sp modelId="{31F16C82-5C97-4FF7-BD25-B6682B0F6B3C}">
      <dsp:nvSpPr>
        <dsp:cNvPr id="0" name=""/>
        <dsp:cNvSpPr/>
      </dsp:nvSpPr>
      <dsp:spPr>
        <a:xfrm>
          <a:off x="0" y="1416860"/>
          <a:ext cx="11039476" cy="128136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 err="1"/>
            <a:t>IndoxJudge</a:t>
          </a:r>
          <a:r>
            <a:rPr lang="en-US" sz="1800" b="0" i="0" kern="1200" dirty="0"/>
            <a:t>: A free, open-source tool created specifically for evaluating LLMs and ensuring their safety. It provides essential metrics to assess model performance and reliability.  </a:t>
          </a:r>
          <a:r>
            <a:rPr lang="en-US" sz="1800" b="0" i="0" kern="1200" dirty="0" err="1"/>
            <a:t>indoxJudge</a:t>
          </a:r>
          <a:r>
            <a:rPr lang="en-US" sz="1800" b="0" i="0" kern="1200" dirty="0"/>
            <a:t>: https://github.com/osllmai/indoxJudge </a:t>
          </a:r>
          <a:endParaRPr lang="en-US" sz="1800" kern="1200" dirty="0"/>
        </a:p>
      </dsp:txBody>
      <dsp:txXfrm>
        <a:off x="62551" y="1479411"/>
        <a:ext cx="10914374" cy="1156267"/>
      </dsp:txXfrm>
    </dsp:sp>
    <dsp:sp modelId="{6CBCDDC5-8FBE-4F1D-9AD0-927A0C79E374}">
      <dsp:nvSpPr>
        <dsp:cNvPr id="0" name=""/>
        <dsp:cNvSpPr/>
      </dsp:nvSpPr>
      <dsp:spPr>
        <a:xfrm>
          <a:off x="0" y="2750070"/>
          <a:ext cx="11039476" cy="128136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Phoenix: A multi-platform, open-source application built with Qt QML. It features a chatbot interface that interacts with documents locally, eliminating the need for an internet connection or a GPU. Phoenix leverages </a:t>
          </a:r>
          <a:r>
            <a:rPr lang="en-US" sz="1800" b="0" i="0" kern="1200" dirty="0" err="1"/>
            <a:t>Indox</a:t>
          </a:r>
          <a:r>
            <a:rPr lang="en-US" sz="1800" b="0" i="0" kern="1200" dirty="0"/>
            <a:t> and </a:t>
          </a:r>
          <a:r>
            <a:rPr lang="en-US" sz="1800" b="0" i="0" kern="1200" dirty="0" err="1"/>
            <a:t>IndoxJudge</a:t>
          </a:r>
          <a:r>
            <a:rPr lang="en-US" sz="1800" b="0" i="0" kern="1200" dirty="0"/>
            <a:t> to deliver high accuracy and eliminate hallucinations, ensuring reliable results, particularly in the healthcare field.  Phoenix: https://github.com/osllmai/phoenix </a:t>
          </a:r>
          <a:endParaRPr lang="en-US" sz="1800" kern="1200" dirty="0"/>
        </a:p>
      </dsp:txBody>
      <dsp:txXfrm>
        <a:off x="62551" y="2812621"/>
        <a:ext cx="10914374" cy="1156267"/>
      </dsp:txXfrm>
    </dsp:sp>
    <dsp:sp modelId="{5F451FF5-3225-4C43-8ED0-E3E5F947C66B}">
      <dsp:nvSpPr>
        <dsp:cNvPr id="0" name=""/>
        <dsp:cNvSpPr/>
      </dsp:nvSpPr>
      <dsp:spPr>
        <a:xfrm>
          <a:off x="0" y="4083279"/>
          <a:ext cx="11039476" cy="128136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 err="1"/>
            <a:t>Phoenix_CLI</a:t>
          </a:r>
          <a:r>
            <a:rPr lang="en-US" sz="1800" b="0" i="0" kern="1200" dirty="0"/>
            <a:t>: A versatile, multi-platform, open-source command-line tool that operates on Windows, Linux, and Mac. It supports running </a:t>
          </a:r>
          <a:r>
            <a:rPr lang="en-US" sz="1800" b="0" i="0" kern="1200" dirty="0" err="1"/>
            <a:t>LLaMA</a:t>
          </a:r>
          <a:r>
            <a:rPr lang="en-US" sz="1800" b="0" i="0" kern="1200" dirty="0"/>
            <a:t> models with up to eight concurrent tasks using advanced multithreading techniques, optimizing performance and efficiency. </a:t>
          </a:r>
          <a:r>
            <a:rPr lang="en-US" sz="1800" b="0" i="0" kern="1200" dirty="0" err="1"/>
            <a:t>Phoenix_cli</a:t>
          </a:r>
          <a:r>
            <a:rPr lang="en-US" sz="1800" b="0" i="0" kern="1200" dirty="0"/>
            <a:t>: https://github.com/osllmai/phoenix_cli</a:t>
          </a:r>
          <a:endParaRPr lang="en-US" sz="1800" kern="1200" dirty="0"/>
        </a:p>
      </dsp:txBody>
      <dsp:txXfrm>
        <a:off x="62551" y="4145830"/>
        <a:ext cx="10914374" cy="11562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26349-616C-4D4B-BB39-A2B34A371508}">
      <dsp:nvSpPr>
        <dsp:cNvPr id="0" name=""/>
        <dsp:cNvSpPr/>
      </dsp:nvSpPr>
      <dsp:spPr>
        <a:xfrm>
          <a:off x="0" y="531"/>
          <a:ext cx="115951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F5B811-7F50-4D26-8AAB-BA629285D937}">
      <dsp:nvSpPr>
        <dsp:cNvPr id="0" name=""/>
        <dsp:cNvSpPr/>
      </dsp:nvSpPr>
      <dsp:spPr>
        <a:xfrm>
          <a:off x="0" y="531"/>
          <a:ext cx="11595100" cy="435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[1] W.X.Zhao,K.Zhou,J.Li,etal.,“ASurveyofLargeLanguageModels,”arXivpreprintarXiv:2303.18223,2023. 598  </a:t>
          </a:r>
        </a:p>
      </dsp:txBody>
      <dsp:txXfrm>
        <a:off x="0" y="531"/>
        <a:ext cx="11595100" cy="435148"/>
      </dsp:txXfrm>
    </dsp:sp>
    <dsp:sp modelId="{15B82B2E-88D9-43A3-8F58-087588E42EC7}">
      <dsp:nvSpPr>
        <dsp:cNvPr id="0" name=""/>
        <dsp:cNvSpPr/>
      </dsp:nvSpPr>
      <dsp:spPr>
        <a:xfrm>
          <a:off x="0" y="435679"/>
          <a:ext cx="115951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34ECA2-5CE3-417A-BC29-EC0AF922F9E3}">
      <dsp:nvSpPr>
        <dsp:cNvPr id="0" name=""/>
        <dsp:cNvSpPr/>
      </dsp:nvSpPr>
      <dsp:spPr>
        <a:xfrm>
          <a:off x="0" y="435679"/>
          <a:ext cx="11595100" cy="435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[2] H. Touvron, L. Martin, K. Stone, et al., “Llama 2: Open Foundation and Fine-tuned Chat Models,” </a:t>
          </a:r>
          <a:r>
            <a:rPr lang="en-US" sz="1200" i="1" kern="1200"/>
            <a:t>arXiv preprint arXiv:2307.09288</a:t>
          </a:r>
          <a:r>
            <a:rPr lang="en-US" sz="1200" kern="1200"/>
            <a:t>, 2023.</a:t>
          </a:r>
        </a:p>
      </dsp:txBody>
      <dsp:txXfrm>
        <a:off x="0" y="435679"/>
        <a:ext cx="11595100" cy="435148"/>
      </dsp:txXfrm>
    </dsp:sp>
    <dsp:sp modelId="{B4D6D188-783B-435A-BC16-3B23B3DD6A63}">
      <dsp:nvSpPr>
        <dsp:cNvPr id="0" name=""/>
        <dsp:cNvSpPr/>
      </dsp:nvSpPr>
      <dsp:spPr>
        <a:xfrm>
          <a:off x="0" y="870827"/>
          <a:ext cx="115951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3F0F2-AAD9-493F-BE07-572B24678B9A}">
      <dsp:nvSpPr>
        <dsp:cNvPr id="0" name=""/>
        <dsp:cNvSpPr/>
      </dsp:nvSpPr>
      <dsp:spPr>
        <a:xfrm>
          <a:off x="0" y="870827"/>
          <a:ext cx="11595100" cy="435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[3] M. Agrawal, S. Hegselmann, H. Lang, Y. Kim, and D. Sontag, “Large Language Models Are Few-shot Clinical Information Extractors,” </a:t>
          </a:r>
          <a:r>
            <a:rPr lang="en-US" sz="1200" i="1" kern="1200"/>
            <a:t>arXiv preprint arXiv:2205.12689</a:t>
          </a:r>
          <a:r>
            <a:rPr lang="en-US" sz="1200" kern="1200"/>
            <a:t>, 2022.</a:t>
          </a:r>
        </a:p>
      </dsp:txBody>
      <dsp:txXfrm>
        <a:off x="0" y="870827"/>
        <a:ext cx="11595100" cy="435148"/>
      </dsp:txXfrm>
    </dsp:sp>
    <dsp:sp modelId="{3253AFBB-B569-4DA9-A599-850BA0007A30}">
      <dsp:nvSpPr>
        <dsp:cNvPr id="0" name=""/>
        <dsp:cNvSpPr/>
      </dsp:nvSpPr>
      <dsp:spPr>
        <a:xfrm>
          <a:off x="0" y="1305975"/>
          <a:ext cx="115951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3CDB4D-DF5E-4A28-BA01-8FBEAF5C46ED}">
      <dsp:nvSpPr>
        <dsp:cNvPr id="0" name=""/>
        <dsp:cNvSpPr/>
      </dsp:nvSpPr>
      <dsp:spPr>
        <a:xfrm>
          <a:off x="0" y="1305975"/>
          <a:ext cx="11595100" cy="435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[4] D. Roussinov, A. Conkie, A. Patterson, and C. Sainsbury, “Predicting Clinical Events Based on Raw Text: From Bag-of-Words to Attention-based Transformers,” </a:t>
          </a:r>
          <a:r>
            <a:rPr lang="en-US" sz="1200" i="1" kern="1200"/>
            <a:t>Frontiers in Digital Health</a:t>
          </a:r>
          <a:r>
            <a:rPr lang="en-US" sz="1200" kern="1200"/>
            <a:t>, vol. 3, p. 810260, 2022.</a:t>
          </a:r>
        </a:p>
      </dsp:txBody>
      <dsp:txXfrm>
        <a:off x="0" y="1305975"/>
        <a:ext cx="11595100" cy="435148"/>
      </dsp:txXfrm>
    </dsp:sp>
    <dsp:sp modelId="{620D7AB8-C878-4356-B38E-3512905C448E}">
      <dsp:nvSpPr>
        <dsp:cNvPr id="0" name=""/>
        <dsp:cNvSpPr/>
      </dsp:nvSpPr>
      <dsp:spPr>
        <a:xfrm>
          <a:off x="0" y="1741123"/>
          <a:ext cx="115951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764A69-E410-4DC4-AF82-2C58AC5F2BC4}">
      <dsp:nvSpPr>
        <dsp:cNvPr id="0" name=""/>
        <dsp:cNvSpPr/>
      </dsp:nvSpPr>
      <dsp:spPr>
        <a:xfrm>
          <a:off x="0" y="1741123"/>
          <a:ext cx="11595100" cy="435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[5] P. J. Ollitrault, M. Loipersberger, R. M. Parrish, et al., “Estimation of Electrostatic Interaction Energies on a Trapped-ion Quantum Computer,” </a:t>
          </a:r>
          <a:r>
            <a:rPr lang="en-US" sz="1200" i="1" kern="1200"/>
            <a:t>arXiv preprint arXiv:2312.14739</a:t>
          </a:r>
          <a:r>
            <a:rPr lang="en-US" sz="1200" kern="1200"/>
            <a:t>, 2023.</a:t>
          </a:r>
        </a:p>
      </dsp:txBody>
      <dsp:txXfrm>
        <a:off x="0" y="1741123"/>
        <a:ext cx="11595100" cy="435148"/>
      </dsp:txXfrm>
    </dsp:sp>
    <dsp:sp modelId="{DF7E44C1-C337-4B6E-ACB7-F3CFA4489A11}">
      <dsp:nvSpPr>
        <dsp:cNvPr id="0" name=""/>
        <dsp:cNvSpPr/>
      </dsp:nvSpPr>
      <dsp:spPr>
        <a:xfrm>
          <a:off x="0" y="2176272"/>
          <a:ext cx="115951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F75439-FD93-42D9-9852-256946CAE936}">
      <dsp:nvSpPr>
        <dsp:cNvPr id="0" name=""/>
        <dsp:cNvSpPr/>
      </dsp:nvSpPr>
      <dsp:spPr>
        <a:xfrm>
          <a:off x="0" y="2176272"/>
          <a:ext cx="11595100" cy="435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[6] F. Tustumi, N. A. Andreollo, and J. E. d. Aguilar-Nascimento, “Future of the Language Models in Healthcare: The Role of ChatGPT,” </a:t>
          </a:r>
          <a:r>
            <a:rPr lang="en-US" sz="1200" i="1" kern="1200"/>
            <a:t>ABCD. Arquivos Brasileiros de Cirurgia Digestiva (São Paulo)</a:t>
          </a:r>
          <a:r>
            <a:rPr lang="en-US" sz="1200" kern="1200"/>
            <a:t>, vol. 36, e1727, 2023.</a:t>
          </a:r>
        </a:p>
      </dsp:txBody>
      <dsp:txXfrm>
        <a:off x="0" y="2176272"/>
        <a:ext cx="11595100" cy="435148"/>
      </dsp:txXfrm>
    </dsp:sp>
    <dsp:sp modelId="{B85670F9-5AD5-44D6-80BC-97A15D357517}">
      <dsp:nvSpPr>
        <dsp:cNvPr id="0" name=""/>
        <dsp:cNvSpPr/>
      </dsp:nvSpPr>
      <dsp:spPr>
        <a:xfrm>
          <a:off x="0" y="2611420"/>
          <a:ext cx="115951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151918-8549-47FA-8541-075134EFC1A7}">
      <dsp:nvSpPr>
        <dsp:cNvPr id="0" name=""/>
        <dsp:cNvSpPr/>
      </dsp:nvSpPr>
      <dsp:spPr>
        <a:xfrm>
          <a:off x="0" y="2611420"/>
          <a:ext cx="11595100" cy="435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[7] K. Denecke, R. May, and O. Rivera-Romero, “Transformer Models in Healthcare: A Survey and Thematic Analysis of Potentials, Shortcomings and Risks,” </a:t>
          </a:r>
          <a:r>
            <a:rPr lang="en-US" sz="1200" i="1" kern="1200"/>
            <a:t>Journal of Medical Systems</a:t>
          </a:r>
          <a:r>
            <a:rPr lang="en-US" sz="1200" kern="1200"/>
            <a:t>, vol. 48, no. 1, p. 23, 2024.</a:t>
          </a:r>
        </a:p>
      </dsp:txBody>
      <dsp:txXfrm>
        <a:off x="0" y="2611420"/>
        <a:ext cx="11595100" cy="435148"/>
      </dsp:txXfrm>
    </dsp:sp>
    <dsp:sp modelId="{2D900942-4251-4CDA-82F4-D59F7208DAF0}">
      <dsp:nvSpPr>
        <dsp:cNvPr id="0" name=""/>
        <dsp:cNvSpPr/>
      </dsp:nvSpPr>
      <dsp:spPr>
        <a:xfrm>
          <a:off x="0" y="3046568"/>
          <a:ext cx="115951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48FDA4-30AC-44E9-B481-F7BE67215D8D}">
      <dsp:nvSpPr>
        <dsp:cNvPr id="0" name=""/>
        <dsp:cNvSpPr/>
      </dsp:nvSpPr>
      <dsp:spPr>
        <a:xfrm>
          <a:off x="0" y="3046568"/>
          <a:ext cx="11595100" cy="435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[8] K. He, R. Mao, Q. Lin, et al., “A Survey of Large Language Models for Healthcare: From Data, Technology, and Applications to Accountability and Ethics,” </a:t>
          </a:r>
          <a:r>
            <a:rPr lang="en-US" sz="1200" i="1" kern="1200"/>
            <a:t>arXiv preprint arXiv:2310.05694</a:t>
          </a:r>
          <a:r>
            <a:rPr lang="en-US" sz="1200" kern="1200"/>
            <a:t>, 2023.</a:t>
          </a:r>
        </a:p>
      </dsp:txBody>
      <dsp:txXfrm>
        <a:off x="0" y="3046568"/>
        <a:ext cx="11595100" cy="435148"/>
      </dsp:txXfrm>
    </dsp:sp>
    <dsp:sp modelId="{5859FB88-85E5-42ED-9147-6CF1DF1B9D4A}">
      <dsp:nvSpPr>
        <dsp:cNvPr id="0" name=""/>
        <dsp:cNvSpPr/>
      </dsp:nvSpPr>
      <dsp:spPr>
        <a:xfrm>
          <a:off x="0" y="3481716"/>
          <a:ext cx="115951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DFB3C4-4F33-4610-ADA6-FD5AC6A2A26B}">
      <dsp:nvSpPr>
        <dsp:cNvPr id="0" name=""/>
        <dsp:cNvSpPr/>
      </dsp:nvSpPr>
      <dsp:spPr>
        <a:xfrm>
          <a:off x="0" y="3481716"/>
          <a:ext cx="11595100" cy="435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[9] R. Tang, X. Han, X. Jiang, and X. Hu, “Does Synthetic Data Generation of LLMs Help Clinical Text Mining?” </a:t>
          </a:r>
          <a:r>
            <a:rPr lang="en-US" sz="1200" i="1" kern="1200"/>
            <a:t>arXiv preprint arXiv:2303.04360</a:t>
          </a:r>
          <a:r>
            <a:rPr lang="en-US" sz="1200" kern="1200"/>
            <a:t>, 2023.</a:t>
          </a:r>
        </a:p>
      </dsp:txBody>
      <dsp:txXfrm>
        <a:off x="0" y="3481716"/>
        <a:ext cx="11595100" cy="435148"/>
      </dsp:txXfrm>
    </dsp:sp>
    <dsp:sp modelId="{A5E3FBF2-61B3-4FAC-BB3A-96C93DF03B84}">
      <dsp:nvSpPr>
        <dsp:cNvPr id="0" name=""/>
        <dsp:cNvSpPr/>
      </dsp:nvSpPr>
      <dsp:spPr>
        <a:xfrm>
          <a:off x="0" y="3916864"/>
          <a:ext cx="115951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C663ED-2AAC-4350-B81C-3703D5F816A7}">
      <dsp:nvSpPr>
        <dsp:cNvPr id="0" name=""/>
        <dsp:cNvSpPr/>
      </dsp:nvSpPr>
      <dsp:spPr>
        <a:xfrm>
          <a:off x="0" y="3916864"/>
          <a:ext cx="11595100" cy="435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[10] V. Liévin, C. E. Hother, A. G. Motzfeldt, and O. Winther, “Can Large Language Models Reason About Medical Questions?” </a:t>
          </a:r>
          <a:r>
            <a:rPr lang="en-US" sz="1200" i="1" kern="1200"/>
            <a:t>Patterns</a:t>
          </a:r>
          <a:r>
            <a:rPr lang="en-US" sz="1200" kern="1200"/>
            <a:t>, 2023.</a:t>
          </a:r>
        </a:p>
      </dsp:txBody>
      <dsp:txXfrm>
        <a:off x="0" y="3916864"/>
        <a:ext cx="11595100" cy="4351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74DB8-3A7D-400A-B858-41820F26A3F4}">
      <dsp:nvSpPr>
        <dsp:cNvPr id="0" name=""/>
        <dsp:cNvSpPr/>
      </dsp:nvSpPr>
      <dsp:spPr>
        <a:xfrm>
          <a:off x="0" y="891"/>
          <a:ext cx="108839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F29D8F-0656-464A-BFA9-70BA319A577F}">
      <dsp:nvSpPr>
        <dsp:cNvPr id="0" name=""/>
        <dsp:cNvSpPr/>
      </dsp:nvSpPr>
      <dsp:spPr>
        <a:xfrm>
          <a:off x="0" y="891"/>
          <a:ext cx="10883900" cy="256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[11] Y.-J. Park, A. Pillai, J. Deng, et al., “Assessing the Research Landscape and Clinical Utility of Large Language Models: A Scoping Review,” </a:t>
          </a:r>
          <a:r>
            <a:rPr lang="en-US" sz="700" i="1" kern="1200"/>
            <a:t>BMC Medical Informatics and Decision Making</a:t>
          </a:r>
          <a:r>
            <a:rPr lang="en-US" sz="700" kern="1200"/>
            <a:t>, vol. 24, no. 1, pp. 1–14, 2024.</a:t>
          </a:r>
        </a:p>
      </dsp:txBody>
      <dsp:txXfrm>
        <a:off x="0" y="891"/>
        <a:ext cx="10883900" cy="256245"/>
      </dsp:txXfrm>
    </dsp:sp>
    <dsp:sp modelId="{6321CD1E-A7C8-45F9-91FE-46F247798134}">
      <dsp:nvSpPr>
        <dsp:cNvPr id="0" name=""/>
        <dsp:cNvSpPr/>
      </dsp:nvSpPr>
      <dsp:spPr>
        <a:xfrm>
          <a:off x="0" y="257137"/>
          <a:ext cx="108839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ACE7E-68A3-44E1-B761-D0798459E687}">
      <dsp:nvSpPr>
        <dsp:cNvPr id="0" name=""/>
        <dsp:cNvSpPr/>
      </dsp:nvSpPr>
      <dsp:spPr>
        <a:xfrm>
          <a:off x="0" y="257137"/>
          <a:ext cx="10883900" cy="256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[12] T. R. McIntosh, T. </a:t>
          </a:r>
          <a:r>
            <a:rPr lang="en-US" sz="700" kern="1200" dirty="0" err="1"/>
            <a:t>Susnjak</a:t>
          </a:r>
          <a:r>
            <a:rPr lang="en-US" sz="700" kern="1200" dirty="0"/>
            <a:t>, T. Liu, P. Watters, and M. N. </a:t>
          </a:r>
          <a:r>
            <a:rPr lang="en-US" sz="700" kern="1200" dirty="0" err="1"/>
            <a:t>Halgamuge</a:t>
          </a:r>
          <a:r>
            <a:rPr lang="en-US" sz="700" kern="1200" dirty="0"/>
            <a:t>, “Inadequacies of Large Language Model Benchmarks in the Era of Generative Artificial Intelligence,” </a:t>
          </a:r>
          <a:r>
            <a:rPr lang="en-US" sz="700" i="1" kern="1200" dirty="0" err="1"/>
            <a:t>arXiv</a:t>
          </a:r>
          <a:r>
            <a:rPr lang="en-US" sz="700" i="1" kern="1200" dirty="0"/>
            <a:t> preprint arXiv:2402.09880</a:t>
          </a:r>
          <a:r>
            <a:rPr lang="en-US" sz="700" kern="1200" dirty="0"/>
            <a:t>, 2024.</a:t>
          </a:r>
        </a:p>
      </dsp:txBody>
      <dsp:txXfrm>
        <a:off x="0" y="257137"/>
        <a:ext cx="10883900" cy="256245"/>
      </dsp:txXfrm>
    </dsp:sp>
    <dsp:sp modelId="{4D3D958D-1403-4CDB-8A8E-AA43B232B0CA}">
      <dsp:nvSpPr>
        <dsp:cNvPr id="0" name=""/>
        <dsp:cNvSpPr/>
      </dsp:nvSpPr>
      <dsp:spPr>
        <a:xfrm>
          <a:off x="0" y="513383"/>
          <a:ext cx="108839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B9B56-420F-4332-BF09-644AD6F44FA6}">
      <dsp:nvSpPr>
        <dsp:cNvPr id="0" name=""/>
        <dsp:cNvSpPr/>
      </dsp:nvSpPr>
      <dsp:spPr>
        <a:xfrm>
          <a:off x="0" y="513383"/>
          <a:ext cx="10883900" cy="256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[13] G. Doron, S. Genway, M. Roberts, and S. Jasti, “New Horizons: Pioneering Pharmaceutical R&amp;D with Generative AI from Lab to the Clinic – An Industry Perspective,” </a:t>
          </a:r>
          <a:r>
            <a:rPr lang="en-US" sz="700" i="1" kern="1200"/>
            <a:t>arXiv preprint arXiv:2312.12482</a:t>
          </a:r>
          <a:r>
            <a:rPr lang="en-US" sz="700" kern="1200"/>
            <a:t>, 2023.</a:t>
          </a:r>
        </a:p>
      </dsp:txBody>
      <dsp:txXfrm>
        <a:off x="0" y="513383"/>
        <a:ext cx="10883900" cy="256245"/>
      </dsp:txXfrm>
    </dsp:sp>
    <dsp:sp modelId="{983BFDDC-AC0E-4D96-AA17-0B016680AC2E}">
      <dsp:nvSpPr>
        <dsp:cNvPr id="0" name=""/>
        <dsp:cNvSpPr/>
      </dsp:nvSpPr>
      <dsp:spPr>
        <a:xfrm>
          <a:off x="0" y="769628"/>
          <a:ext cx="108839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31F93-001A-4AAB-9B24-D4AFDA1A1820}">
      <dsp:nvSpPr>
        <dsp:cNvPr id="0" name=""/>
        <dsp:cNvSpPr/>
      </dsp:nvSpPr>
      <dsp:spPr>
        <a:xfrm>
          <a:off x="0" y="769628"/>
          <a:ext cx="10883900" cy="256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[14] I. Jahan, M. T. R. Laskar, C. Peng, and J. X. Huang, “A Comprehensive Evaluation of Large Language Models on Benchmark Biomedical Text Processing Tasks,” </a:t>
          </a:r>
          <a:r>
            <a:rPr lang="en-US" sz="700" i="1" kern="1200"/>
            <a:t>Computers in Biology and Medicine</a:t>
          </a:r>
          <a:r>
            <a:rPr lang="en-US" sz="700" kern="1200"/>
            <a:t>, p. 108189, 2024.</a:t>
          </a:r>
        </a:p>
      </dsp:txBody>
      <dsp:txXfrm>
        <a:off x="0" y="769628"/>
        <a:ext cx="10883900" cy="256245"/>
      </dsp:txXfrm>
    </dsp:sp>
    <dsp:sp modelId="{CF28BEB5-C14D-4C26-B52D-8CC152EED639}">
      <dsp:nvSpPr>
        <dsp:cNvPr id="0" name=""/>
        <dsp:cNvSpPr/>
      </dsp:nvSpPr>
      <dsp:spPr>
        <a:xfrm>
          <a:off x="0" y="1025874"/>
          <a:ext cx="108839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FF5439-AB0C-4197-AA4F-D837CF758776}">
      <dsp:nvSpPr>
        <dsp:cNvPr id="0" name=""/>
        <dsp:cNvSpPr/>
      </dsp:nvSpPr>
      <dsp:spPr>
        <a:xfrm>
          <a:off x="0" y="1025874"/>
          <a:ext cx="10883900" cy="256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[15] C. Shivade, C. Hebert, K. Regan, E. Fosler-Lussier, and A. M. Lai, “Automatic Data Source Identification for Clinical Trial Eligibility Criteria Resolution,” in </a:t>
          </a:r>
          <a:r>
            <a:rPr lang="en-US" sz="700" i="1" kern="1200"/>
            <a:t>AMIA Annual Symposium Proceedings</a:t>
          </a:r>
          <a:r>
            <a:rPr lang="en-US" sz="700" kern="1200"/>
            <a:t>, American Medical Informatics Association, vol. 2016, 2016, p. 1149.</a:t>
          </a:r>
        </a:p>
      </dsp:txBody>
      <dsp:txXfrm>
        <a:off x="0" y="1025874"/>
        <a:ext cx="10883900" cy="256245"/>
      </dsp:txXfrm>
    </dsp:sp>
    <dsp:sp modelId="{1AE75BAF-13EC-41A7-B07D-44D60F358F19}">
      <dsp:nvSpPr>
        <dsp:cNvPr id="0" name=""/>
        <dsp:cNvSpPr/>
      </dsp:nvSpPr>
      <dsp:spPr>
        <a:xfrm>
          <a:off x="0" y="1282119"/>
          <a:ext cx="108839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4E2178-EC37-4A81-A9ED-0101A537A41B}">
      <dsp:nvSpPr>
        <dsp:cNvPr id="0" name=""/>
        <dsp:cNvSpPr/>
      </dsp:nvSpPr>
      <dsp:spPr>
        <a:xfrm>
          <a:off x="0" y="1282119"/>
          <a:ext cx="10883900" cy="256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[16] U.S. National Library of Medicine, </a:t>
          </a:r>
          <a:r>
            <a:rPr lang="en-US" sz="700" i="1" kern="1200"/>
            <a:t>ClinicalTrials.gov</a:t>
          </a:r>
          <a:r>
            <a:rPr lang="en-US" sz="700" kern="1200"/>
            <a:t>. Available: </a:t>
          </a:r>
          <a:r>
            <a:rPr lang="en-US" sz="700" kern="1200">
              <a:hlinkClick xmlns:r="http://schemas.openxmlformats.org/officeDocument/2006/relationships" r:id="rId1"/>
            </a:rPr>
            <a:t>https://www.clinicaltrials.gov/</a:t>
          </a:r>
          <a:r>
            <a:rPr lang="en-US" sz="700" kern="1200"/>
            <a:t>, Accessed: 2024-06-21.</a:t>
          </a:r>
        </a:p>
      </dsp:txBody>
      <dsp:txXfrm>
        <a:off x="0" y="1282119"/>
        <a:ext cx="10883900" cy="256245"/>
      </dsp:txXfrm>
    </dsp:sp>
    <dsp:sp modelId="{300F98C9-6C35-4199-8C1D-32646AB06787}">
      <dsp:nvSpPr>
        <dsp:cNvPr id="0" name=""/>
        <dsp:cNvSpPr/>
      </dsp:nvSpPr>
      <dsp:spPr>
        <a:xfrm>
          <a:off x="0" y="1538365"/>
          <a:ext cx="108839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765077-ACA4-467C-BA3D-E58DAA0B569A}">
      <dsp:nvSpPr>
        <dsp:cNvPr id="0" name=""/>
        <dsp:cNvSpPr/>
      </dsp:nvSpPr>
      <dsp:spPr>
        <a:xfrm>
          <a:off x="0" y="1538365"/>
          <a:ext cx="10883900" cy="256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[17] “Clinical Trials Transformation Initiative.” Available: </a:t>
          </a:r>
          <a:r>
            <a:rPr lang="en-US" sz="700" kern="1200">
              <a:hlinkClick xmlns:r="http://schemas.openxmlformats.org/officeDocument/2006/relationships" r:id="rId2"/>
            </a:rPr>
            <a:t>https://ctti-clinicaltrials.org/</a:t>
          </a:r>
          <a:r>
            <a:rPr lang="en-US" sz="700" kern="1200"/>
            <a:t>, Accessed: 2024-03-31.</a:t>
          </a:r>
        </a:p>
      </dsp:txBody>
      <dsp:txXfrm>
        <a:off x="0" y="1538365"/>
        <a:ext cx="10883900" cy="256245"/>
      </dsp:txXfrm>
    </dsp:sp>
    <dsp:sp modelId="{49B255BF-033F-4319-BCD1-CA8A379FD30F}">
      <dsp:nvSpPr>
        <dsp:cNvPr id="0" name=""/>
        <dsp:cNvSpPr/>
      </dsp:nvSpPr>
      <dsp:spPr>
        <a:xfrm>
          <a:off x="0" y="1794611"/>
          <a:ext cx="108839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FCB3E0-2270-4598-A72E-09FB25AE7D7F}">
      <dsp:nvSpPr>
        <dsp:cNvPr id="0" name=""/>
        <dsp:cNvSpPr/>
      </dsp:nvSpPr>
      <dsp:spPr>
        <a:xfrm>
          <a:off x="0" y="1794611"/>
          <a:ext cx="10883900" cy="256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[18] Clinical Trials Transformation Initiative, “Patient Engagement Collaborative Framework,” Available: https://ctti-clinicaltrials.org/wp-content/uploads/2023/05/PEC-Framework_Compliant-Apr-10-2023_FINAL.pdf, May 2023.</a:t>
          </a:r>
        </a:p>
      </dsp:txBody>
      <dsp:txXfrm>
        <a:off x="0" y="1794611"/>
        <a:ext cx="10883900" cy="256245"/>
      </dsp:txXfrm>
    </dsp:sp>
    <dsp:sp modelId="{EA949444-3992-4A4D-84C8-A42DC73A8111}">
      <dsp:nvSpPr>
        <dsp:cNvPr id="0" name=""/>
        <dsp:cNvSpPr/>
      </dsp:nvSpPr>
      <dsp:spPr>
        <a:xfrm>
          <a:off x="0" y="2050856"/>
          <a:ext cx="108839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4A38C-B881-44B6-B928-CAB5B2D53D3A}">
      <dsp:nvSpPr>
        <dsp:cNvPr id="0" name=""/>
        <dsp:cNvSpPr/>
      </dsp:nvSpPr>
      <dsp:spPr>
        <a:xfrm>
          <a:off x="0" y="2050856"/>
          <a:ext cx="10883900" cy="256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[19] C. D. Manning, P. Raghavan, and H. Schütze, “Stemming and Lemmatization,” Available: </a:t>
          </a:r>
          <a:r>
            <a:rPr lang="en-US" sz="700" kern="1200">
              <a:hlinkClick xmlns:r="http://schemas.openxmlformats.org/officeDocument/2006/relationships" r:id="rId3"/>
            </a:rPr>
            <a:t>https://nlp.stanford.edu/IR-book/html/htmledition/stemming-and-lemmatization-1.html</a:t>
          </a:r>
          <a:r>
            <a:rPr lang="en-US" sz="700" kern="1200"/>
            <a:t>, Accessed: 2024-06-21.</a:t>
          </a:r>
        </a:p>
      </dsp:txBody>
      <dsp:txXfrm>
        <a:off x="0" y="2050856"/>
        <a:ext cx="10883900" cy="256245"/>
      </dsp:txXfrm>
    </dsp:sp>
    <dsp:sp modelId="{7BAE6F1C-3D67-44AF-9DED-A3072140DD32}">
      <dsp:nvSpPr>
        <dsp:cNvPr id="0" name=""/>
        <dsp:cNvSpPr/>
      </dsp:nvSpPr>
      <dsp:spPr>
        <a:xfrm>
          <a:off x="0" y="2307102"/>
          <a:ext cx="108839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A75E5-9B11-418D-97E9-E422AC8094FE}">
      <dsp:nvSpPr>
        <dsp:cNvPr id="0" name=""/>
        <dsp:cNvSpPr/>
      </dsp:nvSpPr>
      <dsp:spPr>
        <a:xfrm>
          <a:off x="0" y="2307102"/>
          <a:ext cx="10883900" cy="256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[20] J.-M. Torres-Moreno, “Beyond Stemming and Lemmatization: Ultra-stemming to Improve Automatic Text Summarization,” </a:t>
          </a:r>
          <a:r>
            <a:rPr lang="en-US" sz="700" i="1" kern="1200"/>
            <a:t>arXiv preprint arXiv:1209.3126</a:t>
          </a:r>
          <a:r>
            <a:rPr lang="en-US" sz="700" kern="1200"/>
            <a:t>, 2012.</a:t>
          </a:r>
        </a:p>
      </dsp:txBody>
      <dsp:txXfrm>
        <a:off x="0" y="2307102"/>
        <a:ext cx="10883900" cy="256245"/>
      </dsp:txXfrm>
    </dsp:sp>
    <dsp:sp modelId="{DACA261C-169F-4899-895F-99F84087FF36}">
      <dsp:nvSpPr>
        <dsp:cNvPr id="0" name=""/>
        <dsp:cNvSpPr/>
      </dsp:nvSpPr>
      <dsp:spPr>
        <a:xfrm>
          <a:off x="0" y="2563347"/>
          <a:ext cx="108839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657770-E7A8-48E1-B3B3-81D7E1C33308}">
      <dsp:nvSpPr>
        <dsp:cNvPr id="0" name=""/>
        <dsp:cNvSpPr/>
      </dsp:nvSpPr>
      <dsp:spPr>
        <a:xfrm>
          <a:off x="0" y="2563347"/>
          <a:ext cx="10883900" cy="256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[21] T. B. Brown, B. Mann, N. Ryder, et al., “Language Models Are Few-shot Learners,” </a:t>
          </a:r>
          <a:r>
            <a:rPr lang="en-US" sz="700" i="1" kern="1200"/>
            <a:t>arXiv preprint arXiv:2010.15980</a:t>
          </a:r>
          <a:r>
            <a:rPr lang="en-US" sz="700" kern="1200"/>
            <a:t>, 2020. Available: </a:t>
          </a:r>
          <a:r>
            <a:rPr lang="en-US" sz="700" kern="1200">
              <a:hlinkClick xmlns:r="http://schemas.openxmlformats.org/officeDocument/2006/relationships" r:id="rId4"/>
            </a:rPr>
            <a:t>https://arxiv.org/pdf/2010.15980</a:t>
          </a:r>
          <a:r>
            <a:rPr lang="en-US" sz="700" kern="1200"/>
            <a:t>.</a:t>
          </a:r>
        </a:p>
      </dsp:txBody>
      <dsp:txXfrm>
        <a:off x="0" y="2563347"/>
        <a:ext cx="10883900" cy="256245"/>
      </dsp:txXfrm>
    </dsp:sp>
    <dsp:sp modelId="{5ECA7968-50DA-4396-8B80-5F9E771CDD12}">
      <dsp:nvSpPr>
        <dsp:cNvPr id="0" name=""/>
        <dsp:cNvSpPr/>
      </dsp:nvSpPr>
      <dsp:spPr>
        <a:xfrm>
          <a:off x="0" y="2819593"/>
          <a:ext cx="108839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67E152-094B-4F66-A637-243A18AA975F}">
      <dsp:nvSpPr>
        <dsp:cNvPr id="0" name=""/>
        <dsp:cNvSpPr/>
      </dsp:nvSpPr>
      <dsp:spPr>
        <a:xfrm>
          <a:off x="0" y="2819593"/>
          <a:ext cx="10883900" cy="256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[22] B. Kroll and J. Reid, “Guidelines for Designing Writing Prompts: Clarifications, Caveats, and Cautions,” </a:t>
          </a:r>
          <a:r>
            <a:rPr lang="en-US" sz="700" i="1" kern="1200"/>
            <a:t>Journal of Second Language Writing</a:t>
          </a:r>
          <a:r>
            <a:rPr lang="en-US" sz="700" kern="1200"/>
            <a:t>, vol. 3, no. 3, pp. 231–255, 1994.</a:t>
          </a:r>
        </a:p>
      </dsp:txBody>
      <dsp:txXfrm>
        <a:off x="0" y="2819593"/>
        <a:ext cx="10883900" cy="256245"/>
      </dsp:txXfrm>
    </dsp:sp>
    <dsp:sp modelId="{5F660983-EA57-4B1A-8DE6-38B80C975165}">
      <dsp:nvSpPr>
        <dsp:cNvPr id="0" name=""/>
        <dsp:cNvSpPr/>
      </dsp:nvSpPr>
      <dsp:spPr>
        <a:xfrm>
          <a:off x="0" y="3075838"/>
          <a:ext cx="108839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016E84-139D-42B8-8BA7-098DC1E17782}">
      <dsp:nvSpPr>
        <dsp:cNvPr id="0" name=""/>
        <dsp:cNvSpPr/>
      </dsp:nvSpPr>
      <dsp:spPr>
        <a:xfrm>
          <a:off x="0" y="3075838"/>
          <a:ext cx="10883900" cy="256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[23] Z. Lin, “How to Write Effective Prompts for Large Language Models,” </a:t>
          </a:r>
          <a:r>
            <a:rPr lang="en-US" sz="700" i="1" kern="1200"/>
            <a:t>Nature Human Behaviour</a:t>
          </a:r>
          <a:r>
            <a:rPr lang="en-US" sz="700" kern="1200"/>
            <a:t>, pp. 1–5, 2024.</a:t>
          </a:r>
        </a:p>
      </dsp:txBody>
      <dsp:txXfrm>
        <a:off x="0" y="3075838"/>
        <a:ext cx="10883900" cy="256245"/>
      </dsp:txXfrm>
    </dsp:sp>
    <dsp:sp modelId="{F2F37442-B107-43A0-8702-C6393229DCCC}">
      <dsp:nvSpPr>
        <dsp:cNvPr id="0" name=""/>
        <dsp:cNvSpPr/>
      </dsp:nvSpPr>
      <dsp:spPr>
        <a:xfrm>
          <a:off x="0" y="3332084"/>
          <a:ext cx="108839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E1B95-4C44-492E-8EFA-5CA4CEFBEC47}">
      <dsp:nvSpPr>
        <dsp:cNvPr id="0" name=""/>
        <dsp:cNvSpPr/>
      </dsp:nvSpPr>
      <dsp:spPr>
        <a:xfrm>
          <a:off x="0" y="3332084"/>
          <a:ext cx="10883900" cy="256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[24] J. Behan and J. Smith, “A Survey of Data Science Education,” </a:t>
          </a:r>
          <a:r>
            <a:rPr lang="en-US" sz="700" i="1" kern="1200"/>
            <a:t>arXiv preprint arXiv:2301.12867</a:t>
          </a:r>
          <a:r>
            <a:rPr lang="en-US" sz="700" kern="1200"/>
            <a:t>, 2023. Available: </a:t>
          </a:r>
          <a:r>
            <a:rPr lang="en-US" sz="700" kern="1200">
              <a:hlinkClick xmlns:r="http://schemas.openxmlformats.org/officeDocument/2006/relationships" r:id="rId5"/>
            </a:rPr>
            <a:t>https://arxiv.org/pdf/2301.12867</a:t>
          </a:r>
          <a:r>
            <a:rPr lang="en-US" sz="700" kern="1200"/>
            <a:t>.</a:t>
          </a:r>
        </a:p>
      </dsp:txBody>
      <dsp:txXfrm>
        <a:off x="0" y="3332084"/>
        <a:ext cx="10883900" cy="256245"/>
      </dsp:txXfrm>
    </dsp:sp>
    <dsp:sp modelId="{A4FA8B28-9D5C-4A44-A7B6-C9BA5CB83AF8}">
      <dsp:nvSpPr>
        <dsp:cNvPr id="0" name=""/>
        <dsp:cNvSpPr/>
      </dsp:nvSpPr>
      <dsp:spPr>
        <a:xfrm>
          <a:off x="0" y="3588330"/>
          <a:ext cx="108839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C82B3D-B4E5-417B-BBB3-6B6E5A9F30B7}">
      <dsp:nvSpPr>
        <dsp:cNvPr id="0" name=""/>
        <dsp:cNvSpPr/>
      </dsp:nvSpPr>
      <dsp:spPr>
        <a:xfrm>
          <a:off x="0" y="3588330"/>
          <a:ext cx="10883900" cy="256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[25] J. Yuan, R. Tang, X. Jiang, and X. Hu, “Large Language Models for Healthcare Data Augmentation: An Example on Patient-Trial Matching,” in </a:t>
          </a:r>
          <a:r>
            <a:rPr lang="en-US" sz="700" i="1" kern="1200"/>
            <a:t>AMIA Annual Symposium Proceedings</a:t>
          </a:r>
          <a:r>
            <a:rPr lang="en-US" sz="700" kern="1200"/>
            <a:t>, American Medical Informatics Association, vol. 2023, 2023, p. 1324.</a:t>
          </a:r>
        </a:p>
      </dsp:txBody>
      <dsp:txXfrm>
        <a:off x="0" y="3588330"/>
        <a:ext cx="10883900" cy="256245"/>
      </dsp:txXfrm>
    </dsp:sp>
    <dsp:sp modelId="{D5544A8E-9779-4832-8D9A-4575275FC216}">
      <dsp:nvSpPr>
        <dsp:cNvPr id="0" name=""/>
        <dsp:cNvSpPr/>
      </dsp:nvSpPr>
      <dsp:spPr>
        <a:xfrm>
          <a:off x="0" y="3844575"/>
          <a:ext cx="108839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40BB3-1A49-44F1-BE92-D1498B01793F}">
      <dsp:nvSpPr>
        <dsp:cNvPr id="0" name=""/>
        <dsp:cNvSpPr/>
      </dsp:nvSpPr>
      <dsp:spPr>
        <a:xfrm>
          <a:off x="0" y="3844575"/>
          <a:ext cx="10883900" cy="256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[26] S. Ye, D. Kim, S. Kim, et al., “Flask: Fine-grained Language Model Evaluation Based on Alignment Skill Sets,” </a:t>
          </a:r>
          <a:r>
            <a:rPr lang="en-US" sz="700" i="1" kern="1200"/>
            <a:t>arXiv preprint arXiv:2307.10928 [cs.CL]</a:t>
          </a:r>
          <a:r>
            <a:rPr lang="en-US" sz="700" kern="1200"/>
            <a:t>, 2023.</a:t>
          </a:r>
        </a:p>
      </dsp:txBody>
      <dsp:txXfrm>
        <a:off x="0" y="3844575"/>
        <a:ext cx="10883900" cy="256245"/>
      </dsp:txXfrm>
    </dsp:sp>
    <dsp:sp modelId="{59EADE00-EC40-427B-B0CD-AE7EB6CF3208}">
      <dsp:nvSpPr>
        <dsp:cNvPr id="0" name=""/>
        <dsp:cNvSpPr/>
      </dsp:nvSpPr>
      <dsp:spPr>
        <a:xfrm>
          <a:off x="0" y="4100821"/>
          <a:ext cx="108839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287AB-14B0-4FF1-87D4-78232F9F7CE9}">
      <dsp:nvSpPr>
        <dsp:cNvPr id="0" name=""/>
        <dsp:cNvSpPr/>
      </dsp:nvSpPr>
      <dsp:spPr>
        <a:xfrm>
          <a:off x="0" y="4100821"/>
          <a:ext cx="10883900" cy="256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[27] P. Liang, R. Bommasani, T. Lee, et al., “Holistic Evaluation of Language Models,” </a:t>
          </a:r>
          <a:r>
            <a:rPr lang="en-US" sz="700" i="1" kern="1200"/>
            <a:t>arXiv preprint arXiv:2211.09110</a:t>
          </a:r>
          <a:r>
            <a:rPr lang="en-US" sz="700" kern="1200"/>
            <a:t>, 2022.</a:t>
          </a:r>
        </a:p>
      </dsp:txBody>
      <dsp:txXfrm>
        <a:off x="0" y="4100821"/>
        <a:ext cx="10883900" cy="256245"/>
      </dsp:txXfrm>
    </dsp:sp>
    <dsp:sp modelId="{FA07D298-BEE8-4E77-ACE3-9D7B110FC4E1}">
      <dsp:nvSpPr>
        <dsp:cNvPr id="0" name=""/>
        <dsp:cNvSpPr/>
      </dsp:nvSpPr>
      <dsp:spPr>
        <a:xfrm>
          <a:off x="0" y="4357066"/>
          <a:ext cx="108839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57BFCB-569A-4AF4-9C27-791515830523}">
      <dsp:nvSpPr>
        <dsp:cNvPr id="0" name=""/>
        <dsp:cNvSpPr/>
      </dsp:nvSpPr>
      <dsp:spPr>
        <a:xfrm>
          <a:off x="0" y="4357066"/>
          <a:ext cx="10883900" cy="256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[28] K. Singhal, S. Azizi, T. Tu, et al., “Large Language Models Encode Clinical Knowledge,” </a:t>
          </a:r>
          <a:r>
            <a:rPr lang="en-US" sz="700" i="1" kern="1200"/>
            <a:t>Nature</a:t>
          </a:r>
          <a:r>
            <a:rPr lang="en-US" sz="700" kern="1200"/>
            <a:t>, vol. 620, no. 7972, pp. 172–180, 2023.</a:t>
          </a:r>
        </a:p>
      </dsp:txBody>
      <dsp:txXfrm>
        <a:off x="0" y="4357066"/>
        <a:ext cx="10883900" cy="256245"/>
      </dsp:txXfrm>
    </dsp:sp>
    <dsp:sp modelId="{33CBAAA1-095C-4309-B8C3-4ECF55B90964}">
      <dsp:nvSpPr>
        <dsp:cNvPr id="0" name=""/>
        <dsp:cNvSpPr/>
      </dsp:nvSpPr>
      <dsp:spPr>
        <a:xfrm>
          <a:off x="0" y="4613312"/>
          <a:ext cx="108839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22787-2757-481D-A8D8-EB1E3562875D}">
      <dsp:nvSpPr>
        <dsp:cNvPr id="0" name=""/>
        <dsp:cNvSpPr/>
      </dsp:nvSpPr>
      <dsp:spPr>
        <a:xfrm>
          <a:off x="0" y="4613312"/>
          <a:ext cx="10883900" cy="256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[29] Google, “Our Responsible Approach to Building Guardrails for Generative AI,” Available: https://blog.google/technology/ai/our-responsible-approach-to-building-guardrails-for-generative-ai/, Accessed: 2024-03-31, Mar. 2023.</a:t>
          </a:r>
        </a:p>
      </dsp:txBody>
      <dsp:txXfrm>
        <a:off x="0" y="4613312"/>
        <a:ext cx="10883900" cy="2562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D1258-A890-40FB-989B-CE0FC3F857E1}" type="datetimeFigureOut">
              <a:rPr lang="en-US" smtClean="0"/>
              <a:t>3/22/25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675533-4D54-49A4-8500-EBD27FA72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99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 is </a:t>
            </a:r>
            <a:r>
              <a:rPr lang="en-US"/>
              <a:t>an example!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75533-4D54-49A4-8500-EBD27FA725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16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48146-2207-6745-FBC5-CC4D0CE2F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ECD65-4698-826F-C879-68BFB840F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A250F-3069-0FDF-94EA-BC2D7A6AE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B51F-8E9E-4DF8-A75A-DF7D9D9DD1BB}" type="datetime1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49626-5D44-AE2D-A8AC-3375DB854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A31DD-AC01-012C-C484-66848870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D979B-7E73-4949-94E3-162BD4818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78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360AE-C262-FDEA-B482-A0D4998B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9BF9D-4D56-18D5-60A6-0657A329E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4F844-AB46-92DF-4CC8-01C266CE4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59A51-570F-442D-AB83-81F3D9B8EE1D}" type="datetime1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C88F2-7B82-BDBD-1CA4-75E805386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1615A-894C-9D56-A3A8-4288576AF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D979B-7E73-4949-94E3-162BD4818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0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021F53-6180-7242-25ED-B027BAA63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7367B-A397-4558-54E0-4A17DA464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60121-D515-3342-BABD-A8BC6D21B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FF70-117B-440B-877A-CDC15FC27B82}" type="datetime1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F2D78-BF9D-B244-61AE-C7F3B39A3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CC96A-9AA0-8732-6435-2ED475C1E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D979B-7E73-4949-94E3-162BD4818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6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9CB56-24A9-9B8E-5249-644102EA3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18577-F8C4-B5A3-30AE-C8D099484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D99E0-25E8-C770-FFDF-17506F322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73D9-1914-40D0-818A-9B77DC313FC1}" type="datetime1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23806-E68B-3F4C-0A5F-ED0A0BE04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360C8-F875-8293-E585-EED134DA6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D979B-7E73-4949-94E3-162BD4818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23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FF2EF-5B6A-1EE7-63FF-282E225B2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F4AFA-C0F9-0A8C-7C01-018988648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1C448-5122-BCEA-221A-2DCEEE8C0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6D0D-021C-441A-AD3B-382908DA6319}" type="datetime1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BBFEF-ABF5-83FF-25AB-116ED037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B6247-091C-A413-B73D-D55046D4D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D979B-7E73-4949-94E3-162BD4818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9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A8F34-28D9-E3B4-4C09-AACD2CAA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7725D-5577-357F-1E92-207BFE3CA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8B471-A917-B014-4B97-8D68168B3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7519D-78BC-5756-036D-C44970BAC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E2ED-D750-4BFB-B159-9699EA2468CF}" type="datetime1">
              <a:rPr lang="en-US" smtClean="0"/>
              <a:t>3/22/25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12640-75D3-5186-A0B6-F36B6C16E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34222-F3FD-45B2-AFD7-6A421136C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D979B-7E73-4949-94E3-162BD4818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0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D362-6D6E-732F-A183-4135AB350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A51F1-80F2-D892-0B7D-615D35D92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B8C71-CB34-4626-1956-0AA2FFD9C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2964E-5F4E-CCD2-39B1-2C9281665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8CFCF-BD77-2580-54A2-765C08721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29CB52-5F23-76C5-68B7-1942CA5E4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EC66-8229-4D7F-9D52-3EAA9AB74B0F}" type="datetime1">
              <a:rPr lang="en-US" smtClean="0"/>
              <a:t>3/22/25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56FBF-9345-FEDB-6E0F-8E3B7C91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478006-6F8A-3B93-EE07-6EA20E1EE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D979B-7E73-4949-94E3-162BD4818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5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EA69-5D3B-B607-C5AB-73BE0BEF7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F0C4D2-3933-6CFC-F976-81BA6D24C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74C5-2207-4C50-A8B1-47A1ABAEF28C}" type="datetime1">
              <a:rPr lang="en-US" smtClean="0"/>
              <a:t>3/22/25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5CC57-CBA6-E2EB-82DC-BE3126A83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AEE7F-FFBD-BBAE-8330-2D6203AA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D979B-7E73-4949-94E3-162BD4818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9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EEA6D-A961-8762-67C4-14CC2B00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891B-A672-4824-AB1B-DE186BAC061F}" type="datetime1">
              <a:rPr lang="en-US" smtClean="0"/>
              <a:t>3/22/25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0AB7C1-42C5-6117-3625-7F1E38633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D7230-2E9B-91BA-E7D7-EF8FDF8B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D979B-7E73-4949-94E3-162BD4818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3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5ACF1-E1E5-323D-4124-275453EE3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1E7D7-8268-E486-4C4C-89D44042A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699EB-CA71-AC36-5D26-96D66ECC9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BBDD2-BD46-E3E6-43A8-D11AFFBD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5DC5-24D3-4F74-B8DD-3C3B9092D2E3}" type="datetime1">
              <a:rPr lang="en-US" smtClean="0"/>
              <a:t>3/22/25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BE727-8E83-FC3B-94FD-DAD25CDD2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59FFA-7DC5-F338-6BC8-209A9DFF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D979B-7E73-4949-94E3-162BD4818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80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FA53C-4872-8488-87CE-FA1511C7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DAF1B8-6063-CF9A-6477-6629F7EA7D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23780-AF0F-D4AE-5620-E5FCF0B1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8C049-AF95-BC6D-EFC6-F9B1E1E1C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CC13D-1EC5-4B12-B07A-385CA25856EF}" type="datetime1">
              <a:rPr lang="en-US" smtClean="0"/>
              <a:t>3/22/25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267BE-6A5E-DF7F-EA19-4F86EC6BB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5C9E0-7E59-1F93-899D-655F00BD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D979B-7E73-4949-94E3-162BD4818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0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3B21F9-2DFC-8FA7-269F-4C8E416F2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B1E2D-ED67-C48B-87BB-422DC98EE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3B73A-CC42-305C-B28F-77A0F94E8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91130A-88D3-47A8-9901-E4A9117C26E8}" type="datetime1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A4A16-8FF1-490C-2634-79F94FCC1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4339C-D8CF-B1FB-49C2-091DD9EEC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2D979B-7E73-4949-94E3-162BD4818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8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76A1B86-DC99-46B9-B5AA-A7E928EA9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304FFE-74E9-4316-B822-F35A685E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D271B-5321-A19D-A204-A60E5A186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9450" y="972403"/>
            <a:ext cx="6470650" cy="2558197"/>
          </a:xfrm>
        </p:spPr>
        <p:txBody>
          <a:bodyPr anchor="b">
            <a:normAutofit/>
          </a:bodyPr>
          <a:lstStyle/>
          <a:p>
            <a:r>
              <a:rPr lang="en-US" sz="3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Benchmarking large language models from open and closed source models to apply data annotation for free-text criteria in the healthcare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6F048-CB77-FE01-FE55-ECD2C501D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9309" y="4298722"/>
            <a:ext cx="4678086" cy="1148885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Ali Nemati, Mohammad Assadi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Shalmani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,Dr. Qiang Lu, and Dr. Jake Luo</a:t>
            </a: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03210C82-B9D0-2AB1-2BCC-C10D9AAE200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742" r="52514" b="-1"/>
          <a:stretch/>
        </p:blipFill>
        <p:spPr>
          <a:xfrm>
            <a:off x="-7266" y="10"/>
            <a:ext cx="3569616" cy="6857990"/>
          </a:xfrm>
          <a:custGeom>
            <a:avLst/>
            <a:gdLst/>
            <a:ahLst/>
            <a:cxnLst/>
            <a:rect l="l" t="t" r="r" b="b"/>
            <a:pathLst>
              <a:path w="3569616" h="6858000">
                <a:moveTo>
                  <a:pt x="0" y="0"/>
                </a:moveTo>
                <a:lnTo>
                  <a:pt x="3119345" y="0"/>
                </a:lnTo>
                <a:lnTo>
                  <a:pt x="3123529" y="17226"/>
                </a:lnTo>
                <a:cubicBezTo>
                  <a:pt x="3124924" y="23927"/>
                  <a:pt x="3126075" y="29690"/>
                  <a:pt x="3127926" y="35733"/>
                </a:cubicBezTo>
                <a:cubicBezTo>
                  <a:pt x="3135983" y="55162"/>
                  <a:pt x="3152761" y="75163"/>
                  <a:pt x="3158476" y="86830"/>
                </a:cubicBezTo>
                <a:lnTo>
                  <a:pt x="3162217" y="105744"/>
                </a:lnTo>
                <a:lnTo>
                  <a:pt x="3166997" y="104727"/>
                </a:lnTo>
                <a:lnTo>
                  <a:pt x="3167793" y="111793"/>
                </a:lnTo>
                <a:lnTo>
                  <a:pt x="3168896" y="127609"/>
                </a:lnTo>
                <a:cubicBezTo>
                  <a:pt x="3170241" y="137435"/>
                  <a:pt x="3170795" y="164972"/>
                  <a:pt x="3173185" y="174906"/>
                </a:cubicBezTo>
                <a:cubicBezTo>
                  <a:pt x="3178510" y="177461"/>
                  <a:pt x="3181593" y="181749"/>
                  <a:pt x="3183238" y="187215"/>
                </a:cubicBezTo>
                <a:lnTo>
                  <a:pt x="3184145" y="199435"/>
                </a:lnTo>
                <a:lnTo>
                  <a:pt x="3200957" y="269529"/>
                </a:lnTo>
                <a:lnTo>
                  <a:pt x="3202491" y="279219"/>
                </a:lnTo>
                <a:lnTo>
                  <a:pt x="3206975" y="284221"/>
                </a:lnTo>
                <a:cubicBezTo>
                  <a:pt x="3208056" y="288198"/>
                  <a:pt x="3208241" y="299815"/>
                  <a:pt x="3208979" y="303078"/>
                </a:cubicBezTo>
                <a:cubicBezTo>
                  <a:pt x="3209786" y="303316"/>
                  <a:pt x="3210593" y="303555"/>
                  <a:pt x="3211400" y="303794"/>
                </a:cubicBezTo>
                <a:cubicBezTo>
                  <a:pt x="3215834" y="314048"/>
                  <a:pt x="3230882" y="352723"/>
                  <a:pt x="3235583" y="364595"/>
                </a:cubicBezTo>
                <a:cubicBezTo>
                  <a:pt x="3232098" y="367263"/>
                  <a:pt x="3238178" y="372307"/>
                  <a:pt x="3239601" y="375020"/>
                </a:cubicBezTo>
                <a:cubicBezTo>
                  <a:pt x="3237179" y="375617"/>
                  <a:pt x="3236854" y="382439"/>
                  <a:pt x="3239157" y="384290"/>
                </a:cubicBezTo>
                <a:cubicBezTo>
                  <a:pt x="3254070" y="431093"/>
                  <a:pt x="3227895" y="408920"/>
                  <a:pt x="3245230" y="435044"/>
                </a:cubicBezTo>
                <a:cubicBezTo>
                  <a:pt x="3246565" y="439781"/>
                  <a:pt x="3245820" y="443743"/>
                  <a:pt x="3244204" y="447282"/>
                </a:cubicBezTo>
                <a:lnTo>
                  <a:pt x="3240762" y="452630"/>
                </a:lnTo>
                <a:lnTo>
                  <a:pt x="3249093" y="471880"/>
                </a:lnTo>
                <a:cubicBezTo>
                  <a:pt x="3252174" y="481431"/>
                  <a:pt x="3254453" y="491548"/>
                  <a:pt x="3255857" y="501992"/>
                </a:cubicBezTo>
                <a:cubicBezTo>
                  <a:pt x="3250999" y="504682"/>
                  <a:pt x="3258622" y="512442"/>
                  <a:pt x="3260271" y="516223"/>
                </a:cubicBezTo>
                <a:cubicBezTo>
                  <a:pt x="3257006" y="516482"/>
                  <a:pt x="3255973" y="525173"/>
                  <a:pt x="3258865" y="528038"/>
                </a:cubicBezTo>
                <a:cubicBezTo>
                  <a:pt x="3274535" y="591283"/>
                  <a:pt x="3241762" y="557303"/>
                  <a:pt x="3262462" y="594499"/>
                </a:cubicBezTo>
                <a:cubicBezTo>
                  <a:pt x="3263816" y="600863"/>
                  <a:pt x="3262479" y="605795"/>
                  <a:pt x="3260024" y="610000"/>
                </a:cubicBezTo>
                <a:lnTo>
                  <a:pt x="3253721" y="617692"/>
                </a:lnTo>
                <a:lnTo>
                  <a:pt x="3256482" y="623204"/>
                </a:lnTo>
                <a:cubicBezTo>
                  <a:pt x="3258005" y="644600"/>
                  <a:pt x="3251476" y="651376"/>
                  <a:pt x="3259225" y="663365"/>
                </a:cubicBezTo>
                <a:cubicBezTo>
                  <a:pt x="3245876" y="682744"/>
                  <a:pt x="3258539" y="675670"/>
                  <a:pt x="3261631" y="689522"/>
                </a:cubicBezTo>
                <a:cubicBezTo>
                  <a:pt x="3265207" y="700373"/>
                  <a:pt x="3269507" y="679723"/>
                  <a:pt x="3271002" y="690492"/>
                </a:cubicBezTo>
                <a:cubicBezTo>
                  <a:pt x="3267989" y="702455"/>
                  <a:pt x="3279578" y="701125"/>
                  <a:pt x="3275760" y="713609"/>
                </a:cubicBezTo>
                <a:cubicBezTo>
                  <a:pt x="3266819" y="711239"/>
                  <a:pt x="3278954" y="737528"/>
                  <a:pt x="3271356" y="738880"/>
                </a:cubicBezTo>
                <a:cubicBezTo>
                  <a:pt x="3282938" y="748490"/>
                  <a:pt x="3269788" y="754591"/>
                  <a:pt x="3274016" y="768139"/>
                </a:cubicBezTo>
                <a:cubicBezTo>
                  <a:pt x="3278559" y="774347"/>
                  <a:pt x="3279560" y="778980"/>
                  <a:pt x="3275507" y="785654"/>
                </a:cubicBezTo>
                <a:cubicBezTo>
                  <a:pt x="3297514" y="814181"/>
                  <a:pt x="3277534" y="803670"/>
                  <a:pt x="3287024" y="831111"/>
                </a:cubicBezTo>
                <a:cubicBezTo>
                  <a:pt x="3296672" y="854655"/>
                  <a:pt x="3303659" y="881610"/>
                  <a:pt x="3324562" y="903604"/>
                </a:cubicBezTo>
                <a:cubicBezTo>
                  <a:pt x="3330338" y="907511"/>
                  <a:pt x="3333079" y="917872"/>
                  <a:pt x="3330682" y="926744"/>
                </a:cubicBezTo>
                <a:cubicBezTo>
                  <a:pt x="3330269" y="928269"/>
                  <a:pt x="3329716" y="929694"/>
                  <a:pt x="3329041" y="930971"/>
                </a:cubicBezTo>
                <a:cubicBezTo>
                  <a:pt x="3333270" y="950914"/>
                  <a:pt x="3351150" y="1023696"/>
                  <a:pt x="3356062" y="1046405"/>
                </a:cubicBezTo>
                <a:cubicBezTo>
                  <a:pt x="3349099" y="1048737"/>
                  <a:pt x="3362597" y="1059482"/>
                  <a:pt x="3358521" y="1067217"/>
                </a:cubicBezTo>
                <a:cubicBezTo>
                  <a:pt x="3354869" y="1072807"/>
                  <a:pt x="3358113" y="1077371"/>
                  <a:pt x="3358773" y="1082909"/>
                </a:cubicBezTo>
                <a:cubicBezTo>
                  <a:pt x="3356098" y="1090444"/>
                  <a:pt x="3363241" y="1113953"/>
                  <a:pt x="3367682" y="1119909"/>
                </a:cubicBezTo>
                <a:cubicBezTo>
                  <a:pt x="3382703" y="1133847"/>
                  <a:pt x="3374343" y="1168367"/>
                  <a:pt x="3385911" y="1180009"/>
                </a:cubicBezTo>
                <a:cubicBezTo>
                  <a:pt x="3387774" y="1184389"/>
                  <a:pt x="3388688" y="1188737"/>
                  <a:pt x="3389010" y="1193041"/>
                </a:cubicBezTo>
                <a:lnTo>
                  <a:pt x="3388572" y="1205179"/>
                </a:lnTo>
                <a:lnTo>
                  <a:pt x="3385768" y="1208811"/>
                </a:lnTo>
                <a:lnTo>
                  <a:pt x="3386975" y="1216129"/>
                </a:lnTo>
                <a:lnTo>
                  <a:pt x="3386647" y="1218271"/>
                </a:lnTo>
                <a:cubicBezTo>
                  <a:pt x="3386007" y="1222365"/>
                  <a:pt x="3385480" y="1226399"/>
                  <a:pt x="3385420" y="1230360"/>
                </a:cubicBezTo>
                <a:cubicBezTo>
                  <a:pt x="3400233" y="1224163"/>
                  <a:pt x="3387342" y="1263034"/>
                  <a:pt x="3398902" y="1251303"/>
                </a:cubicBezTo>
                <a:cubicBezTo>
                  <a:pt x="3401143" y="1271991"/>
                  <a:pt x="3411558" y="1255397"/>
                  <a:pt x="3402244" y="1281071"/>
                </a:cubicBezTo>
                <a:cubicBezTo>
                  <a:pt x="3416627" y="1312459"/>
                  <a:pt x="3415183" y="1363554"/>
                  <a:pt x="3435533" y="1387530"/>
                </a:cubicBezTo>
                <a:cubicBezTo>
                  <a:pt x="3428168" y="1384876"/>
                  <a:pt x="3423452" y="1398828"/>
                  <a:pt x="3427595" y="1407995"/>
                </a:cubicBezTo>
                <a:cubicBezTo>
                  <a:pt x="3398778" y="1398886"/>
                  <a:pt x="3455260" y="1443485"/>
                  <a:pt x="3436580" y="1453051"/>
                </a:cubicBezTo>
                <a:cubicBezTo>
                  <a:pt x="3454427" y="1452263"/>
                  <a:pt x="3487273" y="1492392"/>
                  <a:pt x="3473886" y="1513215"/>
                </a:cubicBezTo>
                <a:cubicBezTo>
                  <a:pt x="3479337" y="1543203"/>
                  <a:pt x="3495403" y="1563620"/>
                  <a:pt x="3491486" y="1595707"/>
                </a:cubicBezTo>
                <a:cubicBezTo>
                  <a:pt x="3493932" y="1596530"/>
                  <a:pt x="3496028" y="1598008"/>
                  <a:pt x="3497869" y="1599939"/>
                </a:cubicBezTo>
                <a:lnTo>
                  <a:pt x="3502453" y="1606503"/>
                </a:lnTo>
                <a:lnTo>
                  <a:pt x="3502232" y="1607846"/>
                </a:lnTo>
                <a:cubicBezTo>
                  <a:pt x="3502503" y="1613048"/>
                  <a:pt x="3503673" y="1615641"/>
                  <a:pt x="3505239" y="1617081"/>
                </a:cubicBezTo>
                <a:cubicBezTo>
                  <a:pt x="3505979" y="1617395"/>
                  <a:pt x="3506719" y="1617710"/>
                  <a:pt x="3507459" y="1618024"/>
                </a:cubicBezTo>
                <a:lnTo>
                  <a:pt x="3510011" y="1624022"/>
                </a:lnTo>
                <a:lnTo>
                  <a:pt x="3516358" y="1634929"/>
                </a:lnTo>
                <a:lnTo>
                  <a:pt x="3516308" y="1637821"/>
                </a:lnTo>
                <a:lnTo>
                  <a:pt x="3523955" y="1655598"/>
                </a:lnTo>
                <a:lnTo>
                  <a:pt x="3523473" y="1656247"/>
                </a:lnTo>
                <a:cubicBezTo>
                  <a:pt x="3522567" y="1658107"/>
                  <a:pt x="3522227" y="1660249"/>
                  <a:pt x="3523061" y="1663024"/>
                </a:cubicBezTo>
                <a:cubicBezTo>
                  <a:pt x="3513175" y="1664689"/>
                  <a:pt x="3520280" y="1667013"/>
                  <a:pt x="3523616" y="1675054"/>
                </a:cubicBezTo>
                <a:cubicBezTo>
                  <a:pt x="3509006" y="1679436"/>
                  <a:pt x="3523682" y="1698702"/>
                  <a:pt x="3517630" y="1707801"/>
                </a:cubicBezTo>
                <a:cubicBezTo>
                  <a:pt x="3520410" y="1713612"/>
                  <a:pt x="3523083" y="1719836"/>
                  <a:pt x="3525537" y="1726380"/>
                </a:cubicBezTo>
                <a:lnTo>
                  <a:pt x="3529903" y="1779986"/>
                </a:lnTo>
                <a:lnTo>
                  <a:pt x="3521468" y="1836998"/>
                </a:lnTo>
                <a:cubicBezTo>
                  <a:pt x="3522502" y="1857808"/>
                  <a:pt x="3519191" y="1876110"/>
                  <a:pt x="3523412" y="1893497"/>
                </a:cubicBezTo>
                <a:cubicBezTo>
                  <a:pt x="3520411" y="1900876"/>
                  <a:pt x="3519436" y="1907708"/>
                  <a:pt x="3525004" y="1913894"/>
                </a:cubicBezTo>
                <a:cubicBezTo>
                  <a:pt x="3524490" y="1933413"/>
                  <a:pt x="3517414" y="1938604"/>
                  <a:pt x="3523928" y="1950514"/>
                </a:cubicBezTo>
                <a:cubicBezTo>
                  <a:pt x="3512685" y="1962215"/>
                  <a:pt x="3517275" y="1962555"/>
                  <a:pt x="3521008" y="1967449"/>
                </a:cubicBezTo>
                <a:lnTo>
                  <a:pt x="3521297" y="1968163"/>
                </a:lnTo>
                <a:lnTo>
                  <a:pt x="3519686" y="1969768"/>
                </a:lnTo>
                <a:lnTo>
                  <a:pt x="3519089" y="1972904"/>
                </a:lnTo>
                <a:lnTo>
                  <a:pt x="3520122" y="1981289"/>
                </a:lnTo>
                <a:lnTo>
                  <a:pt x="3520948" y="1984413"/>
                </a:lnTo>
                <a:cubicBezTo>
                  <a:pt x="3521356" y="1986575"/>
                  <a:pt x="3521416" y="1988026"/>
                  <a:pt x="3521226" y="1989046"/>
                </a:cubicBezTo>
                <a:lnTo>
                  <a:pt x="3521092" y="1989171"/>
                </a:lnTo>
                <a:lnTo>
                  <a:pt x="3521624" y="1993492"/>
                </a:lnTo>
                <a:cubicBezTo>
                  <a:pt x="3522844" y="2000762"/>
                  <a:pt x="3524332" y="2007819"/>
                  <a:pt x="3525996" y="2014518"/>
                </a:cubicBezTo>
                <a:cubicBezTo>
                  <a:pt x="3518529" y="2020777"/>
                  <a:pt x="3529333" y="2045218"/>
                  <a:pt x="3514412" y="2043465"/>
                </a:cubicBezTo>
                <a:cubicBezTo>
                  <a:pt x="3516219" y="2052531"/>
                  <a:pt x="3522688" y="2057653"/>
                  <a:pt x="3512822" y="2055222"/>
                </a:cubicBezTo>
                <a:cubicBezTo>
                  <a:pt x="3513140" y="2058224"/>
                  <a:pt x="3512432" y="2060136"/>
                  <a:pt x="3511227" y="2061550"/>
                </a:cubicBezTo>
                <a:lnTo>
                  <a:pt x="3510645" y="2061975"/>
                </a:lnTo>
                <a:lnTo>
                  <a:pt x="3514907" y="2082129"/>
                </a:lnTo>
                <a:lnTo>
                  <a:pt x="3514347" y="2084880"/>
                </a:lnTo>
                <a:lnTo>
                  <a:pt x="3518565" y="2097919"/>
                </a:lnTo>
                <a:lnTo>
                  <a:pt x="3519976" y="2104707"/>
                </a:lnTo>
                <a:lnTo>
                  <a:pt x="3521958" y="2106519"/>
                </a:lnTo>
                <a:cubicBezTo>
                  <a:pt x="3523219" y="2108534"/>
                  <a:pt x="3523895" y="2111498"/>
                  <a:pt x="3523237" y="2116590"/>
                </a:cubicBezTo>
                <a:lnTo>
                  <a:pt x="3522786" y="2117790"/>
                </a:lnTo>
                <a:lnTo>
                  <a:pt x="3526064" y="2125947"/>
                </a:lnTo>
                <a:cubicBezTo>
                  <a:pt x="3527505" y="2128548"/>
                  <a:pt x="3529274" y="2130818"/>
                  <a:pt x="3531495" y="2132603"/>
                </a:cubicBezTo>
                <a:cubicBezTo>
                  <a:pt x="3522034" y="2161762"/>
                  <a:pt x="3533978" y="2187874"/>
                  <a:pt x="3533955" y="2218836"/>
                </a:cubicBezTo>
                <a:cubicBezTo>
                  <a:pt x="3517312" y="2233337"/>
                  <a:pt x="3542024" y="2285180"/>
                  <a:pt x="3559442" y="2291697"/>
                </a:cubicBezTo>
                <a:cubicBezTo>
                  <a:pt x="3544608" y="2292866"/>
                  <a:pt x="3567228" y="2330146"/>
                  <a:pt x="3568373" y="2340076"/>
                </a:cubicBezTo>
                <a:cubicBezTo>
                  <a:pt x="3568755" y="2343387"/>
                  <a:pt x="3566751" y="2343658"/>
                  <a:pt x="3560178" y="2338540"/>
                </a:cubicBezTo>
                <a:cubicBezTo>
                  <a:pt x="3562571" y="2349015"/>
                  <a:pt x="3555536" y="2360463"/>
                  <a:pt x="3548875" y="2354921"/>
                </a:cubicBezTo>
                <a:cubicBezTo>
                  <a:pt x="3564342" y="2386191"/>
                  <a:pt x="3553912" y="2434573"/>
                  <a:pt x="3562290" y="2470516"/>
                </a:cubicBezTo>
                <a:cubicBezTo>
                  <a:pt x="3548732" y="2491328"/>
                  <a:pt x="3561750" y="2479665"/>
                  <a:pt x="3560263" y="2500409"/>
                </a:cubicBezTo>
                <a:cubicBezTo>
                  <a:pt x="3573531" y="2493872"/>
                  <a:pt x="3554177" y="2525877"/>
                  <a:pt x="3569616" y="2525972"/>
                </a:cubicBezTo>
                <a:cubicBezTo>
                  <a:pt x="3568857" y="2529744"/>
                  <a:pt x="3567635" y="2533395"/>
                  <a:pt x="3566291" y="2537057"/>
                </a:cubicBezTo>
                <a:lnTo>
                  <a:pt x="3565595" y="2538979"/>
                </a:lnTo>
                <a:lnTo>
                  <a:pt x="3565471" y="2546483"/>
                </a:lnTo>
                <a:lnTo>
                  <a:pt x="3562111" y="2548822"/>
                </a:lnTo>
                <a:lnTo>
                  <a:pt x="3559542" y="2560277"/>
                </a:lnTo>
                <a:cubicBezTo>
                  <a:pt x="3559093" y="2564534"/>
                  <a:pt x="3559212" y="2569074"/>
                  <a:pt x="3560240" y="2574030"/>
                </a:cubicBezTo>
                <a:cubicBezTo>
                  <a:pt x="3567097" y="2585933"/>
                  <a:pt x="3560828" y="2605604"/>
                  <a:pt x="3562359" y="2622912"/>
                </a:cubicBezTo>
                <a:lnTo>
                  <a:pt x="3564740" y="2630748"/>
                </a:lnTo>
                <a:lnTo>
                  <a:pt x="3563214" y="2656947"/>
                </a:lnTo>
                <a:cubicBezTo>
                  <a:pt x="3563065" y="2664385"/>
                  <a:pt x="3563222" y="2672085"/>
                  <a:pt x="3563949" y="2680153"/>
                </a:cubicBezTo>
                <a:lnTo>
                  <a:pt x="3566383" y="2695058"/>
                </a:lnTo>
                <a:lnTo>
                  <a:pt x="3565385" y="2699075"/>
                </a:lnTo>
                <a:cubicBezTo>
                  <a:pt x="3565951" y="2705917"/>
                  <a:pt x="3570892" y="2714690"/>
                  <a:pt x="3565525" y="2714239"/>
                </a:cubicBezTo>
                <a:lnTo>
                  <a:pt x="3567847" y="2721812"/>
                </a:lnTo>
                <a:lnTo>
                  <a:pt x="3564077" y="2729693"/>
                </a:lnTo>
                <a:cubicBezTo>
                  <a:pt x="3563144" y="2730592"/>
                  <a:pt x="3562134" y="2731288"/>
                  <a:pt x="3561085" y="2731758"/>
                </a:cubicBezTo>
                <a:lnTo>
                  <a:pt x="3563149" y="2742418"/>
                </a:lnTo>
                <a:lnTo>
                  <a:pt x="3560661" y="2751437"/>
                </a:lnTo>
                <a:lnTo>
                  <a:pt x="3563126" y="2758989"/>
                </a:lnTo>
                <a:lnTo>
                  <a:pt x="3562876" y="2762207"/>
                </a:lnTo>
                <a:lnTo>
                  <a:pt x="3561866" y="2770236"/>
                </a:lnTo>
                <a:cubicBezTo>
                  <a:pt x="3561066" y="2774372"/>
                  <a:pt x="3560080" y="2779005"/>
                  <a:pt x="3559378" y="2784138"/>
                </a:cubicBezTo>
                <a:lnTo>
                  <a:pt x="3559178" y="2788436"/>
                </a:lnTo>
                <a:lnTo>
                  <a:pt x="3554648" y="2798068"/>
                </a:lnTo>
                <a:cubicBezTo>
                  <a:pt x="3551209" y="2805087"/>
                  <a:pt x="3548936" y="2810580"/>
                  <a:pt x="3551400" y="2816345"/>
                </a:cubicBezTo>
                <a:cubicBezTo>
                  <a:pt x="3547036" y="2826742"/>
                  <a:pt x="3533490" y="2834711"/>
                  <a:pt x="3538128" y="2849028"/>
                </a:cubicBezTo>
                <a:cubicBezTo>
                  <a:pt x="3531517" y="2845031"/>
                  <a:pt x="3538369" y="2865256"/>
                  <a:pt x="3532013" y="2868126"/>
                </a:cubicBezTo>
                <a:cubicBezTo>
                  <a:pt x="3526842" y="2869601"/>
                  <a:pt x="3527715" y="2876080"/>
                  <a:pt x="3526094" y="2881167"/>
                </a:cubicBezTo>
                <a:cubicBezTo>
                  <a:pt x="3520961" y="2885059"/>
                  <a:pt x="3517628" y="2910333"/>
                  <a:pt x="3518939" y="2918966"/>
                </a:cubicBezTo>
                <a:cubicBezTo>
                  <a:pt x="3525789" y="2943088"/>
                  <a:pt x="3505468" y="2964225"/>
                  <a:pt x="3510391" y="2983548"/>
                </a:cubicBezTo>
                <a:cubicBezTo>
                  <a:pt x="3510204" y="2988707"/>
                  <a:pt x="3509257" y="2993036"/>
                  <a:pt x="3507840" y="2996827"/>
                </a:cubicBezTo>
                <a:lnTo>
                  <a:pt x="3502741" y="3006379"/>
                </a:lnTo>
                <a:lnTo>
                  <a:pt x="3499028" y="3006971"/>
                </a:lnTo>
                <a:lnTo>
                  <a:pt x="3497157" y="3013976"/>
                </a:lnTo>
                <a:lnTo>
                  <a:pt x="3496053" y="3015450"/>
                </a:lnTo>
                <a:cubicBezTo>
                  <a:pt x="3493931" y="3018255"/>
                  <a:pt x="3491925" y="3021106"/>
                  <a:pt x="3490329" y="3024292"/>
                </a:cubicBezTo>
                <a:cubicBezTo>
                  <a:pt x="3504872" y="3031782"/>
                  <a:pt x="3479143" y="3052632"/>
                  <a:pt x="3493186" y="3052840"/>
                </a:cubicBezTo>
                <a:cubicBezTo>
                  <a:pt x="3486942" y="3071654"/>
                  <a:pt x="3501947" y="3066916"/>
                  <a:pt x="3484298" y="3080007"/>
                </a:cubicBezTo>
                <a:cubicBezTo>
                  <a:pt x="3483814" y="3117860"/>
                  <a:pt x="3462683" y="3158406"/>
                  <a:pt x="3469977" y="3195253"/>
                </a:cubicBezTo>
                <a:cubicBezTo>
                  <a:pt x="3464984" y="3186842"/>
                  <a:pt x="3455676" y="3194249"/>
                  <a:pt x="3455490" y="3205255"/>
                </a:cubicBezTo>
                <a:cubicBezTo>
                  <a:pt x="3435461" y="3173385"/>
                  <a:pt x="3464274" y="3257718"/>
                  <a:pt x="3445250" y="3249703"/>
                </a:cubicBezTo>
                <a:cubicBezTo>
                  <a:pt x="3460163" y="3264187"/>
                  <a:pt x="3471377" y="3324835"/>
                  <a:pt x="3452291" y="3330508"/>
                </a:cubicBezTo>
                <a:cubicBezTo>
                  <a:pt x="3445043" y="3359645"/>
                  <a:pt x="3450218" y="3389952"/>
                  <a:pt x="3434486" y="3412864"/>
                </a:cubicBezTo>
                <a:cubicBezTo>
                  <a:pt x="3436166" y="3415609"/>
                  <a:pt x="3437306" y="3418595"/>
                  <a:pt x="3438058" y="3421734"/>
                </a:cubicBezTo>
                <a:lnTo>
                  <a:pt x="3439245" y="3430986"/>
                </a:lnTo>
                <a:lnTo>
                  <a:pt x="3438541" y="3431897"/>
                </a:lnTo>
                <a:cubicBezTo>
                  <a:pt x="3436732" y="3436375"/>
                  <a:pt x="3436677" y="3439488"/>
                  <a:pt x="3437396" y="3441992"/>
                </a:cubicBezTo>
                <a:lnTo>
                  <a:pt x="3438843" y="3444647"/>
                </a:lnTo>
                <a:lnTo>
                  <a:pt x="3438591" y="3451712"/>
                </a:lnTo>
                <a:lnTo>
                  <a:pt x="3439527" y="3466008"/>
                </a:lnTo>
                <a:lnTo>
                  <a:pt x="3438357" y="3468331"/>
                </a:lnTo>
                <a:lnTo>
                  <a:pt x="3437674" y="3489343"/>
                </a:lnTo>
                <a:cubicBezTo>
                  <a:pt x="3437459" y="3489383"/>
                  <a:pt x="3437241" y="3489424"/>
                  <a:pt x="3437026" y="3489465"/>
                </a:cubicBezTo>
                <a:cubicBezTo>
                  <a:pt x="3435558" y="3490219"/>
                  <a:pt x="3434444" y="3491679"/>
                  <a:pt x="3434044" y="3494659"/>
                </a:cubicBezTo>
                <a:cubicBezTo>
                  <a:pt x="3425302" y="3487640"/>
                  <a:pt x="3430211" y="3495561"/>
                  <a:pt x="3429800" y="3504965"/>
                </a:cubicBezTo>
                <a:cubicBezTo>
                  <a:pt x="3416132" y="3496161"/>
                  <a:pt x="3420620" y="3524348"/>
                  <a:pt x="3412115" y="3526661"/>
                </a:cubicBezTo>
                <a:cubicBezTo>
                  <a:pt x="3412121" y="3533765"/>
                  <a:pt x="3411879" y="3541120"/>
                  <a:pt x="3411331" y="3548549"/>
                </a:cubicBezTo>
                <a:lnTo>
                  <a:pt x="3410824" y="3552872"/>
                </a:lnTo>
                <a:cubicBezTo>
                  <a:pt x="3410773" y="3552889"/>
                  <a:pt x="3410721" y="3552908"/>
                  <a:pt x="3410671" y="3552926"/>
                </a:cubicBezTo>
                <a:cubicBezTo>
                  <a:pt x="3410254" y="3553793"/>
                  <a:pt x="3409971" y="3555188"/>
                  <a:pt x="3409849" y="3557419"/>
                </a:cubicBezTo>
                <a:lnTo>
                  <a:pt x="3409902" y="3560756"/>
                </a:lnTo>
                <a:lnTo>
                  <a:pt x="3408918" y="3569144"/>
                </a:lnTo>
                <a:lnTo>
                  <a:pt x="3407623" y="3571810"/>
                </a:lnTo>
                <a:lnTo>
                  <a:pt x="3405729" y="3572549"/>
                </a:lnTo>
                <a:lnTo>
                  <a:pt x="3405835" y="3573359"/>
                </a:lnTo>
                <a:cubicBezTo>
                  <a:pt x="3408214" y="3579757"/>
                  <a:pt x="3412465" y="3582275"/>
                  <a:pt x="3399129" y="3587902"/>
                </a:cubicBezTo>
                <a:cubicBezTo>
                  <a:pt x="3402495" y="3602236"/>
                  <a:pt x="3394605" y="3603730"/>
                  <a:pt x="3389566" y="3621859"/>
                </a:cubicBezTo>
                <a:cubicBezTo>
                  <a:pt x="3393374" y="3630350"/>
                  <a:pt x="3390863" y="3636316"/>
                  <a:pt x="3386307" y="3641820"/>
                </a:cubicBezTo>
                <a:cubicBezTo>
                  <a:pt x="3386232" y="3660214"/>
                  <a:pt x="3378837" y="3675854"/>
                  <a:pt x="3374956" y="3695940"/>
                </a:cubicBezTo>
                <a:cubicBezTo>
                  <a:pt x="3378387" y="3718839"/>
                  <a:pt x="3365817" y="3728358"/>
                  <a:pt x="3361718" y="3749831"/>
                </a:cubicBezTo>
                <a:cubicBezTo>
                  <a:pt x="3370064" y="3770267"/>
                  <a:pt x="3350403" y="3763879"/>
                  <a:pt x="3344768" y="3774338"/>
                </a:cubicBezTo>
                <a:lnTo>
                  <a:pt x="3343985" y="3777418"/>
                </a:lnTo>
                <a:lnTo>
                  <a:pt x="3344520" y="3785849"/>
                </a:lnTo>
                <a:lnTo>
                  <a:pt x="3345162" y="3789023"/>
                </a:lnTo>
                <a:cubicBezTo>
                  <a:pt x="3345441" y="3791209"/>
                  <a:pt x="3345415" y="3792659"/>
                  <a:pt x="3345164" y="3793659"/>
                </a:cubicBezTo>
                <a:lnTo>
                  <a:pt x="3345024" y="3793774"/>
                </a:lnTo>
                <a:lnTo>
                  <a:pt x="3345300" y="3798119"/>
                </a:lnTo>
                <a:cubicBezTo>
                  <a:pt x="3346087" y="3805456"/>
                  <a:pt x="3347157" y="3812596"/>
                  <a:pt x="3348424" y="3819398"/>
                </a:cubicBezTo>
                <a:cubicBezTo>
                  <a:pt x="3340590" y="3825065"/>
                  <a:pt x="3349940" y="3850234"/>
                  <a:pt x="3335133" y="3847354"/>
                </a:cubicBezTo>
                <a:cubicBezTo>
                  <a:pt x="3336403" y="3856524"/>
                  <a:pt x="3342565" y="3862118"/>
                  <a:pt x="3332848" y="3858945"/>
                </a:cubicBezTo>
                <a:cubicBezTo>
                  <a:pt x="3332988" y="3861961"/>
                  <a:pt x="3332168" y="3863811"/>
                  <a:pt x="3330878" y="3865128"/>
                </a:cubicBezTo>
                <a:lnTo>
                  <a:pt x="3330273" y="3865510"/>
                </a:lnTo>
                <a:lnTo>
                  <a:pt x="3333337" y="3885908"/>
                </a:lnTo>
                <a:lnTo>
                  <a:pt x="3332616" y="3888608"/>
                </a:lnTo>
                <a:lnTo>
                  <a:pt x="3336057" y="3901916"/>
                </a:lnTo>
                <a:lnTo>
                  <a:pt x="3337066" y="3908785"/>
                </a:lnTo>
                <a:lnTo>
                  <a:pt x="3338940" y="3910739"/>
                </a:lnTo>
                <a:cubicBezTo>
                  <a:pt x="3340082" y="3912843"/>
                  <a:pt x="3340580" y="3915849"/>
                  <a:pt x="3339621" y="3920873"/>
                </a:cubicBezTo>
                <a:lnTo>
                  <a:pt x="3339102" y="3922032"/>
                </a:lnTo>
                <a:lnTo>
                  <a:pt x="3341891" y="3930408"/>
                </a:lnTo>
                <a:cubicBezTo>
                  <a:pt x="3343178" y="3933107"/>
                  <a:pt x="3344812" y="3935503"/>
                  <a:pt x="3346927" y="3937451"/>
                </a:cubicBezTo>
                <a:cubicBezTo>
                  <a:pt x="3335745" y="3965779"/>
                  <a:pt x="3346136" y="3992699"/>
                  <a:pt x="3344279" y="4023542"/>
                </a:cubicBezTo>
                <a:cubicBezTo>
                  <a:pt x="3347024" y="4058096"/>
                  <a:pt x="3350783" y="4081986"/>
                  <a:pt x="3351926" y="4104769"/>
                </a:cubicBezTo>
                <a:cubicBezTo>
                  <a:pt x="3353695" y="4115384"/>
                  <a:pt x="3359144" y="4193344"/>
                  <a:pt x="3352816" y="4187317"/>
                </a:cubicBezTo>
                <a:cubicBezTo>
                  <a:pt x="3366419" y="4219638"/>
                  <a:pt x="3351446" y="4239971"/>
                  <a:pt x="3357691" y="4276413"/>
                </a:cubicBezTo>
                <a:cubicBezTo>
                  <a:pt x="3342910" y="4296116"/>
                  <a:pt x="3356610" y="4285488"/>
                  <a:pt x="3353895" y="4306037"/>
                </a:cubicBezTo>
                <a:cubicBezTo>
                  <a:pt x="3367541" y="4300534"/>
                  <a:pt x="3346306" y="4330948"/>
                  <a:pt x="3361728" y="4332215"/>
                </a:cubicBezTo>
                <a:cubicBezTo>
                  <a:pt x="3360746" y="4335915"/>
                  <a:pt x="3359307" y="4339458"/>
                  <a:pt x="3357748" y="4343006"/>
                </a:cubicBezTo>
                <a:lnTo>
                  <a:pt x="3356941" y="4344866"/>
                </a:lnTo>
                <a:lnTo>
                  <a:pt x="3356370" y="4352332"/>
                </a:lnTo>
                <a:lnTo>
                  <a:pt x="3352876" y="4354407"/>
                </a:lnTo>
                <a:lnTo>
                  <a:pt x="3352683" y="4444689"/>
                </a:lnTo>
                <a:cubicBezTo>
                  <a:pt x="3355485" y="4452425"/>
                  <a:pt x="3356736" y="4477980"/>
                  <a:pt x="3352455" y="4483791"/>
                </a:cubicBezTo>
                <a:cubicBezTo>
                  <a:pt x="3351784" y="4489320"/>
                  <a:pt x="3353780" y="4495171"/>
                  <a:pt x="3349030" y="4498683"/>
                </a:cubicBezTo>
                <a:cubicBezTo>
                  <a:pt x="3346858" y="4510741"/>
                  <a:pt x="3341860" y="4538358"/>
                  <a:pt x="3339427" y="4556140"/>
                </a:cubicBezTo>
                <a:cubicBezTo>
                  <a:pt x="3342836" y="4560659"/>
                  <a:pt x="3341611" y="4566842"/>
                  <a:pt x="3339521" y="4574959"/>
                </a:cubicBezTo>
                <a:lnTo>
                  <a:pt x="3338246" y="4582576"/>
                </a:lnTo>
                <a:lnTo>
                  <a:pt x="3348539" y="4605460"/>
                </a:lnTo>
                <a:lnTo>
                  <a:pt x="3345760" y="4678575"/>
                </a:lnTo>
                <a:lnTo>
                  <a:pt x="3356250" y="4713574"/>
                </a:lnTo>
                <a:cubicBezTo>
                  <a:pt x="3358600" y="4727943"/>
                  <a:pt x="3359577" y="4741820"/>
                  <a:pt x="3361380" y="4755215"/>
                </a:cubicBezTo>
                <a:cubicBezTo>
                  <a:pt x="3363928" y="4785596"/>
                  <a:pt x="3347531" y="4766123"/>
                  <a:pt x="3361636" y="4803525"/>
                </a:cubicBezTo>
                <a:cubicBezTo>
                  <a:pt x="3356254" y="4807867"/>
                  <a:pt x="3356117" y="4812705"/>
                  <a:pt x="3358957" y="4820729"/>
                </a:cubicBezTo>
                <a:cubicBezTo>
                  <a:pt x="3359783" y="4835507"/>
                  <a:pt x="3345952" y="4834947"/>
                  <a:pt x="3354635" y="4849546"/>
                </a:cubicBezTo>
                <a:cubicBezTo>
                  <a:pt x="3350894" y="4848362"/>
                  <a:pt x="3350351" y="4855411"/>
                  <a:pt x="3349759" y="4861941"/>
                </a:cubicBezTo>
                <a:lnTo>
                  <a:pt x="3347368" y="4866228"/>
                </a:lnTo>
                <a:lnTo>
                  <a:pt x="3358408" y="4889535"/>
                </a:lnTo>
                <a:cubicBezTo>
                  <a:pt x="3373705" y="4931282"/>
                  <a:pt x="3382233" y="4982216"/>
                  <a:pt x="3393319" y="5017998"/>
                </a:cubicBezTo>
                <a:cubicBezTo>
                  <a:pt x="3368256" y="5040241"/>
                  <a:pt x="3392200" y="5029364"/>
                  <a:pt x="3389184" y="5055049"/>
                </a:cubicBezTo>
                <a:cubicBezTo>
                  <a:pt x="3413510" y="5050695"/>
                  <a:pt x="3377700" y="5085342"/>
                  <a:pt x="3405892" y="5089973"/>
                </a:cubicBezTo>
                <a:cubicBezTo>
                  <a:pt x="3404451" y="5094499"/>
                  <a:pt x="3402165" y="5098741"/>
                  <a:pt x="3399662" y="5102960"/>
                </a:cubicBezTo>
                <a:lnTo>
                  <a:pt x="3398363" y="5105176"/>
                </a:lnTo>
                <a:lnTo>
                  <a:pt x="3398026" y="5114590"/>
                </a:lnTo>
                <a:lnTo>
                  <a:pt x="3391859" y="5116550"/>
                </a:lnTo>
                <a:lnTo>
                  <a:pt x="3386999" y="5130226"/>
                </a:lnTo>
                <a:cubicBezTo>
                  <a:pt x="3386119" y="5135455"/>
                  <a:pt x="3386267" y="5141205"/>
                  <a:pt x="3388073" y="5147747"/>
                </a:cubicBezTo>
                <a:cubicBezTo>
                  <a:pt x="3400425" y="5164741"/>
                  <a:pt x="3388688" y="5187675"/>
                  <a:pt x="3391234" y="5209919"/>
                </a:cubicBezTo>
                <a:lnTo>
                  <a:pt x="3395469" y="5220481"/>
                </a:lnTo>
                <a:lnTo>
                  <a:pt x="3392518" y="5250830"/>
                </a:lnTo>
                <a:lnTo>
                  <a:pt x="3393800" y="5252877"/>
                </a:lnTo>
                <a:cubicBezTo>
                  <a:pt x="3393941" y="5258188"/>
                  <a:pt x="3392357" y="5268832"/>
                  <a:pt x="3393361" y="5282697"/>
                </a:cubicBezTo>
                <a:lnTo>
                  <a:pt x="3399825" y="5336059"/>
                </a:lnTo>
                <a:lnTo>
                  <a:pt x="3392824" y="5344884"/>
                </a:lnTo>
                <a:lnTo>
                  <a:pt x="3389277" y="5345998"/>
                </a:lnTo>
                <a:lnTo>
                  <a:pt x="3390946" y="5360636"/>
                </a:lnTo>
                <a:lnTo>
                  <a:pt x="3386366" y="5371486"/>
                </a:lnTo>
                <a:lnTo>
                  <a:pt x="3390662" y="5381496"/>
                </a:lnTo>
                <a:lnTo>
                  <a:pt x="3388199" y="5395290"/>
                </a:lnTo>
                <a:cubicBezTo>
                  <a:pt x="3386677" y="5400263"/>
                  <a:pt x="3384810" y="5405812"/>
                  <a:pt x="3383455" y="5412069"/>
                </a:cubicBezTo>
                <a:lnTo>
                  <a:pt x="3376345" y="5426008"/>
                </a:lnTo>
                <a:lnTo>
                  <a:pt x="3374012" y="5448470"/>
                </a:lnTo>
                <a:cubicBezTo>
                  <a:pt x="3372358" y="5465848"/>
                  <a:pt x="3370199" y="5482458"/>
                  <a:pt x="3365299" y="5498771"/>
                </a:cubicBezTo>
                <a:cubicBezTo>
                  <a:pt x="3368242" y="5512292"/>
                  <a:pt x="3368289" y="5524931"/>
                  <a:pt x="3358774" y="5536815"/>
                </a:cubicBezTo>
                <a:cubicBezTo>
                  <a:pt x="3355554" y="5573082"/>
                  <a:pt x="3364982" y="5582256"/>
                  <a:pt x="3352897" y="5604851"/>
                </a:cubicBezTo>
                <a:cubicBezTo>
                  <a:pt x="3357655" y="5611851"/>
                  <a:pt x="3360065" y="5616619"/>
                  <a:pt x="3360918" y="5620215"/>
                </a:cubicBezTo>
                <a:cubicBezTo>
                  <a:pt x="3363482" y="5631010"/>
                  <a:pt x="3352061" y="5631235"/>
                  <a:pt x="3348145" y="5649365"/>
                </a:cubicBezTo>
                <a:cubicBezTo>
                  <a:pt x="3342329" y="5668683"/>
                  <a:pt x="3336842" y="5635583"/>
                  <a:pt x="3334135" y="5654076"/>
                </a:cubicBezTo>
                <a:cubicBezTo>
                  <a:pt x="3338089" y="5673079"/>
                  <a:pt x="3320876" y="5674673"/>
                  <a:pt x="3326011" y="5694285"/>
                </a:cubicBezTo>
                <a:cubicBezTo>
                  <a:pt x="3339441" y="5687377"/>
                  <a:pt x="3320185" y="5735320"/>
                  <a:pt x="3331448" y="5735077"/>
                </a:cubicBezTo>
                <a:cubicBezTo>
                  <a:pt x="3313758" y="5754960"/>
                  <a:pt x="3333086" y="5760823"/>
                  <a:pt x="3326180" y="5784860"/>
                </a:cubicBezTo>
                <a:cubicBezTo>
                  <a:pt x="3319129" y="5796737"/>
                  <a:pt x="3317432" y="5804806"/>
                  <a:pt x="3323175" y="5814629"/>
                </a:cubicBezTo>
                <a:cubicBezTo>
                  <a:pt x="3289103" y="5869565"/>
                  <a:pt x="3319352" y="5845410"/>
                  <a:pt x="3303983" y="5894405"/>
                </a:cubicBezTo>
                <a:lnTo>
                  <a:pt x="3302615" y="5898375"/>
                </a:lnTo>
                <a:lnTo>
                  <a:pt x="3305988" y="5914019"/>
                </a:lnTo>
                <a:cubicBezTo>
                  <a:pt x="3306566" y="5914416"/>
                  <a:pt x="3307142" y="5914813"/>
                  <a:pt x="3307720" y="5915209"/>
                </a:cubicBezTo>
                <a:lnTo>
                  <a:pt x="3288942" y="5962966"/>
                </a:lnTo>
                <a:lnTo>
                  <a:pt x="3289995" y="5969791"/>
                </a:lnTo>
                <a:lnTo>
                  <a:pt x="3273219" y="6000303"/>
                </a:lnTo>
                <a:lnTo>
                  <a:pt x="3266971" y="6016394"/>
                </a:lnTo>
                <a:lnTo>
                  <a:pt x="3258268" y="6034498"/>
                </a:lnTo>
                <a:lnTo>
                  <a:pt x="3262376" y="6046147"/>
                </a:lnTo>
                <a:cubicBezTo>
                  <a:pt x="3269023" y="6073717"/>
                  <a:pt x="3250846" y="6118951"/>
                  <a:pt x="3274161" y="6127097"/>
                </a:cubicBezTo>
                <a:cubicBezTo>
                  <a:pt x="3261055" y="6140796"/>
                  <a:pt x="3284255" y="6151240"/>
                  <a:pt x="3287116" y="6165061"/>
                </a:cubicBezTo>
                <a:cubicBezTo>
                  <a:pt x="3278972" y="6176795"/>
                  <a:pt x="3286959" y="6181809"/>
                  <a:pt x="3289289" y="6191816"/>
                </a:cubicBezTo>
                <a:cubicBezTo>
                  <a:pt x="3284123" y="6196765"/>
                  <a:pt x="3284941" y="6205311"/>
                  <a:pt x="3291517" y="6207797"/>
                </a:cubicBezTo>
                <a:cubicBezTo>
                  <a:pt x="3306003" y="6202672"/>
                  <a:pt x="3300501" y="6232914"/>
                  <a:pt x="3310808" y="6234442"/>
                </a:cubicBezTo>
                <a:cubicBezTo>
                  <a:pt x="3314005" y="6251566"/>
                  <a:pt x="3305763" y="6327405"/>
                  <a:pt x="3322832" y="6339012"/>
                </a:cubicBezTo>
                <a:cubicBezTo>
                  <a:pt x="3332735" y="6373401"/>
                  <a:pt x="3309981" y="6425589"/>
                  <a:pt x="3311360" y="6440393"/>
                </a:cubicBezTo>
                <a:cubicBezTo>
                  <a:pt x="3282540" y="6457108"/>
                  <a:pt x="3365374" y="6523495"/>
                  <a:pt x="3370963" y="6586374"/>
                </a:cubicBezTo>
                <a:cubicBezTo>
                  <a:pt x="3368621" y="6595055"/>
                  <a:pt x="3368943" y="6599590"/>
                  <a:pt x="3375863" y="6601412"/>
                </a:cubicBezTo>
                <a:cubicBezTo>
                  <a:pt x="3380798" y="6617525"/>
                  <a:pt x="3389212" y="6649404"/>
                  <a:pt x="3400578" y="6683057"/>
                </a:cubicBezTo>
                <a:cubicBezTo>
                  <a:pt x="3408645" y="6705148"/>
                  <a:pt x="3410628" y="6805370"/>
                  <a:pt x="3417831" y="6852700"/>
                </a:cubicBezTo>
                <a:lnTo>
                  <a:pt x="341892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135EB-5CB0-FD94-6C15-92911C65A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 </a:t>
            </a:r>
            <a:fld id="{662D979B-7E73-4949-94E3-162BD4818A4E}" type="slidenum">
              <a:rPr lang="en-US" sz="1000" smtClean="0"/>
              <a:pPr>
                <a:spcAft>
                  <a:spcPts val="600"/>
                </a:spcAft>
              </a:pPr>
              <a:t>1</a:t>
            </a:fld>
            <a:endParaRPr lang="en-US" sz="1000" dirty="0"/>
          </a:p>
        </p:txBody>
      </p:sp>
      <p:pic>
        <p:nvPicPr>
          <p:cNvPr id="4098" name="Picture 2" descr="University of Wisconsin Milwaukee">
            <a:extLst>
              <a:ext uri="{FF2B5EF4-FFF2-40B4-BE49-F238E27FC236}">
                <a16:creationId xmlns:a16="http://schemas.microsoft.com/office/drawing/2014/main" id="{AD71DD56-8EDA-D8DB-941B-067A7DD83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457835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08708-A7E1-C879-287F-F4E1084C855F}"/>
              </a:ext>
            </a:extLst>
          </p:cNvPr>
          <p:cNvSpPr txBox="1">
            <a:spLocks/>
          </p:cNvSpPr>
          <p:nvPr/>
        </p:nvSpPr>
        <p:spPr>
          <a:xfrm>
            <a:off x="4103688" y="4163278"/>
            <a:ext cx="6470650" cy="25581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latin typeface="+mn-lt"/>
              </a:rPr>
              <a:t>Under review: Journal MDPI (</a:t>
            </a:r>
            <a:r>
              <a:rPr lang="en-US" sz="1600" b="1" i="0" dirty="0">
                <a:effectLst/>
                <a:latin typeface="+mn-lt"/>
              </a:rPr>
              <a:t>Multidisciplinary Digital Publishing Institute)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483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FC472-C72B-C797-F4C3-CD7DD10B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62D979B-7E73-4949-94E3-162BD4818A4E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55B936E-3639-CCA0-E77D-712C6D227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48097"/>
            <a:ext cx="10905066" cy="4961804"/>
          </a:xfrm>
          <a:prstGeom prst="rect">
            <a:avLst/>
          </a:prstGeom>
          <a:ln>
            <a:noFill/>
          </a:ln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88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6F70F-9F88-30A0-35F8-2C0E9DC2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62D979B-7E73-4949-94E3-162BD4818A4E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E4C057-AF24-9E76-71F5-F327CEAE0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34466"/>
            <a:ext cx="10905066" cy="4989066"/>
          </a:xfrm>
          <a:prstGeom prst="rect">
            <a:avLst/>
          </a:prstGeom>
          <a:ln>
            <a:noFill/>
          </a:ln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82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E7E74-7914-7309-F574-F4F85BAB3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62D979B-7E73-4949-94E3-162BD4818A4E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26C9B8-A328-A314-424F-257F8AE51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16254"/>
            <a:ext cx="10905066" cy="4825490"/>
          </a:xfrm>
          <a:prstGeom prst="rect">
            <a:avLst/>
          </a:prstGeom>
          <a:ln>
            <a:noFill/>
          </a:ln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44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887D5-1D9E-F7C3-E22E-D31D6A103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62D979B-7E73-4949-94E3-162BD4818A4E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F26766C-BFA4-CAB4-91B3-880777539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057148"/>
            <a:ext cx="10905066" cy="4743702"/>
          </a:xfrm>
          <a:prstGeom prst="rect">
            <a:avLst/>
          </a:prstGeom>
          <a:ln>
            <a:noFill/>
          </a:ln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24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15C71-0063-849F-F641-2E8E620EB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62D979B-7E73-4949-94E3-162BD4818A4E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C43FD2-7CBE-A238-9BB1-84FED3D41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098042"/>
            <a:ext cx="10905066" cy="4661914"/>
          </a:xfrm>
          <a:prstGeom prst="rect">
            <a:avLst/>
          </a:prstGeom>
          <a:ln>
            <a:noFill/>
          </a:ln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28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494876-17C7-5E9C-4643-01BC53546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Future works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F723-73CC-2947-E7F4-046DED5C7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1200" b="1" i="0" dirty="0"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sz="1200" b="0" i="0" dirty="0">
                <a:effectLst/>
                <a:latin typeface="-apple-system"/>
              </a:rPr>
              <a:t> includes the following metrics, with more being added: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i="0" dirty="0" err="1">
                <a:effectLst/>
                <a:latin typeface="-apple-system"/>
              </a:rPr>
              <a:t>BertScore</a:t>
            </a:r>
            <a:r>
              <a:rPr lang="en-US" sz="1200" b="0" i="0" dirty="0">
                <a:effectLst/>
                <a:latin typeface="-apple-system"/>
              </a:rPr>
              <a:t>: Measures the similarity between generated and reference sentences.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-apple-system"/>
              </a:rPr>
              <a:t>Bias</a:t>
            </a:r>
            <a:r>
              <a:rPr lang="en-US" sz="1200" b="0" i="0" dirty="0">
                <a:effectLst/>
                <a:latin typeface="-apple-system"/>
              </a:rPr>
              <a:t>: Analyzes the potential biases in </a:t>
            </a:r>
            <a:r>
              <a:rPr lang="en-US" sz="1200" b="0" i="1" dirty="0">
                <a:effectLst/>
                <a:latin typeface="-apple-system"/>
              </a:rPr>
              <a:t>LLM</a:t>
            </a:r>
            <a:r>
              <a:rPr lang="en-US" sz="1200" b="0" i="0" dirty="0">
                <a:effectLst/>
                <a:latin typeface="-apple-system"/>
              </a:rPr>
              <a:t> outputs.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-apple-system"/>
              </a:rPr>
              <a:t>Hallucination</a:t>
            </a:r>
            <a:r>
              <a:rPr lang="en-US" sz="1200" b="0" i="0" dirty="0">
                <a:effectLst/>
                <a:latin typeface="-apple-system"/>
              </a:rPr>
              <a:t>: Identifies instances where the model generates false or misleading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-apple-system"/>
              </a:rPr>
              <a:t>Faithfulness</a:t>
            </a:r>
            <a:r>
              <a:rPr lang="en-US" sz="1200" b="0" i="0" dirty="0">
                <a:effectLst/>
                <a:latin typeface="-apple-system"/>
              </a:rPr>
              <a:t>: Checks the alignment of generated content with source material.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i="0" dirty="0" err="1">
                <a:effectLst/>
                <a:latin typeface="-apple-system"/>
              </a:rPr>
              <a:t>ContextualRelevancy</a:t>
            </a:r>
            <a:r>
              <a:rPr lang="en-US" sz="1200" b="0" i="0" dirty="0">
                <a:effectLst/>
                <a:latin typeface="-apple-system"/>
              </a:rPr>
              <a:t>: Assesses the relevance of responses in context.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-apple-system"/>
              </a:rPr>
              <a:t>Rouge</a:t>
            </a:r>
            <a:r>
              <a:rPr lang="en-US" sz="1200" b="0" i="0" dirty="0">
                <a:effectLst/>
                <a:latin typeface="-apple-system"/>
              </a:rPr>
              <a:t>: Measures the overlap of n-grams between generated and reference texts.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-apple-system"/>
              </a:rPr>
              <a:t>BLEU</a:t>
            </a:r>
            <a:r>
              <a:rPr lang="en-US" sz="1200" b="0" i="0" dirty="0">
                <a:effectLst/>
                <a:latin typeface="-apple-system"/>
              </a:rPr>
              <a:t>: Evaluates the quality of text generation based on precision.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i="0" dirty="0" err="1">
                <a:effectLst/>
                <a:latin typeface="-apple-system"/>
              </a:rPr>
              <a:t>AnswerRelevancy</a:t>
            </a:r>
            <a:r>
              <a:rPr lang="en-US" sz="1200" b="0" i="0" dirty="0">
                <a:effectLst/>
                <a:latin typeface="-apple-system"/>
              </a:rPr>
              <a:t>: Assesses the relevance of answers to questions.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-apple-system"/>
              </a:rPr>
              <a:t>METEOR</a:t>
            </a:r>
            <a:r>
              <a:rPr lang="en-US" sz="1200" b="0" i="0" dirty="0">
                <a:effectLst/>
                <a:latin typeface="-apple-system"/>
              </a:rPr>
              <a:t>: Evaluates machine translation quality.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-apple-system"/>
              </a:rPr>
              <a:t>Gruen</a:t>
            </a:r>
            <a:r>
              <a:rPr lang="en-US" sz="1200" b="0" i="0" dirty="0">
                <a:effectLst/>
                <a:latin typeface="-apple-system"/>
              </a:rPr>
              <a:t>: Measures the quality of generated text by assessing grammaticality, redundancy, and focus.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i="0" dirty="0" err="1">
                <a:effectLst/>
                <a:latin typeface="-apple-system"/>
              </a:rPr>
              <a:t>Overallscore</a:t>
            </a:r>
            <a:r>
              <a:rPr lang="en-US" sz="1200" b="0" i="0" dirty="0">
                <a:effectLst/>
                <a:latin typeface="-apple-system"/>
              </a:rPr>
              <a:t>: Provides an overall evaluation score for </a:t>
            </a:r>
            <a:r>
              <a:rPr lang="en-US" sz="1200" b="0" i="1" dirty="0">
                <a:effectLst/>
                <a:latin typeface="-apple-system"/>
              </a:rPr>
              <a:t>LLMs</a:t>
            </a:r>
            <a:r>
              <a:rPr lang="en-US" sz="1200" b="0" i="0" dirty="0">
                <a:effectLst/>
                <a:latin typeface="-apple-system"/>
              </a:rPr>
              <a:t> which is a weighted average of multiple metrics.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-apple-system"/>
              </a:rPr>
              <a:t>MCDA</a:t>
            </a:r>
            <a:r>
              <a:rPr lang="en-US" sz="1200" b="0" i="0" dirty="0">
                <a:effectLst/>
                <a:latin typeface="-apple-system"/>
              </a:rPr>
              <a:t>: Multi-Criteria Decision Analysis for evaluating </a:t>
            </a:r>
            <a:r>
              <a:rPr lang="en-US" sz="1200" b="0" i="1" dirty="0">
                <a:effectLst/>
                <a:latin typeface="-apple-system"/>
              </a:rPr>
              <a:t>LLMs</a:t>
            </a:r>
            <a:r>
              <a:rPr lang="en-US" sz="1200" b="0" i="0" dirty="0">
                <a:effectLst/>
                <a:latin typeface="-apple-system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1F712-76D7-1880-325A-7305D74A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62D979B-7E73-4949-94E3-162BD4818A4E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242AA31A-A7A0-A88B-EEA8-EC15E4AC2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183" y="1965072"/>
            <a:ext cx="5425630" cy="2995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@osllmai">
            <a:extLst>
              <a:ext uri="{FF2B5EF4-FFF2-40B4-BE49-F238E27FC236}">
                <a16:creationId xmlns:a16="http://schemas.microsoft.com/office/drawing/2014/main" id="{EC32E71E-5112-DCEA-302D-C1D846504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348" y="2584217"/>
            <a:ext cx="749300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151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2DA37-42C5-A8DC-E483-DDC152450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87A64E1F-691D-33EC-6B69-E221CD1A38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9528936"/>
              </p:ext>
            </p:extLst>
          </p:nvPr>
        </p:nvGraphicFramePr>
        <p:xfrm>
          <a:off x="838199" y="1143000"/>
          <a:ext cx="11039476" cy="5448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5CED3-65A8-4F88-BAD9-F19C1AB3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D979B-7E73-4949-94E3-162BD4818A4E}" type="slidenum">
              <a:rPr lang="en-US" smtClean="0"/>
              <a:t>16</a:t>
            </a:fld>
            <a:endParaRPr lang="en-US"/>
          </a:p>
        </p:txBody>
      </p:sp>
      <p:pic>
        <p:nvPicPr>
          <p:cNvPr id="5124" name="Picture 4" descr="inDox Lite Logo">
            <a:extLst>
              <a:ext uri="{FF2B5EF4-FFF2-40B4-BE49-F238E27FC236}">
                <a16:creationId xmlns:a16="http://schemas.microsoft.com/office/drawing/2014/main" id="{E4EDB9B0-9FE9-2509-DF37-874CFE79A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550" y="1889125"/>
            <a:ext cx="1655536" cy="57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phoenix Logo">
            <a:extLst>
              <a:ext uri="{FF2B5EF4-FFF2-40B4-BE49-F238E27FC236}">
                <a16:creationId xmlns:a16="http://schemas.microsoft.com/office/drawing/2014/main" id="{96CBCF3D-E0B8-82D4-1A0C-2BD94C1BB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800" y="3117453"/>
            <a:ext cx="623094" cy="62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887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AF4D8-F030-3754-01A0-68284867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374CA-53CE-0C6F-B94D-63EAC695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62D979B-7E73-4949-94E3-162BD4818A4E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C4D7C9D-446D-BB0E-2CF2-5437A8E617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473692"/>
              </p:ext>
            </p:extLst>
          </p:nvPr>
        </p:nvGraphicFramePr>
        <p:xfrm>
          <a:off x="266700" y="1867281"/>
          <a:ext cx="115951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5627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2C47-6614-A858-752E-44348386E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F8C72FA-023E-FB91-A4E3-5DA930A8B2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6852515"/>
              </p:ext>
            </p:extLst>
          </p:nvPr>
        </p:nvGraphicFramePr>
        <p:xfrm>
          <a:off x="596900" y="1485900"/>
          <a:ext cx="10883900" cy="487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99082-BF34-CAC3-FB62-EDC8B4DBA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D979B-7E73-4949-94E3-162BD4818A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21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926FB-F455-AEE5-44DF-48443DD31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Objective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96497-FE7D-9137-D3FB-0CCE4ACA7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62D979B-7E73-4949-94E3-162BD4818A4E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19" name="TextBox 7">
            <a:extLst>
              <a:ext uri="{FF2B5EF4-FFF2-40B4-BE49-F238E27FC236}">
                <a16:creationId xmlns:a16="http://schemas.microsoft.com/office/drawing/2014/main" id="{67B3DAF1-F42E-5626-0D13-EA94A879E9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387070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0581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1300AC-6744-2E0A-7947-36C85F32D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2357B15-9F7C-B70E-D839-F17EF64D6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structured framework for prompt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EB43CD-9193-7C36-8A42-E5998CE35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989" y="0"/>
            <a:ext cx="7662571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4F3CE-0D2E-005C-7E73-8EF8851E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62D979B-7E73-4949-94E3-162BD4818A4E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35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A diagram of a flowchart&#10;&#10;Description automatically generated">
            <a:extLst>
              <a:ext uri="{FF2B5EF4-FFF2-40B4-BE49-F238E27FC236}">
                <a16:creationId xmlns:a16="http://schemas.microsoft.com/office/drawing/2014/main" id="{5FB23887-2606-82EF-D9C6-492592C3D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857" y="880225"/>
            <a:ext cx="7414619" cy="5097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1BEAE-144C-D6B8-0E58-1062160C2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4619" y="880225"/>
            <a:ext cx="4777381" cy="51177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2400" b="1" dirty="0"/>
              <a:t>Dataset </a:t>
            </a:r>
          </a:p>
          <a:p>
            <a:r>
              <a:rPr lang="en-US" sz="1050" dirty="0"/>
              <a:t>Patient characteristic descriptions (patient eligibility criteria)</a:t>
            </a:r>
          </a:p>
          <a:p>
            <a:r>
              <a:rPr lang="en-US" sz="1050" dirty="0"/>
              <a:t>From Clinical Trials Transformation Initiative (CTTI) database – Publicly Available </a:t>
            </a:r>
          </a:p>
          <a:p>
            <a:r>
              <a:rPr lang="en-US" sz="1050" dirty="0"/>
              <a:t>500 descriptions for evaluation tests</a:t>
            </a:r>
          </a:p>
          <a:p>
            <a:pPr marL="0" indent="0">
              <a:buNone/>
            </a:pPr>
            <a:r>
              <a:rPr lang="en-US" sz="2400" b="1" dirty="0"/>
              <a:t>Characteristics</a:t>
            </a:r>
          </a:p>
          <a:p>
            <a:r>
              <a:rPr lang="en-US" sz="1050" dirty="0"/>
              <a:t>Diverse therapeutic areas (cardiovascular diseases, oncology, neurological disorders, infectious diseases)</a:t>
            </a:r>
          </a:p>
          <a:p>
            <a:r>
              <a:rPr lang="en-US" sz="1050" dirty="0"/>
              <a:t>Various study types (randomized controlled trials, observational studies, pragmatic trials)</a:t>
            </a:r>
          </a:p>
          <a:p>
            <a:pPr marL="0" indent="0">
              <a:buNone/>
            </a:pPr>
            <a:r>
              <a:rPr lang="en-US" b="1" dirty="0"/>
              <a:t>Data Source</a:t>
            </a:r>
          </a:p>
          <a:p>
            <a:r>
              <a:rPr lang="en-US" sz="1050" dirty="0"/>
              <a:t>Clinical Trials Transformation Initiative (CTTI)</a:t>
            </a:r>
          </a:p>
          <a:p>
            <a:r>
              <a:rPr lang="en-US" sz="1050" dirty="0"/>
              <a:t>Public-private partnership for improving clinical trial quality and efficiency</a:t>
            </a:r>
          </a:p>
          <a:p>
            <a:r>
              <a:rPr lang="en-US" sz="1050" dirty="0"/>
              <a:t>Preprocessing</a:t>
            </a:r>
          </a:p>
          <a:p>
            <a:r>
              <a:rPr lang="en-US" sz="1050" dirty="0"/>
              <a:t>Text cleaning</a:t>
            </a:r>
          </a:p>
          <a:p>
            <a:r>
              <a:rPr lang="en-US" sz="1050" dirty="0"/>
              <a:t>Anonymization</a:t>
            </a:r>
          </a:p>
          <a:p>
            <a:r>
              <a:rPr lang="en-US" sz="1050" dirty="0"/>
              <a:t>Standardization</a:t>
            </a:r>
          </a:p>
          <a:p>
            <a:r>
              <a:rPr lang="en-US" sz="1050" dirty="0"/>
              <a:t>Stemming and lemmatization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A271D-B113-8871-752B-39B43BD9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62D979B-7E73-4949-94E3-162BD4818A4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79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462AFE-77A5-A641-EB85-F5350B6F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i="0" dirty="0">
                <a:effectLst/>
                <a:latin typeface="-apple-system"/>
              </a:rPr>
              <a:t>Metrics</a:t>
            </a:r>
            <a:endParaRPr lang="en-US" sz="5400" dirty="0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1627109-EC7B-0E99-CC8D-7E9E16728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853928" cy="4272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 i="0" dirty="0">
                <a:effectLst/>
                <a:latin typeface="-apple-system"/>
              </a:rPr>
              <a:t>- HV (Human Validation): </a:t>
            </a:r>
            <a:r>
              <a:rPr lang="en-US" sz="1700" i="0" dirty="0">
                <a:effectLst/>
                <a:latin typeface="-apple-system"/>
              </a:rPr>
              <a:t>Assesses how well the model’s outputs align with human judgment.  </a:t>
            </a:r>
          </a:p>
          <a:p>
            <a:pPr marL="0" indent="0">
              <a:buNone/>
            </a:pPr>
            <a:r>
              <a:rPr lang="en-US" sz="1700" b="1" i="0" dirty="0">
                <a:effectLst/>
                <a:latin typeface="-apple-system"/>
              </a:rPr>
              <a:t>- F1 (F1 Score): </a:t>
            </a:r>
            <a:r>
              <a:rPr lang="en-US" sz="1700" i="0" dirty="0">
                <a:effectLst/>
                <a:latin typeface="-apple-system"/>
              </a:rPr>
              <a:t>Measures the balance between precision and recall, indicating the model’s accuracy.  </a:t>
            </a:r>
          </a:p>
          <a:p>
            <a:pPr>
              <a:buFontTx/>
              <a:buChar char="-"/>
            </a:pPr>
            <a:r>
              <a:rPr lang="en-US" sz="1700" b="1" i="0" dirty="0">
                <a:effectLst/>
                <a:latin typeface="-apple-system"/>
              </a:rPr>
              <a:t>Prec. (Precision): </a:t>
            </a:r>
            <a:r>
              <a:rPr lang="en-US" sz="1700" i="0" dirty="0">
                <a:effectLst/>
                <a:latin typeface="-apple-system"/>
              </a:rPr>
              <a:t>Evaluates the correctness of the model’s positive predictions.  </a:t>
            </a:r>
          </a:p>
          <a:p>
            <a:pPr marL="0" indent="0">
              <a:buNone/>
            </a:pPr>
            <a:r>
              <a:rPr lang="en-US" sz="1700" b="1" i="0" dirty="0">
                <a:effectLst/>
                <a:latin typeface="-apple-system"/>
              </a:rPr>
              <a:t>- Cos. Sim. (Cosine Similarity): </a:t>
            </a:r>
            <a:r>
              <a:rPr lang="en-US" sz="1700" i="0" dirty="0">
                <a:effectLst/>
                <a:latin typeface="-apple-system"/>
              </a:rPr>
              <a:t>Calculates the similarity between two vectorized texts.  </a:t>
            </a:r>
          </a:p>
          <a:p>
            <a:pPr marL="0" indent="0">
              <a:buNone/>
            </a:pPr>
            <a:r>
              <a:rPr lang="en-US" sz="1700" b="1" i="0" dirty="0">
                <a:effectLst/>
                <a:latin typeface="-apple-system"/>
              </a:rPr>
              <a:t>- Fact. Cons. (Factual Consistency): </a:t>
            </a:r>
            <a:r>
              <a:rPr lang="en-US" sz="1700" i="0" dirty="0">
                <a:effectLst/>
                <a:latin typeface="-apple-system"/>
              </a:rPr>
              <a:t>Verifies the accuracy of the information provided by the model.  </a:t>
            </a:r>
          </a:p>
          <a:p>
            <a:pPr marL="0" indent="0">
              <a:buNone/>
            </a:pPr>
            <a:r>
              <a:rPr lang="en-US" sz="1700" b="1" i="0" dirty="0">
                <a:effectLst/>
                <a:latin typeface="-apple-system"/>
              </a:rPr>
              <a:t>- </a:t>
            </a:r>
            <a:r>
              <a:rPr lang="en-US" sz="1700" b="1" i="0" dirty="0" err="1">
                <a:effectLst/>
                <a:latin typeface="-apple-system"/>
              </a:rPr>
              <a:t>Coh</a:t>
            </a:r>
            <a:r>
              <a:rPr lang="en-US" sz="1700" b="1" i="0" dirty="0">
                <a:effectLst/>
                <a:latin typeface="-apple-system"/>
              </a:rPr>
              <a:t>. (Coherence): </a:t>
            </a:r>
            <a:r>
              <a:rPr lang="en-US" sz="1700" i="0" dirty="0">
                <a:effectLst/>
                <a:latin typeface="-apple-system"/>
              </a:rPr>
              <a:t>Evaluates the logical and smooth flow of the text.  </a:t>
            </a:r>
          </a:p>
          <a:p>
            <a:pPr marL="0" indent="0">
              <a:buNone/>
            </a:pPr>
            <a:r>
              <a:rPr lang="en-US" sz="1700" b="1" i="0" dirty="0">
                <a:effectLst/>
                <a:latin typeface="-apple-system"/>
              </a:rPr>
              <a:t>- Cons. (Consistency): </a:t>
            </a:r>
            <a:r>
              <a:rPr lang="en-US" sz="1700" i="0" dirty="0">
                <a:effectLst/>
                <a:latin typeface="-apple-system"/>
              </a:rPr>
              <a:t>Checks for uniform responses to similar inputs.  </a:t>
            </a:r>
          </a:p>
          <a:p>
            <a:pPr marL="0" indent="0">
              <a:buNone/>
            </a:pPr>
            <a:r>
              <a:rPr lang="en-US" sz="1700" b="1" i="0" dirty="0">
                <a:effectLst/>
                <a:latin typeface="-apple-system"/>
              </a:rPr>
              <a:t>- Flu. (Fluency): </a:t>
            </a:r>
            <a:r>
              <a:rPr lang="en-US" sz="1700" i="0" dirty="0">
                <a:effectLst/>
                <a:latin typeface="-apple-system"/>
              </a:rPr>
              <a:t>Assesses the smoothness and naturalness of the text.  </a:t>
            </a:r>
          </a:p>
          <a:p>
            <a:pPr>
              <a:buFontTx/>
              <a:buChar char="-"/>
            </a:pPr>
            <a:r>
              <a:rPr lang="en-US" sz="1700" b="1" i="0" dirty="0" err="1">
                <a:effectLst/>
                <a:latin typeface="-apple-system"/>
              </a:rPr>
              <a:t>Relev</a:t>
            </a:r>
            <a:r>
              <a:rPr lang="en-US" sz="1700" b="1" i="0" dirty="0">
                <a:effectLst/>
                <a:latin typeface="-apple-system"/>
              </a:rPr>
              <a:t>. (Relevance): </a:t>
            </a:r>
            <a:r>
              <a:rPr lang="en-US" sz="1700" i="0" dirty="0">
                <a:effectLst/>
                <a:latin typeface="-apple-system"/>
              </a:rPr>
              <a:t>Measures how well the model’s outputs correspond to the input prompts.  </a:t>
            </a:r>
          </a:p>
          <a:p>
            <a:pPr>
              <a:buFontTx/>
              <a:buChar char="-"/>
            </a:pPr>
            <a:r>
              <a:rPr lang="en-US" sz="1700" b="1" dirty="0"/>
              <a:t>MCDA : stands for Multi-Criteria Decision Analysis (or Multi-Criteria Decision Making, MCDM). It is a structured decision-making framework used to evaluate, compare, and prioritize multiple competing criteria or alternatives to arrive at a decision.</a:t>
            </a:r>
            <a:endParaRPr lang="en-US" sz="1700" b="1" i="0" dirty="0">
              <a:effectLst/>
              <a:latin typeface="-apple-system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BE64F-A0C9-107A-78D3-ECEEE66D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62D979B-7E73-4949-94E3-162BD4818A4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10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D9FD8-9243-4169-CABE-B4DBE7E61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5375"/>
          </a:xfrm>
        </p:spPr>
        <p:txBody>
          <a:bodyPr>
            <a:normAutofit/>
          </a:bodyPr>
          <a:lstStyle/>
          <a:p>
            <a:r>
              <a:rPr lang="en-US" sz="3600" dirty="0"/>
              <a:t>Evaluation Large Language Models Metrics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9F325-4567-CC4F-852F-CC7DAEAF0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59E83-600F-67FB-FA3B-A2FABEF8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D979B-7E73-4949-94E3-162BD4818A4E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IndoxJudge Evaluate LLMs with metrics &amp; Model Safety">
            <a:extLst>
              <a:ext uri="{FF2B5EF4-FFF2-40B4-BE49-F238E27FC236}">
                <a16:creationId xmlns:a16="http://schemas.microsoft.com/office/drawing/2014/main" id="{A16E0C65-0F3B-6140-87D7-20C116F46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16912"/>
            <a:ext cx="10755801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76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E4087-8E8A-B113-0AAA-F827F1376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F26360A-A4FD-369A-C502-4893D5360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962" r="2715"/>
          <a:stretch/>
        </p:blipFill>
        <p:spPr>
          <a:xfrm>
            <a:off x="25399" y="1690688"/>
            <a:ext cx="11913979" cy="406241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CA3FF-1ABF-B0B5-48A8-4EA2F6DFA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D979B-7E73-4949-94E3-162BD4818A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51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6FDAD-62D4-3842-D432-96BA85C13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F842-2ECB-A672-B364-17E191F3B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39804-7C98-7579-6A8E-5DCA3EB4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D979B-7E73-4949-94E3-162BD4818A4E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4A63FF-8A2A-9BAF-84DA-9C3BDFE49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B6DD8D-D6D5-EC41-ADD3-42DC6228E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2069"/>
            <a:ext cx="12192000" cy="479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76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17249-F13F-45A8-70C1-A40493C3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62D979B-7E73-4949-94E3-162BD4818A4E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CD0766-265B-A9D9-C9D4-2F828D05E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88991"/>
            <a:ext cx="10905066" cy="4880016"/>
          </a:xfrm>
          <a:prstGeom prst="rect">
            <a:avLst/>
          </a:prstGeom>
          <a:ln>
            <a:noFill/>
          </a:ln>
        </p:spPr>
      </p:pic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96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2008</Words>
  <Application>Microsoft Macintosh PowerPoint</Application>
  <PresentationFormat>Widescreen</PresentationFormat>
  <Paragraphs>114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-apple-system</vt:lpstr>
      <vt:lpstr>Aptos</vt:lpstr>
      <vt:lpstr>Aptos Display</vt:lpstr>
      <vt:lpstr>Arial</vt:lpstr>
      <vt:lpstr>Calibri</vt:lpstr>
      <vt:lpstr>Office Theme</vt:lpstr>
      <vt:lpstr>Benchmarking large language models from open and closed source models to apply data annotation for free-text criteria in the healthcare</vt:lpstr>
      <vt:lpstr>Objective</vt:lpstr>
      <vt:lpstr>A structured framework for prompt</vt:lpstr>
      <vt:lpstr>PowerPoint Presentation</vt:lpstr>
      <vt:lpstr>Metrics</vt:lpstr>
      <vt:lpstr>Evaluation Large Language Models Metrics Pipeline</vt:lpstr>
      <vt:lpstr>Results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works</vt:lpstr>
      <vt:lpstr>Future works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Nemati</dc:creator>
  <cp:lastModifiedBy>Ali Nemati</cp:lastModifiedBy>
  <cp:revision>2</cp:revision>
  <dcterms:created xsi:type="dcterms:W3CDTF">2024-11-15T18:56:42Z</dcterms:created>
  <dcterms:modified xsi:type="dcterms:W3CDTF">2025-03-23T01:29:55Z</dcterms:modified>
</cp:coreProperties>
</file>