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60" r:id="rId5"/>
    <p:sldId id="263" r:id="rId6"/>
    <p:sldId id="259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3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C3CE2-4637-0246-A667-D7700374CC47}" type="datetimeFigureOut">
              <a:rPr lang="en-US" smtClean="0"/>
              <a:t>01/12/15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49BE8-5E11-B142-9FBC-F86AA5CD5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450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92465-771E-DC4F-9DA0-E8469B8F7BD9}" type="datetimeFigureOut">
              <a:rPr lang="en-US" smtClean="0"/>
              <a:t>01/12/15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A9F76-C187-AB4E-B2B8-00B2B6853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202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how it looks, compared to 56Fe for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A9F76-C187-AB4E-B2B8-00B2B685340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19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how it looks, compared to 56Fe </a:t>
            </a:r>
            <a:r>
              <a:rPr lang="en-US" smtClean="0"/>
              <a:t>for example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A9F76-C187-AB4E-B2B8-00B2B685340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19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how it looks, compared to 56Fe </a:t>
            </a:r>
            <a:r>
              <a:rPr lang="en-US" smtClean="0"/>
              <a:t>for example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A9F76-C187-AB4E-B2B8-00B2B685340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19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how it looks, compared to 56Fe </a:t>
            </a:r>
            <a:r>
              <a:rPr lang="en-US" smtClean="0"/>
              <a:t>for example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A9F76-C187-AB4E-B2B8-00B2B685340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19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A9F76-C187-AB4E-B2B8-00B2B685340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19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A9F76-C187-AB4E-B2B8-00B2B685340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19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026D-AF84-9841-A3AC-35F29EE50B2A}" type="datetime1">
              <a:rPr lang="en-GB" smtClean="0"/>
              <a:t>01/12/15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ACB0-C16E-C64C-A955-C2557934DC66}" type="datetime1">
              <a:rPr lang="en-GB" smtClean="0"/>
              <a:t>01/12/15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7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AF3F-BB38-A44D-8D05-6F45C13E149B}" type="datetime1">
              <a:rPr lang="en-GB" smtClean="0"/>
              <a:t>01/12/15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0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4F1C-5ABC-8C4B-9458-764DA2A2CED2}" type="datetime1">
              <a:rPr lang="en-GB" smtClean="0"/>
              <a:t>01/12/15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3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EEB7-B654-0440-B741-C535D0F2E71C}" type="datetime1">
              <a:rPr lang="en-GB" smtClean="0"/>
              <a:t>01/12/15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7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A0AA-FFAE-9D4E-9753-DE33D0144C64}" type="datetime1">
              <a:rPr lang="en-GB" smtClean="0"/>
              <a:t>01/12/15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7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F2F0-74A8-AB4A-BFB2-B9645664B768}" type="datetime1">
              <a:rPr lang="en-GB" smtClean="0"/>
              <a:t>01/12/15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4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DC2F-9BCA-1C4B-9D41-E40E25AC640D}" type="datetime1">
              <a:rPr lang="en-GB" smtClean="0"/>
              <a:t>01/12/15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7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31AC-8620-A44F-8374-32A7C44EB435}" type="datetime1">
              <a:rPr lang="en-GB" smtClean="0"/>
              <a:t>01/12/15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8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4BE1-3F75-E04A-A5CB-A653B0AC8ADF}" type="datetime1">
              <a:rPr lang="en-GB" smtClean="0"/>
              <a:t>01/12/15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3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5BA3-96EF-074B-9865-53896C129A04}" type="datetime1">
              <a:rPr lang="en-GB" smtClean="0"/>
              <a:t>01/12/15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2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689C2-66A7-0246-8BF3-BD53C187514A}" type="datetime1">
              <a:rPr lang="en-GB" smtClean="0"/>
              <a:t>01/12/15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96072-C928-904A-A077-0A1B321A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6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327" y="25328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The beta-Oslo method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327" y="4857567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NSCL/MSU workshop Dec 1 – 4</a:t>
            </a:r>
          </a:p>
          <a:p>
            <a:pPr algn="l"/>
            <a:r>
              <a:rPr lang="en-US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Day 3 – Dec 3, 2015</a:t>
            </a:r>
          </a:p>
          <a:p>
            <a:pPr algn="l"/>
            <a:endParaRPr lang="en-US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pPr algn="l"/>
            <a:r>
              <a:rPr lang="en-US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Ann-Cecilie Larsen</a:t>
            </a:r>
            <a:endParaRPr lang="en-US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71392" y="1346350"/>
            <a:ext cx="4997812" cy="3179784"/>
            <a:chOff x="4054294" y="3176566"/>
            <a:chExt cx="4997812" cy="3179784"/>
          </a:xfrm>
        </p:grpSpPr>
        <p:pic>
          <p:nvPicPr>
            <p:cNvPr id="5" name="Picture 4" descr="unf_matrix_76Ge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54294" y="3188127"/>
              <a:ext cx="4997812" cy="316822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061078" y="3176566"/>
              <a:ext cx="2956053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Beta-decay of</a:t>
              </a:r>
              <a:r>
                <a:rPr lang="en-US" baseline="30000" dirty="0" smtClean="0">
                  <a:latin typeface="Chalkboard"/>
                  <a:cs typeface="Chalkboard"/>
                </a:rPr>
                <a:t> 76</a:t>
              </a:r>
              <a:r>
                <a:rPr lang="en-US" dirty="0" smtClean="0">
                  <a:latin typeface="Chalkboard"/>
                  <a:cs typeface="Chalkboard"/>
                </a:rPr>
                <a:t>Ga </a:t>
              </a:r>
              <a:r>
                <a:rPr lang="en-US" dirty="0" smtClean="0">
                  <a:latin typeface="Chalkboard"/>
                  <a:cs typeface="Chalkboard"/>
                </a:rPr>
                <a:t>-&gt;</a:t>
              </a:r>
              <a:r>
                <a:rPr lang="en-US" baseline="30000" dirty="0" smtClean="0">
                  <a:latin typeface="Chalkboard"/>
                  <a:cs typeface="Chalkboard"/>
                </a:rPr>
                <a:t> </a:t>
              </a:r>
              <a:r>
                <a:rPr lang="en-US" baseline="30000" dirty="0" smtClean="0">
                  <a:latin typeface="Chalkboard"/>
                  <a:cs typeface="Chalkboard"/>
                </a:rPr>
                <a:t>76</a:t>
              </a:r>
              <a:r>
                <a:rPr lang="en-US" dirty="0" smtClean="0">
                  <a:latin typeface="Chalkboard"/>
                  <a:cs typeface="Chalkboard"/>
                </a:rPr>
                <a:t>Ge</a:t>
              </a:r>
              <a:endParaRPr lang="en-US" dirty="0">
                <a:latin typeface="Chalkboard"/>
                <a:cs typeface="Chalkboard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29741" y="2052271"/>
            <a:ext cx="2141577" cy="1280253"/>
            <a:chOff x="375604" y="1459980"/>
            <a:chExt cx="2141577" cy="1280253"/>
          </a:xfrm>
        </p:grpSpPr>
        <p:grpSp>
          <p:nvGrpSpPr>
            <p:cNvPr id="8" name="Group 7"/>
            <p:cNvGrpSpPr/>
            <p:nvPr/>
          </p:nvGrpSpPr>
          <p:grpSpPr>
            <a:xfrm>
              <a:off x="900637" y="1914962"/>
              <a:ext cx="1331546" cy="825271"/>
              <a:chOff x="1756634" y="3325522"/>
              <a:chExt cx="1555085" cy="944647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777191" y="4083940"/>
                <a:ext cx="486324" cy="15043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" name="Picture 15" descr="Screen Shot 2014-02-25 at 9.10.01 PM.png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756634" y="3325522"/>
                <a:ext cx="1020556" cy="944647"/>
              </a:xfrm>
              <a:prstGeom prst="rect">
                <a:avLst/>
              </a:prstGeom>
            </p:spPr>
          </p:pic>
          <p:cxnSp>
            <p:nvCxnSpPr>
              <p:cNvPr id="17" name="Straight Connector 16"/>
              <p:cNvCxnSpPr/>
              <p:nvPr/>
            </p:nvCxnSpPr>
            <p:spPr>
              <a:xfrm>
                <a:off x="2792969" y="4032005"/>
                <a:ext cx="486324" cy="15043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3248683" y="4178810"/>
                <a:ext cx="63036" cy="5970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rot="20193521">
              <a:off x="375604" y="1459980"/>
              <a:ext cx="265603" cy="652550"/>
              <a:chOff x="2153731" y="1209235"/>
              <a:chExt cx="265603" cy="652550"/>
            </a:xfrm>
          </p:grpSpPr>
          <p:sp>
            <p:nvSpPr>
              <p:cNvPr id="13" name="Freeform 45"/>
              <p:cNvSpPr>
                <a:spLocks noChangeAspect="1"/>
              </p:cNvSpPr>
              <p:nvPr/>
            </p:nvSpPr>
            <p:spPr bwMode="auto">
              <a:xfrm>
                <a:off x="2184887" y="1390144"/>
                <a:ext cx="234447" cy="471641"/>
              </a:xfrm>
              <a:custGeom>
                <a:avLst/>
                <a:gdLst>
                  <a:gd name="T0" fmla="*/ 248 w 248"/>
                  <a:gd name="T1" fmla="*/ 480 h 480"/>
                  <a:gd name="T2" fmla="*/ 104 w 248"/>
                  <a:gd name="T3" fmla="*/ 432 h 480"/>
                  <a:gd name="T4" fmla="*/ 200 w 248"/>
                  <a:gd name="T5" fmla="*/ 336 h 480"/>
                  <a:gd name="T6" fmla="*/ 104 w 248"/>
                  <a:gd name="T7" fmla="*/ 288 h 480"/>
                  <a:gd name="T8" fmla="*/ 152 w 248"/>
                  <a:gd name="T9" fmla="*/ 192 h 480"/>
                  <a:gd name="T10" fmla="*/ 8 w 248"/>
                  <a:gd name="T11" fmla="*/ 144 h 480"/>
                  <a:gd name="T12" fmla="*/ 104 w 248"/>
                  <a:gd name="T13" fmla="*/ 48 h 480"/>
                  <a:gd name="T14" fmla="*/ 8 w 248"/>
                  <a:gd name="T15" fmla="*/ 0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8"/>
                  <a:gd name="T25" fmla="*/ 0 h 480"/>
                  <a:gd name="T26" fmla="*/ 248 w 248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8" h="480">
                    <a:moveTo>
                      <a:pt x="248" y="480"/>
                    </a:moveTo>
                    <a:cubicBezTo>
                      <a:pt x="180" y="468"/>
                      <a:pt x="112" y="456"/>
                      <a:pt x="104" y="432"/>
                    </a:cubicBezTo>
                    <a:cubicBezTo>
                      <a:pt x="96" y="408"/>
                      <a:pt x="200" y="360"/>
                      <a:pt x="200" y="336"/>
                    </a:cubicBezTo>
                    <a:cubicBezTo>
                      <a:pt x="200" y="312"/>
                      <a:pt x="112" y="312"/>
                      <a:pt x="104" y="288"/>
                    </a:cubicBezTo>
                    <a:cubicBezTo>
                      <a:pt x="96" y="264"/>
                      <a:pt x="168" y="216"/>
                      <a:pt x="152" y="192"/>
                    </a:cubicBezTo>
                    <a:cubicBezTo>
                      <a:pt x="136" y="168"/>
                      <a:pt x="16" y="168"/>
                      <a:pt x="8" y="144"/>
                    </a:cubicBezTo>
                    <a:cubicBezTo>
                      <a:pt x="0" y="120"/>
                      <a:pt x="104" y="72"/>
                      <a:pt x="104" y="48"/>
                    </a:cubicBezTo>
                    <a:cubicBezTo>
                      <a:pt x="104" y="24"/>
                      <a:pt x="24" y="8"/>
                      <a:pt x="8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GB"/>
              </a:p>
            </p:txBody>
          </p:sp>
          <p:sp>
            <p:nvSpPr>
              <p:cNvPr id="14" name="Line 46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153731" y="1209235"/>
                <a:ext cx="45377" cy="1886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rot="5026056">
              <a:off x="2058104" y="1472526"/>
              <a:ext cx="265603" cy="652550"/>
              <a:chOff x="2153731" y="1209235"/>
              <a:chExt cx="265603" cy="652550"/>
            </a:xfrm>
          </p:grpSpPr>
          <p:sp>
            <p:nvSpPr>
              <p:cNvPr id="11" name="Freeform 10"/>
              <p:cNvSpPr>
                <a:spLocks noChangeAspect="1"/>
              </p:cNvSpPr>
              <p:nvPr/>
            </p:nvSpPr>
            <p:spPr bwMode="auto">
              <a:xfrm>
                <a:off x="2184887" y="1390144"/>
                <a:ext cx="234447" cy="471641"/>
              </a:xfrm>
              <a:custGeom>
                <a:avLst/>
                <a:gdLst>
                  <a:gd name="T0" fmla="*/ 248 w 248"/>
                  <a:gd name="T1" fmla="*/ 480 h 480"/>
                  <a:gd name="T2" fmla="*/ 104 w 248"/>
                  <a:gd name="T3" fmla="*/ 432 h 480"/>
                  <a:gd name="T4" fmla="*/ 200 w 248"/>
                  <a:gd name="T5" fmla="*/ 336 h 480"/>
                  <a:gd name="T6" fmla="*/ 104 w 248"/>
                  <a:gd name="T7" fmla="*/ 288 h 480"/>
                  <a:gd name="T8" fmla="*/ 152 w 248"/>
                  <a:gd name="T9" fmla="*/ 192 h 480"/>
                  <a:gd name="T10" fmla="*/ 8 w 248"/>
                  <a:gd name="T11" fmla="*/ 144 h 480"/>
                  <a:gd name="T12" fmla="*/ 104 w 248"/>
                  <a:gd name="T13" fmla="*/ 48 h 480"/>
                  <a:gd name="T14" fmla="*/ 8 w 248"/>
                  <a:gd name="T15" fmla="*/ 0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8"/>
                  <a:gd name="T25" fmla="*/ 0 h 480"/>
                  <a:gd name="T26" fmla="*/ 248 w 248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8" h="480">
                    <a:moveTo>
                      <a:pt x="248" y="480"/>
                    </a:moveTo>
                    <a:cubicBezTo>
                      <a:pt x="180" y="468"/>
                      <a:pt x="112" y="456"/>
                      <a:pt x="104" y="432"/>
                    </a:cubicBezTo>
                    <a:cubicBezTo>
                      <a:pt x="96" y="408"/>
                      <a:pt x="200" y="360"/>
                      <a:pt x="200" y="336"/>
                    </a:cubicBezTo>
                    <a:cubicBezTo>
                      <a:pt x="200" y="312"/>
                      <a:pt x="112" y="312"/>
                      <a:pt x="104" y="288"/>
                    </a:cubicBezTo>
                    <a:cubicBezTo>
                      <a:pt x="96" y="264"/>
                      <a:pt x="168" y="216"/>
                      <a:pt x="152" y="192"/>
                    </a:cubicBezTo>
                    <a:cubicBezTo>
                      <a:pt x="136" y="168"/>
                      <a:pt x="16" y="168"/>
                      <a:pt x="8" y="144"/>
                    </a:cubicBezTo>
                    <a:cubicBezTo>
                      <a:pt x="0" y="120"/>
                      <a:pt x="104" y="72"/>
                      <a:pt x="104" y="48"/>
                    </a:cubicBezTo>
                    <a:cubicBezTo>
                      <a:pt x="104" y="24"/>
                      <a:pt x="24" y="8"/>
                      <a:pt x="8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GB"/>
              </a:p>
            </p:txBody>
          </p:sp>
          <p:sp>
            <p:nvSpPr>
              <p:cNvPr id="12" name="Line 46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153731" y="1209235"/>
                <a:ext cx="45377" cy="1886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07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7" y="253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3. Case study: </a:t>
            </a:r>
            <a:r>
              <a:rPr lang="en-US" sz="3600" b="1" baseline="30000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76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Ga -&gt; </a:t>
            </a:r>
            <a:r>
              <a:rPr lang="en-US" sz="3600" b="1" baseline="30000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76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Ge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pic>
        <p:nvPicPr>
          <p:cNvPr id="3" name="Picture 2" descr="Screen Shot 2015-11-26 at 21.26.5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4"/>
          <a:stretch/>
        </p:blipFill>
        <p:spPr>
          <a:xfrm>
            <a:off x="232327" y="1398903"/>
            <a:ext cx="6195517" cy="14661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968" y="2910363"/>
            <a:ext cx="466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-&gt; Populating mainly 1+,2+,3+ levels in </a:t>
            </a:r>
            <a:r>
              <a:rPr lang="en-US" baseline="30000" dirty="0" smtClean="0">
                <a:latin typeface="Chalkboard"/>
                <a:cs typeface="Chalkboard"/>
              </a:rPr>
              <a:t>76</a:t>
            </a:r>
            <a:r>
              <a:rPr lang="en-US" dirty="0" smtClean="0">
                <a:latin typeface="Chalkboard"/>
                <a:cs typeface="Chalkboard"/>
              </a:rPr>
              <a:t>Ge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5204" y="4719652"/>
            <a:ext cx="9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32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7" y="253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4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. </a:t>
            </a:r>
            <a:r>
              <a:rPr lang="en-US" sz="3600" b="1" baseline="30000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76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Ge – unfolding 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8968" y="1487906"/>
            <a:ext cx="75957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Target not in the center of </a:t>
            </a:r>
            <a:r>
              <a:rPr lang="en-US" sz="2400" dirty="0" err="1" smtClean="0">
                <a:latin typeface="Chalkboard"/>
                <a:cs typeface="Chalkboard"/>
              </a:rPr>
              <a:t>SuN</a:t>
            </a:r>
            <a:endParaRPr lang="en-US" sz="2400" dirty="0" smtClean="0">
              <a:latin typeface="Chalkboard"/>
              <a:cs typeface="Chalkboard"/>
            </a:endParaRPr>
          </a:p>
          <a:p>
            <a:r>
              <a:rPr lang="en-US" sz="2400" dirty="0" smtClean="0">
                <a:latin typeface="Chalkboard"/>
                <a:cs typeface="Chalkboard"/>
              </a:rPr>
              <a:t>-&gt; Two matrices, one for segment 2 and one for segment 3</a:t>
            </a:r>
          </a:p>
          <a:p>
            <a:r>
              <a:rPr lang="en-US" sz="2400" dirty="0" smtClean="0">
                <a:latin typeface="Chalkboard"/>
                <a:cs typeface="Chalkboard"/>
              </a:rPr>
              <a:t>-&gt; Unfold each with the corresponding response matrix, add together in the end </a:t>
            </a:r>
          </a:p>
          <a:p>
            <a:endParaRPr lang="en-US" sz="2400" dirty="0">
              <a:latin typeface="Chalkboard"/>
              <a:cs typeface="Chalkboard"/>
            </a:endParaRPr>
          </a:p>
          <a:p>
            <a:r>
              <a:rPr lang="en-US" sz="2400" dirty="0" smtClean="0">
                <a:latin typeface="Chalkboard"/>
                <a:cs typeface="Chalkboard"/>
              </a:rPr>
              <a:t>In the </a:t>
            </a:r>
            <a:r>
              <a:rPr lang="en-US" sz="2400" dirty="0" err="1" smtClean="0">
                <a:latin typeface="Chalkboard"/>
                <a:cs typeface="Chalkboard"/>
              </a:rPr>
              <a:t>github</a:t>
            </a:r>
            <a:r>
              <a:rPr lang="en-US" sz="2400" dirty="0" smtClean="0">
                <a:latin typeface="Chalkboard"/>
                <a:cs typeface="Chalkboard"/>
              </a:rPr>
              <a:t> folder: </a:t>
            </a:r>
          </a:p>
          <a:p>
            <a:r>
              <a:rPr lang="en-US" sz="2400" b="1" dirty="0" smtClean="0">
                <a:latin typeface="Chalkboard"/>
                <a:cs typeface="Chalkboard"/>
              </a:rPr>
              <a:t>raw_76Ge_seg2, raw_76Ge_seg3</a:t>
            </a:r>
            <a:endParaRPr lang="en-US" sz="2400" b="1" dirty="0"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700612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7" y="253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4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. </a:t>
            </a:r>
            <a:r>
              <a:rPr lang="en-US" sz="3600" b="1" baseline="30000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76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Ge – unfolding 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327" y="1257073"/>
            <a:ext cx="7595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halkboard"/>
                <a:cs typeface="Chalkboard"/>
              </a:rPr>
              <a:t>raw_76Ge_seg2</a:t>
            </a:r>
            <a:endParaRPr lang="en-US" sz="2400" b="1" dirty="0">
              <a:latin typeface="Chalkboard"/>
              <a:cs typeface="Chalkboard"/>
            </a:endParaRPr>
          </a:p>
        </p:txBody>
      </p:sp>
      <p:pic>
        <p:nvPicPr>
          <p:cNvPr id="3" name="Picture 2" descr="Screen Shot 2015-11-26 at 22.12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27" y="1718738"/>
            <a:ext cx="7388343" cy="497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86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7" y="253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4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. </a:t>
            </a:r>
            <a:r>
              <a:rPr lang="en-US" sz="3600" b="1" baseline="30000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76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Ge – unfolding 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327" y="1257073"/>
            <a:ext cx="7595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Get response matrix</a:t>
            </a:r>
            <a:endParaRPr lang="en-US" sz="2400" dirty="0">
              <a:latin typeface="Chalkboard"/>
              <a:cs typeface="Chalkboard"/>
            </a:endParaRPr>
          </a:p>
        </p:txBody>
      </p:sp>
      <p:pic>
        <p:nvPicPr>
          <p:cNvPr id="2" name="Picture 1" descr="Screen Shot 2015-11-26 at 22.15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27" y="1718737"/>
            <a:ext cx="7391431" cy="50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24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7" y="253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4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. </a:t>
            </a:r>
            <a:r>
              <a:rPr lang="en-US" sz="3600" b="1" baseline="30000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76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Ge – unfolding 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327" y="1257073"/>
            <a:ext cx="7595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Choose limits for unfolding (E</a:t>
            </a:r>
            <a:r>
              <a:rPr lang="en-US" sz="2400" baseline="-25000" dirty="0" smtClean="0">
                <a:latin typeface="Chalkboard"/>
                <a:cs typeface="Chalkboard"/>
              </a:rPr>
              <a:t>x</a:t>
            </a:r>
            <a:r>
              <a:rPr lang="en-US" sz="2400" dirty="0" smtClean="0">
                <a:latin typeface="Chalkboard"/>
                <a:cs typeface="Chalkboard"/>
              </a:rPr>
              <a:t> ≈ </a:t>
            </a:r>
            <a:r>
              <a:rPr lang="en-US" sz="2400" dirty="0" err="1" smtClean="0">
                <a:latin typeface="Chalkboard"/>
                <a:cs typeface="Chalkboard"/>
              </a:rPr>
              <a:t>E</a:t>
            </a:r>
            <a:r>
              <a:rPr lang="en-US" sz="2400" baseline="-25000" dirty="0" err="1" smtClean="0">
                <a:latin typeface="Symbol" charset="2"/>
                <a:cs typeface="Symbol" charset="2"/>
              </a:rPr>
              <a:t>g</a:t>
            </a:r>
            <a:r>
              <a:rPr lang="en-US" sz="2400" dirty="0" smtClean="0">
                <a:latin typeface="Chalkboard"/>
                <a:cs typeface="Chalkboard"/>
              </a:rPr>
              <a:t>)</a:t>
            </a:r>
            <a:endParaRPr lang="en-US" sz="2400" dirty="0">
              <a:latin typeface="Chalkboard"/>
              <a:cs typeface="Chalkboard"/>
            </a:endParaRPr>
          </a:p>
        </p:txBody>
      </p:sp>
      <p:pic>
        <p:nvPicPr>
          <p:cNvPr id="7" name="Picture 6" descr="Screen Shot 2015-11-26 at 22.25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77" y="1695513"/>
            <a:ext cx="7421425" cy="50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32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7" y="253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4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. </a:t>
            </a:r>
            <a:r>
              <a:rPr lang="en-US" sz="3600" b="1" baseline="30000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76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Ge – unfolding 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327" y="1257073"/>
            <a:ext cx="7595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"/>
                <a:cs typeface="Chalkboard"/>
              </a:rPr>
              <a:t>T</a:t>
            </a:r>
            <a:r>
              <a:rPr lang="en-US" sz="2400" dirty="0" smtClean="0">
                <a:latin typeface="Chalkboard"/>
                <a:cs typeface="Chalkboard"/>
              </a:rPr>
              <a:t>he unfolding routine </a:t>
            </a:r>
            <a:r>
              <a:rPr lang="en-US" sz="1600" dirty="0" smtClean="0">
                <a:latin typeface="Chalkboard"/>
                <a:cs typeface="Chalkboard"/>
              </a:rPr>
              <a:t>(remember to remove negative counts)</a:t>
            </a:r>
            <a:endParaRPr lang="en-US" sz="1600" dirty="0">
              <a:latin typeface="Chalkboard"/>
              <a:cs typeface="Chalkboard"/>
            </a:endParaRPr>
          </a:p>
        </p:txBody>
      </p:sp>
      <p:pic>
        <p:nvPicPr>
          <p:cNvPr id="2" name="Picture 1" descr="Screen Shot 2015-11-26 at 22.27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27" y="1718738"/>
            <a:ext cx="7419409" cy="50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6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7" y="253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4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. </a:t>
            </a:r>
            <a:r>
              <a:rPr lang="en-US" sz="3600" b="1" baseline="30000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76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Ge – unfolding 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327" y="1257073"/>
            <a:ext cx="8558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Save unfolded seg.2 matrix, repeat for seg.3, and add the two matrices to get the full dataset (≈4 million counts):</a:t>
            </a:r>
            <a:endParaRPr lang="en-US" sz="2400" dirty="0">
              <a:latin typeface="Chalkboard"/>
              <a:cs typeface="Chalkboard"/>
            </a:endParaRPr>
          </a:p>
        </p:txBody>
      </p:sp>
      <p:pic>
        <p:nvPicPr>
          <p:cNvPr id="7" name="Picture 6" descr="Screen Shot 2015-11-27 at 12.10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15" y="2037403"/>
            <a:ext cx="7020752" cy="474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30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7" y="253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4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. </a:t>
            </a:r>
            <a:r>
              <a:rPr lang="en-US" sz="3600" b="1" baseline="30000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76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Ge – unfolding 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pic>
        <p:nvPicPr>
          <p:cNvPr id="2" name="Picture 1" descr="Screen Shot 2015-11-27 at 12.13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82" y="1338101"/>
            <a:ext cx="6885436" cy="526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89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7" y="253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5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. </a:t>
            </a:r>
            <a:r>
              <a:rPr lang="en-US" sz="3600" b="1" baseline="30000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76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Ge – first-generation spectra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595" y="1148239"/>
            <a:ext cx="6843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halkboard"/>
                <a:cs typeface="Chalkboard"/>
              </a:rPr>
              <a:t>First-generation </a:t>
            </a:r>
            <a:r>
              <a:rPr lang="en-US" sz="2000" dirty="0" smtClean="0">
                <a:latin typeface="Symbol" charset="2"/>
                <a:cs typeface="Symbol" charset="2"/>
              </a:rPr>
              <a:t>g</a:t>
            </a:r>
            <a:r>
              <a:rPr lang="en-US" sz="2000" dirty="0" smtClean="0">
                <a:latin typeface="Chalkboard"/>
                <a:cs typeface="Chalkboard"/>
              </a:rPr>
              <a:t> ray = primary </a:t>
            </a:r>
            <a:r>
              <a:rPr lang="en-US" sz="2000" dirty="0" smtClean="0">
                <a:latin typeface="Symbol" charset="2"/>
                <a:cs typeface="Symbol" charset="2"/>
              </a:rPr>
              <a:t>g</a:t>
            </a:r>
            <a:r>
              <a:rPr lang="en-US" sz="2000" dirty="0" smtClean="0">
                <a:latin typeface="Chalkboard"/>
                <a:cs typeface="Chalkboard"/>
              </a:rPr>
              <a:t> ray (1</a:t>
            </a:r>
            <a:r>
              <a:rPr lang="en-US" sz="2000" baseline="30000" dirty="0" smtClean="0">
                <a:latin typeface="Chalkboard"/>
                <a:cs typeface="Chalkboard"/>
              </a:rPr>
              <a:t>st</a:t>
            </a:r>
            <a:r>
              <a:rPr lang="en-US" sz="2000" dirty="0" smtClean="0">
                <a:latin typeface="Chalkboard"/>
                <a:cs typeface="Chalkboard"/>
              </a:rPr>
              <a:t> in the cascade)</a:t>
            </a:r>
            <a:endParaRPr lang="en-US" sz="2000" dirty="0">
              <a:latin typeface="Chalkboard"/>
              <a:cs typeface="Chalkboard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13855"/>
            <a:ext cx="3787473" cy="3969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15594" y="1586127"/>
            <a:ext cx="8371205" cy="9221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halkboard"/>
                <a:cs typeface="Chalkboard"/>
              </a:rPr>
              <a:t>Principle</a:t>
            </a:r>
            <a:r>
              <a:rPr lang="en-US" dirty="0" smtClean="0">
                <a:latin typeface="Chalkboard"/>
                <a:cs typeface="Chalkboard"/>
              </a:rPr>
              <a:t>: For a given E</a:t>
            </a:r>
            <a:r>
              <a:rPr lang="en-US" baseline="-25000" dirty="0" smtClean="0">
                <a:latin typeface="Chalkboard"/>
                <a:cs typeface="Chalkboard"/>
              </a:rPr>
              <a:t>x</a:t>
            </a:r>
            <a:r>
              <a:rPr lang="en-US" dirty="0" smtClean="0">
                <a:latin typeface="Chalkboard"/>
                <a:cs typeface="Chalkboard"/>
              </a:rPr>
              <a:t>, subtract all </a:t>
            </a:r>
            <a:r>
              <a:rPr lang="en-US" dirty="0" smtClean="0">
                <a:latin typeface="Symbol" charset="2"/>
                <a:cs typeface="Symbol" charset="2"/>
              </a:rPr>
              <a:t>g</a:t>
            </a:r>
            <a:r>
              <a:rPr lang="en-US" dirty="0" smtClean="0">
                <a:latin typeface="Chalkboard"/>
                <a:cs typeface="Chalkboard"/>
              </a:rPr>
              <a:t> spectra below (with a proper weighting function). The spectra below will contain all the </a:t>
            </a:r>
            <a:r>
              <a:rPr lang="en-US" dirty="0" smtClean="0">
                <a:latin typeface="Symbol" charset="2"/>
                <a:cs typeface="Symbol" charset="2"/>
              </a:rPr>
              <a:t>g</a:t>
            </a:r>
            <a:r>
              <a:rPr lang="en-US" dirty="0" smtClean="0">
                <a:latin typeface="Chalkboard"/>
                <a:cs typeface="Chalkboard"/>
              </a:rPr>
              <a:t> rays in the E</a:t>
            </a:r>
            <a:r>
              <a:rPr lang="en-US" baseline="-25000" dirty="0" smtClean="0">
                <a:latin typeface="Chalkboard"/>
                <a:cs typeface="Chalkboard"/>
              </a:rPr>
              <a:t>x</a:t>
            </a:r>
            <a:r>
              <a:rPr lang="en-US" dirty="0" smtClean="0">
                <a:latin typeface="Chalkboard"/>
                <a:cs typeface="Chalkboard"/>
              </a:rPr>
              <a:t> bin </a:t>
            </a:r>
            <a:r>
              <a:rPr lang="en-US" i="1" dirty="0" smtClean="0">
                <a:latin typeface="Chalkboard"/>
                <a:cs typeface="Chalkboard"/>
              </a:rPr>
              <a:t>except</a:t>
            </a:r>
            <a:r>
              <a:rPr lang="en-US" dirty="0" smtClean="0">
                <a:latin typeface="Chalkboard"/>
                <a:cs typeface="Chalkboard"/>
              </a:rPr>
              <a:t> the ones that are primaries in E</a:t>
            </a:r>
            <a:r>
              <a:rPr lang="en-US" baseline="-25000" dirty="0" smtClean="0">
                <a:latin typeface="Chalkboard"/>
                <a:cs typeface="Chalkboard"/>
              </a:rPr>
              <a:t>x</a:t>
            </a:r>
            <a:r>
              <a:rPr lang="en-US" dirty="0" smtClean="0">
                <a:latin typeface="Chalkboard"/>
                <a:cs typeface="Chalkboard"/>
              </a:rPr>
              <a:t>!</a:t>
            </a:r>
            <a:endParaRPr lang="en-US" dirty="0">
              <a:latin typeface="Chalkboard"/>
              <a:cs typeface="Chalkboard"/>
            </a:endParaRPr>
          </a:p>
        </p:txBody>
      </p:sp>
      <p:pic>
        <p:nvPicPr>
          <p:cNvPr id="8" name="Picture 7" descr="decayscheme.pd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6663" y="2751558"/>
            <a:ext cx="3858063" cy="373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93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7" y="253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5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. </a:t>
            </a:r>
            <a:r>
              <a:rPr lang="en-US" sz="3600" b="1" baseline="30000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76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Ge – first-generation spectra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595" y="1148239"/>
            <a:ext cx="8230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halkboard"/>
                <a:cs typeface="Chalkboard"/>
              </a:rPr>
              <a:t>First-generation method in MAMA, starting from the unfolded matrix</a:t>
            </a:r>
            <a:endParaRPr lang="en-US" sz="2000" dirty="0">
              <a:latin typeface="Chalkboard"/>
              <a:cs typeface="Chalkboard"/>
            </a:endParaRPr>
          </a:p>
        </p:txBody>
      </p:sp>
      <p:pic>
        <p:nvPicPr>
          <p:cNvPr id="2" name="Picture 1" descr="Screen Shot 2015-11-27 at 12.27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95" y="1548349"/>
            <a:ext cx="7670554" cy="514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13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halkboard"/>
                <a:cs typeface="Chalkboard"/>
              </a:rPr>
              <a:t>Short intro to the beta-Oslo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halkboard"/>
                <a:cs typeface="Chalkboard"/>
              </a:rPr>
              <a:t>Potential challenges – spin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halkboard"/>
                <a:cs typeface="Chalkboard"/>
              </a:rPr>
              <a:t>Case study: </a:t>
            </a:r>
            <a:r>
              <a:rPr lang="en-US" sz="2800" baseline="30000" dirty="0" smtClean="0">
                <a:latin typeface="Chalkboard"/>
                <a:cs typeface="Chalkboard"/>
              </a:rPr>
              <a:t>76</a:t>
            </a:r>
            <a:r>
              <a:rPr lang="en-US" sz="2800" dirty="0" smtClean="0">
                <a:latin typeface="Chalkboard"/>
                <a:cs typeface="Chalkboard"/>
              </a:rPr>
              <a:t>Ga -&gt; </a:t>
            </a:r>
            <a:r>
              <a:rPr lang="en-US" sz="2800" baseline="30000" dirty="0" smtClean="0">
                <a:latin typeface="Chalkboard"/>
                <a:cs typeface="Chalkboard"/>
              </a:rPr>
              <a:t>76</a:t>
            </a:r>
            <a:r>
              <a:rPr lang="en-US" sz="2800" dirty="0" smtClean="0">
                <a:latin typeface="Chalkboard"/>
                <a:cs typeface="Chalkboard"/>
              </a:rPr>
              <a:t>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halkboard"/>
                <a:cs typeface="Chalkboard"/>
              </a:rPr>
              <a:t>Unfolding, two segments of </a:t>
            </a:r>
            <a:r>
              <a:rPr lang="en-US" sz="2800" dirty="0" err="1" smtClean="0">
                <a:latin typeface="Chalkboard"/>
                <a:cs typeface="Chalkboard"/>
              </a:rPr>
              <a:t>SuN</a:t>
            </a:r>
            <a:endParaRPr lang="en-US" sz="2800" dirty="0" smtClean="0">
              <a:latin typeface="Chalkboard"/>
              <a:cs typeface="Chalkboard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halkboard"/>
                <a:cs typeface="Chalkboard"/>
              </a:rPr>
              <a:t>First-generation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halkboard"/>
                <a:cs typeface="Chalkboard"/>
              </a:rPr>
              <a:t>Extract level density and </a:t>
            </a:r>
            <a:r>
              <a:rPr lang="en-US" sz="2800" dirty="0" smtClean="0">
                <a:latin typeface="Symbol" charset="2"/>
                <a:cs typeface="Symbol" charset="2"/>
              </a:rPr>
              <a:t>g</a:t>
            </a:r>
            <a:r>
              <a:rPr lang="en-US" sz="2800" dirty="0" smtClean="0">
                <a:latin typeface="Chalkboard"/>
                <a:cs typeface="Chalkboard"/>
              </a:rPr>
              <a:t>-strength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halkboard"/>
                <a:cs typeface="Chalkboard"/>
              </a:rPr>
              <a:t>Normalization – first try</a:t>
            </a:r>
          </a:p>
          <a:p>
            <a:endParaRPr lang="en-US" sz="2800" dirty="0">
              <a:latin typeface="Chalkboard"/>
              <a:cs typeface="Chalkboar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7" y="253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Today’s menu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831" y="5987018"/>
            <a:ext cx="695089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halkboard"/>
                <a:cs typeface="Chalkboard"/>
              </a:rPr>
              <a:t>Github</a:t>
            </a:r>
            <a:r>
              <a:rPr lang="en-US" dirty="0">
                <a:latin typeface="Chalkboard"/>
                <a:cs typeface="Chalkboard"/>
              </a:rPr>
              <a:t>: https://</a:t>
            </a:r>
            <a:r>
              <a:rPr lang="en-US" dirty="0" err="1">
                <a:latin typeface="Chalkboard"/>
                <a:cs typeface="Chalkboard"/>
              </a:rPr>
              <a:t>github.com</a:t>
            </a:r>
            <a:r>
              <a:rPr lang="en-US" dirty="0">
                <a:latin typeface="Chalkboard"/>
                <a:cs typeface="Chalkboard"/>
              </a:rPr>
              <a:t>/</a:t>
            </a:r>
            <a:r>
              <a:rPr lang="en-US" dirty="0" err="1">
                <a:latin typeface="Chalkboard"/>
                <a:cs typeface="Chalkboard"/>
              </a:rPr>
              <a:t>oslocyclotronlab</a:t>
            </a:r>
            <a:r>
              <a:rPr lang="en-US" dirty="0">
                <a:latin typeface="Chalkboard"/>
                <a:cs typeface="Chalkboard"/>
              </a:rPr>
              <a:t>/MSU_workshop_2015</a:t>
            </a:r>
          </a:p>
        </p:txBody>
      </p:sp>
    </p:spTree>
    <p:extLst>
      <p:ext uri="{BB962C8B-B14F-4D97-AF65-F5344CB8AC3E}">
        <p14:creationId xmlns:p14="http://schemas.microsoft.com/office/powerpoint/2010/main" val="3379563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7" y="253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5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. </a:t>
            </a:r>
            <a:r>
              <a:rPr lang="en-US" sz="3600" b="1" baseline="30000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76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Ge – first-generation spectra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595" y="1148239"/>
            <a:ext cx="8230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halkboard"/>
                <a:cs typeface="Chalkboard"/>
              </a:rPr>
              <a:t>First-generation method in MAMA, starting from the unfolded matrix</a:t>
            </a:r>
            <a:endParaRPr lang="en-US" sz="2000" dirty="0">
              <a:latin typeface="Chalkboard"/>
              <a:cs typeface="Chalkboard"/>
            </a:endParaRPr>
          </a:p>
        </p:txBody>
      </p:sp>
      <p:pic>
        <p:nvPicPr>
          <p:cNvPr id="6" name="Picture 5" descr="Screen Shot 2015-11-27 at 12.29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95" y="1605260"/>
            <a:ext cx="6698374" cy="5119083"/>
          </a:xfrm>
          <a:prstGeom prst="rect">
            <a:avLst/>
          </a:prstGeom>
        </p:spPr>
      </p:pic>
      <p:pic>
        <p:nvPicPr>
          <p:cNvPr id="7" name="Picture 6" descr="Screen Shot 2015-11-27 at 12.30.2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95" y="1605260"/>
            <a:ext cx="6698374" cy="513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58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21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7" y="253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5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. </a:t>
            </a:r>
            <a:r>
              <a:rPr lang="en-US" sz="3600" b="1" baseline="30000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76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Ge – first-generation spectra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595" y="1148239"/>
            <a:ext cx="3160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halkboard"/>
                <a:cs typeface="Chalkboard"/>
              </a:rPr>
              <a:t>Comparison with </a:t>
            </a:r>
            <a:r>
              <a:rPr lang="en-US" sz="2000" baseline="30000" dirty="0" smtClean="0">
                <a:latin typeface="Chalkboard"/>
                <a:cs typeface="Chalkboard"/>
              </a:rPr>
              <a:t>56</a:t>
            </a:r>
            <a:r>
              <a:rPr lang="en-US" sz="2000" dirty="0" smtClean="0">
                <a:latin typeface="Chalkboard"/>
                <a:cs typeface="Chalkboard"/>
              </a:rPr>
              <a:t>Fe(</a:t>
            </a:r>
            <a:r>
              <a:rPr lang="en-US" sz="2000" dirty="0" err="1" smtClean="0">
                <a:latin typeface="Chalkboard"/>
                <a:cs typeface="Chalkboard"/>
              </a:rPr>
              <a:t>p,p</a:t>
            </a:r>
            <a:r>
              <a:rPr lang="en-US" sz="2000" dirty="0" smtClean="0">
                <a:latin typeface="Chalkboard"/>
                <a:cs typeface="Chalkboard"/>
              </a:rPr>
              <a:t>’)</a:t>
            </a:r>
            <a:endParaRPr lang="en-US" sz="2000" dirty="0">
              <a:latin typeface="Chalkboard"/>
              <a:cs typeface="Chalkboard"/>
            </a:endParaRPr>
          </a:p>
        </p:txBody>
      </p:sp>
      <p:pic>
        <p:nvPicPr>
          <p:cNvPr id="7" name="Picture 6" descr="Screen Shot 2015-11-27 at 12.30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27" y="1548349"/>
            <a:ext cx="5113535" cy="39217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21562" y="1363683"/>
            <a:ext cx="6243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aseline="30000" dirty="0" smtClean="0">
                <a:latin typeface="Chalkboard"/>
                <a:cs typeface="Chalkboard"/>
              </a:rPr>
              <a:t>76</a:t>
            </a:r>
            <a:r>
              <a:rPr lang="en-US" dirty="0" smtClean="0">
                <a:latin typeface="Chalkboard"/>
                <a:cs typeface="Chalkboard"/>
              </a:rPr>
              <a:t>Ge</a:t>
            </a:r>
            <a:endParaRPr lang="en-US" dirty="0">
              <a:latin typeface="Chalkboard"/>
              <a:cs typeface="Chalkboard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19534" y="2855857"/>
            <a:ext cx="5424466" cy="4002143"/>
            <a:chOff x="3719534" y="2855857"/>
            <a:chExt cx="5424466" cy="4002143"/>
          </a:xfrm>
        </p:grpSpPr>
        <p:pic>
          <p:nvPicPr>
            <p:cNvPr id="8" name="Picture 7" descr="Screen Shot 2015-11-27 at 12.33.3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534" y="3040523"/>
              <a:ext cx="5424466" cy="381747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374650" y="2855857"/>
              <a:ext cx="580941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aseline="30000" dirty="0" smtClean="0">
                  <a:latin typeface="Chalkboard"/>
                  <a:cs typeface="Chalkboard"/>
                </a:rPr>
                <a:t>56</a:t>
              </a:r>
              <a:r>
                <a:rPr lang="en-US" dirty="0">
                  <a:latin typeface="Chalkboard"/>
                  <a:cs typeface="Chalkboard"/>
                </a:rPr>
                <a:t>F</a:t>
              </a:r>
              <a:r>
                <a:rPr lang="en-US" dirty="0" smtClean="0">
                  <a:latin typeface="Chalkboard"/>
                  <a:cs typeface="Chalkboard"/>
                </a:rPr>
                <a:t>e</a:t>
              </a:r>
              <a:endParaRPr lang="en-US" dirty="0">
                <a:latin typeface="Chalkboard"/>
                <a:cs typeface="Chalkboar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650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g_matrix_76G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844675"/>
            <a:ext cx="7200900" cy="4876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6" y="25328"/>
            <a:ext cx="828779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. </a:t>
            </a:r>
            <a:r>
              <a:rPr lang="en-US" sz="3600" b="1" baseline="30000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76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Ge – level density &amp; 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Symbol" charset="2"/>
                <a:cs typeface="Symbol" charset="2"/>
              </a:rPr>
              <a:t>g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 strength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2326" y="1348294"/>
            <a:ext cx="6631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halkboard"/>
                <a:cs typeface="Chalkboard"/>
              </a:rPr>
              <a:t>Code ‘</a:t>
            </a:r>
            <a:r>
              <a:rPr lang="en-US" sz="2000" dirty="0" err="1" smtClean="0">
                <a:latin typeface="Chalkboard"/>
                <a:cs typeface="Chalkboard"/>
              </a:rPr>
              <a:t>rhosigchi</a:t>
            </a:r>
            <a:r>
              <a:rPr lang="en-US" sz="2000" dirty="0" smtClean="0">
                <a:latin typeface="Chalkboard"/>
                <a:cs typeface="Chalkboard"/>
              </a:rPr>
              <a:t>’ – determine “good” area for extraction </a:t>
            </a:r>
          </a:p>
          <a:p>
            <a:r>
              <a:rPr lang="en-US" sz="1600" dirty="0" smtClean="0">
                <a:latin typeface="Chalkboard"/>
                <a:cs typeface="Chalkboard"/>
              </a:rPr>
              <a:t>(check also ‘</a:t>
            </a:r>
            <a:r>
              <a:rPr lang="en-US" sz="1600" dirty="0" smtClean="0">
                <a:latin typeface="Symbol" charset="2"/>
                <a:cs typeface="Symbol" charset="2"/>
              </a:rPr>
              <a:t>a</a:t>
            </a:r>
            <a:r>
              <a:rPr lang="en-US" sz="1600" dirty="0" smtClean="0">
                <a:latin typeface="Chalkboard"/>
                <a:cs typeface="Chalkboard"/>
              </a:rPr>
              <a:t>’ from </a:t>
            </a:r>
            <a:r>
              <a:rPr lang="en-US" sz="1600" dirty="0" err="1" smtClean="0">
                <a:latin typeface="Chalkboard"/>
                <a:cs typeface="Chalkboard"/>
              </a:rPr>
              <a:t>f.g</a:t>
            </a:r>
            <a:r>
              <a:rPr lang="en-US" sz="1600" dirty="0" smtClean="0">
                <a:latin typeface="Chalkboard"/>
                <a:cs typeface="Chalkboard"/>
              </a:rPr>
              <a:t>. method in </a:t>
            </a:r>
            <a:r>
              <a:rPr lang="en-US" sz="1600" dirty="0" err="1" smtClean="0">
                <a:latin typeface="Chalkboard"/>
                <a:cs typeface="Chalkboard"/>
              </a:rPr>
              <a:t>figegaout.dat</a:t>
            </a:r>
            <a:r>
              <a:rPr lang="en-US" sz="1600" dirty="0" smtClean="0">
                <a:latin typeface="Chalkboard"/>
                <a:cs typeface="Chalkboard"/>
              </a:rPr>
              <a:t>!)</a:t>
            </a:r>
            <a:endParaRPr lang="en-US" sz="1600" dirty="0">
              <a:latin typeface="Chalkboard"/>
              <a:cs typeface="Chalkboar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689" y="6356350"/>
            <a:ext cx="4023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halkboard"/>
                <a:cs typeface="Chalkboard"/>
              </a:rPr>
              <a:t>[A. Schiller et al., NIM A447, 498 (2000)]</a:t>
            </a:r>
            <a:endParaRPr lang="en-US" sz="1600" dirty="0"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755305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6" y="25328"/>
            <a:ext cx="828779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. </a:t>
            </a:r>
            <a:r>
              <a:rPr lang="en-US" sz="3600" b="1" baseline="30000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76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Ge – level density &amp; 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Symbol" charset="2"/>
                <a:cs typeface="Symbol" charset="2"/>
              </a:rPr>
              <a:t>g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 strength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2326" y="1348294"/>
            <a:ext cx="6631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halkboard"/>
                <a:cs typeface="Chalkboard"/>
              </a:rPr>
              <a:t>Code ‘</a:t>
            </a:r>
            <a:r>
              <a:rPr lang="en-US" sz="2000" dirty="0" err="1" smtClean="0">
                <a:latin typeface="Chalkboard"/>
                <a:cs typeface="Chalkboard"/>
              </a:rPr>
              <a:t>rhosigchi</a:t>
            </a:r>
            <a:r>
              <a:rPr lang="en-US" sz="2000" dirty="0" smtClean="0">
                <a:latin typeface="Chalkboard"/>
                <a:cs typeface="Chalkboard"/>
              </a:rPr>
              <a:t>’ – determine “good” area for extraction </a:t>
            </a:r>
          </a:p>
          <a:p>
            <a:r>
              <a:rPr lang="en-US" sz="1600" dirty="0" smtClean="0">
                <a:latin typeface="Chalkboard"/>
                <a:cs typeface="Chalkboard"/>
              </a:rPr>
              <a:t>(check also ‘</a:t>
            </a:r>
            <a:r>
              <a:rPr lang="en-US" sz="1600" dirty="0" smtClean="0">
                <a:latin typeface="Symbol" charset="2"/>
                <a:cs typeface="Symbol" charset="2"/>
              </a:rPr>
              <a:t>a</a:t>
            </a:r>
            <a:r>
              <a:rPr lang="en-US" sz="1600" dirty="0" smtClean="0">
                <a:latin typeface="Chalkboard"/>
                <a:cs typeface="Chalkboard"/>
              </a:rPr>
              <a:t>’ from </a:t>
            </a:r>
            <a:r>
              <a:rPr lang="en-US" sz="1600" dirty="0" err="1" smtClean="0">
                <a:latin typeface="Chalkboard"/>
                <a:cs typeface="Chalkboard"/>
              </a:rPr>
              <a:t>f.g</a:t>
            </a:r>
            <a:r>
              <a:rPr lang="en-US" sz="1600" dirty="0" smtClean="0">
                <a:latin typeface="Chalkboard"/>
                <a:cs typeface="Chalkboard"/>
              </a:rPr>
              <a:t>. method in </a:t>
            </a:r>
            <a:r>
              <a:rPr lang="en-US" sz="1600" dirty="0" err="1" smtClean="0">
                <a:latin typeface="Chalkboard"/>
                <a:cs typeface="Chalkboard"/>
              </a:rPr>
              <a:t>figegaout.dat</a:t>
            </a:r>
            <a:r>
              <a:rPr lang="en-US" sz="1600" dirty="0" smtClean="0">
                <a:latin typeface="Chalkboard"/>
                <a:cs typeface="Chalkboard"/>
              </a:rPr>
              <a:t>)</a:t>
            </a:r>
            <a:endParaRPr lang="en-US" sz="1600" dirty="0">
              <a:latin typeface="Chalkboard"/>
              <a:cs typeface="Chalkboard"/>
            </a:endParaRPr>
          </a:p>
        </p:txBody>
      </p:sp>
      <p:pic>
        <p:nvPicPr>
          <p:cNvPr id="10" name="Picture 9" descr="Screen Shot 2015-11-27 at 12.42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23" y="1994625"/>
            <a:ext cx="6326431" cy="472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0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24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6" y="25328"/>
            <a:ext cx="828779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. </a:t>
            </a:r>
            <a:r>
              <a:rPr lang="en-US" sz="3600" b="1" baseline="30000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76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Ge – first normalization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2326" y="1348294"/>
            <a:ext cx="4897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halkboard"/>
                <a:cs typeface="Chalkboard"/>
              </a:rPr>
              <a:t>Codes: ‘robin’,  ‘counting’, ‘normalization</a:t>
            </a:r>
            <a:r>
              <a:rPr lang="en-US" sz="2000" dirty="0" smtClean="0">
                <a:latin typeface="Chalkboard"/>
                <a:cs typeface="Chalkboard"/>
              </a:rPr>
              <a:t>’</a:t>
            </a:r>
          </a:p>
          <a:p>
            <a:r>
              <a:rPr lang="en-US" sz="2000" dirty="0" smtClean="0">
                <a:latin typeface="Chalkboard"/>
                <a:cs typeface="Chalkboard"/>
              </a:rPr>
              <a:t>NB!!! Updated </a:t>
            </a:r>
            <a:r>
              <a:rPr lang="en-US" sz="2000" dirty="0" err="1" smtClean="0">
                <a:latin typeface="Chalkboard"/>
                <a:cs typeface="Chalkboard"/>
              </a:rPr>
              <a:t>input.cnt</a:t>
            </a:r>
            <a:r>
              <a:rPr lang="en-US" sz="2000" dirty="0" smtClean="0">
                <a:latin typeface="Chalkboard"/>
                <a:cs typeface="Chalkboard"/>
              </a:rPr>
              <a:t> in the </a:t>
            </a:r>
            <a:r>
              <a:rPr lang="en-US" sz="2000" dirty="0" err="1" smtClean="0">
                <a:latin typeface="Chalkboard"/>
                <a:cs typeface="Chalkboard"/>
              </a:rPr>
              <a:t>Github</a:t>
            </a:r>
            <a:endParaRPr lang="en-US" sz="2000" dirty="0" smtClean="0">
              <a:latin typeface="Chalkboard"/>
              <a:cs typeface="Chalkboar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2326" y="2661749"/>
            <a:ext cx="7883805" cy="19389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Chalkboard"/>
                <a:cs typeface="Chalkboard"/>
              </a:rPr>
              <a:t>PROBLEM 0: No neutron-resonance data for normalization… </a:t>
            </a:r>
          </a:p>
          <a:p>
            <a:endParaRPr lang="en-US" sz="2000" dirty="0">
              <a:latin typeface="Chalkboard"/>
              <a:cs typeface="Chalkboard"/>
            </a:endParaRPr>
          </a:p>
          <a:p>
            <a:r>
              <a:rPr lang="en-US" sz="2000" dirty="0" smtClean="0">
                <a:latin typeface="Chalkboard"/>
                <a:cs typeface="Chalkboard"/>
              </a:rPr>
              <a:t>PROBLEM 1: The level density does not cover the full spin range! </a:t>
            </a:r>
            <a:endParaRPr lang="en-US" sz="2000" dirty="0">
              <a:latin typeface="Chalkboard"/>
              <a:cs typeface="Chalkboard"/>
            </a:endParaRPr>
          </a:p>
          <a:p>
            <a:r>
              <a:rPr lang="en-US" sz="2000" dirty="0" smtClean="0">
                <a:latin typeface="Chalkboard"/>
                <a:cs typeface="Chalkboard"/>
              </a:rPr>
              <a:t>-&gt; The slope of the </a:t>
            </a:r>
            <a:r>
              <a:rPr lang="en-US" sz="2000" dirty="0" smtClean="0">
                <a:latin typeface="Symbol" charset="2"/>
                <a:cs typeface="Symbol" charset="2"/>
              </a:rPr>
              <a:t>g</a:t>
            </a:r>
            <a:r>
              <a:rPr lang="en-US" sz="2000" dirty="0">
                <a:latin typeface="Chalkboard"/>
                <a:cs typeface="Chalkboard"/>
              </a:rPr>
              <a:t>-</a:t>
            </a:r>
            <a:r>
              <a:rPr lang="en-US" sz="2000" dirty="0" smtClean="0">
                <a:latin typeface="Chalkboard"/>
                <a:cs typeface="Chalkboard"/>
              </a:rPr>
              <a:t>transmission coefficient could be too steep… </a:t>
            </a:r>
          </a:p>
          <a:p>
            <a:endParaRPr lang="en-US" sz="2000" dirty="0">
              <a:latin typeface="Chalkboard"/>
              <a:cs typeface="Chalkboard"/>
            </a:endParaRPr>
          </a:p>
          <a:p>
            <a:r>
              <a:rPr lang="en-US" sz="2000" dirty="0" smtClean="0">
                <a:latin typeface="Chalkboard"/>
                <a:cs typeface="Chalkboard"/>
              </a:rPr>
              <a:t>PROBLEM 2: We don’t really know the </a:t>
            </a:r>
            <a:r>
              <a:rPr lang="en-US" sz="2000" dirty="0" smtClean="0">
                <a:latin typeface="Chalkboard"/>
                <a:cs typeface="Chalkboard"/>
              </a:rPr>
              <a:t>full spin </a:t>
            </a:r>
            <a:r>
              <a:rPr lang="en-US" sz="2000" dirty="0" smtClean="0">
                <a:latin typeface="Chalkboard"/>
                <a:cs typeface="Chalkboard"/>
              </a:rPr>
              <a:t>distribution!</a:t>
            </a:r>
            <a:endParaRPr lang="en-US" sz="2000" dirty="0"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4044623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25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6" y="25328"/>
            <a:ext cx="828779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. </a:t>
            </a:r>
            <a:r>
              <a:rPr lang="en-US" sz="3600" b="1" baseline="30000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76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Ge – first normalization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2327" y="1348293"/>
            <a:ext cx="7026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halkboard"/>
                <a:cs typeface="Chalkboard"/>
              </a:rPr>
              <a:t>Systematics using phenomenological Fermi-gas parameters for </a:t>
            </a:r>
            <a:r>
              <a:rPr lang="en-US" sz="2000" dirty="0" smtClean="0">
                <a:latin typeface="Chalkboard"/>
                <a:cs typeface="Chalkboard"/>
              </a:rPr>
              <a:t>the spin </a:t>
            </a:r>
            <a:r>
              <a:rPr lang="en-US" sz="2000" dirty="0">
                <a:latin typeface="Chalkboard"/>
                <a:cs typeface="Chalkboard"/>
              </a:rPr>
              <a:t>distribution – folder </a:t>
            </a:r>
            <a:r>
              <a:rPr lang="en-US" sz="2000" b="1" dirty="0" smtClean="0">
                <a:latin typeface="Chalkboard"/>
                <a:cs typeface="Chalkboard"/>
              </a:rPr>
              <a:t>systematics_D0_Gg</a:t>
            </a:r>
            <a:endParaRPr lang="en-US" sz="2000" b="1" dirty="0" smtClean="0">
              <a:latin typeface="Chalkboard"/>
              <a:cs typeface="Chalkboard"/>
            </a:endParaRPr>
          </a:p>
        </p:txBody>
      </p:sp>
      <p:pic>
        <p:nvPicPr>
          <p:cNvPr id="9" name="Picture 8" descr="spindis_76G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7"/>
          <a:stretch/>
        </p:blipFill>
        <p:spPr>
          <a:xfrm rot="5400000">
            <a:off x="585895" y="1702608"/>
            <a:ext cx="3625966" cy="43331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7950" y="2087139"/>
            <a:ext cx="195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@ </a:t>
            </a:r>
            <a:r>
              <a:rPr lang="en-US" dirty="0" err="1" smtClean="0">
                <a:latin typeface="Chalkboard"/>
                <a:cs typeface="Chalkboard"/>
              </a:rPr>
              <a:t>S</a:t>
            </a:r>
            <a:r>
              <a:rPr lang="en-US" baseline="-25000" dirty="0" err="1" smtClean="0">
                <a:latin typeface="Chalkboard"/>
                <a:cs typeface="Chalkboard"/>
              </a:rPr>
              <a:t>n</a:t>
            </a:r>
            <a:r>
              <a:rPr lang="en-US" dirty="0" smtClean="0">
                <a:latin typeface="Chalkboard"/>
                <a:cs typeface="Chalkboard"/>
              </a:rPr>
              <a:t> = 9.43 MeV</a:t>
            </a:r>
            <a:endParaRPr lang="en-US" baseline="-25000" dirty="0">
              <a:latin typeface="Chalkboard"/>
              <a:cs typeface="Chalkboard"/>
            </a:endParaRPr>
          </a:p>
        </p:txBody>
      </p:sp>
      <p:pic>
        <p:nvPicPr>
          <p:cNvPr id="12" name="Picture 11" descr="syst_nld_Gg_Ge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2" r="11023"/>
          <a:stretch/>
        </p:blipFill>
        <p:spPr>
          <a:xfrm>
            <a:off x="4687623" y="2046259"/>
            <a:ext cx="3556993" cy="46997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9556" y="6103938"/>
            <a:ext cx="628364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halkboard"/>
                <a:cs typeface="Chalkboard"/>
              </a:rPr>
              <a:t>More about systematic errors tomorrow…  </a:t>
            </a:r>
            <a:endParaRPr lang="en-US" sz="2400" b="1" dirty="0"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3146093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27" y="1166492"/>
            <a:ext cx="8229600" cy="112596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halkboard"/>
                <a:cs typeface="Chalkboard"/>
              </a:rPr>
              <a:t>Goal: get an </a:t>
            </a:r>
            <a:r>
              <a:rPr lang="en-US" sz="2800" dirty="0" err="1" smtClean="0">
                <a:latin typeface="Chalkboard"/>
                <a:cs typeface="Chalkboard"/>
              </a:rPr>
              <a:t>E</a:t>
            </a:r>
            <a:r>
              <a:rPr lang="en-US" sz="2800" baseline="-25000" dirty="0" err="1" smtClean="0">
                <a:latin typeface="Symbol" charset="2"/>
                <a:cs typeface="Symbol" charset="2"/>
              </a:rPr>
              <a:t>g</a:t>
            </a:r>
            <a:r>
              <a:rPr lang="en-US" sz="2800" dirty="0" smtClean="0">
                <a:latin typeface="Chalkboard"/>
                <a:cs typeface="Chalkboard"/>
              </a:rPr>
              <a:t> </a:t>
            </a:r>
            <a:r>
              <a:rPr lang="en-US" sz="2800" dirty="0" err="1" smtClean="0">
                <a:latin typeface="Chalkboard"/>
                <a:cs typeface="Chalkboard"/>
              </a:rPr>
              <a:t>vs</a:t>
            </a:r>
            <a:r>
              <a:rPr lang="en-US" sz="2800" dirty="0" smtClean="0">
                <a:latin typeface="Chalkboard"/>
                <a:cs typeface="Chalkboard"/>
              </a:rPr>
              <a:t> E</a:t>
            </a:r>
            <a:r>
              <a:rPr lang="en-US" sz="2800" baseline="-25000" dirty="0" smtClean="0">
                <a:latin typeface="Chalkboard"/>
                <a:cs typeface="Chalkboard"/>
              </a:rPr>
              <a:t>x</a:t>
            </a:r>
            <a:r>
              <a:rPr lang="en-US" sz="2800" dirty="0" smtClean="0">
                <a:latin typeface="Chalkboard"/>
                <a:cs typeface="Chalkboard"/>
              </a:rPr>
              <a:t> matrix for an exotic (neutron-rich) nucleus</a:t>
            </a:r>
            <a:endParaRPr lang="en-US" sz="2800" dirty="0">
              <a:latin typeface="Chalkboard"/>
              <a:cs typeface="Chalkboar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7" y="253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1. </a:t>
            </a:r>
            <a:r>
              <a:rPr lang="en-US" sz="3600" b="1" dirty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T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he beta-Oslo method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772" y="2292453"/>
            <a:ext cx="4704832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Remember, for the “standard” Oslo method: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halkboard"/>
                <a:cs typeface="Chalkboard"/>
              </a:rPr>
              <a:t>C</a:t>
            </a:r>
            <a:r>
              <a:rPr lang="en-US" dirty="0" smtClean="0">
                <a:latin typeface="Chalkboard"/>
                <a:cs typeface="Chalkboard"/>
              </a:rPr>
              <a:t>harged-particle reaction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halkboard"/>
                <a:cs typeface="Chalkboard"/>
              </a:rPr>
              <a:t>Measure particle-</a:t>
            </a:r>
            <a:r>
              <a:rPr lang="en-US" dirty="0" smtClean="0">
                <a:latin typeface="Symbol" charset="2"/>
                <a:cs typeface="Symbol" charset="2"/>
              </a:rPr>
              <a:t>g</a:t>
            </a:r>
            <a:r>
              <a:rPr lang="en-US" dirty="0" smtClean="0">
                <a:latin typeface="Chalkboard"/>
                <a:cs typeface="Chalkboard"/>
              </a:rPr>
              <a:t> coincidences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halkboard"/>
                <a:cs typeface="Chalkboard"/>
              </a:rPr>
              <a:t>Starting point: (</a:t>
            </a:r>
            <a:r>
              <a:rPr lang="en-US" dirty="0" err="1" smtClean="0">
                <a:latin typeface="Chalkboard"/>
                <a:cs typeface="Chalkboard"/>
              </a:rPr>
              <a:t>E</a:t>
            </a:r>
            <a:r>
              <a:rPr lang="en-US" dirty="0" err="1" smtClean="0">
                <a:latin typeface="Symbol" charset="2"/>
                <a:cs typeface="Symbol" charset="2"/>
              </a:rPr>
              <a:t>g</a:t>
            </a:r>
            <a:r>
              <a:rPr lang="en-US" dirty="0" err="1" smtClean="0">
                <a:latin typeface="Chalkboard"/>
                <a:cs typeface="Chalkboard"/>
              </a:rPr>
              <a:t>,Ex</a:t>
            </a:r>
            <a:r>
              <a:rPr lang="en-US" dirty="0" smtClean="0">
                <a:latin typeface="Chalkboard"/>
                <a:cs typeface="Chalkboard"/>
              </a:rPr>
              <a:t>) matrix</a:t>
            </a:r>
            <a:endParaRPr lang="en-US" dirty="0">
              <a:latin typeface="Chalkboard"/>
              <a:cs typeface="Chalkboard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3514" y="3721338"/>
            <a:ext cx="4201718" cy="2657464"/>
            <a:chOff x="583842" y="1525461"/>
            <a:chExt cx="4243437" cy="2638886"/>
          </a:xfrm>
          <a:effectLst/>
        </p:grpSpPr>
        <p:grpSp>
          <p:nvGrpSpPr>
            <p:cNvPr id="8" name="Group 7"/>
            <p:cNvGrpSpPr/>
            <p:nvPr/>
          </p:nvGrpSpPr>
          <p:grpSpPr>
            <a:xfrm>
              <a:off x="583842" y="1525461"/>
              <a:ext cx="4243437" cy="2638886"/>
              <a:chOff x="3244094" y="3987569"/>
              <a:chExt cx="4243434" cy="2638883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261562" y="3987569"/>
                <a:ext cx="4225966" cy="26355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9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grpSp>
            <p:nvGrpSpPr>
              <p:cNvPr id="12" name="Group 1"/>
              <p:cNvGrpSpPr>
                <a:grpSpLocks/>
              </p:cNvGrpSpPr>
              <p:nvPr/>
            </p:nvGrpSpPr>
            <p:grpSpPr bwMode="auto">
              <a:xfrm>
                <a:off x="3244094" y="4129494"/>
                <a:ext cx="4157297" cy="2496958"/>
                <a:chOff x="251520" y="2614047"/>
                <a:chExt cx="5088330" cy="2992968"/>
              </a:xfrm>
            </p:grpSpPr>
            <p:sp>
              <p:nvSpPr>
                <p:cNvPr id="13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1728788" y="4954588"/>
                  <a:ext cx="103187" cy="101600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14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2036763" y="4954588"/>
                  <a:ext cx="103187" cy="10160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15" name="Oval 16"/>
                <p:cNvSpPr>
                  <a:spLocks noChangeAspect="1" noChangeArrowheads="1"/>
                </p:cNvSpPr>
                <p:nvPr/>
              </p:nvSpPr>
              <p:spPr bwMode="auto">
                <a:xfrm>
                  <a:off x="1831975" y="5056188"/>
                  <a:ext cx="103188" cy="103187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16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1985963" y="4902200"/>
                  <a:ext cx="103187" cy="10318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17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496888" y="4902200"/>
                  <a:ext cx="101600" cy="10318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18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547688" y="4954588"/>
                  <a:ext cx="103187" cy="10160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19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598488" y="4902200"/>
                  <a:ext cx="103187" cy="10318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20" name="Line 21"/>
                <p:cNvSpPr>
                  <a:spLocks noChangeAspect="1" noChangeShapeType="1"/>
                </p:cNvSpPr>
                <p:nvPr/>
              </p:nvSpPr>
              <p:spPr bwMode="auto">
                <a:xfrm>
                  <a:off x="752475" y="4954587"/>
                  <a:ext cx="77152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21" name="Oval 22"/>
                <p:cNvSpPr>
                  <a:spLocks noChangeAspect="1" noChangeArrowheads="1"/>
                </p:cNvSpPr>
                <p:nvPr/>
              </p:nvSpPr>
              <p:spPr bwMode="auto">
                <a:xfrm>
                  <a:off x="1831975" y="4800600"/>
                  <a:ext cx="103188" cy="10160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22" name="Oval 23"/>
                <p:cNvSpPr>
                  <a:spLocks noChangeAspect="1" noChangeArrowheads="1"/>
                </p:cNvSpPr>
                <p:nvPr/>
              </p:nvSpPr>
              <p:spPr bwMode="auto">
                <a:xfrm>
                  <a:off x="1781175" y="4902200"/>
                  <a:ext cx="101600" cy="10318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23" name="Oval 24"/>
                <p:cNvSpPr>
                  <a:spLocks noChangeAspect="1" noChangeArrowheads="1"/>
                </p:cNvSpPr>
                <p:nvPr/>
              </p:nvSpPr>
              <p:spPr bwMode="auto">
                <a:xfrm>
                  <a:off x="1985963" y="4851400"/>
                  <a:ext cx="103187" cy="10318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24" name="Oval 25"/>
                <p:cNvSpPr>
                  <a:spLocks noChangeAspect="1" noChangeArrowheads="1"/>
                </p:cNvSpPr>
                <p:nvPr/>
              </p:nvSpPr>
              <p:spPr bwMode="auto">
                <a:xfrm>
                  <a:off x="1882775" y="4902200"/>
                  <a:ext cx="103188" cy="10318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25" name="Oval 26"/>
                <p:cNvSpPr>
                  <a:spLocks noChangeAspect="1" noChangeArrowheads="1"/>
                </p:cNvSpPr>
                <p:nvPr/>
              </p:nvSpPr>
              <p:spPr bwMode="auto">
                <a:xfrm>
                  <a:off x="1882775" y="4851400"/>
                  <a:ext cx="103188" cy="10318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26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1882775" y="5005388"/>
                  <a:ext cx="103188" cy="10318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27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1935163" y="4954588"/>
                  <a:ext cx="101600" cy="10160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28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1781175" y="5005388"/>
                  <a:ext cx="101600" cy="10318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29" name="Oval 30"/>
                <p:cNvSpPr>
                  <a:spLocks noChangeAspect="1" noChangeArrowheads="1"/>
                </p:cNvSpPr>
                <p:nvPr/>
              </p:nvSpPr>
              <p:spPr bwMode="auto">
                <a:xfrm>
                  <a:off x="1781175" y="4851400"/>
                  <a:ext cx="101600" cy="10318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30" name="Oval 31"/>
                <p:cNvSpPr>
                  <a:spLocks noChangeAspect="1" noChangeArrowheads="1"/>
                </p:cNvSpPr>
                <p:nvPr/>
              </p:nvSpPr>
              <p:spPr bwMode="auto">
                <a:xfrm>
                  <a:off x="1985963" y="5005388"/>
                  <a:ext cx="103187" cy="103187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31" name="Oval 32"/>
                <p:cNvSpPr>
                  <a:spLocks noChangeAspect="1" noChangeArrowheads="1"/>
                </p:cNvSpPr>
                <p:nvPr/>
              </p:nvSpPr>
              <p:spPr bwMode="auto">
                <a:xfrm>
                  <a:off x="1935163" y="4800600"/>
                  <a:ext cx="101600" cy="101600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32" name="Oval 33"/>
                <p:cNvSpPr>
                  <a:spLocks noChangeAspect="1" noChangeArrowheads="1"/>
                </p:cNvSpPr>
                <p:nvPr/>
              </p:nvSpPr>
              <p:spPr bwMode="auto">
                <a:xfrm>
                  <a:off x="1831975" y="4954588"/>
                  <a:ext cx="103188" cy="101600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33" name="Oval 34"/>
                <p:cNvSpPr>
                  <a:spLocks noChangeAspect="1" noChangeArrowheads="1"/>
                </p:cNvSpPr>
                <p:nvPr/>
              </p:nvSpPr>
              <p:spPr bwMode="auto">
                <a:xfrm>
                  <a:off x="1935163" y="5056188"/>
                  <a:ext cx="101600" cy="10318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34" name="Oval 35"/>
                <p:cNvSpPr>
                  <a:spLocks noChangeAspect="1" noChangeArrowheads="1"/>
                </p:cNvSpPr>
                <p:nvPr/>
              </p:nvSpPr>
              <p:spPr bwMode="auto">
                <a:xfrm>
                  <a:off x="2755900" y="4389438"/>
                  <a:ext cx="103188" cy="10160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35" name="Oval 36"/>
                <p:cNvSpPr>
                  <a:spLocks noChangeAspect="1" noChangeArrowheads="1"/>
                </p:cNvSpPr>
                <p:nvPr/>
              </p:nvSpPr>
              <p:spPr bwMode="auto">
                <a:xfrm>
                  <a:off x="2808288" y="4440238"/>
                  <a:ext cx="101600" cy="103187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36" name="Oval 37"/>
                <p:cNvSpPr>
                  <a:spLocks noChangeAspect="1" noChangeArrowheads="1"/>
                </p:cNvSpPr>
                <p:nvPr/>
              </p:nvSpPr>
              <p:spPr bwMode="auto">
                <a:xfrm>
                  <a:off x="2859088" y="4389438"/>
                  <a:ext cx="103187" cy="10160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37" name="Line 39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859088" y="4064173"/>
                  <a:ext cx="615950" cy="3587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38" name="Line 40"/>
                <p:cNvSpPr>
                  <a:spLocks noChangeAspect="1" noChangeShapeType="1"/>
                </p:cNvSpPr>
                <p:nvPr/>
              </p:nvSpPr>
              <p:spPr bwMode="auto">
                <a:xfrm>
                  <a:off x="1574800" y="4954588"/>
                  <a:ext cx="2773363" cy="0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39" name="Line 41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882775" y="4337050"/>
                  <a:ext cx="1130300" cy="617538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40" name="Arc 42"/>
                <p:cNvSpPr>
                  <a:spLocks noChangeAspect="1"/>
                </p:cNvSpPr>
                <p:nvPr/>
              </p:nvSpPr>
              <p:spPr bwMode="auto">
                <a:xfrm>
                  <a:off x="2293938" y="4700588"/>
                  <a:ext cx="153987" cy="254000"/>
                </a:xfrm>
                <a:custGeom>
                  <a:avLst/>
                  <a:gdLst>
                    <a:gd name="T0" fmla="*/ 278 w 21600"/>
                    <a:gd name="T1" fmla="*/ 0 h 21337"/>
                    <a:gd name="T2" fmla="*/ 692 w 21600"/>
                    <a:gd name="T3" fmla="*/ 1905 h 21337"/>
                    <a:gd name="T4" fmla="*/ 0 w 21600"/>
                    <a:gd name="T5" fmla="*/ 1762 h 21337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337"/>
                    <a:gd name="T11" fmla="*/ 21600 w 21600"/>
                    <a:gd name="T12" fmla="*/ 21337 h 2133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337" fill="none" extrusionOk="0">
                      <a:moveTo>
                        <a:pt x="8674" y="-1"/>
                      </a:moveTo>
                      <a:cubicBezTo>
                        <a:pt x="16527" y="3442"/>
                        <a:pt x="21600" y="11205"/>
                        <a:pt x="21600" y="19781"/>
                      </a:cubicBezTo>
                      <a:cubicBezTo>
                        <a:pt x="21600" y="20300"/>
                        <a:pt x="21581" y="20819"/>
                        <a:pt x="21543" y="21337"/>
                      </a:cubicBezTo>
                    </a:path>
                    <a:path w="21600" h="21337" stroke="0" extrusionOk="0">
                      <a:moveTo>
                        <a:pt x="8674" y="-1"/>
                      </a:moveTo>
                      <a:cubicBezTo>
                        <a:pt x="16527" y="3442"/>
                        <a:pt x="21600" y="11205"/>
                        <a:pt x="21600" y="19781"/>
                      </a:cubicBezTo>
                      <a:cubicBezTo>
                        <a:pt x="21600" y="20300"/>
                        <a:pt x="21581" y="20819"/>
                        <a:pt x="21543" y="21337"/>
                      </a:cubicBezTo>
                      <a:lnTo>
                        <a:pt x="0" y="19781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41" name="Text Box 4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654298" y="4581128"/>
                  <a:ext cx="1072623" cy="4029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nb-NO" sz="1600" dirty="0" smtClean="0"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40 – 54</a:t>
                  </a:r>
                  <a:r>
                    <a:rPr lang="nb-NO" sz="1600" baseline="30000" dirty="0" smtClean="0"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o</a:t>
                  </a:r>
                  <a:endParaRPr lang="nb-NO" sz="1600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grpSp>
              <p:nvGrpSpPr>
                <p:cNvPr id="42" name="Group 44"/>
                <p:cNvGrpSpPr>
                  <a:grpSpLocks noChangeAspect="1"/>
                </p:cNvGrpSpPr>
                <p:nvPr/>
              </p:nvGrpSpPr>
              <p:grpSpPr bwMode="auto">
                <a:xfrm>
                  <a:off x="1530400" y="4084675"/>
                  <a:ext cx="309509" cy="715927"/>
                  <a:chOff x="2166" y="2931"/>
                  <a:chExt cx="290" cy="669"/>
                </a:xfrm>
              </p:grpSpPr>
              <p:sp>
                <p:nvSpPr>
                  <p:cNvPr id="57" name="Freeform 45"/>
                  <p:cNvSpPr>
                    <a:spLocks noChangeAspect="1"/>
                  </p:cNvSpPr>
                  <p:nvPr/>
                </p:nvSpPr>
                <p:spPr bwMode="auto">
                  <a:xfrm>
                    <a:off x="2208" y="3120"/>
                    <a:ext cx="248" cy="480"/>
                  </a:xfrm>
                  <a:custGeom>
                    <a:avLst/>
                    <a:gdLst>
                      <a:gd name="T0" fmla="*/ 248 w 248"/>
                      <a:gd name="T1" fmla="*/ 480 h 480"/>
                      <a:gd name="T2" fmla="*/ 104 w 248"/>
                      <a:gd name="T3" fmla="*/ 432 h 480"/>
                      <a:gd name="T4" fmla="*/ 200 w 248"/>
                      <a:gd name="T5" fmla="*/ 336 h 480"/>
                      <a:gd name="T6" fmla="*/ 104 w 248"/>
                      <a:gd name="T7" fmla="*/ 288 h 480"/>
                      <a:gd name="T8" fmla="*/ 152 w 248"/>
                      <a:gd name="T9" fmla="*/ 192 h 480"/>
                      <a:gd name="T10" fmla="*/ 8 w 248"/>
                      <a:gd name="T11" fmla="*/ 144 h 480"/>
                      <a:gd name="T12" fmla="*/ 104 w 248"/>
                      <a:gd name="T13" fmla="*/ 48 h 480"/>
                      <a:gd name="T14" fmla="*/ 8 w 248"/>
                      <a:gd name="T15" fmla="*/ 0 h 48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48"/>
                      <a:gd name="T25" fmla="*/ 0 h 480"/>
                      <a:gd name="T26" fmla="*/ 248 w 248"/>
                      <a:gd name="T27" fmla="*/ 480 h 48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48" h="480">
                        <a:moveTo>
                          <a:pt x="248" y="480"/>
                        </a:moveTo>
                        <a:cubicBezTo>
                          <a:pt x="180" y="468"/>
                          <a:pt x="112" y="456"/>
                          <a:pt x="104" y="432"/>
                        </a:cubicBezTo>
                        <a:cubicBezTo>
                          <a:pt x="96" y="408"/>
                          <a:pt x="200" y="360"/>
                          <a:pt x="200" y="336"/>
                        </a:cubicBezTo>
                        <a:cubicBezTo>
                          <a:pt x="200" y="312"/>
                          <a:pt x="112" y="312"/>
                          <a:pt x="104" y="288"/>
                        </a:cubicBezTo>
                        <a:cubicBezTo>
                          <a:pt x="96" y="264"/>
                          <a:pt x="168" y="216"/>
                          <a:pt x="152" y="192"/>
                        </a:cubicBezTo>
                        <a:cubicBezTo>
                          <a:pt x="136" y="168"/>
                          <a:pt x="16" y="168"/>
                          <a:pt x="8" y="144"/>
                        </a:cubicBezTo>
                        <a:cubicBezTo>
                          <a:pt x="0" y="120"/>
                          <a:pt x="104" y="72"/>
                          <a:pt x="104" y="48"/>
                        </a:cubicBezTo>
                        <a:cubicBezTo>
                          <a:pt x="104" y="24"/>
                          <a:pt x="24" y="8"/>
                          <a:pt x="8" y="0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0" hangingPunct="0"/>
                    <a:endParaRPr lang="en-GB"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a:endParaRPr>
                  </a:p>
                </p:txBody>
              </p:sp>
              <p:sp>
                <p:nvSpPr>
                  <p:cNvPr id="58" name="Line 46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66" y="2931"/>
                    <a:ext cx="4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lg" len="med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43" name="Line 48"/>
                <p:cNvSpPr>
                  <a:spLocks noChangeAspect="1" noChangeShapeType="1"/>
                </p:cNvSpPr>
                <p:nvPr/>
              </p:nvSpPr>
              <p:spPr bwMode="auto">
                <a:xfrm rot="-2100000">
                  <a:off x="3767891" y="3833552"/>
                  <a:ext cx="78348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44" name="Line 49"/>
                <p:cNvSpPr>
                  <a:spLocks noChangeAspect="1" noChangeShapeType="1"/>
                </p:cNvSpPr>
                <p:nvPr/>
              </p:nvSpPr>
              <p:spPr bwMode="auto">
                <a:xfrm rot="19500000">
                  <a:off x="3530622" y="3498461"/>
                  <a:ext cx="7860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45" name="Line 50"/>
                <p:cNvSpPr>
                  <a:spLocks noChangeAspect="1" noChangeShapeType="1"/>
                </p:cNvSpPr>
                <p:nvPr/>
              </p:nvSpPr>
              <p:spPr bwMode="auto">
                <a:xfrm rot="19500000">
                  <a:off x="3724683" y="3670776"/>
                  <a:ext cx="0" cy="409575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46" name="Rectangle 53"/>
                <p:cNvSpPr>
                  <a:spLocks noChangeAspect="1" noChangeArrowheads="1"/>
                </p:cNvSpPr>
                <p:nvPr/>
              </p:nvSpPr>
              <p:spPr bwMode="auto">
                <a:xfrm rot="19500000">
                  <a:off x="3811227" y="3604732"/>
                  <a:ext cx="51385" cy="40957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47" name="Rectangle 54"/>
                <p:cNvSpPr>
                  <a:spLocks noChangeAspect="1" noChangeArrowheads="1"/>
                </p:cNvSpPr>
                <p:nvPr/>
              </p:nvSpPr>
              <p:spPr bwMode="auto">
                <a:xfrm rot="-2100000">
                  <a:off x="3895684" y="3383684"/>
                  <a:ext cx="513848" cy="40957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48" name="AutoShape 58"/>
                <p:cNvSpPr>
                  <a:spLocks noChangeAspect="1" noChangeArrowheads="1"/>
                </p:cNvSpPr>
                <p:nvPr/>
              </p:nvSpPr>
              <p:spPr bwMode="auto">
                <a:xfrm rot="9600000" flipH="1">
                  <a:off x="1023938" y="3057525"/>
                  <a:ext cx="411162" cy="360363"/>
                </a:xfrm>
                <a:custGeom>
                  <a:avLst/>
                  <a:gdLst>
                    <a:gd name="T0" fmla="*/ 6396 w 21600"/>
                    <a:gd name="T1" fmla="*/ 2803 h 21600"/>
                    <a:gd name="T2" fmla="*/ 3655 w 21600"/>
                    <a:gd name="T3" fmla="*/ 5606 h 21600"/>
                    <a:gd name="T4" fmla="*/ 914 w 21600"/>
                    <a:gd name="T5" fmla="*/ 2803 h 21600"/>
                    <a:gd name="T6" fmla="*/ 3655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00 h 21600"/>
                    <a:gd name="T14" fmla="*/ 17100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ot="10800000"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49" name="Rectangle 59"/>
                <p:cNvSpPr>
                  <a:spLocks noChangeAspect="1" noChangeArrowheads="1"/>
                </p:cNvSpPr>
                <p:nvPr/>
              </p:nvSpPr>
              <p:spPr bwMode="auto">
                <a:xfrm rot="15000000">
                  <a:off x="848085" y="2742634"/>
                  <a:ext cx="461962" cy="204788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vert="eaVert"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50" name="Rectangle 60"/>
                <p:cNvSpPr>
                  <a:spLocks noChangeAspect="1" noChangeArrowheads="1"/>
                </p:cNvSpPr>
                <p:nvPr/>
              </p:nvSpPr>
              <p:spPr bwMode="auto">
                <a:xfrm rot="-6600000">
                  <a:off x="1155701" y="3395662"/>
                  <a:ext cx="411162" cy="41116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vert="eaVert"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51" name="Rectangle 61"/>
                <p:cNvSpPr>
                  <a:spLocks noChangeAspect="1" noChangeArrowheads="1"/>
                </p:cNvSpPr>
                <p:nvPr/>
              </p:nvSpPr>
              <p:spPr bwMode="auto">
                <a:xfrm>
                  <a:off x="1624013" y="3089274"/>
                  <a:ext cx="912991" cy="4029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nb-NO" sz="1600" dirty="0" err="1"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NaI</a:t>
                  </a:r>
                  <a:r>
                    <a:rPr lang="nb-NO" sz="1600" dirty="0"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(</a:t>
                  </a:r>
                  <a:r>
                    <a:rPr lang="nb-NO" sz="1600" dirty="0" err="1"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Tl</a:t>
                  </a:r>
                  <a:r>
                    <a:rPr lang="nb-NO" sz="1600" dirty="0"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)</a:t>
                  </a:r>
                </a:p>
              </p:txBody>
            </p:sp>
            <p:sp>
              <p:nvSpPr>
                <p:cNvPr id="52" name="Rectangle 62"/>
                <p:cNvSpPr>
                  <a:spLocks noChangeAspect="1" noChangeArrowheads="1"/>
                </p:cNvSpPr>
                <p:nvPr/>
              </p:nvSpPr>
              <p:spPr bwMode="auto">
                <a:xfrm>
                  <a:off x="4116387" y="4024313"/>
                  <a:ext cx="1223463" cy="6960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nb-NO" sz="1600"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Si </a:t>
                  </a:r>
                  <a:r>
                    <a:rPr lang="nb-NO" sz="1600"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sym typeface="Symbol" pitchFamily="84" charset="2"/>
                    </a:rPr>
                    <a:t></a:t>
                  </a:r>
                  <a:r>
                    <a:rPr lang="nb-NO" sz="1600"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E-E </a:t>
                  </a:r>
                </a:p>
                <a:p>
                  <a:pPr eaLnBrk="0" hangingPunct="0"/>
                  <a:r>
                    <a:rPr lang="nb-NO" sz="1600"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telescope</a:t>
                  </a:r>
                </a:p>
              </p:txBody>
            </p:sp>
            <p:sp>
              <p:nvSpPr>
                <p:cNvPr id="53" name="Rectangle 63"/>
                <p:cNvSpPr>
                  <a:spLocks noChangeAspect="1" noChangeArrowheads="1"/>
                </p:cNvSpPr>
                <p:nvPr/>
              </p:nvSpPr>
              <p:spPr bwMode="auto">
                <a:xfrm>
                  <a:off x="251520" y="4509120"/>
                  <a:ext cx="598182" cy="4029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nb-NO" sz="1600" baseline="30000"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3</a:t>
                  </a:r>
                  <a:r>
                    <a:rPr lang="nb-NO" sz="1600"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He</a:t>
                  </a:r>
                  <a:endParaRPr lang="nb-NO" sz="1600" baseline="3000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54" name="Rectangle 65"/>
                <p:cNvSpPr>
                  <a:spLocks noChangeAspect="1" noChangeArrowheads="1"/>
                </p:cNvSpPr>
                <p:nvPr/>
              </p:nvSpPr>
              <p:spPr bwMode="auto">
                <a:xfrm>
                  <a:off x="2622737" y="3962262"/>
                  <a:ext cx="388270" cy="4029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nb-NO" sz="1600" dirty="0"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sym typeface="Symbol" pitchFamily="84" charset="2"/>
                    </a:rPr>
                    <a:t></a:t>
                  </a:r>
                  <a:endParaRPr lang="nb-NO" sz="1600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55" name="Oval 38"/>
                <p:cNvSpPr>
                  <a:spLocks noChangeAspect="1" noChangeArrowheads="1"/>
                </p:cNvSpPr>
                <p:nvPr/>
              </p:nvSpPr>
              <p:spPr bwMode="auto">
                <a:xfrm>
                  <a:off x="2808288" y="4337050"/>
                  <a:ext cx="101600" cy="10318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GB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56" name="Rectangle 64"/>
                <p:cNvSpPr>
                  <a:spLocks noChangeAspect="1" noChangeArrowheads="1"/>
                </p:cNvSpPr>
                <p:nvPr/>
              </p:nvSpPr>
              <p:spPr bwMode="auto">
                <a:xfrm>
                  <a:off x="1266826" y="5204046"/>
                  <a:ext cx="1740257" cy="4029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nb-NO" sz="1600" dirty="0"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Target </a:t>
                  </a:r>
                  <a:r>
                    <a:rPr lang="nb-NO" sz="1600" dirty="0" err="1"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nucleus</a:t>
                  </a:r>
                  <a:endParaRPr lang="nb-NO" sz="1600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9" name="Parallelogram 8"/>
            <p:cNvSpPr/>
            <p:nvPr/>
          </p:nvSpPr>
          <p:spPr>
            <a:xfrm rot="20525855" flipH="1">
              <a:off x="1417890" y="2686178"/>
              <a:ext cx="128590" cy="189815"/>
            </a:xfrm>
            <a:prstGeom prst="parallelogram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" name="Parallelogram 9"/>
            <p:cNvSpPr/>
            <p:nvPr/>
          </p:nvSpPr>
          <p:spPr>
            <a:xfrm rot="20188806">
              <a:off x="1628522" y="2603696"/>
              <a:ext cx="120416" cy="190394"/>
            </a:xfrm>
            <a:prstGeom prst="parallelogram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775460" y="3702820"/>
            <a:ext cx="4014416" cy="2735567"/>
            <a:chOff x="338928" y="3776304"/>
            <a:chExt cx="4283956" cy="3010725"/>
          </a:xfrm>
        </p:grpSpPr>
        <p:pic>
          <p:nvPicPr>
            <p:cNvPr id="60" name="Picture 59" descr="m_alfna_56Fe_wg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8928" y="3776304"/>
              <a:ext cx="4173959" cy="3010725"/>
            </a:xfrm>
            <a:prstGeom prst="rect">
              <a:avLst/>
            </a:prstGeom>
            <a:ln>
              <a:solidFill>
                <a:srgbClr val="000000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1" name="TextBox 60"/>
            <p:cNvSpPr txBox="1"/>
            <p:nvPr/>
          </p:nvSpPr>
          <p:spPr>
            <a:xfrm>
              <a:off x="3418684" y="3843529"/>
              <a:ext cx="1204200" cy="44035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baseline="30000" dirty="0" smtClean="0">
                  <a:latin typeface="Abadi MT Condensed Light"/>
                  <a:cs typeface="Abadi MT Condensed Light"/>
                </a:rPr>
                <a:t>56</a:t>
              </a:r>
              <a:r>
                <a:rPr lang="en-US" sz="2000" dirty="0" smtClean="0">
                  <a:latin typeface="Abadi MT Condensed Light"/>
                  <a:cs typeface="Abadi MT Condensed Light"/>
                </a:rPr>
                <a:t>Fe(</a:t>
              </a:r>
              <a:r>
                <a:rPr lang="en-US" sz="2000" dirty="0" err="1" smtClean="0">
                  <a:latin typeface="Abadi MT Condensed Light"/>
                  <a:cs typeface="Abadi MT Condensed Light"/>
                </a:rPr>
                <a:t>p,p’</a:t>
              </a:r>
              <a:r>
                <a:rPr lang="en-US" sz="2000" dirty="0" err="1" smtClean="0">
                  <a:latin typeface="Symbol" charset="2"/>
                  <a:cs typeface="Symbol" charset="2"/>
                </a:rPr>
                <a:t>g</a:t>
              </a:r>
              <a:r>
                <a:rPr lang="en-US" sz="2000" dirty="0" smtClean="0">
                  <a:latin typeface="Abadi MT Condensed Light"/>
                  <a:cs typeface="Abadi MT Condensed Light"/>
                </a:rPr>
                <a:t>)</a:t>
              </a:r>
              <a:endParaRPr lang="en-US" sz="2000" baseline="30000" dirty="0">
                <a:latin typeface="Abadi MT Condensed Light"/>
                <a:cs typeface="Abadi MT Condensed Ligh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406805" y="6383646"/>
              <a:ext cx="836735" cy="372608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Abadi MT Condensed Light"/>
                  <a:cs typeface="Abadi MT Condensed Light"/>
                </a:rPr>
                <a:t>E</a:t>
              </a:r>
              <a:r>
                <a:rPr lang="en-US" sz="1600" dirty="0" err="1" smtClean="0">
                  <a:latin typeface="Symbol" charset="2"/>
                  <a:cs typeface="Symbol" charset="2"/>
                </a:rPr>
                <a:t>g</a:t>
              </a:r>
              <a:r>
                <a:rPr lang="en-US" sz="1600" dirty="0" smtClean="0">
                  <a:latin typeface="Abadi MT Condensed Light"/>
                  <a:cs typeface="Abadi MT Condensed Light"/>
                </a:rPr>
                <a:t> (</a:t>
              </a:r>
              <a:r>
                <a:rPr lang="en-US" sz="1600" dirty="0" err="1" smtClean="0">
                  <a:latin typeface="Abadi MT Condensed Light"/>
                  <a:cs typeface="Abadi MT Condensed Light"/>
                </a:rPr>
                <a:t>keV</a:t>
              </a:r>
              <a:r>
                <a:rPr lang="en-US" sz="1600" dirty="0" smtClean="0">
                  <a:latin typeface="Abadi MT Condensed Light"/>
                  <a:cs typeface="Abadi MT Condensed Light"/>
                </a:rPr>
                <a:t>)</a:t>
              </a:r>
              <a:endParaRPr lang="en-US" sz="1600" dirty="0">
                <a:latin typeface="Abadi MT Condensed Light"/>
                <a:cs typeface="Abadi MT Condensed Ligh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185216" y="4117393"/>
              <a:ext cx="847740" cy="36128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badi MT Condensed Light"/>
                  <a:cs typeface="Abadi MT Condensed Light"/>
                </a:rPr>
                <a:t>E</a:t>
              </a:r>
              <a:r>
                <a:rPr lang="en-US" sz="1600" dirty="0">
                  <a:latin typeface="Abadi MT Condensed Light"/>
                  <a:cs typeface="Abadi MT Condensed Light"/>
                </a:rPr>
                <a:t>x</a:t>
              </a:r>
              <a:r>
                <a:rPr lang="en-US" sz="1600" dirty="0" smtClean="0">
                  <a:latin typeface="Abadi MT Condensed Light"/>
                  <a:cs typeface="Abadi MT Condensed Light"/>
                </a:rPr>
                <a:t> (</a:t>
              </a:r>
              <a:r>
                <a:rPr lang="en-US" sz="1600" dirty="0" err="1" smtClean="0">
                  <a:latin typeface="Abadi MT Condensed Light"/>
                  <a:cs typeface="Abadi MT Condensed Light"/>
                </a:rPr>
                <a:t>keV</a:t>
              </a:r>
              <a:r>
                <a:rPr lang="en-US" sz="1600" dirty="0" smtClean="0">
                  <a:latin typeface="Abadi MT Condensed Light"/>
                  <a:cs typeface="Abadi MT Condensed Light"/>
                </a:rPr>
                <a:t>)</a:t>
              </a:r>
              <a:endParaRPr lang="en-US" sz="1600" dirty="0">
                <a:latin typeface="Abadi MT Condensed Light"/>
                <a:cs typeface="Abadi MT Condensed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0704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26" y="1166492"/>
            <a:ext cx="8454473" cy="282981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halkboard"/>
                <a:cs typeface="Chalkboard"/>
              </a:rPr>
              <a:t>Goal: get an </a:t>
            </a:r>
            <a:r>
              <a:rPr lang="en-US" sz="2800" dirty="0" err="1" smtClean="0">
                <a:latin typeface="Chalkboard"/>
                <a:cs typeface="Chalkboard"/>
              </a:rPr>
              <a:t>E</a:t>
            </a:r>
            <a:r>
              <a:rPr lang="en-US" sz="2800" baseline="-25000" dirty="0" err="1" smtClean="0">
                <a:latin typeface="Symbol" charset="2"/>
                <a:cs typeface="Symbol" charset="2"/>
              </a:rPr>
              <a:t>g</a:t>
            </a:r>
            <a:r>
              <a:rPr lang="en-US" sz="2800" dirty="0" smtClean="0">
                <a:latin typeface="Chalkboard"/>
                <a:cs typeface="Chalkboard"/>
              </a:rPr>
              <a:t> </a:t>
            </a:r>
            <a:r>
              <a:rPr lang="en-US" sz="2800" dirty="0" err="1" smtClean="0">
                <a:latin typeface="Chalkboard"/>
                <a:cs typeface="Chalkboard"/>
              </a:rPr>
              <a:t>vs</a:t>
            </a:r>
            <a:r>
              <a:rPr lang="en-US" sz="2800" dirty="0" smtClean="0">
                <a:latin typeface="Chalkboard"/>
                <a:cs typeface="Chalkboard"/>
              </a:rPr>
              <a:t> E</a:t>
            </a:r>
            <a:r>
              <a:rPr lang="en-US" sz="2800" baseline="-25000" dirty="0" smtClean="0">
                <a:latin typeface="Chalkboard"/>
                <a:cs typeface="Chalkboard"/>
              </a:rPr>
              <a:t>x</a:t>
            </a:r>
            <a:r>
              <a:rPr lang="en-US" sz="2800" dirty="0" smtClean="0">
                <a:latin typeface="Chalkboard"/>
                <a:cs typeface="Chalkboard"/>
              </a:rPr>
              <a:t> matrix for an exotic (neutron-rich) nucleus</a:t>
            </a:r>
          </a:p>
          <a:p>
            <a:r>
              <a:rPr lang="en-US" sz="2800" dirty="0" smtClean="0">
                <a:latin typeface="Chalkboard"/>
                <a:cs typeface="Chalkboard"/>
              </a:rPr>
              <a:t>Options: 		</a:t>
            </a:r>
          </a:p>
          <a:p>
            <a:pPr lvl="1"/>
            <a:r>
              <a:rPr lang="en-US" sz="2400" dirty="0" smtClean="0">
                <a:latin typeface="Chalkboard"/>
                <a:cs typeface="Chalkboard"/>
              </a:rPr>
              <a:t>radioactive-beam inverse kinematics experiments</a:t>
            </a:r>
          </a:p>
          <a:p>
            <a:pPr lvl="1"/>
            <a:r>
              <a:rPr lang="en-US" sz="2400" b="1" dirty="0" smtClean="0">
                <a:latin typeface="Chalkboard"/>
                <a:cs typeface="Chalkboard"/>
              </a:rPr>
              <a:t>beta-Oslo method </a:t>
            </a:r>
            <a:r>
              <a:rPr lang="en-US" sz="1600" dirty="0">
                <a:latin typeface="Chalkboard"/>
                <a:cs typeface="Chalkboard"/>
              </a:rPr>
              <a:t>[</a:t>
            </a:r>
            <a:r>
              <a:rPr lang="en-US" sz="1600" dirty="0" smtClean="0">
                <a:latin typeface="Chalkboard"/>
                <a:cs typeface="Chalkboard"/>
              </a:rPr>
              <a:t>A. </a:t>
            </a:r>
            <a:r>
              <a:rPr lang="en-US" sz="1600" dirty="0" err="1" smtClean="0">
                <a:latin typeface="Chalkboard"/>
                <a:cs typeface="Chalkboard"/>
              </a:rPr>
              <a:t>Spyrou</a:t>
            </a:r>
            <a:r>
              <a:rPr lang="en-US" sz="1600" dirty="0" smtClean="0">
                <a:latin typeface="Chalkboard"/>
                <a:cs typeface="Chalkboard"/>
              </a:rPr>
              <a:t>, S.N. </a:t>
            </a:r>
            <a:r>
              <a:rPr lang="en-US" sz="1600" dirty="0" err="1" smtClean="0">
                <a:latin typeface="Chalkboard"/>
                <a:cs typeface="Chalkboard"/>
              </a:rPr>
              <a:t>Liddick</a:t>
            </a:r>
            <a:r>
              <a:rPr lang="en-US" sz="1600" dirty="0" smtClean="0">
                <a:latin typeface="Chalkboard"/>
                <a:cs typeface="Chalkboard"/>
              </a:rPr>
              <a:t>, A.C. Larsen, M. </a:t>
            </a:r>
            <a:r>
              <a:rPr lang="en-US" sz="1600" dirty="0" err="1" smtClean="0">
                <a:latin typeface="Chalkboard"/>
                <a:cs typeface="Chalkboard"/>
              </a:rPr>
              <a:t>Guttormsen</a:t>
            </a:r>
            <a:r>
              <a:rPr lang="en-US" sz="1600" dirty="0" smtClean="0">
                <a:latin typeface="Chalkboard"/>
                <a:cs typeface="Chalkboard"/>
              </a:rPr>
              <a:t> et al., PRL 113, 232502 (2014)]</a:t>
            </a:r>
            <a:endParaRPr lang="en-US" sz="1600" b="1" dirty="0">
              <a:latin typeface="Chalkboard"/>
              <a:cs typeface="Chalkboar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7" y="253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1. </a:t>
            </a:r>
            <a:r>
              <a:rPr lang="en-US" sz="3600" b="1" dirty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T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he beta-Oslo method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85800" y="3854838"/>
            <a:ext cx="7772400" cy="19389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Recipe:</a:t>
            </a:r>
          </a:p>
          <a:p>
            <a:r>
              <a:rPr lang="en-US" sz="2400" dirty="0" smtClean="0">
                <a:latin typeface="Chalkboard"/>
                <a:cs typeface="Chalkboard"/>
              </a:rPr>
              <a:t>1) Implant a neutron-rich nucleus (preferably with </a:t>
            </a:r>
            <a:r>
              <a:rPr lang="en-US" sz="2400" dirty="0" err="1" smtClean="0">
                <a:latin typeface="Chalkboard"/>
                <a:cs typeface="Chalkboard"/>
              </a:rPr>
              <a:t>Q</a:t>
            </a:r>
            <a:r>
              <a:rPr lang="en-US" sz="2400" baseline="-25000" dirty="0" err="1" smtClean="0">
                <a:latin typeface="Chalkboard"/>
                <a:cs typeface="Chalkboard"/>
              </a:rPr>
              <a:t>b</a:t>
            </a:r>
            <a:r>
              <a:rPr lang="en-US" sz="2400" dirty="0" smtClean="0">
                <a:latin typeface="Chalkboard"/>
                <a:cs typeface="Chalkboard"/>
              </a:rPr>
              <a:t> ≈ </a:t>
            </a:r>
            <a:r>
              <a:rPr lang="en-US" sz="2400" dirty="0" err="1" smtClean="0">
                <a:latin typeface="Chalkboard"/>
                <a:cs typeface="Chalkboard"/>
              </a:rPr>
              <a:t>S</a:t>
            </a:r>
            <a:r>
              <a:rPr lang="en-US" sz="2400" baseline="-25000" dirty="0" err="1" smtClean="0">
                <a:latin typeface="Chalkboard"/>
                <a:cs typeface="Chalkboard"/>
              </a:rPr>
              <a:t>n</a:t>
            </a:r>
            <a:r>
              <a:rPr lang="en-US" sz="2400" dirty="0" smtClean="0">
                <a:latin typeface="Chalkboard"/>
                <a:cs typeface="Chalkboard"/>
              </a:rPr>
              <a:t>) in a </a:t>
            </a:r>
            <a:r>
              <a:rPr lang="en-US" sz="2400" dirty="0" smtClean="0">
                <a:latin typeface="Chalkboard"/>
                <a:cs typeface="Chalkboard"/>
              </a:rPr>
              <a:t>segmented total</a:t>
            </a:r>
            <a:r>
              <a:rPr lang="en-US" sz="2400" dirty="0" smtClean="0">
                <a:latin typeface="Chalkboard"/>
                <a:cs typeface="Chalkboard"/>
              </a:rPr>
              <a:t>-absorption spectrometer</a:t>
            </a:r>
          </a:p>
          <a:p>
            <a:r>
              <a:rPr lang="en-US" sz="2400" dirty="0" smtClean="0">
                <a:latin typeface="Chalkboard"/>
                <a:cs typeface="Chalkboard"/>
              </a:rPr>
              <a:t>2) Measure </a:t>
            </a:r>
            <a:r>
              <a:rPr lang="en-US" sz="2400" dirty="0" smtClean="0">
                <a:latin typeface="Symbol" charset="2"/>
                <a:cs typeface="Symbol" charset="2"/>
              </a:rPr>
              <a:t>b</a:t>
            </a:r>
            <a:r>
              <a:rPr lang="en-US" sz="2400" dirty="0" smtClean="0">
                <a:latin typeface="Chalkboard"/>
                <a:cs typeface="Chalkboard"/>
              </a:rPr>
              <a:t>-particle in coincidence with </a:t>
            </a:r>
            <a:r>
              <a:rPr lang="en-US" sz="2400" dirty="0" smtClean="0">
                <a:latin typeface="Symbol" charset="2"/>
                <a:cs typeface="Symbol" charset="2"/>
              </a:rPr>
              <a:t>g</a:t>
            </a:r>
            <a:r>
              <a:rPr lang="en-US" sz="2400" dirty="0">
                <a:latin typeface="Chalkboard"/>
                <a:cs typeface="Chalkboard"/>
              </a:rPr>
              <a:t> </a:t>
            </a:r>
            <a:r>
              <a:rPr lang="en-US" sz="2400" dirty="0" smtClean="0">
                <a:latin typeface="Chalkboard"/>
                <a:cs typeface="Chalkboard"/>
              </a:rPr>
              <a:t>rays from the daughter nucleus</a:t>
            </a:r>
          </a:p>
        </p:txBody>
      </p:sp>
    </p:spTree>
    <p:extLst>
      <p:ext uri="{BB962C8B-B14F-4D97-AF65-F5344CB8AC3E}">
        <p14:creationId xmlns:p14="http://schemas.microsoft.com/office/powerpoint/2010/main" val="1312521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7" y="253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1. The beta-Oslo method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917" y="3433805"/>
            <a:ext cx="3403937" cy="20779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5944433"/>
            <a:ext cx="4540859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halkboard"/>
                <a:cs typeface="Chalkboard"/>
              </a:rPr>
              <a:t>Segmented, total absorption spectrometer </a:t>
            </a:r>
            <a:r>
              <a:rPr lang="en-US" sz="1600" dirty="0" err="1" smtClean="0">
                <a:latin typeface="Chalkboard"/>
                <a:cs typeface="Chalkboard"/>
              </a:rPr>
              <a:t>SuN</a:t>
            </a:r>
            <a:endParaRPr lang="en-US" sz="1600" dirty="0" smtClean="0">
              <a:latin typeface="Chalkboard"/>
              <a:cs typeface="Chalkboard"/>
            </a:endParaRPr>
          </a:p>
          <a:p>
            <a:pPr algn="ctr"/>
            <a:r>
              <a:rPr lang="en-US" sz="1200" dirty="0" smtClean="0">
                <a:latin typeface="Chalkboard"/>
                <a:cs typeface="Chalkboard"/>
              </a:rPr>
              <a:t>[A. Simon, S.J. Quinn, A. </a:t>
            </a:r>
            <a:r>
              <a:rPr lang="en-US" sz="1200" dirty="0" err="1" smtClean="0">
                <a:latin typeface="Chalkboard"/>
                <a:cs typeface="Chalkboard"/>
              </a:rPr>
              <a:t>Spyrou</a:t>
            </a:r>
            <a:r>
              <a:rPr lang="en-US" sz="1200" dirty="0" smtClean="0">
                <a:latin typeface="Chalkboard"/>
                <a:cs typeface="Chalkboard"/>
              </a:rPr>
              <a:t> et al, NIM A 703, 16 (2013)]</a:t>
            </a:r>
            <a:endParaRPr lang="en-US" sz="1200" dirty="0">
              <a:latin typeface="Chalkboard"/>
              <a:cs typeface="Chalkboard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688988" y="1849693"/>
            <a:ext cx="4997812" cy="3168223"/>
            <a:chOff x="4054294" y="3188127"/>
            <a:chExt cx="4997812" cy="3168223"/>
          </a:xfrm>
        </p:grpSpPr>
        <p:pic>
          <p:nvPicPr>
            <p:cNvPr id="10" name="Picture 9" descr="unf_matrix_76Ge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54294" y="3188127"/>
              <a:ext cx="4997812" cy="316822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061078" y="3331466"/>
              <a:ext cx="2956053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Beta-decay of</a:t>
              </a:r>
              <a:r>
                <a:rPr lang="en-US" baseline="30000" dirty="0" smtClean="0">
                  <a:latin typeface="Chalkboard"/>
                  <a:cs typeface="Chalkboard"/>
                </a:rPr>
                <a:t> 76</a:t>
              </a:r>
              <a:r>
                <a:rPr lang="en-US" dirty="0" smtClean="0">
                  <a:latin typeface="Chalkboard"/>
                  <a:cs typeface="Chalkboard"/>
                </a:rPr>
                <a:t>Ga -&gt;</a:t>
              </a:r>
              <a:r>
                <a:rPr lang="en-US" baseline="30000" dirty="0" smtClean="0">
                  <a:latin typeface="Chalkboard"/>
                  <a:cs typeface="Chalkboard"/>
                </a:rPr>
                <a:t> 76</a:t>
              </a:r>
              <a:r>
                <a:rPr lang="en-US" dirty="0" smtClean="0">
                  <a:latin typeface="Chalkboard"/>
                  <a:cs typeface="Chalkboard"/>
                </a:rPr>
                <a:t>Ge</a:t>
              </a:r>
              <a:endParaRPr lang="en-US" dirty="0">
                <a:latin typeface="Chalkboard"/>
                <a:cs typeface="Chalkboard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40859" y="5944433"/>
            <a:ext cx="4352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halkboard"/>
                <a:cs typeface="Chalkboard"/>
              </a:rPr>
              <a:t>[A. </a:t>
            </a:r>
            <a:r>
              <a:rPr lang="en-US" sz="1400" dirty="0" err="1" smtClean="0">
                <a:latin typeface="Chalkboard"/>
                <a:cs typeface="Chalkboard"/>
              </a:rPr>
              <a:t>Spyrou</a:t>
            </a:r>
            <a:r>
              <a:rPr lang="en-US" sz="1400" dirty="0" smtClean="0">
                <a:latin typeface="Chalkboard"/>
                <a:cs typeface="Chalkboard"/>
              </a:rPr>
              <a:t>, S.N. </a:t>
            </a:r>
            <a:r>
              <a:rPr lang="en-US" sz="1400" dirty="0" err="1" smtClean="0">
                <a:latin typeface="Chalkboard"/>
                <a:cs typeface="Chalkboard"/>
              </a:rPr>
              <a:t>Liddick</a:t>
            </a:r>
            <a:r>
              <a:rPr lang="en-US" sz="1400" dirty="0" smtClean="0">
                <a:latin typeface="Chalkboard"/>
                <a:cs typeface="Chalkboard"/>
              </a:rPr>
              <a:t>, A.C. Larsen, M. </a:t>
            </a:r>
            <a:r>
              <a:rPr lang="en-US" sz="1400" dirty="0" err="1" smtClean="0">
                <a:latin typeface="Chalkboard"/>
                <a:cs typeface="Chalkboard"/>
              </a:rPr>
              <a:t>Guttormsen</a:t>
            </a:r>
            <a:r>
              <a:rPr lang="en-US" sz="1400" dirty="0" smtClean="0">
                <a:latin typeface="Chalkboard"/>
                <a:cs typeface="Chalkboard"/>
              </a:rPr>
              <a:t> </a:t>
            </a:r>
          </a:p>
          <a:p>
            <a:r>
              <a:rPr lang="en-US" sz="1400" dirty="0" smtClean="0">
                <a:latin typeface="Chalkboard"/>
                <a:cs typeface="Chalkboard"/>
              </a:rPr>
              <a:t>et al., Phys. Rev. </a:t>
            </a:r>
            <a:r>
              <a:rPr lang="en-US" sz="1400" dirty="0" err="1" smtClean="0">
                <a:latin typeface="Chalkboard"/>
                <a:cs typeface="Chalkboard"/>
              </a:rPr>
              <a:t>Lett</a:t>
            </a:r>
            <a:r>
              <a:rPr lang="en-US" sz="1400" dirty="0" smtClean="0">
                <a:latin typeface="Chalkboard"/>
                <a:cs typeface="Chalkboard"/>
              </a:rPr>
              <a:t>. </a:t>
            </a:r>
            <a:r>
              <a:rPr lang="en-US" sz="1400" b="1" dirty="0" smtClean="0">
                <a:latin typeface="Chalkboard"/>
                <a:cs typeface="Chalkboard"/>
              </a:rPr>
              <a:t>113</a:t>
            </a:r>
            <a:r>
              <a:rPr lang="en-US" sz="1400" dirty="0" smtClean="0">
                <a:latin typeface="Chalkboard"/>
                <a:cs typeface="Chalkboard"/>
              </a:rPr>
              <a:t>, 232502 (2014)]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00637" y="1382276"/>
            <a:ext cx="2141577" cy="1280253"/>
            <a:chOff x="375604" y="1459980"/>
            <a:chExt cx="2141577" cy="1280253"/>
          </a:xfrm>
        </p:grpSpPr>
        <p:grpSp>
          <p:nvGrpSpPr>
            <p:cNvPr id="14" name="Group 13"/>
            <p:cNvGrpSpPr/>
            <p:nvPr/>
          </p:nvGrpSpPr>
          <p:grpSpPr>
            <a:xfrm>
              <a:off x="900637" y="1914962"/>
              <a:ext cx="1331546" cy="825271"/>
              <a:chOff x="1756634" y="3325522"/>
              <a:chExt cx="1555085" cy="944647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2777191" y="4083940"/>
                <a:ext cx="486324" cy="15043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" name="Picture 21" descr="Screen Shot 2014-02-25 at 9.10.01 PM.png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756634" y="3325522"/>
                <a:ext cx="1020556" cy="944647"/>
              </a:xfrm>
              <a:prstGeom prst="rect">
                <a:avLst/>
              </a:prstGeom>
            </p:spPr>
          </p:pic>
          <p:cxnSp>
            <p:nvCxnSpPr>
              <p:cNvPr id="23" name="Straight Connector 22"/>
              <p:cNvCxnSpPr/>
              <p:nvPr/>
            </p:nvCxnSpPr>
            <p:spPr>
              <a:xfrm>
                <a:off x="2792969" y="4032005"/>
                <a:ext cx="486324" cy="15043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/>
              <p:cNvSpPr/>
              <p:nvPr/>
            </p:nvSpPr>
            <p:spPr>
              <a:xfrm>
                <a:off x="3248683" y="4178810"/>
                <a:ext cx="63036" cy="5970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20193521">
              <a:off x="375604" y="1459980"/>
              <a:ext cx="265603" cy="652550"/>
              <a:chOff x="2153731" y="1209235"/>
              <a:chExt cx="265603" cy="652550"/>
            </a:xfrm>
          </p:grpSpPr>
          <p:sp>
            <p:nvSpPr>
              <p:cNvPr id="19" name="Freeform 45"/>
              <p:cNvSpPr>
                <a:spLocks noChangeAspect="1"/>
              </p:cNvSpPr>
              <p:nvPr/>
            </p:nvSpPr>
            <p:spPr bwMode="auto">
              <a:xfrm>
                <a:off x="2184887" y="1390144"/>
                <a:ext cx="234447" cy="471641"/>
              </a:xfrm>
              <a:custGeom>
                <a:avLst/>
                <a:gdLst>
                  <a:gd name="T0" fmla="*/ 248 w 248"/>
                  <a:gd name="T1" fmla="*/ 480 h 480"/>
                  <a:gd name="T2" fmla="*/ 104 w 248"/>
                  <a:gd name="T3" fmla="*/ 432 h 480"/>
                  <a:gd name="T4" fmla="*/ 200 w 248"/>
                  <a:gd name="T5" fmla="*/ 336 h 480"/>
                  <a:gd name="T6" fmla="*/ 104 w 248"/>
                  <a:gd name="T7" fmla="*/ 288 h 480"/>
                  <a:gd name="T8" fmla="*/ 152 w 248"/>
                  <a:gd name="T9" fmla="*/ 192 h 480"/>
                  <a:gd name="T10" fmla="*/ 8 w 248"/>
                  <a:gd name="T11" fmla="*/ 144 h 480"/>
                  <a:gd name="T12" fmla="*/ 104 w 248"/>
                  <a:gd name="T13" fmla="*/ 48 h 480"/>
                  <a:gd name="T14" fmla="*/ 8 w 248"/>
                  <a:gd name="T15" fmla="*/ 0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8"/>
                  <a:gd name="T25" fmla="*/ 0 h 480"/>
                  <a:gd name="T26" fmla="*/ 248 w 248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8" h="480">
                    <a:moveTo>
                      <a:pt x="248" y="480"/>
                    </a:moveTo>
                    <a:cubicBezTo>
                      <a:pt x="180" y="468"/>
                      <a:pt x="112" y="456"/>
                      <a:pt x="104" y="432"/>
                    </a:cubicBezTo>
                    <a:cubicBezTo>
                      <a:pt x="96" y="408"/>
                      <a:pt x="200" y="360"/>
                      <a:pt x="200" y="336"/>
                    </a:cubicBezTo>
                    <a:cubicBezTo>
                      <a:pt x="200" y="312"/>
                      <a:pt x="112" y="312"/>
                      <a:pt x="104" y="288"/>
                    </a:cubicBezTo>
                    <a:cubicBezTo>
                      <a:pt x="96" y="264"/>
                      <a:pt x="168" y="216"/>
                      <a:pt x="152" y="192"/>
                    </a:cubicBezTo>
                    <a:cubicBezTo>
                      <a:pt x="136" y="168"/>
                      <a:pt x="16" y="168"/>
                      <a:pt x="8" y="144"/>
                    </a:cubicBezTo>
                    <a:cubicBezTo>
                      <a:pt x="0" y="120"/>
                      <a:pt x="104" y="72"/>
                      <a:pt x="104" y="48"/>
                    </a:cubicBezTo>
                    <a:cubicBezTo>
                      <a:pt x="104" y="24"/>
                      <a:pt x="24" y="8"/>
                      <a:pt x="8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GB"/>
              </a:p>
            </p:txBody>
          </p:sp>
          <p:sp>
            <p:nvSpPr>
              <p:cNvPr id="20" name="Line 46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153731" y="1209235"/>
                <a:ext cx="45377" cy="1886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 rot="5026056">
              <a:off x="2058104" y="1472526"/>
              <a:ext cx="265603" cy="652550"/>
              <a:chOff x="2153731" y="1209235"/>
              <a:chExt cx="265603" cy="652550"/>
            </a:xfrm>
          </p:grpSpPr>
          <p:sp>
            <p:nvSpPr>
              <p:cNvPr id="17" name="Freeform 16"/>
              <p:cNvSpPr>
                <a:spLocks noChangeAspect="1"/>
              </p:cNvSpPr>
              <p:nvPr/>
            </p:nvSpPr>
            <p:spPr bwMode="auto">
              <a:xfrm>
                <a:off x="2184887" y="1390144"/>
                <a:ext cx="234447" cy="471641"/>
              </a:xfrm>
              <a:custGeom>
                <a:avLst/>
                <a:gdLst>
                  <a:gd name="T0" fmla="*/ 248 w 248"/>
                  <a:gd name="T1" fmla="*/ 480 h 480"/>
                  <a:gd name="T2" fmla="*/ 104 w 248"/>
                  <a:gd name="T3" fmla="*/ 432 h 480"/>
                  <a:gd name="T4" fmla="*/ 200 w 248"/>
                  <a:gd name="T5" fmla="*/ 336 h 480"/>
                  <a:gd name="T6" fmla="*/ 104 w 248"/>
                  <a:gd name="T7" fmla="*/ 288 h 480"/>
                  <a:gd name="T8" fmla="*/ 152 w 248"/>
                  <a:gd name="T9" fmla="*/ 192 h 480"/>
                  <a:gd name="T10" fmla="*/ 8 w 248"/>
                  <a:gd name="T11" fmla="*/ 144 h 480"/>
                  <a:gd name="T12" fmla="*/ 104 w 248"/>
                  <a:gd name="T13" fmla="*/ 48 h 480"/>
                  <a:gd name="T14" fmla="*/ 8 w 248"/>
                  <a:gd name="T15" fmla="*/ 0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8"/>
                  <a:gd name="T25" fmla="*/ 0 h 480"/>
                  <a:gd name="T26" fmla="*/ 248 w 248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8" h="480">
                    <a:moveTo>
                      <a:pt x="248" y="480"/>
                    </a:moveTo>
                    <a:cubicBezTo>
                      <a:pt x="180" y="468"/>
                      <a:pt x="112" y="456"/>
                      <a:pt x="104" y="432"/>
                    </a:cubicBezTo>
                    <a:cubicBezTo>
                      <a:pt x="96" y="408"/>
                      <a:pt x="200" y="360"/>
                      <a:pt x="200" y="336"/>
                    </a:cubicBezTo>
                    <a:cubicBezTo>
                      <a:pt x="200" y="312"/>
                      <a:pt x="112" y="312"/>
                      <a:pt x="104" y="288"/>
                    </a:cubicBezTo>
                    <a:cubicBezTo>
                      <a:pt x="96" y="264"/>
                      <a:pt x="168" y="216"/>
                      <a:pt x="152" y="192"/>
                    </a:cubicBezTo>
                    <a:cubicBezTo>
                      <a:pt x="136" y="168"/>
                      <a:pt x="16" y="168"/>
                      <a:pt x="8" y="144"/>
                    </a:cubicBezTo>
                    <a:cubicBezTo>
                      <a:pt x="0" y="120"/>
                      <a:pt x="104" y="72"/>
                      <a:pt x="104" y="48"/>
                    </a:cubicBezTo>
                    <a:cubicBezTo>
                      <a:pt x="104" y="24"/>
                      <a:pt x="24" y="8"/>
                      <a:pt x="8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GB"/>
              </a:p>
            </p:txBody>
          </p:sp>
          <p:sp>
            <p:nvSpPr>
              <p:cNvPr id="18" name="Line 46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153731" y="1209235"/>
                <a:ext cx="45377" cy="1886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515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27" y="1166492"/>
            <a:ext cx="8229600" cy="282981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Populated spins in the standard Oslo method: J ≈ 0-10</a:t>
            </a:r>
          </a:p>
          <a:p>
            <a:r>
              <a:rPr lang="en-US" sz="2400" dirty="0" smtClean="0">
                <a:latin typeface="Chalkboard"/>
                <a:cs typeface="Chalkboard"/>
              </a:rPr>
              <a:t>Beta-decay populates a few spins, much more selective (mainly Gamow-Teller, i.e. same parity as the mother nucleus and spins </a:t>
            </a:r>
            <a:r>
              <a:rPr lang="en-US" sz="2400" dirty="0" err="1" smtClean="0">
                <a:latin typeface="Chalkboard"/>
                <a:cs typeface="Chalkboard"/>
              </a:rPr>
              <a:t>J</a:t>
            </a:r>
            <a:r>
              <a:rPr lang="en-US" sz="2400" baseline="-25000" dirty="0" err="1" smtClean="0">
                <a:latin typeface="Chalkboard"/>
                <a:cs typeface="Chalkboard"/>
              </a:rPr>
              <a:t>initial</a:t>
            </a:r>
            <a:r>
              <a:rPr lang="en-US" sz="2400" dirty="0" smtClean="0">
                <a:latin typeface="Chalkboard"/>
                <a:cs typeface="Chalkboard"/>
              </a:rPr>
              <a:t> = J</a:t>
            </a:r>
            <a:r>
              <a:rPr lang="en-US" sz="2400" baseline="-25000" dirty="0" smtClean="0">
                <a:latin typeface="Chalkboard"/>
                <a:cs typeface="Chalkboard"/>
              </a:rPr>
              <a:t>mother</a:t>
            </a:r>
            <a:r>
              <a:rPr lang="en-US" sz="2400" dirty="0" smtClean="0">
                <a:latin typeface="Chalkboard"/>
                <a:cs typeface="Chalkboard"/>
              </a:rPr>
              <a:t>-1, </a:t>
            </a:r>
            <a:r>
              <a:rPr lang="en-US" sz="2400" dirty="0" err="1" smtClean="0">
                <a:latin typeface="Chalkboard"/>
                <a:cs typeface="Chalkboard"/>
              </a:rPr>
              <a:t>J</a:t>
            </a:r>
            <a:r>
              <a:rPr lang="en-US" sz="2400" baseline="-25000" dirty="0" err="1" smtClean="0">
                <a:latin typeface="Chalkboard"/>
                <a:cs typeface="Chalkboard"/>
              </a:rPr>
              <a:t>mother</a:t>
            </a:r>
            <a:r>
              <a:rPr lang="en-US" sz="2400" dirty="0" smtClean="0">
                <a:latin typeface="Chalkboard"/>
                <a:cs typeface="Chalkboard"/>
              </a:rPr>
              <a:t>, J</a:t>
            </a:r>
            <a:r>
              <a:rPr lang="en-US" sz="2400" baseline="-25000" dirty="0" smtClean="0">
                <a:latin typeface="Chalkboard"/>
                <a:cs typeface="Chalkboard"/>
              </a:rPr>
              <a:t>mother</a:t>
            </a:r>
            <a:r>
              <a:rPr lang="en-US" sz="2400" dirty="0" smtClean="0">
                <a:latin typeface="Chalkboard"/>
                <a:cs typeface="Chalkboard"/>
              </a:rPr>
              <a:t>+</a:t>
            </a:r>
            <a:r>
              <a:rPr lang="en-US" sz="2400" dirty="0" smtClean="0">
                <a:latin typeface="Chalkboard"/>
                <a:cs typeface="Chalkboard"/>
              </a:rPr>
              <a:t>1)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7" y="253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2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. Challenges, beta-Oslo method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49370" y="2828899"/>
            <a:ext cx="9045261" cy="3949074"/>
            <a:chOff x="49370" y="2828899"/>
            <a:chExt cx="9045261" cy="3949074"/>
          </a:xfrm>
        </p:grpSpPr>
        <p:pic>
          <p:nvPicPr>
            <p:cNvPr id="70" name="Picture 69" descr="Macintosh HD:Users:anncecil:Documents:76Ga_beta_76Ge:Oslo_method_seg2_and_seg3:Goriely2008:Ge_nlds:spin_76Ge_HFB.pdf"/>
            <p:cNvPicPr/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439" t="31762" r="7280" b="32478"/>
            <a:stretch/>
          </p:blipFill>
          <p:spPr bwMode="auto">
            <a:xfrm>
              <a:off x="49370" y="2828899"/>
              <a:ext cx="9045261" cy="275697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80244" y="5577644"/>
              <a:ext cx="7583513" cy="120032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halkboard"/>
                  <a:cs typeface="Chalkboard"/>
                </a:rPr>
                <a:t>Spin distribution for </a:t>
              </a:r>
              <a:r>
                <a:rPr lang="en-US" baseline="30000" dirty="0" smtClean="0">
                  <a:latin typeface="Chalkboard"/>
                  <a:cs typeface="Chalkboard"/>
                </a:rPr>
                <a:t>76</a:t>
              </a:r>
              <a:r>
                <a:rPr lang="en-US" dirty="0" smtClean="0">
                  <a:latin typeface="Chalkboard"/>
                  <a:cs typeface="Chalkboard"/>
                </a:rPr>
                <a:t>Ge from </a:t>
              </a:r>
              <a:r>
                <a:rPr lang="en-US" dirty="0" err="1" smtClean="0">
                  <a:latin typeface="Chalkboard"/>
                  <a:cs typeface="Chalkboard"/>
                </a:rPr>
                <a:t>Goriely</a:t>
              </a:r>
              <a:r>
                <a:rPr lang="en-US" dirty="0" smtClean="0">
                  <a:latin typeface="Chalkboard"/>
                  <a:cs typeface="Chalkboard"/>
                </a:rPr>
                <a:t> et al. </a:t>
              </a:r>
              <a:r>
                <a:rPr lang="en-US" dirty="0">
                  <a:latin typeface="Chalkboard"/>
                  <a:cs typeface="Chalkboard"/>
                </a:rPr>
                <a:t>[</a:t>
              </a:r>
              <a:r>
                <a:rPr lang="en-US" dirty="0" smtClean="0">
                  <a:latin typeface="Chalkboard"/>
                  <a:cs typeface="Chalkboard"/>
                </a:rPr>
                <a:t>PRC </a:t>
              </a:r>
              <a:r>
                <a:rPr lang="en-US" b="1" dirty="0" smtClean="0">
                  <a:latin typeface="Chalkboard"/>
                  <a:cs typeface="Chalkboard"/>
                </a:rPr>
                <a:t>78</a:t>
              </a:r>
              <a:r>
                <a:rPr lang="en-US" dirty="0" smtClean="0">
                  <a:latin typeface="Chalkboard"/>
                  <a:cs typeface="Chalkboard"/>
                </a:rPr>
                <a:t>, 064307 (2008)] </a:t>
              </a:r>
            </a:p>
            <a:p>
              <a:pPr marL="342900" indent="-342900">
                <a:buAutoNum type="alphaLcParenBoth"/>
              </a:pPr>
              <a:r>
                <a:rPr lang="en-US" dirty="0" smtClean="0">
                  <a:latin typeface="Chalkboard"/>
                  <a:cs typeface="Chalkboard"/>
                </a:rPr>
                <a:t>for Ex ≈ 1-5.8 MeV, (b) for Ex ≈ 6-10.9 MeV, and </a:t>
              </a:r>
            </a:p>
            <a:p>
              <a:r>
                <a:rPr lang="en-US" dirty="0" smtClean="0">
                  <a:latin typeface="Chalkboard"/>
                  <a:cs typeface="Chalkboard"/>
                </a:rPr>
                <a:t>(c) for a projection for Ex ≈ 7-7.5 MeV. </a:t>
              </a:r>
              <a:r>
                <a:rPr lang="en-US" dirty="0">
                  <a:latin typeface="Chalkboard"/>
                  <a:cs typeface="Chalkboard"/>
                </a:rPr>
                <a:t>B</a:t>
              </a:r>
              <a:r>
                <a:rPr lang="en-US" dirty="0" smtClean="0">
                  <a:latin typeface="Chalkboard"/>
                  <a:cs typeface="Chalkboard"/>
                </a:rPr>
                <a:t>lue histograms: </a:t>
              </a:r>
              <a:r>
                <a:rPr lang="en-US" dirty="0" err="1" smtClean="0">
                  <a:latin typeface="Chalkboard"/>
                  <a:cs typeface="Chalkboard"/>
                </a:rPr>
                <a:t>J</a:t>
              </a:r>
              <a:r>
                <a:rPr lang="en-US" baseline="-25000" dirty="0" err="1" smtClean="0">
                  <a:latin typeface="Chalkboard"/>
                  <a:cs typeface="Chalkboard"/>
                </a:rPr>
                <a:t>initial</a:t>
              </a:r>
              <a:r>
                <a:rPr lang="en-US" dirty="0" smtClean="0">
                  <a:latin typeface="Chalkboard"/>
                  <a:cs typeface="Chalkboard"/>
                </a:rPr>
                <a:t> of </a:t>
              </a:r>
              <a:r>
                <a:rPr lang="en-US" baseline="30000" dirty="0" smtClean="0">
                  <a:latin typeface="Chalkboard"/>
                  <a:cs typeface="Chalkboard"/>
                </a:rPr>
                <a:t>76</a:t>
              </a:r>
              <a:r>
                <a:rPr lang="en-US" dirty="0" smtClean="0">
                  <a:latin typeface="Chalkboard"/>
                  <a:cs typeface="Chalkboard"/>
                </a:rPr>
                <a:t>Ge. </a:t>
              </a:r>
            </a:p>
            <a:p>
              <a:endParaRPr lang="en-US" dirty="0">
                <a:latin typeface="Chalkboard"/>
                <a:cs typeface="Chalkboar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5644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27" y="1166492"/>
            <a:ext cx="8229600" cy="282981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Populated spins in the standard Oslo method: J ≈ 0-10</a:t>
            </a:r>
          </a:p>
          <a:p>
            <a:r>
              <a:rPr lang="en-US" sz="2400" dirty="0" smtClean="0">
                <a:latin typeface="Chalkboard"/>
                <a:cs typeface="Chalkboard"/>
              </a:rPr>
              <a:t>Beta-decay populates a few spins, much more selective (mainly Gamow-Teller, i.e. same parity as the mother nucleus and spins </a:t>
            </a:r>
            <a:r>
              <a:rPr lang="en-US" sz="2400" dirty="0" err="1" smtClean="0">
                <a:latin typeface="Chalkboard"/>
                <a:cs typeface="Chalkboard"/>
              </a:rPr>
              <a:t>J</a:t>
            </a:r>
            <a:r>
              <a:rPr lang="en-US" sz="2400" baseline="-25000" dirty="0" err="1" smtClean="0">
                <a:latin typeface="Chalkboard"/>
                <a:cs typeface="Chalkboard"/>
              </a:rPr>
              <a:t>initial</a:t>
            </a:r>
            <a:r>
              <a:rPr lang="en-US" sz="2400" dirty="0" smtClean="0">
                <a:latin typeface="Chalkboard"/>
                <a:cs typeface="Chalkboard"/>
              </a:rPr>
              <a:t> = J</a:t>
            </a:r>
            <a:r>
              <a:rPr lang="en-US" sz="2400" baseline="-25000" dirty="0" smtClean="0">
                <a:latin typeface="Chalkboard"/>
                <a:cs typeface="Chalkboard"/>
              </a:rPr>
              <a:t>mother</a:t>
            </a:r>
            <a:r>
              <a:rPr lang="en-US" sz="2400" dirty="0" smtClean="0">
                <a:latin typeface="Chalkboard"/>
                <a:cs typeface="Chalkboard"/>
              </a:rPr>
              <a:t>-1, </a:t>
            </a:r>
            <a:r>
              <a:rPr lang="en-US" sz="2400" dirty="0" err="1" smtClean="0">
                <a:latin typeface="Chalkboard"/>
                <a:cs typeface="Chalkboard"/>
              </a:rPr>
              <a:t>J</a:t>
            </a:r>
            <a:r>
              <a:rPr lang="en-US" sz="2400" baseline="-25000" dirty="0" err="1" smtClean="0">
                <a:latin typeface="Chalkboard"/>
                <a:cs typeface="Chalkboard"/>
              </a:rPr>
              <a:t>mother</a:t>
            </a:r>
            <a:r>
              <a:rPr lang="en-US" sz="2400" dirty="0" smtClean="0">
                <a:latin typeface="Chalkboard"/>
                <a:cs typeface="Chalkboard"/>
              </a:rPr>
              <a:t>, J</a:t>
            </a:r>
            <a:r>
              <a:rPr lang="en-US" sz="2400" baseline="-25000" dirty="0" smtClean="0">
                <a:latin typeface="Chalkboard"/>
                <a:cs typeface="Chalkboard"/>
              </a:rPr>
              <a:t>mother</a:t>
            </a:r>
            <a:r>
              <a:rPr lang="en-US" sz="2400" dirty="0" smtClean="0">
                <a:latin typeface="Chalkboard"/>
                <a:cs typeface="Chalkboard"/>
              </a:rPr>
              <a:t>+1</a:t>
            </a:r>
          </a:p>
          <a:p>
            <a:r>
              <a:rPr lang="en-US" sz="2400" b="1" dirty="0" smtClean="0">
                <a:latin typeface="Chalkboard"/>
                <a:cs typeface="Chalkboard"/>
              </a:rPr>
              <a:t>Why</a:t>
            </a:r>
            <a:r>
              <a:rPr lang="en-US" sz="2400" dirty="0" smtClean="0">
                <a:latin typeface="Chalkboard"/>
                <a:cs typeface="Chalkboard"/>
              </a:rPr>
              <a:t> is this a potential problem?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7" y="253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2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. Challenges, beta-Oslo method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27183" y="3551342"/>
            <a:ext cx="8089635" cy="2486708"/>
            <a:chOff x="527183" y="3551342"/>
            <a:chExt cx="8089635" cy="2486708"/>
          </a:xfrm>
        </p:grpSpPr>
        <p:sp>
          <p:nvSpPr>
            <p:cNvPr id="6" name="TextBox 5"/>
            <p:cNvSpPr txBox="1"/>
            <p:nvPr/>
          </p:nvSpPr>
          <p:spPr>
            <a:xfrm>
              <a:off x="527183" y="3551342"/>
              <a:ext cx="8089635" cy="70788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halkboard"/>
                  <a:cs typeface="Chalkboard"/>
                </a:rPr>
                <a:t>Assumption behind the first-generation method </a:t>
              </a:r>
            </a:p>
            <a:p>
              <a:r>
                <a:rPr lang="en-US" sz="2000" dirty="0" smtClean="0">
                  <a:latin typeface="Chalkboard"/>
                  <a:cs typeface="Chalkboard"/>
                </a:rPr>
                <a:t>[M. </a:t>
              </a:r>
              <a:r>
                <a:rPr lang="en-US" sz="2000" dirty="0" err="1" smtClean="0">
                  <a:latin typeface="Chalkboard"/>
                  <a:cs typeface="Chalkboard"/>
                </a:rPr>
                <a:t>Guttormsen</a:t>
              </a:r>
              <a:r>
                <a:rPr lang="en-US" sz="2000" dirty="0" smtClean="0">
                  <a:latin typeface="Chalkboard"/>
                  <a:cs typeface="Chalkboard"/>
                </a:rPr>
                <a:t>, T. </a:t>
              </a:r>
              <a:r>
                <a:rPr lang="en-US" sz="2000" dirty="0" err="1" smtClean="0">
                  <a:latin typeface="Chalkboard"/>
                  <a:cs typeface="Chalkboard"/>
                </a:rPr>
                <a:t>Ramsøy</a:t>
              </a:r>
              <a:r>
                <a:rPr lang="en-US" sz="2000" dirty="0" smtClean="0">
                  <a:latin typeface="Chalkboard"/>
                  <a:cs typeface="Chalkboard"/>
                </a:rPr>
                <a:t>, and J. </a:t>
              </a:r>
              <a:r>
                <a:rPr lang="en-US" sz="2000" dirty="0" err="1" smtClean="0">
                  <a:latin typeface="Chalkboard"/>
                  <a:cs typeface="Chalkboard"/>
                </a:rPr>
                <a:t>Rekstad</a:t>
              </a:r>
              <a:r>
                <a:rPr lang="en-US" sz="2000" dirty="0" smtClean="0">
                  <a:latin typeface="Chalkboard"/>
                  <a:cs typeface="Chalkboard"/>
                </a:rPr>
                <a:t>, NIM A255, 518 (1987)] </a:t>
              </a:r>
              <a:endParaRPr lang="en-US" sz="2000" dirty="0">
                <a:latin typeface="Chalkboard"/>
                <a:cs typeface="Chalkboard"/>
              </a:endParaRPr>
            </a:p>
          </p:txBody>
        </p:sp>
        <p:pic>
          <p:nvPicPr>
            <p:cNvPr id="7" name="Picture 6" descr="Screen Shot 2015-11-26 at 13.00.29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7183" y="4441678"/>
              <a:ext cx="8089635" cy="1596372"/>
            </a:xfrm>
            <a:prstGeom prst="rect">
              <a:avLst/>
            </a:prstGeom>
            <a:ln>
              <a:solidFill>
                <a:srgbClr val="4F81B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254898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27" y="1166492"/>
            <a:ext cx="8229600" cy="282981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Populated spins in the standard Oslo method: J ≈ 0-10</a:t>
            </a:r>
          </a:p>
          <a:p>
            <a:r>
              <a:rPr lang="en-US" sz="2400" dirty="0" smtClean="0">
                <a:latin typeface="Chalkboard"/>
                <a:cs typeface="Chalkboard"/>
              </a:rPr>
              <a:t>Beta-decay populates a few spins, much more selective (mainly Gamow-Teller, i.e. same parity as the mother nucleus and spins </a:t>
            </a:r>
            <a:r>
              <a:rPr lang="en-US" sz="2400" dirty="0" err="1" smtClean="0">
                <a:latin typeface="Chalkboard"/>
                <a:cs typeface="Chalkboard"/>
              </a:rPr>
              <a:t>J</a:t>
            </a:r>
            <a:r>
              <a:rPr lang="en-US" sz="2400" baseline="-25000" dirty="0" err="1" smtClean="0">
                <a:latin typeface="Chalkboard"/>
                <a:cs typeface="Chalkboard"/>
              </a:rPr>
              <a:t>initial</a:t>
            </a:r>
            <a:r>
              <a:rPr lang="en-US" sz="2400" dirty="0" smtClean="0">
                <a:latin typeface="Chalkboard"/>
                <a:cs typeface="Chalkboard"/>
              </a:rPr>
              <a:t> = J</a:t>
            </a:r>
            <a:r>
              <a:rPr lang="en-US" sz="2400" baseline="-25000" dirty="0" smtClean="0">
                <a:latin typeface="Chalkboard"/>
                <a:cs typeface="Chalkboard"/>
              </a:rPr>
              <a:t>mother</a:t>
            </a:r>
            <a:r>
              <a:rPr lang="en-US" sz="2400" dirty="0" smtClean="0">
                <a:latin typeface="Chalkboard"/>
                <a:cs typeface="Chalkboard"/>
              </a:rPr>
              <a:t>-1, </a:t>
            </a:r>
            <a:r>
              <a:rPr lang="en-US" sz="2400" dirty="0" err="1" smtClean="0">
                <a:latin typeface="Chalkboard"/>
                <a:cs typeface="Chalkboard"/>
              </a:rPr>
              <a:t>J</a:t>
            </a:r>
            <a:r>
              <a:rPr lang="en-US" sz="2400" baseline="-25000" dirty="0" err="1" smtClean="0">
                <a:latin typeface="Chalkboard"/>
                <a:cs typeface="Chalkboard"/>
              </a:rPr>
              <a:t>mother</a:t>
            </a:r>
            <a:r>
              <a:rPr lang="en-US" sz="2400" dirty="0" smtClean="0">
                <a:latin typeface="Chalkboard"/>
                <a:cs typeface="Chalkboard"/>
              </a:rPr>
              <a:t>, J</a:t>
            </a:r>
            <a:r>
              <a:rPr lang="en-US" sz="2400" baseline="-25000" dirty="0" smtClean="0">
                <a:latin typeface="Chalkboard"/>
                <a:cs typeface="Chalkboard"/>
              </a:rPr>
              <a:t>mother</a:t>
            </a:r>
            <a:r>
              <a:rPr lang="en-US" sz="2400" dirty="0" smtClean="0">
                <a:latin typeface="Chalkboard"/>
                <a:cs typeface="Chalkboard"/>
              </a:rPr>
              <a:t>+1)</a:t>
            </a:r>
          </a:p>
          <a:p>
            <a:r>
              <a:rPr lang="en-US" sz="2400" dirty="0" smtClean="0">
                <a:latin typeface="Chalkboard"/>
                <a:cs typeface="Chalkboard"/>
              </a:rPr>
              <a:t>Need the </a:t>
            </a:r>
            <a:r>
              <a:rPr lang="en-US" sz="2400" b="1" dirty="0" smtClean="0">
                <a:latin typeface="Chalkboard"/>
                <a:cs typeface="Chalkboard"/>
              </a:rPr>
              <a:t>shape</a:t>
            </a:r>
            <a:r>
              <a:rPr lang="en-US" sz="2400" dirty="0" smtClean="0">
                <a:latin typeface="Chalkboard"/>
                <a:cs typeface="Chalkboard"/>
              </a:rPr>
              <a:t> of the </a:t>
            </a:r>
            <a:r>
              <a:rPr lang="en-US" sz="2400" dirty="0" smtClean="0">
                <a:latin typeface="Symbol" charset="2"/>
                <a:cs typeface="Symbol" charset="2"/>
              </a:rPr>
              <a:t>g</a:t>
            </a:r>
            <a:r>
              <a:rPr lang="en-US" sz="2400" dirty="0" smtClean="0">
                <a:latin typeface="Chalkboard"/>
                <a:cs typeface="Chalkboard"/>
              </a:rPr>
              <a:t> spectra to be ≈the same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7" y="253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2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. Challenges, beta-Oslo method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pic>
        <p:nvPicPr>
          <p:cNvPr id="10" name="Picture 9" descr="projections_unf_76Ge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1"/>
          <a:stretch/>
        </p:blipFill>
        <p:spPr>
          <a:xfrm>
            <a:off x="4637534" y="3588349"/>
            <a:ext cx="3602320" cy="3072565"/>
          </a:xfrm>
          <a:prstGeom prst="rect">
            <a:avLst/>
          </a:prstGeom>
        </p:spPr>
      </p:pic>
      <p:pic>
        <p:nvPicPr>
          <p:cNvPr id="13" name="Picture 12" descr="unf_matrix_76G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" t="6776" r="1" b="1992"/>
          <a:stretch/>
        </p:blipFill>
        <p:spPr>
          <a:xfrm>
            <a:off x="232327" y="3379959"/>
            <a:ext cx="4405207" cy="334151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83449" y="3270865"/>
            <a:ext cx="597747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After one dipole transition: </a:t>
            </a:r>
            <a:r>
              <a:rPr lang="en-US" dirty="0" err="1" smtClean="0">
                <a:latin typeface="Chalkboard"/>
                <a:cs typeface="Chalkboard"/>
              </a:rPr>
              <a:t>J</a:t>
            </a:r>
            <a:r>
              <a:rPr lang="en-US" baseline="-25000" dirty="0" err="1" smtClean="0">
                <a:latin typeface="Chalkboard"/>
                <a:cs typeface="Chalkboard"/>
              </a:rPr>
              <a:t>final</a:t>
            </a:r>
            <a:r>
              <a:rPr lang="en-US" dirty="0" smtClean="0">
                <a:latin typeface="Chalkboard"/>
                <a:cs typeface="Chalkboard"/>
              </a:rPr>
              <a:t> = J</a:t>
            </a:r>
            <a:r>
              <a:rPr lang="en-US" baseline="-25000" dirty="0" smtClean="0">
                <a:latin typeface="Chalkboard"/>
                <a:cs typeface="Chalkboard"/>
              </a:rPr>
              <a:t>mother</a:t>
            </a:r>
            <a:r>
              <a:rPr lang="en-US" dirty="0" smtClean="0">
                <a:latin typeface="Chalkboard"/>
                <a:cs typeface="Chalkboard"/>
              </a:rPr>
              <a:t>-2, …, J</a:t>
            </a:r>
            <a:r>
              <a:rPr lang="en-US" baseline="-25000" dirty="0" smtClean="0">
                <a:latin typeface="Chalkboard"/>
                <a:cs typeface="Chalkboard"/>
              </a:rPr>
              <a:t>mother</a:t>
            </a:r>
            <a:r>
              <a:rPr lang="en-US" dirty="0" smtClean="0">
                <a:latin typeface="Chalkboard"/>
                <a:cs typeface="Chalkboard"/>
              </a:rPr>
              <a:t>+2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0788" y="5837955"/>
            <a:ext cx="738601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… and the normalization of the NLD and </a:t>
            </a:r>
            <a:r>
              <a:rPr lang="en-US" dirty="0" err="1" smtClean="0">
                <a:latin typeface="Symbol" charset="2"/>
                <a:cs typeface="Symbol" charset="2"/>
              </a:rPr>
              <a:t>g</a:t>
            </a:r>
            <a:r>
              <a:rPr lang="en-US" dirty="0" err="1" smtClean="0">
                <a:latin typeface="Chalkboard"/>
                <a:cs typeface="Chalkboard"/>
              </a:rPr>
              <a:t>SF</a:t>
            </a:r>
            <a:r>
              <a:rPr lang="en-US" dirty="0" smtClean="0">
                <a:latin typeface="Chalkboard"/>
                <a:cs typeface="Chalkboard"/>
              </a:rPr>
              <a:t> might be more tricky… </a:t>
            </a:r>
            <a:endParaRPr lang="en-US" dirty="0"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2222075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6072-C928-904A-A077-0A1B321ACB4E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2327" y="253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3. Case study: </a:t>
            </a:r>
            <a:r>
              <a:rPr lang="en-US" sz="3600" b="1" baseline="30000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76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Ga -&gt; </a:t>
            </a:r>
            <a:r>
              <a:rPr lang="en-US" sz="3600" b="1" baseline="30000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76</a:t>
            </a:r>
            <a:r>
              <a:rPr lang="en-US" sz="3600" b="1" dirty="0" smtClean="0">
                <a:ln w="10541" cmpd="sng">
                  <a:solidFill>
                    <a:srgbClr val="000000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halkboard"/>
                <a:cs typeface="Chalkboard"/>
              </a:rPr>
              <a:t>Ge</a:t>
            </a:r>
            <a:endParaRPr lang="en-US" sz="3600" b="1" dirty="0">
              <a:ln w="10541" cmpd="sng">
                <a:solidFill>
                  <a:srgbClr val="000000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halkboard"/>
              <a:cs typeface="Chalkboard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327" y="3129411"/>
            <a:ext cx="3403937" cy="2077906"/>
          </a:xfrm>
          <a:prstGeom prst="rect">
            <a:avLst/>
          </a:prstGeom>
        </p:spPr>
      </p:pic>
      <p:pic>
        <p:nvPicPr>
          <p:cNvPr id="12" name="Picture 11" descr="unf_matrix_76G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1536" y="2663685"/>
            <a:ext cx="4997812" cy="316822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32328" y="1098086"/>
            <a:ext cx="87835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halkboard"/>
                <a:cs typeface="Chalkboard"/>
              </a:rPr>
              <a:t>Experiment @ NSCL/MSU:</a:t>
            </a:r>
          </a:p>
          <a:p>
            <a:r>
              <a:rPr lang="en-US" baseline="30000" dirty="0" smtClean="0">
                <a:latin typeface="Chalkboard"/>
                <a:cs typeface="Chalkboard"/>
              </a:rPr>
              <a:t>76</a:t>
            </a:r>
            <a:r>
              <a:rPr lang="en-US" dirty="0" smtClean="0">
                <a:latin typeface="Chalkboard"/>
                <a:cs typeface="Chalkboard"/>
              </a:rPr>
              <a:t>Ge primary beam, 130 MeV/nucleon on thick Be target </a:t>
            </a:r>
            <a:r>
              <a:rPr lang="en-US" dirty="0" smtClean="0">
                <a:latin typeface="Chalkboard"/>
                <a:cs typeface="Chalkboard"/>
              </a:rPr>
              <a:t>-&gt; </a:t>
            </a:r>
            <a:r>
              <a:rPr lang="en-US" b="1" baseline="30000" dirty="0" smtClean="0">
                <a:latin typeface="Chalkboard"/>
                <a:cs typeface="Chalkboard"/>
              </a:rPr>
              <a:t>76</a:t>
            </a:r>
            <a:r>
              <a:rPr lang="en-US" b="1" dirty="0" smtClean="0">
                <a:latin typeface="Chalkboard"/>
                <a:cs typeface="Chalkboard"/>
              </a:rPr>
              <a:t>Ga</a:t>
            </a:r>
          </a:p>
          <a:p>
            <a:r>
              <a:rPr lang="en-US" dirty="0" smtClean="0">
                <a:latin typeface="Chalkboard"/>
                <a:cs typeface="Chalkboard"/>
              </a:rPr>
              <a:t>Through gas cell -&gt; 30-keV </a:t>
            </a:r>
            <a:r>
              <a:rPr lang="en-US" baseline="30000" dirty="0" smtClean="0">
                <a:latin typeface="Chalkboard"/>
                <a:cs typeface="Chalkboard"/>
              </a:rPr>
              <a:t>76</a:t>
            </a:r>
            <a:r>
              <a:rPr lang="en-US" dirty="0" smtClean="0">
                <a:latin typeface="Chalkboard"/>
                <a:cs typeface="Chalkboard"/>
              </a:rPr>
              <a:t>Ga implanted in Si detector inside </a:t>
            </a:r>
            <a:r>
              <a:rPr lang="en-US" dirty="0" err="1" smtClean="0">
                <a:latin typeface="Chalkboard"/>
                <a:cs typeface="Chalkboard"/>
              </a:rPr>
              <a:t>SuN</a:t>
            </a:r>
            <a:r>
              <a:rPr lang="en-US" dirty="0" smtClean="0">
                <a:latin typeface="Chalkboard"/>
                <a:cs typeface="Chalkboard"/>
              </a:rPr>
              <a:t> </a:t>
            </a:r>
          </a:p>
          <a:p>
            <a:r>
              <a:rPr lang="en-US" dirty="0" smtClean="0">
                <a:latin typeface="Chalkboard"/>
                <a:cs typeface="Chalkboard"/>
              </a:rPr>
              <a:t>≈ 500 </a:t>
            </a:r>
            <a:r>
              <a:rPr lang="en-US" dirty="0" err="1" smtClean="0">
                <a:latin typeface="Chalkboard"/>
                <a:cs typeface="Chalkboard"/>
              </a:rPr>
              <a:t>pps</a:t>
            </a:r>
            <a:r>
              <a:rPr lang="en-US" dirty="0" smtClean="0">
                <a:latin typeface="Chalkboard"/>
                <a:cs typeface="Chalkboard"/>
              </a:rPr>
              <a:t>, tag on </a:t>
            </a:r>
            <a:r>
              <a:rPr lang="en-US" b="1" dirty="0" smtClean="0">
                <a:latin typeface="Symbol" charset="2"/>
                <a:cs typeface="Symbol" charset="2"/>
              </a:rPr>
              <a:t>b</a:t>
            </a:r>
            <a:endParaRPr lang="en-US" dirty="0" smtClean="0">
              <a:latin typeface="Chalkboard"/>
              <a:cs typeface="Chalkboard"/>
            </a:endParaRPr>
          </a:p>
          <a:p>
            <a:r>
              <a:rPr lang="en-US" dirty="0" smtClean="0">
                <a:latin typeface="Chalkboard"/>
                <a:cs typeface="Chalkboard"/>
              </a:rPr>
              <a:t>Sum of </a:t>
            </a:r>
            <a:r>
              <a:rPr lang="en-US" dirty="0" smtClean="0">
                <a:latin typeface="Symbol" charset="2"/>
                <a:cs typeface="Symbol" charset="2"/>
              </a:rPr>
              <a:t>g</a:t>
            </a:r>
            <a:r>
              <a:rPr lang="en-US" dirty="0" smtClean="0">
                <a:latin typeface="Chalkboard"/>
                <a:cs typeface="Chalkboard"/>
              </a:rPr>
              <a:t>-rays = E</a:t>
            </a:r>
            <a:r>
              <a:rPr lang="en-US" baseline="-25000" dirty="0" smtClean="0">
                <a:latin typeface="Chalkboard"/>
                <a:cs typeface="Chalkboard"/>
              </a:rPr>
              <a:t>x</a:t>
            </a:r>
            <a:r>
              <a:rPr lang="en-US" dirty="0" smtClean="0">
                <a:latin typeface="Chalkboard"/>
                <a:cs typeface="Chalkboard"/>
              </a:rPr>
              <a:t>, individual </a:t>
            </a:r>
            <a:r>
              <a:rPr lang="en-US" dirty="0" smtClean="0">
                <a:latin typeface="Symbol" charset="2"/>
                <a:cs typeface="Symbol" charset="2"/>
              </a:rPr>
              <a:t>g</a:t>
            </a:r>
            <a:r>
              <a:rPr lang="en-US" dirty="0" smtClean="0">
                <a:latin typeface="Chalkboard"/>
                <a:cs typeface="Chalkboard"/>
              </a:rPr>
              <a:t>–rays = </a:t>
            </a:r>
            <a:r>
              <a:rPr lang="en-US" dirty="0" err="1" smtClean="0">
                <a:latin typeface="Chalkboard"/>
                <a:cs typeface="Chalkboard"/>
              </a:rPr>
              <a:t>E</a:t>
            </a:r>
            <a:r>
              <a:rPr lang="en-US" baseline="-25000" dirty="0" err="1" smtClean="0">
                <a:latin typeface="Symbol" charset="2"/>
                <a:cs typeface="Symbol" charset="2"/>
              </a:rPr>
              <a:t>g</a:t>
            </a:r>
            <a:endParaRPr lang="en-US" baseline="-25000" dirty="0" smtClean="0">
              <a:latin typeface="Symbol" charset="2"/>
              <a:cs typeface="Symbol" charset="2"/>
            </a:endParaRPr>
          </a:p>
          <a:p>
            <a:endParaRPr lang="en-US" dirty="0" smtClean="0">
              <a:latin typeface="Chalkboard"/>
              <a:cs typeface="Chalkboard"/>
            </a:endParaRPr>
          </a:p>
          <a:p>
            <a:endParaRPr lang="en-US" dirty="0">
              <a:latin typeface="Chalkboard"/>
              <a:cs typeface="Chalkboar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5944433"/>
            <a:ext cx="4540859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halkboard"/>
                <a:cs typeface="Chalkboard"/>
              </a:rPr>
              <a:t>Segmented, total absorption spectrometer </a:t>
            </a:r>
            <a:r>
              <a:rPr lang="en-US" sz="1600" dirty="0" err="1" smtClean="0">
                <a:latin typeface="Chalkboard"/>
                <a:cs typeface="Chalkboard"/>
              </a:rPr>
              <a:t>SuN</a:t>
            </a:r>
            <a:endParaRPr lang="en-US" sz="1600" dirty="0" smtClean="0">
              <a:latin typeface="Chalkboard"/>
              <a:cs typeface="Chalkboard"/>
            </a:endParaRPr>
          </a:p>
          <a:p>
            <a:pPr algn="ctr"/>
            <a:r>
              <a:rPr lang="en-US" sz="1200" dirty="0" smtClean="0">
                <a:latin typeface="Chalkboard"/>
                <a:cs typeface="Chalkboard"/>
              </a:rPr>
              <a:t>[A. Simon, S.J. Quinn, A. </a:t>
            </a:r>
            <a:r>
              <a:rPr lang="en-US" sz="1200" dirty="0" err="1" smtClean="0">
                <a:latin typeface="Chalkboard"/>
                <a:cs typeface="Chalkboard"/>
              </a:rPr>
              <a:t>Spyrou</a:t>
            </a:r>
            <a:r>
              <a:rPr lang="en-US" sz="1200" dirty="0" smtClean="0">
                <a:latin typeface="Chalkboard"/>
                <a:cs typeface="Chalkboard"/>
              </a:rPr>
              <a:t> et al, NIM A 703, 16 (2013)]</a:t>
            </a:r>
            <a:endParaRPr lang="en-US" sz="1200" dirty="0">
              <a:latin typeface="Chalkboard"/>
              <a:cs typeface="Chalkboar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0859" y="5944433"/>
            <a:ext cx="4352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halkboard"/>
                <a:cs typeface="Chalkboard"/>
              </a:rPr>
              <a:t>[A. </a:t>
            </a:r>
            <a:r>
              <a:rPr lang="en-US" sz="1400" dirty="0" err="1" smtClean="0">
                <a:latin typeface="Chalkboard"/>
                <a:cs typeface="Chalkboard"/>
              </a:rPr>
              <a:t>Spyrou</a:t>
            </a:r>
            <a:r>
              <a:rPr lang="en-US" sz="1400" dirty="0" smtClean="0">
                <a:latin typeface="Chalkboard"/>
                <a:cs typeface="Chalkboard"/>
              </a:rPr>
              <a:t>, S.N. </a:t>
            </a:r>
            <a:r>
              <a:rPr lang="en-US" sz="1400" dirty="0" err="1" smtClean="0">
                <a:latin typeface="Chalkboard"/>
                <a:cs typeface="Chalkboard"/>
              </a:rPr>
              <a:t>Liddick</a:t>
            </a:r>
            <a:r>
              <a:rPr lang="en-US" sz="1400" dirty="0" smtClean="0">
                <a:latin typeface="Chalkboard"/>
                <a:cs typeface="Chalkboard"/>
              </a:rPr>
              <a:t>, A.C. Larsen, M. </a:t>
            </a:r>
            <a:r>
              <a:rPr lang="en-US" sz="1400" dirty="0" err="1" smtClean="0">
                <a:latin typeface="Chalkboard"/>
                <a:cs typeface="Chalkboard"/>
              </a:rPr>
              <a:t>Guttormsen</a:t>
            </a:r>
            <a:r>
              <a:rPr lang="en-US" sz="1400" dirty="0" smtClean="0">
                <a:latin typeface="Chalkboard"/>
                <a:cs typeface="Chalkboard"/>
              </a:rPr>
              <a:t> </a:t>
            </a:r>
          </a:p>
          <a:p>
            <a:r>
              <a:rPr lang="en-US" sz="1400" dirty="0" smtClean="0">
                <a:latin typeface="Chalkboard"/>
                <a:cs typeface="Chalkboard"/>
              </a:rPr>
              <a:t>et al., Phys. Rev. </a:t>
            </a:r>
            <a:r>
              <a:rPr lang="en-US" sz="1400" dirty="0" err="1" smtClean="0">
                <a:latin typeface="Chalkboard"/>
                <a:cs typeface="Chalkboard"/>
              </a:rPr>
              <a:t>Lett</a:t>
            </a:r>
            <a:r>
              <a:rPr lang="en-US" sz="1400" dirty="0" smtClean="0">
                <a:latin typeface="Chalkboard"/>
                <a:cs typeface="Chalkboard"/>
              </a:rPr>
              <a:t>. </a:t>
            </a:r>
            <a:r>
              <a:rPr lang="en-US" sz="1400" b="1" dirty="0" smtClean="0">
                <a:latin typeface="Chalkboard"/>
                <a:cs typeface="Chalkboard"/>
              </a:rPr>
              <a:t>113</a:t>
            </a:r>
            <a:r>
              <a:rPr lang="en-US" sz="1400" dirty="0" smtClean="0">
                <a:latin typeface="Chalkboard"/>
                <a:cs typeface="Chalkboard"/>
              </a:rPr>
              <a:t>, 232502 (2014)]</a:t>
            </a:r>
          </a:p>
        </p:txBody>
      </p:sp>
    </p:spTree>
    <p:extLst>
      <p:ext uri="{BB962C8B-B14F-4D97-AF65-F5344CB8AC3E}">
        <p14:creationId xmlns:p14="http://schemas.microsoft.com/office/powerpoint/2010/main" val="3131077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</TotalTime>
  <Words>1306</Words>
  <Application>Microsoft Macintosh PowerPoint</Application>
  <PresentationFormat>On-screen Show (4:3)</PresentationFormat>
  <Paragraphs>160</Paragraphs>
  <Slides>25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The beta-Oslo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Oslo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beta-Oslo method</dc:title>
  <dc:creator>Ann-Cecilie Larsen</dc:creator>
  <cp:lastModifiedBy>Ann-Cecilie Larsen</cp:lastModifiedBy>
  <cp:revision>226</cp:revision>
  <dcterms:created xsi:type="dcterms:W3CDTF">2015-11-25T13:50:13Z</dcterms:created>
  <dcterms:modified xsi:type="dcterms:W3CDTF">2015-12-02T01:50:48Z</dcterms:modified>
</cp:coreProperties>
</file>