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75" r:id="rId4"/>
    <p:sldId id="259" r:id="rId5"/>
    <p:sldId id="276" r:id="rId6"/>
    <p:sldId id="270" r:id="rId7"/>
    <p:sldId id="281" r:id="rId8"/>
    <p:sldId id="282" r:id="rId9"/>
    <p:sldId id="283" r:id="rId10"/>
    <p:sldId id="272" r:id="rId11"/>
    <p:sldId id="265" r:id="rId12"/>
    <p:sldId id="284" r:id="rId13"/>
    <p:sldId id="285" r:id="rId14"/>
    <p:sldId id="286" r:id="rId15"/>
    <p:sldId id="287" r:id="rId16"/>
    <p:sldId id="290" r:id="rId17"/>
    <p:sldId id="289" r:id="rId18"/>
    <p:sldId id="292" r:id="rId19"/>
    <p:sldId id="288" r:id="rId20"/>
    <p:sldId id="291" r:id="rId21"/>
    <p:sldId id="273" r:id="rId22"/>
    <p:sldId id="280" r:id="rId2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36CDE-7C48-4E46-B2B0-8F45D39AD708}" type="datetimeFigureOut">
              <a:rPr lang="en-US" smtClean="0"/>
              <a:t>25/11/15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CCDB-989B-3347-91BD-DED42B810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53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672D4-B051-AA48-887D-664C32DA7DF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2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A4BCB-00E7-954F-8B07-E204BFE469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A4BCB-00E7-954F-8B07-E204BFE469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A4BCB-00E7-954F-8B07-E204BFE469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A4BCB-00E7-954F-8B07-E204BFE469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A4BCB-00E7-954F-8B07-E204BFE469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A4BCB-00E7-954F-8B07-E204BFE469E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A4BCB-00E7-954F-8B07-E204BFE469E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8F9E4-AA94-FE45-80C8-25853AD7E2F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9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EDAB0-E1F5-4B4A-983C-F4FB3077A9A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6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C6106-A548-3549-B378-1534F73CC89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4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F1790-CE99-AF48-AD7C-679F35E041B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01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91599-9638-DE40-9B23-59AB04789E0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3294D-AE56-F140-9903-3619D66C66A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4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D24C7-43A2-8740-81B1-FCAA6E45BEA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5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9B23-655C-5C4E-AF7C-34E807D3889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01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3E127-671F-D947-9B1E-22E68D11E81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99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B5E3D-5F6F-364B-8C85-3DE158112A46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74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68147-EBBD-BD49-828B-B60B467DCA9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34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48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202020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GB" smtClean="0"/>
              <a:t>Workshop, Oslo Method, MSU, 1-4 Dec 2015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536BEF-FB28-4E4C-BE6A-D00D9B4981EA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4.emf"/><Relationship Id="rId5" Type="http://schemas.openxmlformats.org/officeDocument/2006/relationships/image" Target="../media/image25.png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4.emf"/><Relationship Id="rId6" Type="http://schemas.openxmlformats.org/officeDocument/2006/relationships/image" Target="../media/image37.png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0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4704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Oslo Method (Part II)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76872"/>
            <a:ext cx="6400800" cy="17526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From a more detailed point </a:t>
            </a:r>
          </a:p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of view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115616" y="4606280"/>
            <a:ext cx="6584776" cy="127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dirty="0" err="1" smtClean="0"/>
              <a:t>Magne</a:t>
            </a:r>
            <a:r>
              <a:rPr lang="en-US" sz="2000" dirty="0" smtClean="0"/>
              <a:t> </a:t>
            </a:r>
            <a:r>
              <a:rPr lang="en-US" sz="2000" dirty="0" err="1" smtClean="0"/>
              <a:t>Guttormsen</a:t>
            </a:r>
            <a:endParaRPr lang="en-US" sz="2000" dirty="0" smtClean="0"/>
          </a:p>
          <a:p>
            <a:r>
              <a:rPr lang="en-US" sz="2000" dirty="0" smtClean="0"/>
              <a:t>Department of Physics</a:t>
            </a:r>
          </a:p>
          <a:p>
            <a:r>
              <a:rPr lang="en-US" sz="2000" dirty="0" smtClean="0"/>
              <a:t>University of Oslo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46268" y="325120"/>
            <a:ext cx="6778774" cy="96994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i="1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008000"/>
                </a:solidFill>
                <a:effectLst/>
                <a:latin typeface="Symbol" charset="2"/>
                <a:cs typeface="Symbol" charset="2"/>
              </a:rPr>
              <a:t>r</a:t>
            </a:r>
            <a:r>
              <a:rPr lang="en-US" sz="3600" i="1" dirty="0" smtClean="0">
                <a:solidFill>
                  <a:srgbClr val="008000"/>
                </a:solidFill>
                <a:effectLst/>
              </a:rPr>
              <a:t>(</a:t>
            </a:r>
            <a:r>
              <a:rPr lang="en-US" sz="3600" i="1" dirty="0" err="1" smtClean="0">
                <a:solidFill>
                  <a:srgbClr val="008000"/>
                </a:solidFill>
                <a:effectLst/>
              </a:rPr>
              <a:t>E</a:t>
            </a:r>
            <a:r>
              <a:rPr lang="en-US" sz="3600" i="1" baseline="-25000" dirty="0" err="1" smtClean="0">
                <a:solidFill>
                  <a:srgbClr val="008000"/>
                </a:solidFill>
                <a:effectLst/>
              </a:rPr>
              <a:t>f</a:t>
            </a:r>
            <a:r>
              <a:rPr lang="en-US" sz="3600" i="1" dirty="0" smtClean="0">
                <a:solidFill>
                  <a:srgbClr val="008000"/>
                </a:solidFill>
                <a:effectLst/>
              </a:rPr>
              <a:t>)</a:t>
            </a:r>
            <a:r>
              <a:rPr lang="en-US" sz="3600" i="1" baseline="30000" dirty="0">
                <a:solidFill>
                  <a:srgbClr val="008000"/>
                </a:solidFill>
                <a:effectLst/>
              </a:rPr>
              <a:t> </a:t>
            </a:r>
            <a:r>
              <a:rPr lang="en-US" sz="3600" i="1" baseline="30000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sz="3600" dirty="0" smtClean="0">
                <a:solidFill>
                  <a:srgbClr val="008000"/>
                </a:solidFill>
                <a:effectLst/>
              </a:rPr>
              <a:t> and        </a:t>
            </a:r>
            <a:r>
              <a:rPr lang="en-US" sz="3600" i="1" dirty="0">
                <a:solidFill>
                  <a:srgbClr val="008000"/>
                </a:solidFill>
                <a:effectLst/>
              </a:rPr>
              <a:t>T</a:t>
            </a:r>
            <a:r>
              <a:rPr lang="en-US" sz="3600" i="1" dirty="0" smtClean="0">
                <a:solidFill>
                  <a:srgbClr val="008000"/>
                </a:solidFill>
                <a:effectLst/>
              </a:rPr>
              <a:t>(</a:t>
            </a:r>
            <a:r>
              <a:rPr lang="en-US" sz="3600" i="1" dirty="0" err="1" smtClean="0">
                <a:solidFill>
                  <a:srgbClr val="008000"/>
                </a:solidFill>
                <a:effectLst/>
              </a:rPr>
              <a:t>E</a:t>
            </a:r>
            <a:r>
              <a:rPr lang="en-US" sz="3600" i="1" baseline="-25000" dirty="0" err="1" smtClean="0">
                <a:solidFill>
                  <a:srgbClr val="008000"/>
                </a:solidFill>
                <a:effectLst/>
                <a:latin typeface="Symbol" charset="2"/>
                <a:cs typeface="Symbol" charset="2"/>
              </a:rPr>
              <a:t>g</a:t>
            </a:r>
            <a:r>
              <a:rPr lang="en-US" sz="3600" i="1" dirty="0" smtClean="0">
                <a:solidFill>
                  <a:srgbClr val="008000"/>
                </a:solidFill>
                <a:effectLst/>
              </a:rPr>
              <a:t>)</a:t>
            </a:r>
            <a:endParaRPr lang="en-US" sz="3600" dirty="0">
              <a:solidFill>
                <a:srgbClr val="008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7700" y="2247900"/>
            <a:ext cx="622300" cy="266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ig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724856"/>
            <a:ext cx="4190733" cy="402197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7" name="Picture 6" descr="count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3" y="1724856"/>
            <a:ext cx="4184028" cy="401554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186809" cy="431800"/>
          </a:xfrm>
        </p:spPr>
        <p:txBody>
          <a:bodyPr/>
          <a:lstStyle/>
          <a:p>
            <a:r>
              <a:rPr lang="en-US" dirty="0" smtClean="0"/>
              <a:t>Workshop, Oslo Method, MSU, 1-4 Dec 2015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1790-CE99-AF48-AD7C-679F35E041B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57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-243408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i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P(</a:t>
            </a:r>
            <a:r>
              <a:rPr lang="en-GB" sz="3200" i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E,E</a:t>
            </a:r>
            <a:r>
              <a:rPr lang="en-GB" sz="3200" i="1" baseline="-25000" dirty="0" err="1" smtClean="0">
                <a:solidFill>
                  <a:srgbClr val="008000"/>
                </a:solidFill>
                <a:latin typeface="Symbol" charset="2"/>
                <a:ea typeface="ＭＳ Ｐゴシック" charset="0"/>
                <a:cs typeface="Symbol" charset="2"/>
              </a:rPr>
              <a:t>g</a:t>
            </a:r>
            <a:r>
              <a:rPr lang="en-GB" sz="3200" i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GB" sz="3200" i="1" dirty="0" smtClean="0">
                <a:solidFill>
                  <a:srgbClr val="008000"/>
                </a:solidFill>
                <a:latin typeface="Symbol" charset="2"/>
                <a:ea typeface="ＭＳ Ｐゴシック" charset="0"/>
                <a:cs typeface="Symbol" charset="2"/>
              </a:rPr>
              <a:t>r</a:t>
            </a:r>
            <a:r>
              <a:rPr lang="en-GB" sz="3200" i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3200" i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GB" sz="3200" i="1" baseline="-25000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GB" sz="3200" i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)T(</a:t>
            </a:r>
            <a:r>
              <a:rPr lang="en-GB" sz="3200" i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GB" sz="3200" i="1" baseline="-25000" dirty="0" err="1" smtClean="0">
                <a:solidFill>
                  <a:srgbClr val="008000"/>
                </a:solidFill>
                <a:latin typeface="Symbol" charset="2"/>
                <a:ea typeface="ＭＳ Ｐゴシック" charset="0"/>
                <a:cs typeface="Symbol" charset="2"/>
              </a:rPr>
              <a:t>g</a:t>
            </a:r>
            <a:r>
              <a:rPr lang="en-GB" sz="3200" i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3" name="Picture 12" descr="Screen Shot 2015-06-30 at 14.35.2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72184"/>
            <a:ext cx="8964488" cy="433713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7647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Remember: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 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are extracted from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all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 primary spectra within the cuts in E and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g</a:t>
            </a:r>
            <a:endParaRPr kumimoji="0" lang="en-US" sz="2400" b="0" i="0" u="none" strike="noStrike" kern="120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ymbol" charset="2"/>
              <a:ea typeface="+mn-ea"/>
              <a:cs typeface="Symbol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Errors include statistical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f.g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. method + unfolding</a:t>
            </a:r>
          </a:p>
        </p:txBody>
      </p:sp>
    </p:spTree>
    <p:extLst>
      <p:ext uri="{BB962C8B-B14F-4D97-AF65-F5344CB8AC3E}">
        <p14:creationId xmlns:p14="http://schemas.microsoft.com/office/powerpoint/2010/main" val="237961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-18256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Normalization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extracted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t(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functions have a functional form that is uniquely determined by the ‘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rhosigchi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’ code (e.g. bumps, dips, …)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However, the absolute normalizations and slopes are not known. Equally good solutions are found with all functions of the form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Symbol" charset="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Symbol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Symbol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The parameters A, B, 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must be determined from external 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Symbol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Symbol" charset="2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94524"/>
              </p:ext>
            </p:extLst>
          </p:nvPr>
        </p:nvGraphicFramePr>
        <p:xfrm>
          <a:off x="1684942" y="3789040"/>
          <a:ext cx="4408279" cy="89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2387600" imgH="482600" progId="Equation.3">
                  <p:embed/>
                </p:oleObj>
              </mc:Choice>
              <mc:Fallback>
                <p:oleObj name="Equation" r:id="rId3" imgW="2387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4942" y="3789040"/>
                        <a:ext cx="4408279" cy="89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08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-18256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Normalization, NLD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low E, use discrete levels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At high E, use data on neutron or proton resonance spacings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Symbol" charset="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Symbol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Calculate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r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(S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) from: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8096" y="1957662"/>
            <a:ext cx="6007809" cy="646331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step is sometimes tricky, because it requires good knowledge of the spin distribution at ≈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=&gt; NOT trivial!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02963"/>
              </p:ext>
            </p:extLst>
          </p:nvPr>
        </p:nvGraphicFramePr>
        <p:xfrm>
          <a:off x="1498667" y="3238482"/>
          <a:ext cx="6146666" cy="76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3568700" imgH="444500" progId="Equation.3">
                  <p:embed/>
                </p:oleObj>
              </mc:Choice>
              <mc:Fallback>
                <p:oleObj name="Equation" r:id="rId3" imgW="3568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8667" y="3238482"/>
                        <a:ext cx="6146666" cy="76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3725" y="4248283"/>
            <a:ext cx="8016550" cy="36933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neutron s-wave spacing; I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target spin in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n,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reaction;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s: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spin cutoff parameter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Symbol" charset="2"/>
            </a:endParaRPr>
          </a:p>
        </p:txBody>
      </p:sp>
      <p:pic>
        <p:nvPicPr>
          <p:cNvPr id="20" name="Picture 19" descr="counting_164D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409136" y="1319707"/>
            <a:ext cx="4325728" cy="45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5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-18256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Spin distributions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14</a:t>
            </a:fld>
            <a:endParaRPr lang="en-GB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260086"/>
              </p:ext>
            </p:extLst>
          </p:nvPr>
        </p:nvGraphicFramePr>
        <p:xfrm>
          <a:off x="2592388" y="1594326"/>
          <a:ext cx="39592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2298700" imgH="393700" progId="Equation.3">
                  <p:embed/>
                </p:oleObj>
              </mc:Choice>
              <mc:Fallback>
                <p:oleObj name="Equation" r:id="rId3" imgW="2298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388" y="1594326"/>
                        <a:ext cx="3959225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7"/>
          <p:cNvSpPr txBox="1">
            <a:spLocks/>
          </p:cNvSpPr>
          <p:nvPr/>
        </p:nvSpPr>
        <p:spPr>
          <a:xfrm>
            <a:off x="395536" y="908720"/>
            <a:ext cx="873670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“Fermi-gas” spin distribution 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Gilbert &amp; Cameron, Can. J. Phys.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43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1446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(1965)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 descr="spindist.pdf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129" y="2467549"/>
            <a:ext cx="2857378" cy="369897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5224" y="2100787"/>
            <a:ext cx="1494144" cy="36933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44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Sc, E=8 MeV</a:t>
            </a:r>
            <a:endParaRPr kumimoji="0" lang="en-US" sz="1800" b="0" i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7" name="Picture 26" descr="spindist_51V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075867" y="2394865"/>
            <a:ext cx="3559876" cy="37103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244095" y="2890833"/>
            <a:ext cx="2021895" cy="36933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=11.051 MeV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83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-18256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Uncertainties in </a:t>
            </a:r>
            <a:r>
              <a:rPr lang="en-GB" sz="3200" dirty="0" smtClean="0">
                <a:solidFill>
                  <a:srgbClr val="008000"/>
                </a:solidFill>
                <a:latin typeface="Symbol" charset="2"/>
                <a:ea typeface="ＭＳ Ｐゴシック" charset="0"/>
                <a:cs typeface="Symbol" charset="2"/>
              </a:rPr>
              <a:t>r</a:t>
            </a:r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3200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GB" sz="3200" baseline="-25000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15</a:t>
            </a:fld>
            <a:endParaRPr lang="en-GB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50231"/>
              </p:ext>
            </p:extLst>
          </p:nvPr>
        </p:nvGraphicFramePr>
        <p:xfrm>
          <a:off x="3078966" y="1010143"/>
          <a:ext cx="2986068" cy="49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1295400" imgH="215900" progId="Equation.3">
                  <p:embed/>
                </p:oleObj>
              </mc:Choice>
              <mc:Fallback>
                <p:oleObj name="Equation" r:id="rId3" imgW="1295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8966" y="1010143"/>
                        <a:ext cx="2986068" cy="497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Screen Shot 2013-10-23 at 5.58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92315"/>
            <a:ext cx="9144000" cy="21428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81048" y="5345292"/>
            <a:ext cx="3981904" cy="36933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A.C. Larsen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 al.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PRC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83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034315 (2011)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Cd_nld_norm_all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908720"/>
            <a:ext cx="3381543" cy="5257800"/>
          </a:xfrm>
          <a:prstGeom prst="rect">
            <a:avLst/>
          </a:prstGeom>
        </p:spPr>
      </p:pic>
      <p:pic>
        <p:nvPicPr>
          <p:cNvPr id="22" name="Picture 21" descr="redspin_112Cd_nl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873429" y="1082520"/>
            <a:ext cx="3951285" cy="41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-18256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Theoretical parity distributions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17" name="Picture 16" descr="parity_asymmetry_D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2730" y="1424270"/>
            <a:ext cx="3256629" cy="4762174"/>
          </a:xfrm>
          <a:prstGeom prst="rect">
            <a:avLst/>
          </a:prstGeom>
        </p:spPr>
      </p:pic>
      <p:pic>
        <p:nvPicPr>
          <p:cNvPr id="18" name="Picture 17" descr="parity_asymmetry_M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894" y="1424270"/>
            <a:ext cx="3256630" cy="4762175"/>
          </a:xfrm>
          <a:prstGeom prst="rect">
            <a:avLst/>
          </a:prstGeom>
        </p:spPr>
      </p:pic>
      <p:pic>
        <p:nvPicPr>
          <p:cNvPr id="19" name="Picture 18" descr="parity_asymmetry_F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420781"/>
            <a:ext cx="3259016" cy="476566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99454" y="3174622"/>
            <a:ext cx="6545093" cy="1041929"/>
            <a:chOff x="1299454" y="3174622"/>
            <a:chExt cx="6545093" cy="1041929"/>
          </a:xfrm>
        </p:grpSpPr>
        <p:sp>
          <p:nvSpPr>
            <p:cNvPr id="21" name="Rectangle 20"/>
            <p:cNvSpPr/>
            <p:nvPr/>
          </p:nvSpPr>
          <p:spPr>
            <a:xfrm>
              <a:off x="1299454" y="3174622"/>
              <a:ext cx="6545093" cy="1041929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340642"/>
                </p:ext>
              </p:extLst>
            </p:nvPr>
          </p:nvGraphicFramePr>
          <p:xfrm>
            <a:off x="1658214" y="3323466"/>
            <a:ext cx="5827572" cy="741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Equation" r:id="rId6" imgW="3492500" imgH="444500" progId="Equation.3">
                    <p:embed/>
                  </p:oleObj>
                </mc:Choice>
                <mc:Fallback>
                  <p:oleObj name="Equation" r:id="rId6" imgW="3492500" imgH="444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58214" y="3323466"/>
                          <a:ext cx="5827572" cy="7416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315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-18256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Parity distribution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581048" y="5812468"/>
            <a:ext cx="3981904" cy="36933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A.C. Larsen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 al.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PRC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83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034315 (2011)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Picture 23" descr="rhoMo_par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49" y="1070745"/>
            <a:ext cx="4477386" cy="4666686"/>
          </a:xfrm>
          <a:prstGeom prst="rect">
            <a:avLst/>
          </a:prstGeom>
        </p:spPr>
      </p:pic>
      <p:pic>
        <p:nvPicPr>
          <p:cNvPr id="25" name="Picture 24" descr="strengthMo_pari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408508" y="1071432"/>
            <a:ext cx="4444826" cy="46327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28132" y="980728"/>
            <a:ext cx="5793172" cy="36933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a significant effect if the parity asymmetry is very large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58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-18256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Normalization </a:t>
            </a:r>
            <a:r>
              <a:rPr lang="en-GB" sz="3200" dirty="0" err="1" smtClean="0">
                <a:solidFill>
                  <a:srgbClr val="008000"/>
                </a:solidFill>
                <a:latin typeface="Symbol" charset="2"/>
                <a:ea typeface="ＭＳ Ｐゴシック" charset="0"/>
                <a:cs typeface="Symbol" charset="2"/>
              </a:rPr>
              <a:t>g</a:t>
            </a:r>
            <a:r>
              <a:rPr lang="en-GB" sz="3200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SF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17" name="Picture 16" descr="sigext56F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10" y="2897897"/>
            <a:ext cx="3406976" cy="3269782"/>
          </a:xfrm>
          <a:prstGeom prst="rect">
            <a:avLst/>
          </a:prstGeom>
        </p:spPr>
      </p:pic>
      <p:sp>
        <p:nvSpPr>
          <p:cNvPr id="19" name="Content Placeholder 7"/>
          <p:cNvSpPr txBox="1">
            <a:spLocks/>
          </p:cNvSpPr>
          <p:nvPr/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slope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a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already given by the level-density normalization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through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422103"/>
              </p:ext>
            </p:extLst>
          </p:nvPr>
        </p:nvGraphicFramePr>
        <p:xfrm>
          <a:off x="93509" y="1818525"/>
          <a:ext cx="8956982" cy="7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4" imgW="5410200" imgH="457200" progId="Equation.3">
                  <p:embed/>
                </p:oleObj>
              </mc:Choice>
              <mc:Fallback>
                <p:oleObj name="Equation" r:id="rId4" imgW="5410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509" y="1818525"/>
                        <a:ext cx="8956982" cy="756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Arrow 20"/>
          <p:cNvSpPr/>
          <p:nvPr/>
        </p:nvSpPr>
        <p:spPr>
          <a:xfrm>
            <a:off x="3647017" y="3906401"/>
            <a:ext cx="651253" cy="765166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21" descr="strength56Fe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3508" y="2897897"/>
            <a:ext cx="3406976" cy="326978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7200" y="2713231"/>
            <a:ext cx="257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Assuming L=1 transitions: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721891"/>
              </p:ext>
            </p:extLst>
          </p:nvPr>
        </p:nvGraphicFramePr>
        <p:xfrm>
          <a:off x="3277940" y="2676718"/>
          <a:ext cx="2446188" cy="4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308100" imgH="254000" progId="Equation.3">
                  <p:embed/>
                </p:oleObj>
              </mc:Choice>
              <mc:Fallback>
                <p:oleObj name="Equation" r:id="rId7" imgW="1308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7940" y="2676718"/>
                        <a:ext cx="2446188" cy="47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45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-18256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Excitation dependent </a:t>
            </a:r>
            <a:r>
              <a:rPr lang="en-GB" sz="3200" dirty="0" err="1" smtClean="0">
                <a:solidFill>
                  <a:srgbClr val="008000"/>
                </a:solidFill>
                <a:latin typeface="Symbol" charset="2"/>
                <a:ea typeface="ＭＳ Ｐゴシック" charset="0"/>
                <a:cs typeface="Symbol" charset="2"/>
              </a:rPr>
              <a:t>g</a:t>
            </a:r>
            <a:r>
              <a:rPr lang="en-GB" sz="3200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SF</a:t>
            </a:r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27" name="Picture 26" descr="RSF_163Dy_B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64845" y="1607073"/>
            <a:ext cx="4165708" cy="4341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81048" y="5929535"/>
            <a:ext cx="35545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A.C. Larsen </a:t>
            </a:r>
            <a:r>
              <a:rPr lang="en-US" sz="1400" i="1" dirty="0" smtClean="0"/>
              <a:t>et al.</a:t>
            </a:r>
            <a:r>
              <a:rPr lang="en-US" sz="1400" dirty="0" smtClean="0"/>
              <a:t>, PRC </a:t>
            </a:r>
            <a:r>
              <a:rPr lang="en-US" sz="1400" b="1" dirty="0" smtClean="0"/>
              <a:t>83</a:t>
            </a:r>
            <a:r>
              <a:rPr lang="en-US" sz="1400" dirty="0" smtClean="0"/>
              <a:t>, 034315 (2011)</a:t>
            </a:r>
            <a:endParaRPr lang="en-US" sz="1400" dirty="0"/>
          </a:p>
        </p:txBody>
      </p:sp>
      <p:pic>
        <p:nvPicPr>
          <p:cNvPr id="30" name="Picture 29" descr="RSF_163Dy_KM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28795" y="1607074"/>
            <a:ext cx="4165708" cy="4341832"/>
          </a:xfrm>
          <a:prstGeom prst="rect">
            <a:avLst/>
          </a:prstGeom>
        </p:spPr>
      </p:pic>
      <p:pic>
        <p:nvPicPr>
          <p:cNvPr id="31" name="Picture 30" descr="RSF_163Dy_lowhigh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43394" y="1601440"/>
            <a:ext cx="4186715" cy="4363727"/>
          </a:xfrm>
          <a:prstGeom prst="rect">
            <a:avLst/>
          </a:prstGeom>
        </p:spPr>
      </p:pic>
      <p:pic>
        <p:nvPicPr>
          <p:cNvPr id="32" name="Picture 31" descr="rsf_3cuts_164D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29424" y="1606443"/>
            <a:ext cx="4195487" cy="437286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8366" y="1459626"/>
            <a:ext cx="8840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Blind tests with DICEBOX simulated spectra by Milan </a:t>
            </a:r>
            <a:r>
              <a:rPr lang="en-US" sz="1600" dirty="0" err="1" smtClean="0"/>
              <a:t>Krticka</a:t>
            </a:r>
            <a:r>
              <a:rPr lang="en-US" sz="1600" dirty="0" smtClean="0"/>
              <a:t> – compare with experimental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764704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Oslo Method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060849"/>
            <a:ext cx="88569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set of data analysis techniques and methods that allow us to extract NLD and </a:t>
            </a:r>
            <a:r>
              <a:rPr lang="en-US" sz="2000" dirty="0" err="1" smtClean="0">
                <a:latin typeface="Symbol" charset="2"/>
                <a:cs typeface="Symbol" charset="2"/>
              </a:rPr>
              <a:t>g</a:t>
            </a:r>
            <a:r>
              <a:rPr lang="en-US" sz="2000" dirty="0" err="1" smtClean="0"/>
              <a:t>SF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Unfolding</a:t>
            </a:r>
            <a:r>
              <a:rPr lang="en-US" sz="2000" dirty="0" smtClean="0"/>
              <a:t> of (continuum) </a:t>
            </a:r>
            <a:r>
              <a:rPr lang="en-US" sz="2000" dirty="0" smtClean="0">
                <a:latin typeface="Symbol" charset="2"/>
                <a:cs typeface="Symbol" charset="2"/>
              </a:rPr>
              <a:t>g</a:t>
            </a:r>
            <a:r>
              <a:rPr lang="en-US" sz="2000" dirty="0" smtClean="0"/>
              <a:t> spectra (MAMA </a:t>
            </a:r>
            <a:r>
              <a:rPr lang="en-US" sz="2000" dirty="0" err="1" smtClean="0"/>
              <a:t>folding.f</a:t>
            </a:r>
            <a:r>
              <a:rPr lang="en-US" sz="2000" dirty="0" smtClean="0"/>
              <a:t>)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Obtain </a:t>
            </a:r>
            <a:r>
              <a:rPr lang="en-US" sz="2000" b="1" dirty="0" smtClean="0"/>
              <a:t>distribution of first-generation </a:t>
            </a:r>
            <a:r>
              <a:rPr lang="en-US" sz="2000" dirty="0" smtClean="0"/>
              <a:t>(primary) </a:t>
            </a:r>
            <a:r>
              <a:rPr lang="en-US" sz="2000" dirty="0" smtClean="0">
                <a:latin typeface="Symbol" charset="2"/>
                <a:cs typeface="Symbol" charset="2"/>
              </a:rPr>
              <a:t>g</a:t>
            </a:r>
            <a:r>
              <a:rPr lang="en-US" sz="2000" dirty="0" smtClean="0"/>
              <a:t> rays (MAMA </a:t>
            </a:r>
            <a:r>
              <a:rPr lang="en-US" sz="2000" dirty="0" err="1" smtClean="0"/>
              <a:t>figega.f</a:t>
            </a:r>
            <a:r>
              <a:rPr lang="en-US" sz="2000" dirty="0" smtClean="0"/>
              <a:t>)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Simultaneous fit </a:t>
            </a:r>
            <a:r>
              <a:rPr lang="en-US" sz="2000" dirty="0" smtClean="0"/>
              <a:t>of primary matrix gives the functional form of the NLD and </a:t>
            </a:r>
            <a:r>
              <a:rPr lang="en-US" sz="2000" dirty="0" err="1" smtClean="0">
                <a:latin typeface="Symbol" charset="2"/>
                <a:cs typeface="Symbol" charset="2"/>
              </a:rPr>
              <a:t>g</a:t>
            </a:r>
            <a:r>
              <a:rPr lang="en-US" sz="2000" dirty="0" err="1" smtClean="0"/>
              <a:t>SF</a:t>
            </a:r>
            <a:r>
              <a:rPr lang="en-US" sz="2000" dirty="0" smtClean="0"/>
              <a:t> (</a:t>
            </a:r>
            <a:r>
              <a:rPr lang="en-US" sz="2000" dirty="0" err="1" smtClean="0"/>
              <a:t>rhosigchi.f</a:t>
            </a:r>
            <a:r>
              <a:rPr lang="en-US" sz="2000" dirty="0" smtClean="0"/>
              <a:t>)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Normalization of level density </a:t>
            </a:r>
            <a:r>
              <a:rPr lang="en-US" sz="2000" dirty="0" smtClean="0"/>
              <a:t>from discrete levels (low Ex) and the neutron-resonance spacing (high Ex) (</a:t>
            </a:r>
            <a:r>
              <a:rPr lang="en-US" sz="2000" dirty="0" err="1" smtClean="0"/>
              <a:t>counting.c</a:t>
            </a:r>
            <a:r>
              <a:rPr lang="en-US" sz="2000" dirty="0" smtClean="0"/>
              <a:t>)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Normalization of the </a:t>
            </a:r>
            <a:r>
              <a:rPr lang="en-US" sz="2000" b="1" dirty="0" err="1" smtClean="0">
                <a:latin typeface="Symbol" charset="2"/>
                <a:cs typeface="Symbol" charset="2"/>
              </a:rPr>
              <a:t>g</a:t>
            </a:r>
            <a:r>
              <a:rPr lang="en-US" sz="2000" b="1" dirty="0" err="1" smtClean="0"/>
              <a:t>SF</a:t>
            </a:r>
            <a:r>
              <a:rPr lang="en-US" sz="2000" dirty="0" smtClean="0"/>
              <a:t> from the average, total </a:t>
            </a:r>
            <a:r>
              <a:rPr lang="en-US" sz="2000" dirty="0" err="1" smtClean="0"/>
              <a:t>radiative</a:t>
            </a:r>
            <a:r>
              <a:rPr lang="en-US" sz="2000" dirty="0" smtClean="0"/>
              <a:t> width (assuming dominance of dipole radiation) (</a:t>
            </a:r>
            <a:r>
              <a:rPr lang="en-US" sz="2000" dirty="0" err="1" smtClean="0"/>
              <a:t>normalization.c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1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Brink-Axel </a:t>
            </a:r>
            <a:b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works for </a:t>
            </a:r>
            <a:r>
              <a:rPr lang="en-GB" sz="3200" baseline="300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232</a:t>
            </a:r>
            <a:r>
              <a:rPr lang="en-GB" sz="32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Np</a:t>
            </a:r>
            <a:endParaRPr lang="en-GB" sz="3200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81200" y="6356176"/>
            <a:ext cx="4800600" cy="457200"/>
          </a:xfrm>
        </p:spPr>
        <p:txBody>
          <a:bodyPr/>
          <a:lstStyle/>
          <a:p>
            <a:r>
              <a:rPr lang="en-GB" dirty="0" smtClean="0"/>
              <a:t>Workshop, Oslo Method, MSU, 1-4 Dec 2015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5" descr="Screen Shot 2015-11-24 at 15.36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717"/>
            <a:ext cx="9144000" cy="4459603"/>
          </a:xfrm>
          <a:prstGeom prst="rect">
            <a:avLst/>
          </a:prstGeom>
        </p:spPr>
      </p:pic>
      <p:pic>
        <p:nvPicPr>
          <p:cNvPr id="7" name="Picture 6" descr="metho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-27384"/>
            <a:ext cx="2394592" cy="2141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1772816"/>
            <a:ext cx="356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M. </a:t>
            </a:r>
            <a:r>
              <a:rPr lang="en-US" sz="1400" dirty="0" err="1" smtClean="0"/>
              <a:t>Guttormsen</a:t>
            </a:r>
            <a:r>
              <a:rPr lang="en-US" sz="1400" dirty="0" smtClean="0"/>
              <a:t> et al., </a:t>
            </a:r>
            <a:r>
              <a:rPr lang="en-US" sz="1400" dirty="0" err="1" smtClean="0"/>
              <a:t>subm</a:t>
            </a:r>
            <a:r>
              <a:rPr lang="en-US" sz="1400" dirty="0" smtClean="0"/>
              <a:t>. to PRL (2015)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8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6100" y="223520"/>
            <a:ext cx="8178800" cy="96994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dirty="0" smtClean="0">
                <a:solidFill>
                  <a:srgbClr val="008000"/>
                </a:solidFill>
                <a:effectLst/>
              </a:rPr>
              <a:t>Summary (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 smtClean="0">
                <a:solidFill>
                  <a:srgbClr val="008000"/>
                </a:solidFill>
                <a:effectLst/>
              </a:rPr>
              <a:t>art II)</a:t>
            </a:r>
            <a:endParaRPr lang="en-US" sz="3600" dirty="0">
              <a:solidFill>
                <a:srgbClr val="008000"/>
              </a:solidFill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712" y="6381328"/>
            <a:ext cx="4906889" cy="327868"/>
          </a:xfrm>
        </p:spPr>
        <p:txBody>
          <a:bodyPr/>
          <a:lstStyle/>
          <a:p>
            <a:r>
              <a:rPr lang="en-US" dirty="0" smtClean="0"/>
              <a:t>Workshop, Oslo Method, MSU, 1-4 Dec 2015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6500" y="2424668"/>
            <a:ext cx="7545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Fitting of primary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/>
              <a:t>-matrix by </a:t>
            </a:r>
            <a:r>
              <a:rPr lang="en-US" dirty="0">
                <a:solidFill>
                  <a:sysClr val="windowText" lastClr="000000"/>
                </a:solidFill>
                <a:latin typeface="Symbol" charset="2"/>
                <a:cs typeface="Symbol" charset="2"/>
              </a:rPr>
              <a:t>r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ysClr val="windowText" lastClr="000000"/>
                </a:solidFill>
                <a:latin typeface="Calibri"/>
              </a:rPr>
              <a:t>E</a:t>
            </a:r>
            <a:r>
              <a:rPr lang="en-US" baseline="-25000" dirty="0" err="1">
                <a:solidFill>
                  <a:sysClr val="windowText" lastClr="000000"/>
                </a:solidFill>
                <a:latin typeface="Calibri"/>
              </a:rPr>
              <a:t>f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) </a:t>
            </a:r>
            <a:r>
              <a:rPr lang="en-US" dirty="0">
                <a:solidFill>
                  <a:sysClr val="windowText" lastClr="000000"/>
                </a:solidFill>
                <a:latin typeface="+mj-lt"/>
              </a:rPr>
              <a:t>and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Symbol" charset="2"/>
                <a:cs typeface="Symbol" charset="2"/>
              </a:rPr>
              <a:t>t(</a:t>
            </a:r>
            <a:r>
              <a:rPr lang="en-US" dirty="0" err="1">
                <a:solidFill>
                  <a:sysClr val="windowText" lastClr="000000"/>
                </a:solidFill>
                <a:latin typeface="Symbol" charset="2"/>
                <a:cs typeface="Symbol" charset="2"/>
              </a:rPr>
              <a:t>E</a:t>
            </a:r>
            <a:r>
              <a:rPr lang="en-US" baseline="-25000" dirty="0" err="1">
                <a:solidFill>
                  <a:sysClr val="windowText" lastClr="000000"/>
                </a:solidFill>
                <a:latin typeface="Symbol" charset="2"/>
                <a:cs typeface="Symbol" charset="2"/>
              </a:rPr>
              <a:t>g</a:t>
            </a:r>
            <a:r>
              <a:rPr lang="en-US" dirty="0">
                <a:solidFill>
                  <a:sysClr val="windowText" lastClr="000000"/>
                </a:solidFill>
                <a:latin typeface="Symbol" charset="2"/>
                <a:cs typeface="Symbol" charset="2"/>
              </a:rPr>
              <a:t>) </a:t>
            </a:r>
            <a:r>
              <a:rPr lang="en-US" dirty="0">
                <a:solidFill>
                  <a:sysClr val="windowText" lastClr="000000"/>
                </a:solidFill>
                <a:latin typeface="+mj-lt"/>
                <a:cs typeface="Symbol" charset="2"/>
              </a:rPr>
              <a:t>functions</a:t>
            </a:r>
            <a:r>
              <a:rPr lang="en-US" dirty="0">
                <a:solidFill>
                  <a:sysClr val="windowText" lastClr="000000"/>
                </a:solidFill>
                <a:latin typeface="Calibri"/>
                <a:cs typeface="Symbol" charset="2"/>
              </a:rPr>
              <a:t>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NLD normalized to known levels and </a:t>
            </a:r>
            <a:r>
              <a:rPr lang="en-US" i="1" dirty="0" smtClean="0">
                <a:latin typeface="Symbol" charset="2"/>
                <a:cs typeface="Symbol" charset="2"/>
              </a:rPr>
              <a:t>r</a:t>
            </a:r>
            <a:r>
              <a:rPr lang="en-US" i="1" dirty="0" smtClean="0"/>
              <a:t>(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</a:t>
            </a:r>
            <a:r>
              <a:rPr lang="en-US" dirty="0" smtClean="0"/>
              <a:t> from </a:t>
            </a:r>
            <a:r>
              <a:rPr lang="en-US" i="1" dirty="0" smtClean="0"/>
              <a:t>D</a:t>
            </a:r>
            <a:r>
              <a:rPr lang="en-US" i="1" baseline="-25000" dirty="0" smtClean="0"/>
              <a:t>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r>
              <a:rPr lang="en-US" dirty="0" err="1" smtClean="0"/>
              <a:t>SF</a:t>
            </a:r>
            <a:r>
              <a:rPr lang="en-US" dirty="0" smtClean="0"/>
              <a:t> normalized to  &lt; 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r>
              <a:rPr lang="en-US" baseline="-25000" dirty="0" err="1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Symbol" charset="2"/>
                <a:cs typeface="Symbol" charset="2"/>
              </a:rPr>
              <a:t> (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</a:t>
            </a:r>
            <a:r>
              <a:rPr lang="en-US" dirty="0" smtClean="0">
                <a:latin typeface="Symbol" charset="2"/>
                <a:cs typeface="Symbol" charset="2"/>
              </a:rPr>
              <a:t> </a:t>
            </a:r>
            <a:r>
              <a:rPr lang="en-US" dirty="0" smtClean="0">
                <a:latin typeface="+mn-lt"/>
                <a:cs typeface="Symbol" charset="2"/>
              </a:rPr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  <a:cs typeface="Symbol" charset="2"/>
              </a:rPr>
              <a:t>Spin and parity distributions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  <a:cs typeface="Symbol" charset="2"/>
              </a:rPr>
              <a:t>Brink-Axel hypothesis</a:t>
            </a:r>
            <a:endParaRPr lang="en-US" dirty="0" smtClean="0">
              <a:latin typeface="Symbol" charset="2"/>
              <a:cs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1790-CE99-AF48-AD7C-679F35E041B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65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712" y="6381328"/>
            <a:ext cx="4906889" cy="327868"/>
          </a:xfrm>
        </p:spPr>
        <p:txBody>
          <a:bodyPr/>
          <a:lstStyle/>
          <a:p>
            <a:r>
              <a:rPr lang="en-US" dirty="0" smtClean="0"/>
              <a:t>Workshop, Oslo Method, MSU, 1-4 Dec 2015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1790-CE99-AF48-AD7C-679F35E041BB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auto">
          <a:xfrm>
            <a:off x="5292080" y="3429000"/>
            <a:ext cx="3562350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Thank you !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634562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4960074" cy="59322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043608" y="0"/>
            <a:ext cx="4032448" cy="5486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0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Unfolding (see other </a:t>
            </a:r>
            <a:r>
              <a:rPr lang="en-GB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pptx</a:t>
            </a:r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5" name="Picture 14" descr="carbon12_4438keV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186" y="1680407"/>
            <a:ext cx="6477001" cy="4487080"/>
          </a:xfrm>
          <a:prstGeom prst="rect">
            <a:avLst/>
          </a:prstGeom>
        </p:spPr>
      </p:pic>
      <p:sp>
        <p:nvSpPr>
          <p:cNvPr id="16" name="Slide Number Placeholder 3"/>
          <p:cNvSpPr txBox="1">
            <a:spLocks/>
          </p:cNvSpPr>
          <p:nvPr/>
        </p:nvSpPr>
        <p:spPr bwMode="auto">
          <a:xfrm>
            <a:off x="6553200" y="5887027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972FA8F1-AD32-C24E-AEBE-8C5E5358A0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8533" y="908720"/>
            <a:ext cx="5531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detector is not “perfect”: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Compton scattering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Single/double escape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Backscattering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Annihilation peak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1849487"/>
            <a:ext cx="5582788" cy="4318000"/>
            <a:chOff x="457200" y="2318810"/>
            <a:chExt cx="5582788" cy="4318000"/>
          </a:xfrm>
        </p:grpSpPr>
        <p:pic>
          <p:nvPicPr>
            <p:cNvPr id="19" name="Picture 18" descr="Screen Shot 2013-10-10 at 8.44.2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" y="2318810"/>
              <a:ext cx="5582788" cy="4318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048933" y="3009259"/>
              <a:ext cx="191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 function</a:t>
              </a:r>
            </a:p>
            <a:p>
              <a:r>
                <a:rPr lang="en-US" dirty="0" smtClean="0"/>
                <a:t>4.4 MeV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51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First-generation method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28324" y="2286000"/>
            <a:ext cx="129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Simple test: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Picture 11" descr="decayscheme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492" y="3032125"/>
            <a:ext cx="3216862" cy="3111499"/>
          </a:xfrm>
          <a:prstGeom prst="rect">
            <a:avLst/>
          </a:prstGeom>
        </p:spPr>
      </p:pic>
      <p:pic>
        <p:nvPicPr>
          <p:cNvPr id="13" name="Picture 12" descr="test_skewsmooth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256499" y="1926053"/>
            <a:ext cx="4200155" cy="4660446"/>
          </a:xfrm>
          <a:prstGeom prst="rect">
            <a:avLst/>
          </a:prstGeom>
        </p:spPr>
      </p:pic>
      <p:pic>
        <p:nvPicPr>
          <p:cNvPr id="14" name="Picture 13" descr="fg_skewsmooth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354" y="2156198"/>
            <a:ext cx="4660447" cy="42001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47875" y="1793875"/>
            <a:ext cx="3567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A.C. Larsen et al., PRC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83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034315 (2011)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424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-2870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Artificial primary </a:t>
            </a:r>
            <a:r>
              <a:rPr lang="en-GB" baseline="30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57</a:t>
            </a:r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Fe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28324" y="1472853"/>
            <a:ext cx="353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More advanced test (DICEBOX):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6096" y="1556792"/>
            <a:ext cx="3567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A.C. Larsen et al., PRC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83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034315 (2011)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6" name="Picture 35" descr="fg_truesmo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215138" y="1754169"/>
            <a:ext cx="3938361" cy="4369962"/>
          </a:xfrm>
          <a:prstGeom prst="rect">
            <a:avLst/>
          </a:prstGeom>
        </p:spPr>
      </p:pic>
      <p:pic>
        <p:nvPicPr>
          <p:cNvPr id="37" name="Picture 36" descr="fg_explik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15801" y="1754168"/>
            <a:ext cx="3938359" cy="43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0399" y="223520"/>
            <a:ext cx="7367843" cy="96994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i="1" dirty="0" smtClean="0">
                <a:latin typeface="Symbol" charset="2"/>
                <a:cs typeface="Symbol" charset="2"/>
              </a:rPr>
              <a:t>   </a:t>
            </a:r>
            <a:r>
              <a:rPr lang="en-US" sz="4000" i="1" dirty="0">
                <a:latin typeface="Symbol" charset="2"/>
                <a:cs typeface="Symbol" charset="2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effectLst/>
              </a:rPr>
              <a:t>Multiplicative factors</a:t>
            </a:r>
            <a:endParaRPr lang="en-US" sz="4000" dirty="0">
              <a:solidFill>
                <a:srgbClr val="008000"/>
              </a:solidFill>
              <a:effectLst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41375" y="6284168"/>
            <a:ext cx="4186809" cy="457200"/>
          </a:xfrm>
        </p:spPr>
        <p:txBody>
          <a:bodyPr/>
          <a:lstStyle/>
          <a:p>
            <a:r>
              <a:rPr lang="en-US" dirty="0" smtClean="0"/>
              <a:t>Workshop, Oslo Method, MSU, 1-4 Dec 2015</a:t>
            </a:r>
            <a:endParaRPr 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008563" y="3073400"/>
            <a:ext cx="3284537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828800"/>
            <a:ext cx="3344863" cy="3505200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5046663" y="3265488"/>
          <a:ext cx="30908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5" imgW="1651000" imgH="228600" progId="Equation.3">
                  <p:embed/>
                </p:oleObj>
              </mc:Choice>
              <mc:Fallback>
                <p:oleObj name="Equation" r:id="rId5" imgW="165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265488"/>
                        <a:ext cx="30908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8"/>
          <p:cNvSpPr>
            <a:spLocks/>
          </p:cNvSpPr>
          <p:nvPr/>
        </p:nvSpPr>
        <p:spPr bwMode="auto">
          <a:xfrm flipV="1">
            <a:off x="4876800" y="3810000"/>
            <a:ext cx="1905000" cy="762000"/>
          </a:xfrm>
          <a:custGeom>
            <a:avLst/>
            <a:gdLst>
              <a:gd name="T0" fmla="*/ 1905000 w 1200"/>
              <a:gd name="T1" fmla="*/ 762000 h 480"/>
              <a:gd name="T2" fmla="*/ 990600 w 1200"/>
              <a:gd name="T3" fmla="*/ 152400 h 480"/>
              <a:gd name="T4" fmla="*/ 0 w 1200"/>
              <a:gd name="T5" fmla="*/ 0 h 480"/>
              <a:gd name="T6" fmla="*/ 0 60000 65536"/>
              <a:gd name="T7" fmla="*/ 0 60000 65536"/>
              <a:gd name="T8" fmla="*/ 0 60000 65536"/>
              <a:gd name="T9" fmla="*/ 0 w 1200"/>
              <a:gd name="T10" fmla="*/ 0 h 480"/>
              <a:gd name="T11" fmla="*/ 1200 w 120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480">
                <a:moveTo>
                  <a:pt x="1200" y="480"/>
                </a:moveTo>
                <a:cubicBezTo>
                  <a:pt x="1012" y="328"/>
                  <a:pt x="824" y="176"/>
                  <a:pt x="624" y="96"/>
                </a:cubicBezTo>
                <a:cubicBezTo>
                  <a:pt x="424" y="16"/>
                  <a:pt x="212" y="8"/>
                  <a:pt x="0" y="0"/>
                </a:cubicBezTo>
              </a:path>
            </a:pathLst>
          </a:custGeom>
          <a:noFill/>
          <a:ln w="28575">
            <a:solidFill>
              <a:srgbClr val="CC0F1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en-GB">
              <a:latin typeface="Arial" charset="0"/>
            </a:endParaRPr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flipV="1">
            <a:off x="3886200" y="2438400"/>
            <a:ext cx="3581400" cy="838200"/>
          </a:xfrm>
          <a:custGeom>
            <a:avLst/>
            <a:gdLst>
              <a:gd name="T0" fmla="*/ 3581400 w 2256"/>
              <a:gd name="T1" fmla="*/ 0 h 528"/>
              <a:gd name="T2" fmla="*/ 2667000 w 2256"/>
              <a:gd name="T3" fmla="*/ 533400 h 528"/>
              <a:gd name="T4" fmla="*/ 0 w 2256"/>
              <a:gd name="T5" fmla="*/ 838200 h 528"/>
              <a:gd name="T6" fmla="*/ 0 60000 65536"/>
              <a:gd name="T7" fmla="*/ 0 60000 65536"/>
              <a:gd name="T8" fmla="*/ 0 60000 65536"/>
              <a:gd name="T9" fmla="*/ 0 w 2256"/>
              <a:gd name="T10" fmla="*/ 0 h 528"/>
              <a:gd name="T11" fmla="*/ 2256 w 225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28">
                <a:moveTo>
                  <a:pt x="2256" y="0"/>
                </a:moveTo>
                <a:cubicBezTo>
                  <a:pt x="2156" y="124"/>
                  <a:pt x="2056" y="248"/>
                  <a:pt x="1680" y="336"/>
                </a:cubicBezTo>
                <a:cubicBezTo>
                  <a:pt x="1304" y="424"/>
                  <a:pt x="652" y="476"/>
                  <a:pt x="0" y="528"/>
                </a:cubicBezTo>
              </a:path>
            </a:pathLst>
          </a:custGeom>
          <a:noFill/>
          <a:ln w="28575">
            <a:solidFill>
              <a:srgbClr val="CC0F1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en-GB">
              <a:latin typeface="Arial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6464300" y="3683000"/>
            <a:ext cx="609600" cy="0"/>
          </a:xfrm>
          <a:prstGeom prst="line">
            <a:avLst/>
          </a:prstGeom>
          <a:noFill/>
          <a:ln w="28575">
            <a:solidFill>
              <a:srgbClr val="CC0F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7302500" y="3683000"/>
            <a:ext cx="685800" cy="0"/>
          </a:xfrm>
          <a:prstGeom prst="line">
            <a:avLst/>
          </a:prstGeom>
          <a:noFill/>
          <a:ln w="28575">
            <a:solidFill>
              <a:srgbClr val="CC0F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152600"/>
              </p:ext>
            </p:extLst>
          </p:nvPr>
        </p:nvGraphicFramePr>
        <p:xfrm>
          <a:off x="5462588" y="1447800"/>
          <a:ext cx="24003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7" imgW="1282700" imgH="368300" progId="Equation.3">
                  <p:embed/>
                </p:oleObj>
              </mc:Choice>
              <mc:Fallback>
                <p:oleObj name="Equation" r:id="rId7" imgW="1282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1447800"/>
                        <a:ext cx="24003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008563" y="4572000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charset="0"/>
              <a:buChar char=" "/>
            </a:pPr>
            <a:r>
              <a:rPr lang="nb-NO" dirty="0" smtClean="0">
                <a:solidFill>
                  <a:schemeClr val="accent6"/>
                </a:solidFill>
              </a:rPr>
              <a:t>Brink-Axel </a:t>
            </a:r>
            <a:r>
              <a:rPr lang="nb-NO" dirty="0" err="1" smtClean="0">
                <a:solidFill>
                  <a:schemeClr val="accent6"/>
                </a:solidFill>
              </a:rPr>
              <a:t>hypothesis</a:t>
            </a:r>
            <a:endParaRPr lang="nb-NO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66362" y="2138363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charset="0"/>
              <a:buChar char=" "/>
            </a:pPr>
            <a:r>
              <a:rPr lang="nb-NO" dirty="0" err="1" smtClean="0">
                <a:solidFill>
                  <a:schemeClr val="accent6"/>
                </a:solidFill>
              </a:rPr>
              <a:t>Fermi’s</a:t>
            </a:r>
            <a:r>
              <a:rPr lang="nb-NO" dirty="0" smtClean="0">
                <a:solidFill>
                  <a:schemeClr val="accent6"/>
                </a:solidFill>
              </a:rPr>
              <a:t> </a:t>
            </a:r>
            <a:r>
              <a:rPr lang="nb-NO" dirty="0" err="1" smtClean="0">
                <a:solidFill>
                  <a:schemeClr val="accent6"/>
                </a:solidFill>
              </a:rPr>
              <a:t>golden</a:t>
            </a:r>
            <a:r>
              <a:rPr lang="nb-NO" dirty="0" smtClean="0">
                <a:solidFill>
                  <a:schemeClr val="accent6"/>
                </a:solidFill>
              </a:rPr>
              <a:t> </a:t>
            </a:r>
            <a:r>
              <a:rPr lang="nb-NO" dirty="0" err="1" smtClean="0">
                <a:solidFill>
                  <a:schemeClr val="accent6"/>
                </a:solidFill>
              </a:rPr>
              <a:t>rule</a:t>
            </a:r>
            <a:r>
              <a:rPr lang="nb-NO" dirty="0" smtClean="0">
                <a:solidFill>
                  <a:schemeClr val="accent6"/>
                </a:solidFill>
              </a:rPr>
              <a:t> (</a:t>
            </a:r>
            <a:r>
              <a:rPr lang="nb-NO" dirty="0" err="1" smtClean="0">
                <a:solidFill>
                  <a:schemeClr val="accent6"/>
                </a:solidFill>
              </a:rPr>
              <a:t>Dirac</a:t>
            </a:r>
            <a:r>
              <a:rPr lang="nb-NO" dirty="0" smtClean="0">
                <a:solidFill>
                  <a:schemeClr val="accent6"/>
                </a:solidFill>
              </a:rPr>
              <a:t>)</a:t>
            </a:r>
            <a:endParaRPr lang="nb-NO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1790-CE99-AF48-AD7C-679F35E041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499992" y="5661248"/>
            <a:ext cx="423919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A. Schiller </a:t>
            </a:r>
            <a:r>
              <a:rPr lang="en-US" sz="1800" i="1" dirty="0" smtClean="0"/>
              <a:t>et al.</a:t>
            </a:r>
            <a:r>
              <a:rPr lang="en-US" sz="1800" dirty="0" smtClean="0"/>
              <a:t>, NIM A </a:t>
            </a:r>
            <a:r>
              <a:rPr lang="en-US" sz="1800" b="1" dirty="0" smtClean="0"/>
              <a:t>447</a:t>
            </a:r>
            <a:r>
              <a:rPr lang="en-US" sz="1800" dirty="0" smtClean="0"/>
              <a:t>, 498 (2000)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158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0399" y="223520"/>
            <a:ext cx="7367843" cy="96994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i="1" dirty="0" smtClean="0">
                <a:latin typeface="Symbol" charset="2"/>
                <a:cs typeface="Symbol" charset="2"/>
              </a:rPr>
              <a:t>   </a:t>
            </a:r>
            <a:r>
              <a:rPr lang="en-US" sz="4000" i="1" dirty="0">
                <a:latin typeface="Symbol" charset="2"/>
                <a:cs typeface="Symbol" charset="2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effectLst/>
              </a:rPr>
              <a:t>rhosigchi</a:t>
            </a:r>
            <a:r>
              <a:rPr lang="en-US" sz="4000" dirty="0" err="1" smtClean="0">
                <a:solidFill>
                  <a:srgbClr val="008000"/>
                </a:solidFill>
              </a:rPr>
              <a:t>.f</a:t>
            </a:r>
            <a:endParaRPr lang="en-US" sz="4000" dirty="0">
              <a:solidFill>
                <a:srgbClr val="008000"/>
              </a:solidFill>
              <a:effectLst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41375" y="6284168"/>
            <a:ext cx="4186809" cy="457200"/>
          </a:xfrm>
        </p:spPr>
        <p:txBody>
          <a:bodyPr/>
          <a:lstStyle/>
          <a:p>
            <a:r>
              <a:rPr lang="en-US" dirty="0" smtClean="0"/>
              <a:t>Workshop, Oslo Method, MSU, 1-4 Dec 2015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1790-CE99-AF48-AD7C-679F35E041B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Choose “good” region for extraction of level density and </a:t>
            </a:r>
            <a:r>
              <a:rPr lang="en-US" sz="1800" dirty="0" smtClean="0">
                <a:latin typeface="Symbol" charset="2"/>
                <a:cs typeface="Symbol" charset="2"/>
              </a:rPr>
              <a:t>g</a:t>
            </a:r>
            <a:r>
              <a:rPr lang="en-US" sz="1800" dirty="0" smtClean="0"/>
              <a:t>-transmission coefficient: similar shape of primary spectra, alpha-coefficient in </a:t>
            </a:r>
            <a:r>
              <a:rPr lang="en-US" sz="1800" dirty="0" err="1" smtClean="0"/>
              <a:t>f.g</a:t>
            </a:r>
            <a:r>
              <a:rPr lang="en-US" sz="1800" dirty="0" smtClean="0"/>
              <a:t>. procedure close to unity (indication of correct weighting functions)</a:t>
            </a:r>
          </a:p>
        </p:txBody>
      </p:sp>
      <p:pic>
        <p:nvPicPr>
          <p:cNvPr id="27" name="Picture 26" descr="fg_nai_56F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581" y="2564904"/>
            <a:ext cx="4758548" cy="368273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38324" y="2420888"/>
            <a:ext cx="165355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aseline="30000" dirty="0" smtClean="0"/>
              <a:t>56</a:t>
            </a:r>
            <a:r>
              <a:rPr lang="en-US" dirty="0" smtClean="0"/>
              <a:t>Fe(</a:t>
            </a:r>
            <a:r>
              <a:rPr lang="en-US" dirty="0" err="1" smtClean="0"/>
              <a:t>p,p</a:t>
            </a:r>
            <a:r>
              <a:rPr lang="en-US" dirty="0" smtClean="0"/>
              <a:t>’)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862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0399" y="44624"/>
            <a:ext cx="7367843" cy="96994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i="1" dirty="0" smtClean="0">
                <a:latin typeface="Symbol" charset="2"/>
                <a:cs typeface="Symbol" charset="2"/>
              </a:rPr>
              <a:t>   </a:t>
            </a:r>
            <a:r>
              <a:rPr lang="en-US" sz="4000" i="1" dirty="0">
                <a:latin typeface="Symbol" charset="2"/>
                <a:cs typeface="Symbol" charset="2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effectLst/>
              </a:rPr>
              <a:t>rhosigchi</a:t>
            </a:r>
            <a:r>
              <a:rPr lang="en-US" sz="4000" dirty="0" err="1" smtClean="0">
                <a:solidFill>
                  <a:srgbClr val="008000"/>
                </a:solidFill>
              </a:rPr>
              <a:t>.f</a:t>
            </a:r>
            <a:endParaRPr lang="en-US" sz="4000" dirty="0">
              <a:solidFill>
                <a:srgbClr val="008000"/>
              </a:solidFill>
              <a:effectLst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41375" y="6428184"/>
            <a:ext cx="4186809" cy="457200"/>
          </a:xfrm>
        </p:spPr>
        <p:txBody>
          <a:bodyPr/>
          <a:lstStyle/>
          <a:p>
            <a:r>
              <a:rPr lang="en-US" dirty="0" smtClean="0"/>
              <a:t>Workshop, Oslo Method, MSU, 1-4 Dec 2015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1905000" cy="457200"/>
          </a:xfrm>
        </p:spPr>
        <p:txBody>
          <a:bodyPr/>
          <a:lstStyle/>
          <a:p>
            <a:fld id="{BB3F1790-CE99-AF48-AD7C-679F35E041B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8072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Higher-order estimates through least chi-square minimization: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98793"/>
              </p:ext>
            </p:extLst>
          </p:nvPr>
        </p:nvGraphicFramePr>
        <p:xfrm>
          <a:off x="1888713" y="1452477"/>
          <a:ext cx="5485893" cy="1137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2692400" imgH="558800" progId="Equation.3">
                  <p:embed/>
                </p:oleObj>
              </mc:Choice>
              <mc:Fallback>
                <p:oleObj name="Equation" r:id="rId4" imgW="26924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8713" y="1452477"/>
                        <a:ext cx="5485893" cy="1137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 descr="Screen Shot 2013-10-23 at 1.58.22 PM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873534"/>
            <a:ext cx="4084201" cy="30576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933574" y="3890218"/>
            <a:ext cx="2761806" cy="92333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56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p,p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’) example:</a:t>
            </a:r>
            <a:endParaRPr kumimoji="0" lang="en-US" sz="1800" b="0" i="0" u="none" strike="noStrike" kern="0" cap="none" spc="0" normalizeH="0" baseline="30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points (“pixels”): 2052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Free parameters: 184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3574" y="2873534"/>
            <a:ext cx="3239251" cy="6463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point 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(E-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E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) and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E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) 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Symbol" charset="2"/>
              </a:rPr>
              <a:t>considered as a free parameter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33574" y="5166373"/>
            <a:ext cx="2316372" cy="6463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=&gt; that’s why it works!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97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0399" y="44624"/>
            <a:ext cx="7367843" cy="96994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i="1" dirty="0" smtClean="0">
                <a:latin typeface="Symbol" charset="2"/>
                <a:cs typeface="Symbol" charset="2"/>
              </a:rPr>
              <a:t>   </a:t>
            </a:r>
            <a:r>
              <a:rPr lang="en-US" sz="4000" i="1" dirty="0">
                <a:latin typeface="Symbol" charset="2"/>
                <a:cs typeface="Symbol" charset="2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effectLst/>
              </a:rPr>
              <a:t>rhosigchi</a:t>
            </a:r>
            <a:r>
              <a:rPr lang="en-US" sz="4000" dirty="0" err="1" smtClean="0">
                <a:solidFill>
                  <a:srgbClr val="008000"/>
                </a:solidFill>
              </a:rPr>
              <a:t>.f</a:t>
            </a:r>
            <a:endParaRPr lang="en-US" sz="4000" dirty="0">
              <a:solidFill>
                <a:srgbClr val="008000"/>
              </a:solidFill>
              <a:effectLst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41375" y="6428184"/>
            <a:ext cx="4186809" cy="457200"/>
          </a:xfrm>
        </p:spPr>
        <p:txBody>
          <a:bodyPr/>
          <a:lstStyle/>
          <a:p>
            <a:r>
              <a:rPr lang="en-US" dirty="0" smtClean="0"/>
              <a:t>Workshop, Oslo Method, MSU, 1-4 Dec 2015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1905000" cy="457200"/>
          </a:xfrm>
        </p:spPr>
        <p:txBody>
          <a:bodyPr/>
          <a:lstStyle/>
          <a:p>
            <a:fld id="{BB3F1790-CE99-AF48-AD7C-679F35E041BB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204578"/>
              </p:ext>
            </p:extLst>
          </p:nvPr>
        </p:nvGraphicFramePr>
        <p:xfrm>
          <a:off x="4244563" y="908720"/>
          <a:ext cx="230187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1130300" imgH="901700" progId="Equation.3">
                  <p:embed/>
                </p:oleObj>
              </mc:Choice>
              <mc:Fallback>
                <p:oleObj name="Equation" r:id="rId4" imgW="1130300" imgH="901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4563" y="908720"/>
                        <a:ext cx="2301875" cy="183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59150" y="3202421"/>
            <a:ext cx="7041242" cy="2800766"/>
            <a:chOff x="457200" y="3763661"/>
            <a:chExt cx="7041242" cy="2800766"/>
          </a:xfrm>
        </p:grpSpPr>
        <p:sp>
          <p:nvSpPr>
            <p:cNvPr id="22" name="TextBox 21"/>
            <p:cNvSpPr txBox="1"/>
            <p:nvPr/>
          </p:nvSpPr>
          <p:spPr>
            <a:xfrm>
              <a:off x="1645558" y="3763661"/>
              <a:ext cx="5852884" cy="280076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_______________________________________________________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Convergence test using various indicators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</a:t>
              </a:r>
              <a:r>
                <a:rPr kumimoji="0" lang="it-IT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it-IT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Iteration</a:t>
              </a:r>
              <a:r>
                <a:rPr kumimoji="0" lang="it-IT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0    10    20    30    40    50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Rho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/Rho0 at  U=2848.  1.00  0.93  0.95  0.95  0.93  0.93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Rho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/Rho0 at  U=5700.  1.00  0.73  0.70  0.70  0.69  0.69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Rho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/Rho0 at  U=8428.  1.00  0.48  0.48  0.49  0.48  0.48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Sig/Sig0 at Eg=2848.  1.00  1.06  1.05  1.05  1.03  1.03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Sig/Sig0 at Eg=5700.  1.00  0.59  0.58  0.58  0.58  0.58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Sig/Sig0 at Eg=8428.  1.00  1.24  1.24  1.25  1.27  1.27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Chi^2 for 1.gen.sp.  39.63  8.11  7.42  7.20  7.14  7.14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da-DK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_______________________________________________________</a:t>
              </a:r>
              <a:endParaRPr kumimoji="0" lang="da-DK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200" y="3814461"/>
              <a:ext cx="1059304" cy="36933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56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Fe(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p,p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’)</a:t>
              </a:r>
              <a:endPara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1950" y="3202421"/>
            <a:ext cx="7498442" cy="2800766"/>
            <a:chOff x="0" y="3763661"/>
            <a:chExt cx="7498442" cy="2800766"/>
          </a:xfrm>
        </p:grpSpPr>
        <p:sp>
          <p:nvSpPr>
            <p:cNvPr id="25" name="TextBox 24"/>
            <p:cNvSpPr txBox="1"/>
            <p:nvPr/>
          </p:nvSpPr>
          <p:spPr>
            <a:xfrm>
              <a:off x="1645558" y="3763661"/>
              <a:ext cx="5852884" cy="280076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_______________________________________________________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Convergence test using various indicators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</a:t>
              </a:r>
              <a:r>
                <a:rPr kumimoji="0" lang="it-IT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it-IT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Iteration</a:t>
              </a:r>
              <a:r>
                <a:rPr kumimoji="0" lang="it-IT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0    10    20    30    40    50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Rho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/Rho0 at  U=2616.  1.00  1.56  1.56  1.56  1.56  1.56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Rho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/Rho0 at  U=5344.  1.00  0.64  0.61  0.60  0.60  0.59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Rho</a:t>
              </a: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/Rho0 at  U=8072.  1.00  0.28  0.28  0.28  0.27  0.26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Sig/Sig0 at Eg=2616.  1.00  0.89  0.89  0.89  0.90  0.90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Sig/Sig0 at Eg=5344.  1.00  1.23  1.19  1.18  1.17  1.16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Sig/Sig0 at Eg=8072.  1.00  1.43  1.33  1.31  1.29  1.27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Chi^2 for 1.gen.sp.   1.08  0.62  0.61  0.61  0.61  0.61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_______________________________________________________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0" y="3814461"/>
              <a:ext cx="1591526" cy="36933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106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Cd(</a:t>
              </a:r>
              <a:r>
                <a:rPr kumimoji="0" lang="en-US" sz="18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He,</a:t>
              </a:r>
              <a:r>
                <a:rPr kumimoji="0" lang="en-US" sz="18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He’)</a:t>
              </a:r>
              <a:endPara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Take all derivatives: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Minimum is normally reached within 10-20 iterations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774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1304</Words>
  <Application>Microsoft Macintosh PowerPoint</Application>
  <PresentationFormat>On-screen Show (4:3)</PresentationFormat>
  <Paragraphs>170</Paragraphs>
  <Slides>22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Blank Presentation</vt:lpstr>
      <vt:lpstr>Equation</vt:lpstr>
      <vt:lpstr>The Oslo Method (Part II)</vt:lpstr>
      <vt:lpstr>The Oslo Method</vt:lpstr>
      <vt:lpstr>Unfolding (see other pptx)</vt:lpstr>
      <vt:lpstr>First-generation method</vt:lpstr>
      <vt:lpstr>Artificial primary 57Fe</vt:lpstr>
      <vt:lpstr>    Multiplicative factors</vt:lpstr>
      <vt:lpstr>    rhosigchi.f</vt:lpstr>
      <vt:lpstr>    rhosigchi.f</vt:lpstr>
      <vt:lpstr>    rhosigchi.f</vt:lpstr>
      <vt:lpstr> r(Ef)         and        T(Eg)</vt:lpstr>
      <vt:lpstr>P(E,Eg) = r(Ef)T(Eg)?</vt:lpstr>
      <vt:lpstr>Normalization</vt:lpstr>
      <vt:lpstr>Normalization, NLD</vt:lpstr>
      <vt:lpstr>Spin distributions</vt:lpstr>
      <vt:lpstr>Uncertainties in r(Sn)</vt:lpstr>
      <vt:lpstr>Theoretical parity distributions</vt:lpstr>
      <vt:lpstr>Parity distribution</vt:lpstr>
      <vt:lpstr>Normalization gSF</vt:lpstr>
      <vt:lpstr>Excitation dependent gSF?</vt:lpstr>
      <vt:lpstr>Brink-Axel  works for 232Np</vt:lpstr>
      <vt:lpstr>Summary (Part II)</vt:lpstr>
      <vt:lpstr>Thank you !</vt:lpstr>
    </vt:vector>
  </TitlesOfParts>
  <Company>Department of physics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Nuclear Processes in Radioactive Sources</dc:title>
  <dc:creator>Magne Guttormsen</dc:creator>
  <cp:lastModifiedBy>Bruker ved UiO</cp:lastModifiedBy>
  <cp:revision>53</cp:revision>
  <dcterms:created xsi:type="dcterms:W3CDTF">2010-08-31T07:56:18Z</dcterms:created>
  <dcterms:modified xsi:type="dcterms:W3CDTF">2015-11-25T14:36:45Z</dcterms:modified>
</cp:coreProperties>
</file>