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36CDE-7C48-4E46-B2B0-8F45D39AD70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CCDB-989B-3347-91BD-DED42B81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3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672D4-B051-AA48-887D-664C32DA7D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2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F9E4-AA94-FE45-80C8-25853AD7E2F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DAB0-E1F5-4B4A-983C-F4FB3077A9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C6106-A548-3549-B378-1534F73CC89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F1790-CE99-AF48-AD7C-679F35E041B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91599-9638-DE40-9B23-59AB04789E0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3294D-AE56-F140-9903-3619D66C66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D24C7-43A2-8740-81B1-FCAA6E45BEA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9B23-655C-5C4E-AF7C-34E807D3889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1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3E127-671F-D947-9B1E-22E68D11E81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5E3D-5F6F-364B-8C85-3DE158112A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68147-EBBD-BD49-828B-B60B467DCA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202020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GB" smtClean="0"/>
              <a:t>Workshop, Oslo Method, MSU, 1-4 Dec 2015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536BEF-FB28-4E4C-BE6A-D00D9B4981E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1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72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Folding and unfolding of </a:t>
            </a:r>
            <a:b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 smtClean="0">
                <a:solidFill>
                  <a:schemeClr val="hlink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-spectra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Th_matric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" y="2612625"/>
            <a:ext cx="9115888" cy="3408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10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Iterations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6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6712"/>
            <a:ext cx="44989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6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11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Examples of unfolding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5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08720"/>
            <a:ext cx="598170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5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12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Comparison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Picture 1 17-09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08720"/>
            <a:ext cx="4422775" cy="53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88224" y="1371600"/>
            <a:ext cx="15362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/>
              <a:t>Raw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Old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New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Old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dirty="0" smtClean="0"/>
              <a:t>smoothed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0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13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7768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95736" y="2333198"/>
            <a:ext cx="54726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 Consistent unfolding and folding 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 Reduced fluctuations with </a:t>
            </a:r>
            <a:endParaRPr lang="en-GB" dirty="0" smtClean="0"/>
          </a:p>
          <a:p>
            <a:r>
              <a:rPr lang="en-GB" dirty="0" smtClean="0"/>
              <a:t>     Compton </a:t>
            </a:r>
            <a:r>
              <a:rPr lang="en-GB" dirty="0"/>
              <a:t>subtraction method</a:t>
            </a:r>
          </a:p>
          <a:p>
            <a:endParaRPr lang="en-GB" dirty="0" smtClean="0"/>
          </a:p>
          <a:p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5229200"/>
            <a:ext cx="4392488" cy="36933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M.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Guttormsen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al., NIM A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371 (1996)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34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C8C93"/>
                </a:solidFill>
                <a:latin typeface="Arial" charset="0"/>
                <a:ea typeface="ＭＳ Ｐゴシック" charset="0"/>
                <a:cs typeface="ＭＳ Ｐゴシック" charset="0"/>
              </a:rPr>
              <a:t>Unfolding of complex spectra </a:t>
            </a:r>
          </a:p>
        </p:txBody>
      </p:sp>
      <p:sp>
        <p:nvSpPr>
          <p:cNvPr id="58373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5B6FADE-8713-CF49-93B3-05D16FDB78BF}" type="slidenum">
              <a:rPr lang="en-GB" sz="1400"/>
              <a:pPr algn="r"/>
              <a:t>2</a:t>
            </a:fld>
            <a:endParaRPr lang="en-GB" sz="1400"/>
          </a:p>
        </p:txBody>
      </p:sp>
      <p:grpSp>
        <p:nvGrpSpPr>
          <p:cNvPr id="58388" name="Group 20"/>
          <p:cNvGrpSpPr>
            <a:grpSpLocks noChangeAspect="1"/>
          </p:cNvGrpSpPr>
          <p:nvPr/>
        </p:nvGrpSpPr>
        <p:grpSpPr bwMode="auto">
          <a:xfrm>
            <a:off x="914400" y="2209800"/>
            <a:ext cx="3246438" cy="1798638"/>
            <a:chOff x="960" y="1344"/>
            <a:chExt cx="3984" cy="2208"/>
          </a:xfrm>
        </p:grpSpPr>
        <p:sp>
          <p:nvSpPr>
            <p:cNvPr id="58381" name="Line 13"/>
            <p:cNvSpPr>
              <a:spLocks noChangeAspect="1" noChangeShapeType="1"/>
            </p:cNvSpPr>
            <p:nvPr/>
          </p:nvSpPr>
          <p:spPr bwMode="auto">
            <a:xfrm>
              <a:off x="960" y="1344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Aspect="1" noChangeShapeType="1"/>
            </p:cNvSpPr>
            <p:nvPr/>
          </p:nvSpPr>
          <p:spPr bwMode="auto">
            <a:xfrm>
              <a:off x="960" y="3552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Freeform 15"/>
            <p:cNvSpPr>
              <a:spLocks noChangeAspect="1"/>
            </p:cNvSpPr>
            <p:nvPr/>
          </p:nvSpPr>
          <p:spPr bwMode="auto">
            <a:xfrm>
              <a:off x="992" y="1632"/>
              <a:ext cx="3568" cy="1903"/>
            </a:xfrm>
            <a:custGeom>
              <a:avLst/>
              <a:gdLst>
                <a:gd name="T0" fmla="*/ 0 w 3568"/>
                <a:gd name="T1" fmla="*/ 1903 h 1903"/>
                <a:gd name="T2" fmla="*/ 16 w 3568"/>
                <a:gd name="T3" fmla="*/ 1728 h 1903"/>
                <a:gd name="T4" fmla="*/ 12 w 3568"/>
                <a:gd name="T5" fmla="*/ 1707 h 1903"/>
                <a:gd name="T6" fmla="*/ 64 w 3568"/>
                <a:gd name="T7" fmla="*/ 1536 h 1903"/>
                <a:gd name="T8" fmla="*/ 112 w 3568"/>
                <a:gd name="T9" fmla="*/ 1536 h 1903"/>
                <a:gd name="T10" fmla="*/ 147 w 3568"/>
                <a:gd name="T11" fmla="*/ 1580 h 1903"/>
                <a:gd name="T12" fmla="*/ 208 w 3568"/>
                <a:gd name="T13" fmla="*/ 1632 h 1903"/>
                <a:gd name="T14" fmla="*/ 269 w 3568"/>
                <a:gd name="T15" fmla="*/ 1666 h 1903"/>
                <a:gd name="T16" fmla="*/ 304 w 3568"/>
                <a:gd name="T17" fmla="*/ 1680 h 1903"/>
                <a:gd name="T18" fmla="*/ 304 w 3568"/>
                <a:gd name="T19" fmla="*/ 1536 h 1903"/>
                <a:gd name="T20" fmla="*/ 304 w 3568"/>
                <a:gd name="T21" fmla="*/ 1296 h 1903"/>
                <a:gd name="T22" fmla="*/ 352 w 3568"/>
                <a:gd name="T23" fmla="*/ 1680 h 1903"/>
                <a:gd name="T24" fmla="*/ 400 w 3568"/>
                <a:gd name="T25" fmla="*/ 1728 h 1903"/>
                <a:gd name="T26" fmla="*/ 544 w 3568"/>
                <a:gd name="T27" fmla="*/ 1776 h 1903"/>
                <a:gd name="T28" fmla="*/ 880 w 3568"/>
                <a:gd name="T29" fmla="*/ 1824 h 1903"/>
                <a:gd name="T30" fmla="*/ 1065 w 3568"/>
                <a:gd name="T31" fmla="*/ 1837 h 1903"/>
                <a:gd name="T32" fmla="*/ 1456 w 3568"/>
                <a:gd name="T33" fmla="*/ 1824 h 1903"/>
                <a:gd name="T34" fmla="*/ 1936 w 3568"/>
                <a:gd name="T35" fmla="*/ 1824 h 1903"/>
                <a:gd name="T36" fmla="*/ 2368 w 3568"/>
                <a:gd name="T37" fmla="*/ 1824 h 1903"/>
                <a:gd name="T38" fmla="*/ 2608 w 3568"/>
                <a:gd name="T39" fmla="*/ 1776 h 1903"/>
                <a:gd name="T40" fmla="*/ 2704 w 3568"/>
                <a:gd name="T41" fmla="*/ 1728 h 1903"/>
                <a:gd name="T42" fmla="*/ 2752 w 3568"/>
                <a:gd name="T43" fmla="*/ 1632 h 1903"/>
                <a:gd name="T44" fmla="*/ 2800 w 3568"/>
                <a:gd name="T45" fmla="*/ 1728 h 1903"/>
                <a:gd name="T46" fmla="*/ 2896 w 3568"/>
                <a:gd name="T47" fmla="*/ 1728 h 1903"/>
                <a:gd name="T48" fmla="*/ 3040 w 3568"/>
                <a:gd name="T49" fmla="*/ 1680 h 1903"/>
                <a:gd name="T50" fmla="*/ 3136 w 3568"/>
                <a:gd name="T51" fmla="*/ 912 h 1903"/>
                <a:gd name="T52" fmla="*/ 3184 w 3568"/>
                <a:gd name="T53" fmla="*/ 1632 h 1903"/>
                <a:gd name="T54" fmla="*/ 3280 w 3568"/>
                <a:gd name="T55" fmla="*/ 1632 h 1903"/>
                <a:gd name="T56" fmla="*/ 3328 w 3568"/>
                <a:gd name="T57" fmla="*/ 1728 h 1903"/>
                <a:gd name="T58" fmla="*/ 3376 w 3568"/>
                <a:gd name="T59" fmla="*/ 1776 h 1903"/>
                <a:gd name="T60" fmla="*/ 3424 w 3568"/>
                <a:gd name="T61" fmla="*/ 1680 h 1903"/>
                <a:gd name="T62" fmla="*/ 3472 w 3568"/>
                <a:gd name="T63" fmla="*/ 0 h 1903"/>
                <a:gd name="T64" fmla="*/ 3568 w 3568"/>
                <a:gd name="T65" fmla="*/ 1872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8" h="1903">
                  <a:moveTo>
                    <a:pt x="0" y="1903"/>
                  </a:moveTo>
                  <a:cubicBezTo>
                    <a:pt x="5" y="1844"/>
                    <a:pt x="13" y="1786"/>
                    <a:pt x="16" y="1728"/>
                  </a:cubicBezTo>
                  <a:cubicBezTo>
                    <a:pt x="17" y="1699"/>
                    <a:pt x="0" y="1718"/>
                    <a:pt x="12" y="1707"/>
                  </a:cubicBezTo>
                  <a:lnTo>
                    <a:pt x="64" y="1536"/>
                  </a:lnTo>
                  <a:lnTo>
                    <a:pt x="112" y="1536"/>
                  </a:lnTo>
                  <a:cubicBezTo>
                    <a:pt x="163" y="1587"/>
                    <a:pt x="181" y="1590"/>
                    <a:pt x="147" y="1580"/>
                  </a:cubicBezTo>
                  <a:lnTo>
                    <a:pt x="208" y="1632"/>
                  </a:lnTo>
                  <a:cubicBezTo>
                    <a:pt x="260" y="1684"/>
                    <a:pt x="240" y="1696"/>
                    <a:pt x="269" y="1666"/>
                  </a:cubicBezTo>
                  <a:lnTo>
                    <a:pt x="304" y="1680"/>
                  </a:lnTo>
                  <a:lnTo>
                    <a:pt x="304" y="1536"/>
                  </a:lnTo>
                  <a:lnTo>
                    <a:pt x="304" y="1296"/>
                  </a:lnTo>
                  <a:lnTo>
                    <a:pt x="352" y="1680"/>
                  </a:lnTo>
                  <a:lnTo>
                    <a:pt x="400" y="1728"/>
                  </a:lnTo>
                  <a:lnTo>
                    <a:pt x="544" y="1776"/>
                  </a:lnTo>
                  <a:lnTo>
                    <a:pt x="880" y="1824"/>
                  </a:lnTo>
                  <a:cubicBezTo>
                    <a:pt x="941" y="1828"/>
                    <a:pt x="1003" y="1832"/>
                    <a:pt x="1065" y="1837"/>
                  </a:cubicBezTo>
                  <a:lnTo>
                    <a:pt x="1456" y="1824"/>
                  </a:lnTo>
                  <a:lnTo>
                    <a:pt x="1936" y="1824"/>
                  </a:lnTo>
                  <a:lnTo>
                    <a:pt x="2368" y="1824"/>
                  </a:lnTo>
                  <a:lnTo>
                    <a:pt x="2608" y="1776"/>
                  </a:lnTo>
                  <a:lnTo>
                    <a:pt x="2704" y="1728"/>
                  </a:lnTo>
                  <a:lnTo>
                    <a:pt x="2752" y="1632"/>
                  </a:lnTo>
                  <a:lnTo>
                    <a:pt x="2800" y="1728"/>
                  </a:lnTo>
                  <a:lnTo>
                    <a:pt x="2896" y="1728"/>
                  </a:lnTo>
                  <a:lnTo>
                    <a:pt x="3040" y="1680"/>
                  </a:lnTo>
                  <a:lnTo>
                    <a:pt x="3136" y="912"/>
                  </a:lnTo>
                  <a:lnTo>
                    <a:pt x="3184" y="1632"/>
                  </a:lnTo>
                  <a:lnTo>
                    <a:pt x="3280" y="1632"/>
                  </a:lnTo>
                  <a:lnTo>
                    <a:pt x="3328" y="1728"/>
                  </a:lnTo>
                  <a:lnTo>
                    <a:pt x="3376" y="1776"/>
                  </a:lnTo>
                  <a:lnTo>
                    <a:pt x="3424" y="1680"/>
                  </a:lnTo>
                  <a:lnTo>
                    <a:pt x="3472" y="0"/>
                  </a:lnTo>
                  <a:lnTo>
                    <a:pt x="3568" y="187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89" name="Group 21"/>
          <p:cNvGrpSpPr>
            <a:grpSpLocks noChangeAspect="1"/>
          </p:cNvGrpSpPr>
          <p:nvPr/>
        </p:nvGrpSpPr>
        <p:grpSpPr bwMode="auto">
          <a:xfrm>
            <a:off x="5181600" y="2209800"/>
            <a:ext cx="3246438" cy="1798638"/>
            <a:chOff x="960" y="1344"/>
            <a:chExt cx="3984" cy="2208"/>
          </a:xfrm>
        </p:grpSpPr>
        <p:sp>
          <p:nvSpPr>
            <p:cNvPr id="58390" name="Line 22"/>
            <p:cNvSpPr>
              <a:spLocks noChangeAspect="1" noChangeShapeType="1"/>
            </p:cNvSpPr>
            <p:nvPr/>
          </p:nvSpPr>
          <p:spPr bwMode="auto">
            <a:xfrm>
              <a:off x="960" y="1344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23"/>
            <p:cNvSpPr>
              <a:spLocks noChangeAspect="1" noChangeShapeType="1"/>
            </p:cNvSpPr>
            <p:nvPr/>
          </p:nvSpPr>
          <p:spPr bwMode="auto">
            <a:xfrm>
              <a:off x="960" y="3552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Freeform 24"/>
            <p:cNvSpPr>
              <a:spLocks noChangeAspect="1"/>
            </p:cNvSpPr>
            <p:nvPr/>
          </p:nvSpPr>
          <p:spPr bwMode="auto">
            <a:xfrm>
              <a:off x="4368" y="1632"/>
              <a:ext cx="144" cy="1920"/>
            </a:xfrm>
            <a:custGeom>
              <a:avLst/>
              <a:gdLst>
                <a:gd name="T0" fmla="*/ 0 w 144"/>
                <a:gd name="T1" fmla="*/ 1920 h 1920"/>
                <a:gd name="T2" fmla="*/ 48 w 144"/>
                <a:gd name="T3" fmla="*/ 0 h 1920"/>
                <a:gd name="T4" fmla="*/ 144 w 144"/>
                <a:gd name="T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0">
                  <a:moveTo>
                    <a:pt x="0" y="1920"/>
                  </a:moveTo>
                  <a:lnTo>
                    <a:pt x="48" y="0"/>
                  </a:lnTo>
                  <a:lnTo>
                    <a:pt x="144" y="192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93" name="AutoShape 25"/>
          <p:cNvSpPr>
            <a:spLocks noChangeArrowheads="1"/>
          </p:cNvSpPr>
          <p:nvPr/>
        </p:nvSpPr>
        <p:spPr bwMode="auto">
          <a:xfrm>
            <a:off x="4343400" y="31242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27"/>
          <p:cNvSpPr>
            <a:spLocks noChangeAspect="1" noChangeShapeType="1"/>
          </p:cNvSpPr>
          <p:nvPr/>
        </p:nvSpPr>
        <p:spPr bwMode="auto">
          <a:xfrm>
            <a:off x="990600" y="4191000"/>
            <a:ext cx="0" cy="179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28"/>
          <p:cNvSpPr>
            <a:spLocks noChangeAspect="1" noChangeShapeType="1"/>
          </p:cNvSpPr>
          <p:nvPr/>
        </p:nvSpPr>
        <p:spPr bwMode="auto">
          <a:xfrm>
            <a:off x="990600" y="5989638"/>
            <a:ext cx="3246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30"/>
          <p:cNvSpPr>
            <a:spLocks noChangeAspect="1" noChangeShapeType="1"/>
          </p:cNvSpPr>
          <p:nvPr/>
        </p:nvSpPr>
        <p:spPr bwMode="auto">
          <a:xfrm>
            <a:off x="5181600" y="4221163"/>
            <a:ext cx="0" cy="179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31"/>
          <p:cNvSpPr>
            <a:spLocks noChangeAspect="1" noChangeShapeType="1"/>
          </p:cNvSpPr>
          <p:nvPr/>
        </p:nvSpPr>
        <p:spPr bwMode="auto">
          <a:xfrm>
            <a:off x="5181600" y="6019800"/>
            <a:ext cx="3246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AutoShape 32"/>
          <p:cNvSpPr>
            <a:spLocks noChangeArrowheads="1"/>
          </p:cNvSpPr>
          <p:nvPr/>
        </p:nvSpPr>
        <p:spPr bwMode="auto">
          <a:xfrm>
            <a:off x="4419600" y="48768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Freeform 33"/>
          <p:cNvSpPr>
            <a:spLocks/>
          </p:cNvSpPr>
          <p:nvPr/>
        </p:nvSpPr>
        <p:spPr bwMode="auto">
          <a:xfrm>
            <a:off x="990600" y="4487863"/>
            <a:ext cx="3124200" cy="1455737"/>
          </a:xfrm>
          <a:custGeom>
            <a:avLst/>
            <a:gdLst>
              <a:gd name="T0" fmla="*/ 0 w 1968"/>
              <a:gd name="T1" fmla="*/ 581 h 917"/>
              <a:gd name="T2" fmla="*/ 48 w 1968"/>
              <a:gd name="T3" fmla="*/ 437 h 917"/>
              <a:gd name="T4" fmla="*/ 54 w 1968"/>
              <a:gd name="T5" fmla="*/ 410 h 917"/>
              <a:gd name="T6" fmla="*/ 144 w 1968"/>
              <a:gd name="T7" fmla="*/ 101 h 917"/>
              <a:gd name="T8" fmla="*/ 311 w 1968"/>
              <a:gd name="T9" fmla="*/ 6 h 917"/>
              <a:gd name="T10" fmla="*/ 624 w 1968"/>
              <a:gd name="T11" fmla="*/ 5 h 917"/>
              <a:gd name="T12" fmla="*/ 816 w 1968"/>
              <a:gd name="T13" fmla="*/ 53 h 917"/>
              <a:gd name="T14" fmla="*/ 1000 w 1968"/>
              <a:gd name="T15" fmla="*/ 116 h 917"/>
              <a:gd name="T16" fmla="*/ 1200 w 1968"/>
              <a:gd name="T17" fmla="*/ 245 h 917"/>
              <a:gd name="T18" fmla="*/ 1440 w 1968"/>
              <a:gd name="T19" fmla="*/ 437 h 917"/>
              <a:gd name="T20" fmla="*/ 1441 w 1968"/>
              <a:gd name="T21" fmla="*/ 455 h 917"/>
              <a:gd name="T22" fmla="*/ 1539 w 1968"/>
              <a:gd name="T23" fmla="*/ 626 h 917"/>
              <a:gd name="T24" fmla="*/ 1680 w 1968"/>
              <a:gd name="T25" fmla="*/ 725 h 917"/>
              <a:gd name="T26" fmla="*/ 1670 w 1968"/>
              <a:gd name="T27" fmla="*/ 736 h 917"/>
              <a:gd name="T28" fmla="*/ 1824 w 1968"/>
              <a:gd name="T29" fmla="*/ 821 h 917"/>
              <a:gd name="T30" fmla="*/ 1920 w 1968"/>
              <a:gd name="T31" fmla="*/ 869 h 917"/>
              <a:gd name="T32" fmla="*/ 1947 w 1968"/>
              <a:gd name="T33" fmla="*/ 863 h 917"/>
              <a:gd name="T34" fmla="*/ 1968 w 1968"/>
              <a:gd name="T35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8" h="917">
                <a:moveTo>
                  <a:pt x="0" y="581"/>
                </a:moveTo>
                <a:cubicBezTo>
                  <a:pt x="16" y="533"/>
                  <a:pt x="32" y="485"/>
                  <a:pt x="48" y="437"/>
                </a:cubicBezTo>
                <a:cubicBezTo>
                  <a:pt x="50" y="428"/>
                  <a:pt x="54" y="410"/>
                  <a:pt x="54" y="410"/>
                </a:cubicBezTo>
                <a:lnTo>
                  <a:pt x="144" y="101"/>
                </a:lnTo>
                <a:cubicBezTo>
                  <a:pt x="294" y="0"/>
                  <a:pt x="230" y="2"/>
                  <a:pt x="311" y="6"/>
                </a:cubicBezTo>
                <a:lnTo>
                  <a:pt x="624" y="5"/>
                </a:lnTo>
                <a:lnTo>
                  <a:pt x="816" y="53"/>
                </a:lnTo>
                <a:cubicBezTo>
                  <a:pt x="1013" y="102"/>
                  <a:pt x="1039" y="42"/>
                  <a:pt x="1000" y="116"/>
                </a:cubicBezTo>
                <a:lnTo>
                  <a:pt x="1200" y="245"/>
                </a:lnTo>
                <a:cubicBezTo>
                  <a:pt x="1280" y="309"/>
                  <a:pt x="1362" y="369"/>
                  <a:pt x="1440" y="437"/>
                </a:cubicBezTo>
                <a:cubicBezTo>
                  <a:pt x="1444" y="440"/>
                  <a:pt x="1441" y="455"/>
                  <a:pt x="1441" y="455"/>
                </a:cubicBezTo>
                <a:cubicBezTo>
                  <a:pt x="1536" y="630"/>
                  <a:pt x="1489" y="675"/>
                  <a:pt x="1539" y="626"/>
                </a:cubicBezTo>
                <a:cubicBezTo>
                  <a:pt x="1586" y="659"/>
                  <a:pt x="1637" y="686"/>
                  <a:pt x="1680" y="725"/>
                </a:cubicBezTo>
                <a:cubicBezTo>
                  <a:pt x="1693" y="737"/>
                  <a:pt x="1642" y="736"/>
                  <a:pt x="1670" y="736"/>
                </a:cubicBezTo>
                <a:lnTo>
                  <a:pt x="1824" y="821"/>
                </a:lnTo>
                <a:cubicBezTo>
                  <a:pt x="1856" y="837"/>
                  <a:pt x="1886" y="857"/>
                  <a:pt x="1920" y="869"/>
                </a:cubicBezTo>
                <a:cubicBezTo>
                  <a:pt x="1928" y="871"/>
                  <a:pt x="1947" y="863"/>
                  <a:pt x="1947" y="863"/>
                </a:cubicBezTo>
                <a:lnTo>
                  <a:pt x="1968" y="917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Freeform 34"/>
          <p:cNvSpPr>
            <a:spLocks/>
          </p:cNvSpPr>
          <p:nvPr/>
        </p:nvSpPr>
        <p:spPr bwMode="auto">
          <a:xfrm>
            <a:off x="5210175" y="4724400"/>
            <a:ext cx="3171825" cy="1295400"/>
          </a:xfrm>
          <a:custGeom>
            <a:avLst/>
            <a:gdLst>
              <a:gd name="T0" fmla="*/ 0 w 1998"/>
              <a:gd name="T1" fmla="*/ 808 h 816"/>
              <a:gd name="T2" fmla="*/ 78 w 1998"/>
              <a:gd name="T3" fmla="*/ 576 h 816"/>
              <a:gd name="T4" fmla="*/ 69 w 1998"/>
              <a:gd name="T5" fmla="*/ 567 h 816"/>
              <a:gd name="T6" fmla="*/ 69 w 1998"/>
              <a:gd name="T7" fmla="*/ 563 h 816"/>
              <a:gd name="T8" fmla="*/ 183 w 1998"/>
              <a:gd name="T9" fmla="*/ 289 h 816"/>
              <a:gd name="T10" fmla="*/ 412 w 1998"/>
              <a:gd name="T11" fmla="*/ 171 h 816"/>
              <a:gd name="T12" fmla="*/ 990 w 1998"/>
              <a:gd name="T13" fmla="*/ 96 h 816"/>
              <a:gd name="T14" fmla="*/ 1470 w 1998"/>
              <a:gd name="T15" fmla="*/ 0 h 816"/>
              <a:gd name="T16" fmla="*/ 1614 w 1998"/>
              <a:gd name="T17" fmla="*/ 48 h 816"/>
              <a:gd name="T18" fmla="*/ 1763 w 1998"/>
              <a:gd name="T19" fmla="*/ 216 h 816"/>
              <a:gd name="T20" fmla="*/ 1873 w 1998"/>
              <a:gd name="T21" fmla="*/ 538 h 816"/>
              <a:gd name="T22" fmla="*/ 1877 w 1998"/>
              <a:gd name="T23" fmla="*/ 542 h 816"/>
              <a:gd name="T24" fmla="*/ 1998 w 1998"/>
              <a:gd name="T2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8" h="816">
                <a:moveTo>
                  <a:pt x="0" y="808"/>
                </a:moveTo>
                <a:cubicBezTo>
                  <a:pt x="26" y="730"/>
                  <a:pt x="55" y="654"/>
                  <a:pt x="78" y="576"/>
                </a:cubicBezTo>
                <a:cubicBezTo>
                  <a:pt x="79" y="571"/>
                  <a:pt x="71" y="570"/>
                  <a:pt x="69" y="567"/>
                </a:cubicBezTo>
                <a:cubicBezTo>
                  <a:pt x="68" y="565"/>
                  <a:pt x="69" y="564"/>
                  <a:pt x="69" y="563"/>
                </a:cubicBezTo>
                <a:cubicBezTo>
                  <a:pt x="175" y="285"/>
                  <a:pt x="76" y="277"/>
                  <a:pt x="183" y="289"/>
                </a:cubicBezTo>
                <a:cubicBezTo>
                  <a:pt x="420" y="189"/>
                  <a:pt x="421" y="275"/>
                  <a:pt x="412" y="171"/>
                </a:cubicBezTo>
                <a:lnTo>
                  <a:pt x="990" y="96"/>
                </a:lnTo>
                <a:lnTo>
                  <a:pt x="1470" y="0"/>
                </a:lnTo>
                <a:lnTo>
                  <a:pt x="1614" y="48"/>
                </a:lnTo>
                <a:cubicBezTo>
                  <a:pt x="1763" y="197"/>
                  <a:pt x="1744" y="125"/>
                  <a:pt x="1763" y="216"/>
                </a:cubicBezTo>
                <a:cubicBezTo>
                  <a:pt x="1906" y="709"/>
                  <a:pt x="1754" y="466"/>
                  <a:pt x="1873" y="538"/>
                </a:cubicBezTo>
                <a:cubicBezTo>
                  <a:pt x="1874" y="538"/>
                  <a:pt x="1875" y="540"/>
                  <a:pt x="1877" y="542"/>
                </a:cubicBezTo>
                <a:lnTo>
                  <a:pt x="1998" y="81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Workshop, Oslo Method, MSU, 1-4 Dec 2015</a:t>
            </a:r>
            <a:endParaRPr lang="en-GB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3D0-1CDE-8E40-B994-EAE36330F0A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7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3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Not perfect </a:t>
            </a:r>
            <a:r>
              <a:rPr lang="en-GB" dirty="0" smtClean="0">
                <a:solidFill>
                  <a:schemeClr val="hlink"/>
                </a:solidFill>
                <a:latin typeface="Symbol" charset="2"/>
                <a:ea typeface="ＭＳ Ｐゴシック" charset="0"/>
                <a:cs typeface="Symbol" charset="2"/>
              </a:rPr>
              <a:t>g</a:t>
            </a:r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-detectors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066800" y="1066800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GB" dirty="0"/>
              <a:t>We measure electron energies, not </a:t>
            </a:r>
            <a:r>
              <a:rPr lang="en-GB" dirty="0" smtClean="0">
                <a:latin typeface="Symbol" charset="2"/>
                <a:cs typeface="Symbol" charset="2"/>
              </a:rPr>
              <a:t>g</a:t>
            </a:r>
            <a:r>
              <a:rPr lang="en-GB" dirty="0" smtClean="0"/>
              <a:t>-rays</a:t>
            </a:r>
            <a:r>
              <a:rPr lang="en-GB" altLang="ja-JP" dirty="0" smtClean="0">
                <a:latin typeface="ヒラギノ角ゴ ProN W3" charset="0"/>
              </a:rPr>
              <a:t>!</a:t>
            </a:r>
            <a:endParaRPr lang="en-GB" dirty="0"/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1295400" y="60198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1295400" y="38100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2209800" y="4419600"/>
            <a:ext cx="152400" cy="546100"/>
          </a:xfrm>
          <a:custGeom>
            <a:avLst/>
            <a:gdLst>
              <a:gd name="T0" fmla="*/ 0 w 96"/>
              <a:gd name="T1" fmla="*/ 344 h 344"/>
              <a:gd name="T2" fmla="*/ 48 w 96"/>
              <a:gd name="T3" fmla="*/ 8 h 344"/>
              <a:gd name="T4" fmla="*/ 96 w 96"/>
              <a:gd name="T5" fmla="*/ 29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344">
                <a:moveTo>
                  <a:pt x="0" y="344"/>
                </a:moveTo>
                <a:cubicBezTo>
                  <a:pt x="16" y="180"/>
                  <a:pt x="32" y="16"/>
                  <a:pt x="48" y="8"/>
                </a:cubicBezTo>
                <a:cubicBezTo>
                  <a:pt x="64" y="0"/>
                  <a:pt x="88" y="248"/>
                  <a:pt x="96" y="296"/>
                </a:cubicBezTo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7092280" y="2492896"/>
            <a:ext cx="299120" cy="1088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4211960" y="3501008"/>
            <a:ext cx="504056" cy="1872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5724128" y="4221088"/>
            <a:ext cx="909464" cy="964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1691680" y="2276872"/>
            <a:ext cx="518120" cy="206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5640288" y="4268688"/>
            <a:ext cx="515888" cy="1032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1828800" y="3606800"/>
            <a:ext cx="5803900" cy="2628900"/>
          </a:xfrm>
          <a:custGeom>
            <a:avLst/>
            <a:gdLst>
              <a:gd name="T0" fmla="*/ 0 w 3656"/>
              <a:gd name="T1" fmla="*/ 1520 h 1656"/>
              <a:gd name="T2" fmla="*/ 96 w 3656"/>
              <a:gd name="T3" fmla="*/ 1088 h 1656"/>
              <a:gd name="T4" fmla="*/ 288 w 3656"/>
              <a:gd name="T5" fmla="*/ 800 h 1656"/>
              <a:gd name="T6" fmla="*/ 720 w 3656"/>
              <a:gd name="T7" fmla="*/ 704 h 1656"/>
              <a:gd name="T8" fmla="*/ 1056 w 3656"/>
              <a:gd name="T9" fmla="*/ 800 h 1656"/>
              <a:gd name="T10" fmla="*/ 1488 w 3656"/>
              <a:gd name="T11" fmla="*/ 992 h 1656"/>
              <a:gd name="T12" fmla="*/ 1872 w 3656"/>
              <a:gd name="T13" fmla="*/ 1184 h 1656"/>
              <a:gd name="T14" fmla="*/ 2208 w 3656"/>
              <a:gd name="T15" fmla="*/ 1328 h 1656"/>
              <a:gd name="T16" fmla="*/ 2448 w 3656"/>
              <a:gd name="T17" fmla="*/ 1376 h 1656"/>
              <a:gd name="T18" fmla="*/ 2592 w 3656"/>
              <a:gd name="T19" fmla="*/ 1376 h 1656"/>
              <a:gd name="T20" fmla="*/ 2688 w 3656"/>
              <a:gd name="T21" fmla="*/ 1328 h 1656"/>
              <a:gd name="T22" fmla="*/ 2736 w 3656"/>
              <a:gd name="T23" fmla="*/ 1184 h 1656"/>
              <a:gd name="T24" fmla="*/ 2784 w 3656"/>
              <a:gd name="T25" fmla="*/ 1376 h 1656"/>
              <a:gd name="T26" fmla="*/ 2880 w 3656"/>
              <a:gd name="T27" fmla="*/ 1424 h 1656"/>
              <a:gd name="T28" fmla="*/ 3024 w 3656"/>
              <a:gd name="T29" fmla="*/ 1328 h 1656"/>
              <a:gd name="T30" fmla="*/ 3072 w 3656"/>
              <a:gd name="T31" fmla="*/ 1040 h 1656"/>
              <a:gd name="T32" fmla="*/ 3120 w 3656"/>
              <a:gd name="T33" fmla="*/ 992 h 1656"/>
              <a:gd name="T34" fmla="*/ 3216 w 3656"/>
              <a:gd name="T35" fmla="*/ 1424 h 1656"/>
              <a:gd name="T36" fmla="*/ 3312 w 3656"/>
              <a:gd name="T37" fmla="*/ 1472 h 1656"/>
              <a:gd name="T38" fmla="*/ 3360 w 3656"/>
              <a:gd name="T39" fmla="*/ 1472 h 1656"/>
              <a:gd name="T40" fmla="*/ 3456 w 3656"/>
              <a:gd name="T41" fmla="*/ 368 h 1656"/>
              <a:gd name="T42" fmla="*/ 3504 w 3656"/>
              <a:gd name="T43" fmla="*/ 80 h 1656"/>
              <a:gd name="T44" fmla="*/ 3504 w 3656"/>
              <a:gd name="T45" fmla="*/ 32 h 1656"/>
              <a:gd name="T46" fmla="*/ 3552 w 3656"/>
              <a:gd name="T47" fmla="*/ 272 h 1656"/>
              <a:gd name="T48" fmla="*/ 3600 w 3656"/>
              <a:gd name="T49" fmla="*/ 848 h 1656"/>
              <a:gd name="T50" fmla="*/ 3648 w 3656"/>
              <a:gd name="T51" fmla="*/ 1376 h 1656"/>
              <a:gd name="T52" fmla="*/ 3648 w 3656"/>
              <a:gd name="T53" fmla="*/ 1520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56" h="1656">
                <a:moveTo>
                  <a:pt x="0" y="1520"/>
                </a:moveTo>
                <a:cubicBezTo>
                  <a:pt x="24" y="1364"/>
                  <a:pt x="48" y="1208"/>
                  <a:pt x="96" y="1088"/>
                </a:cubicBezTo>
                <a:cubicBezTo>
                  <a:pt x="144" y="968"/>
                  <a:pt x="184" y="864"/>
                  <a:pt x="288" y="800"/>
                </a:cubicBezTo>
                <a:cubicBezTo>
                  <a:pt x="392" y="736"/>
                  <a:pt x="592" y="704"/>
                  <a:pt x="720" y="704"/>
                </a:cubicBezTo>
                <a:cubicBezTo>
                  <a:pt x="848" y="704"/>
                  <a:pt x="928" y="752"/>
                  <a:pt x="1056" y="800"/>
                </a:cubicBezTo>
                <a:cubicBezTo>
                  <a:pt x="1184" y="848"/>
                  <a:pt x="1352" y="928"/>
                  <a:pt x="1488" y="992"/>
                </a:cubicBezTo>
                <a:cubicBezTo>
                  <a:pt x="1624" y="1056"/>
                  <a:pt x="1752" y="1128"/>
                  <a:pt x="1872" y="1184"/>
                </a:cubicBezTo>
                <a:cubicBezTo>
                  <a:pt x="1992" y="1240"/>
                  <a:pt x="2112" y="1296"/>
                  <a:pt x="2208" y="1328"/>
                </a:cubicBezTo>
                <a:cubicBezTo>
                  <a:pt x="2304" y="1360"/>
                  <a:pt x="2384" y="1368"/>
                  <a:pt x="2448" y="1376"/>
                </a:cubicBezTo>
                <a:cubicBezTo>
                  <a:pt x="2512" y="1384"/>
                  <a:pt x="2552" y="1384"/>
                  <a:pt x="2592" y="1376"/>
                </a:cubicBezTo>
                <a:cubicBezTo>
                  <a:pt x="2632" y="1368"/>
                  <a:pt x="2664" y="1360"/>
                  <a:pt x="2688" y="1328"/>
                </a:cubicBezTo>
                <a:cubicBezTo>
                  <a:pt x="2712" y="1296"/>
                  <a:pt x="2720" y="1176"/>
                  <a:pt x="2736" y="1184"/>
                </a:cubicBezTo>
                <a:cubicBezTo>
                  <a:pt x="2752" y="1192"/>
                  <a:pt x="2760" y="1336"/>
                  <a:pt x="2784" y="1376"/>
                </a:cubicBezTo>
                <a:cubicBezTo>
                  <a:pt x="2808" y="1416"/>
                  <a:pt x="2840" y="1432"/>
                  <a:pt x="2880" y="1424"/>
                </a:cubicBezTo>
                <a:cubicBezTo>
                  <a:pt x="2920" y="1416"/>
                  <a:pt x="2992" y="1392"/>
                  <a:pt x="3024" y="1328"/>
                </a:cubicBezTo>
                <a:cubicBezTo>
                  <a:pt x="3056" y="1264"/>
                  <a:pt x="3056" y="1096"/>
                  <a:pt x="3072" y="1040"/>
                </a:cubicBezTo>
                <a:cubicBezTo>
                  <a:pt x="3088" y="984"/>
                  <a:pt x="3096" y="928"/>
                  <a:pt x="3120" y="992"/>
                </a:cubicBezTo>
                <a:cubicBezTo>
                  <a:pt x="3144" y="1056"/>
                  <a:pt x="3184" y="1344"/>
                  <a:pt x="3216" y="1424"/>
                </a:cubicBezTo>
                <a:cubicBezTo>
                  <a:pt x="3248" y="1504"/>
                  <a:pt x="3288" y="1464"/>
                  <a:pt x="3312" y="1472"/>
                </a:cubicBezTo>
                <a:cubicBezTo>
                  <a:pt x="3336" y="1480"/>
                  <a:pt x="3336" y="1656"/>
                  <a:pt x="3360" y="1472"/>
                </a:cubicBezTo>
                <a:cubicBezTo>
                  <a:pt x="3384" y="1288"/>
                  <a:pt x="3432" y="600"/>
                  <a:pt x="3456" y="368"/>
                </a:cubicBezTo>
                <a:cubicBezTo>
                  <a:pt x="3480" y="136"/>
                  <a:pt x="3496" y="136"/>
                  <a:pt x="3504" y="80"/>
                </a:cubicBezTo>
                <a:cubicBezTo>
                  <a:pt x="3512" y="24"/>
                  <a:pt x="3496" y="0"/>
                  <a:pt x="3504" y="32"/>
                </a:cubicBezTo>
                <a:cubicBezTo>
                  <a:pt x="3512" y="64"/>
                  <a:pt x="3536" y="136"/>
                  <a:pt x="3552" y="272"/>
                </a:cubicBezTo>
                <a:cubicBezTo>
                  <a:pt x="3568" y="408"/>
                  <a:pt x="3584" y="664"/>
                  <a:pt x="3600" y="848"/>
                </a:cubicBezTo>
                <a:cubicBezTo>
                  <a:pt x="3616" y="1032"/>
                  <a:pt x="3640" y="1264"/>
                  <a:pt x="3648" y="1376"/>
                </a:cubicBezTo>
                <a:cubicBezTo>
                  <a:pt x="3656" y="1488"/>
                  <a:pt x="3652" y="1504"/>
                  <a:pt x="3648" y="1520"/>
                </a:cubicBezTo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>
            <a:off x="1331640" y="3284984"/>
            <a:ext cx="573360" cy="2125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06059" y="1805914"/>
            <a:ext cx="303794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Photo-electric effect</a:t>
            </a:r>
          </a:p>
          <a:p>
            <a:r>
              <a:rPr lang="en-US" dirty="0" smtClean="0"/>
              <a:t>Multi-Compton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1840" y="2708920"/>
            <a:ext cx="151901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Compton</a:t>
            </a:r>
          </a:p>
          <a:p>
            <a:r>
              <a:rPr lang="en-US" dirty="0" smtClean="0"/>
              <a:t>scattering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6096" y="3429000"/>
            <a:ext cx="16219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Pair</a:t>
            </a:r>
          </a:p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844824"/>
            <a:ext cx="29726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Back-scattering (</a:t>
            </a:r>
            <a:r>
              <a:rPr lang="en-US" dirty="0" err="1" smtClean="0"/>
              <a:t>Pb</a:t>
            </a:r>
            <a:r>
              <a:rPr lang="en-US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2708920"/>
            <a:ext cx="15532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4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problem (I)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027"/>
          <p:cNvGrpSpPr>
            <a:grpSpLocks/>
          </p:cNvGrpSpPr>
          <p:nvPr/>
        </p:nvGrpSpPr>
        <p:grpSpPr bwMode="auto">
          <a:xfrm>
            <a:off x="1295400" y="1524000"/>
            <a:ext cx="6705600" cy="1752600"/>
            <a:chOff x="816" y="960"/>
            <a:chExt cx="4224" cy="1104"/>
          </a:xfrm>
        </p:grpSpPr>
        <p:sp>
          <p:nvSpPr>
            <p:cNvPr id="24" name="Line 1028"/>
            <p:cNvSpPr>
              <a:spLocks noChangeShapeType="1"/>
            </p:cNvSpPr>
            <p:nvPr/>
          </p:nvSpPr>
          <p:spPr bwMode="auto">
            <a:xfrm>
              <a:off x="816" y="206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29"/>
            <p:cNvSpPr>
              <a:spLocks noChangeShapeType="1"/>
            </p:cNvSpPr>
            <p:nvPr/>
          </p:nvSpPr>
          <p:spPr bwMode="auto">
            <a:xfrm flipV="1">
              <a:off x="816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030"/>
          <p:cNvGrpSpPr>
            <a:grpSpLocks/>
          </p:cNvGrpSpPr>
          <p:nvPr/>
        </p:nvGrpSpPr>
        <p:grpSpPr bwMode="auto">
          <a:xfrm>
            <a:off x="1295400" y="4343400"/>
            <a:ext cx="6705600" cy="1752600"/>
            <a:chOff x="816" y="960"/>
            <a:chExt cx="4224" cy="1104"/>
          </a:xfrm>
        </p:grpSpPr>
        <p:sp>
          <p:nvSpPr>
            <p:cNvPr id="27" name="Line 1031"/>
            <p:cNvSpPr>
              <a:spLocks noChangeShapeType="1"/>
            </p:cNvSpPr>
            <p:nvPr/>
          </p:nvSpPr>
          <p:spPr bwMode="auto">
            <a:xfrm>
              <a:off x="816" y="206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32"/>
            <p:cNvSpPr>
              <a:spLocks noChangeShapeType="1"/>
            </p:cNvSpPr>
            <p:nvPr/>
          </p:nvSpPr>
          <p:spPr bwMode="auto">
            <a:xfrm flipV="1">
              <a:off x="816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5105400" y="1600200"/>
            <a:ext cx="76200" cy="167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charset="0"/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6477000" y="2438400"/>
            <a:ext cx="76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Text Box 1035"/>
          <p:cNvSpPr txBox="1">
            <a:spLocks noChangeArrowheads="1"/>
          </p:cNvSpPr>
          <p:nvPr/>
        </p:nvSpPr>
        <p:spPr bwMode="auto">
          <a:xfrm>
            <a:off x="6477000" y="1143000"/>
            <a:ext cx="203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/>
              <a:t>incomming</a:t>
            </a:r>
          </a:p>
        </p:txBody>
      </p:sp>
      <p:sp>
        <p:nvSpPr>
          <p:cNvPr id="32" name="Text Box 1036"/>
          <p:cNvSpPr txBox="1">
            <a:spLocks noChangeArrowheads="1"/>
          </p:cNvSpPr>
          <p:nvPr/>
        </p:nvSpPr>
        <p:spPr bwMode="auto">
          <a:xfrm>
            <a:off x="6629400" y="3886200"/>
            <a:ext cx="203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/>
              <a:t>measured</a:t>
            </a:r>
          </a:p>
        </p:txBody>
      </p:sp>
      <p:sp>
        <p:nvSpPr>
          <p:cNvPr id="33" name="Text Box 1037"/>
          <p:cNvSpPr txBox="1">
            <a:spLocks noChangeArrowheads="1"/>
          </p:cNvSpPr>
          <p:nvPr/>
        </p:nvSpPr>
        <p:spPr bwMode="auto">
          <a:xfrm>
            <a:off x="517525" y="1225550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N</a:t>
            </a:r>
          </a:p>
        </p:txBody>
      </p:sp>
      <p:graphicFrame>
        <p:nvGraphicFramePr>
          <p:cNvPr id="34" name="Object 1038"/>
          <p:cNvGraphicFramePr>
            <a:graphicFrameLocks noChangeAspect="1"/>
          </p:cNvGraphicFramePr>
          <p:nvPr/>
        </p:nvGraphicFramePr>
        <p:xfrm>
          <a:off x="762000" y="1447800"/>
          <a:ext cx="327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" imgW="101600" imgH="139700" progId="Equation.3">
                  <p:embed/>
                </p:oleObj>
              </mc:Choice>
              <mc:Fallback>
                <p:oleObj name="Equation" r:id="rId3" imgW="1016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270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39"/>
          <p:cNvSpPr txBox="1">
            <a:spLocks noChangeArrowheads="1"/>
          </p:cNvSpPr>
          <p:nvPr/>
        </p:nvSpPr>
        <p:spPr bwMode="auto">
          <a:xfrm>
            <a:off x="8137525" y="3054350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E</a:t>
            </a:r>
          </a:p>
        </p:txBody>
      </p:sp>
      <p:graphicFrame>
        <p:nvGraphicFramePr>
          <p:cNvPr id="36" name="Object 1040"/>
          <p:cNvGraphicFramePr>
            <a:graphicFrameLocks noChangeAspect="1"/>
          </p:cNvGraphicFramePr>
          <p:nvPr/>
        </p:nvGraphicFramePr>
        <p:xfrm>
          <a:off x="8382000" y="3276600"/>
          <a:ext cx="327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5" imgW="101600" imgH="139700" progId="Equation.3">
                  <p:embed/>
                </p:oleObj>
              </mc:Choice>
              <mc:Fallback>
                <p:oleObj name="Equation" r:id="rId5" imgW="1016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276600"/>
                        <a:ext cx="3270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1041"/>
          <p:cNvSpPr>
            <a:spLocks/>
          </p:cNvSpPr>
          <p:nvPr/>
        </p:nvSpPr>
        <p:spPr bwMode="auto">
          <a:xfrm>
            <a:off x="1371600" y="3327400"/>
            <a:ext cx="5486400" cy="2768600"/>
          </a:xfrm>
          <a:custGeom>
            <a:avLst/>
            <a:gdLst>
              <a:gd name="T0" fmla="*/ 3456 w 3456"/>
              <a:gd name="T1" fmla="*/ 1744 h 1744"/>
              <a:gd name="T2" fmla="*/ 3360 w 3456"/>
              <a:gd name="T3" fmla="*/ 1312 h 1744"/>
              <a:gd name="T4" fmla="*/ 3264 w 3456"/>
              <a:gd name="T5" fmla="*/ 928 h 1744"/>
              <a:gd name="T6" fmla="*/ 3216 w 3456"/>
              <a:gd name="T7" fmla="*/ 1360 h 1744"/>
              <a:gd name="T8" fmla="*/ 3168 w 3456"/>
              <a:gd name="T9" fmla="*/ 1648 h 1744"/>
              <a:gd name="T10" fmla="*/ 3024 w 3456"/>
              <a:gd name="T11" fmla="*/ 1648 h 1744"/>
              <a:gd name="T12" fmla="*/ 2832 w 3456"/>
              <a:gd name="T13" fmla="*/ 1552 h 1744"/>
              <a:gd name="T14" fmla="*/ 2784 w 3456"/>
              <a:gd name="T15" fmla="*/ 1408 h 1744"/>
              <a:gd name="T16" fmla="*/ 2544 w 3456"/>
              <a:gd name="T17" fmla="*/ 1360 h 1744"/>
              <a:gd name="T18" fmla="*/ 2400 w 3456"/>
              <a:gd name="T19" fmla="*/ 304 h 1744"/>
              <a:gd name="T20" fmla="*/ 2352 w 3456"/>
              <a:gd name="T21" fmla="*/ 160 h 1744"/>
              <a:gd name="T22" fmla="*/ 2304 w 3456"/>
              <a:gd name="T23" fmla="*/ 1264 h 1744"/>
              <a:gd name="T24" fmla="*/ 2208 w 3456"/>
              <a:gd name="T25" fmla="*/ 1360 h 1744"/>
              <a:gd name="T26" fmla="*/ 2016 w 3456"/>
              <a:gd name="T27" fmla="*/ 1312 h 1744"/>
              <a:gd name="T28" fmla="*/ 1968 w 3456"/>
              <a:gd name="T29" fmla="*/ 1168 h 1744"/>
              <a:gd name="T30" fmla="*/ 1824 w 3456"/>
              <a:gd name="T31" fmla="*/ 1072 h 1744"/>
              <a:gd name="T32" fmla="*/ 1632 w 3456"/>
              <a:gd name="T33" fmla="*/ 1072 h 1744"/>
              <a:gd name="T34" fmla="*/ 1200 w 3456"/>
              <a:gd name="T35" fmla="*/ 1024 h 1744"/>
              <a:gd name="T36" fmla="*/ 768 w 3456"/>
              <a:gd name="T37" fmla="*/ 976 h 1744"/>
              <a:gd name="T38" fmla="*/ 384 w 3456"/>
              <a:gd name="T39" fmla="*/ 880 h 1744"/>
              <a:gd name="T40" fmla="*/ 240 w 3456"/>
              <a:gd name="T41" fmla="*/ 880 h 1744"/>
              <a:gd name="T42" fmla="*/ 144 w 3456"/>
              <a:gd name="T43" fmla="*/ 1168 h 1744"/>
              <a:gd name="T44" fmla="*/ 0 w 3456"/>
              <a:gd name="T45" fmla="*/ 1744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56" h="1744">
                <a:moveTo>
                  <a:pt x="3456" y="1744"/>
                </a:moveTo>
                <a:cubicBezTo>
                  <a:pt x="3424" y="1596"/>
                  <a:pt x="3392" y="1448"/>
                  <a:pt x="3360" y="1312"/>
                </a:cubicBezTo>
                <a:cubicBezTo>
                  <a:pt x="3328" y="1176"/>
                  <a:pt x="3288" y="920"/>
                  <a:pt x="3264" y="928"/>
                </a:cubicBezTo>
                <a:cubicBezTo>
                  <a:pt x="3240" y="936"/>
                  <a:pt x="3232" y="1240"/>
                  <a:pt x="3216" y="1360"/>
                </a:cubicBezTo>
                <a:cubicBezTo>
                  <a:pt x="3200" y="1480"/>
                  <a:pt x="3200" y="1600"/>
                  <a:pt x="3168" y="1648"/>
                </a:cubicBezTo>
                <a:cubicBezTo>
                  <a:pt x="3136" y="1696"/>
                  <a:pt x="3080" y="1664"/>
                  <a:pt x="3024" y="1648"/>
                </a:cubicBezTo>
                <a:cubicBezTo>
                  <a:pt x="2968" y="1632"/>
                  <a:pt x="2872" y="1592"/>
                  <a:pt x="2832" y="1552"/>
                </a:cubicBezTo>
                <a:cubicBezTo>
                  <a:pt x="2792" y="1512"/>
                  <a:pt x="2832" y="1440"/>
                  <a:pt x="2784" y="1408"/>
                </a:cubicBezTo>
                <a:cubicBezTo>
                  <a:pt x="2736" y="1376"/>
                  <a:pt x="2608" y="1544"/>
                  <a:pt x="2544" y="1360"/>
                </a:cubicBezTo>
                <a:cubicBezTo>
                  <a:pt x="2480" y="1176"/>
                  <a:pt x="2432" y="504"/>
                  <a:pt x="2400" y="304"/>
                </a:cubicBezTo>
                <a:cubicBezTo>
                  <a:pt x="2368" y="104"/>
                  <a:pt x="2368" y="0"/>
                  <a:pt x="2352" y="160"/>
                </a:cubicBezTo>
                <a:cubicBezTo>
                  <a:pt x="2336" y="320"/>
                  <a:pt x="2328" y="1064"/>
                  <a:pt x="2304" y="1264"/>
                </a:cubicBezTo>
                <a:cubicBezTo>
                  <a:pt x="2280" y="1464"/>
                  <a:pt x="2256" y="1352"/>
                  <a:pt x="2208" y="1360"/>
                </a:cubicBezTo>
                <a:cubicBezTo>
                  <a:pt x="2160" y="1368"/>
                  <a:pt x="2056" y="1344"/>
                  <a:pt x="2016" y="1312"/>
                </a:cubicBezTo>
                <a:cubicBezTo>
                  <a:pt x="1976" y="1280"/>
                  <a:pt x="2000" y="1208"/>
                  <a:pt x="1968" y="1168"/>
                </a:cubicBezTo>
                <a:cubicBezTo>
                  <a:pt x="1936" y="1128"/>
                  <a:pt x="1880" y="1088"/>
                  <a:pt x="1824" y="1072"/>
                </a:cubicBezTo>
                <a:cubicBezTo>
                  <a:pt x="1768" y="1056"/>
                  <a:pt x="1736" y="1080"/>
                  <a:pt x="1632" y="1072"/>
                </a:cubicBezTo>
                <a:cubicBezTo>
                  <a:pt x="1528" y="1064"/>
                  <a:pt x="1344" y="1040"/>
                  <a:pt x="1200" y="1024"/>
                </a:cubicBezTo>
                <a:cubicBezTo>
                  <a:pt x="1056" y="1008"/>
                  <a:pt x="904" y="1000"/>
                  <a:pt x="768" y="976"/>
                </a:cubicBezTo>
                <a:cubicBezTo>
                  <a:pt x="632" y="952"/>
                  <a:pt x="472" y="896"/>
                  <a:pt x="384" y="880"/>
                </a:cubicBezTo>
                <a:cubicBezTo>
                  <a:pt x="296" y="864"/>
                  <a:pt x="280" y="832"/>
                  <a:pt x="240" y="880"/>
                </a:cubicBezTo>
                <a:cubicBezTo>
                  <a:pt x="200" y="928"/>
                  <a:pt x="184" y="1024"/>
                  <a:pt x="144" y="1168"/>
                </a:cubicBezTo>
                <a:cubicBezTo>
                  <a:pt x="104" y="1312"/>
                  <a:pt x="52" y="1528"/>
                  <a:pt x="0" y="1744"/>
                </a:cubicBezTo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042"/>
          <p:cNvSpPr txBox="1">
            <a:spLocks noChangeArrowheads="1"/>
          </p:cNvSpPr>
          <p:nvPr/>
        </p:nvSpPr>
        <p:spPr bwMode="auto">
          <a:xfrm>
            <a:off x="533400" y="3886200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N</a:t>
            </a:r>
          </a:p>
        </p:txBody>
      </p:sp>
      <p:sp>
        <p:nvSpPr>
          <p:cNvPr id="39" name="Text Box 1043"/>
          <p:cNvSpPr txBox="1">
            <a:spLocks noChangeArrowheads="1"/>
          </p:cNvSpPr>
          <p:nvPr/>
        </p:nvSpPr>
        <p:spPr bwMode="auto">
          <a:xfrm>
            <a:off x="8077200" y="5562600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E</a:t>
            </a:r>
          </a:p>
        </p:txBody>
      </p:sp>
      <p:sp>
        <p:nvSpPr>
          <p:cNvPr id="40" name="Text Box 1044"/>
          <p:cNvSpPr txBox="1">
            <a:spLocks noChangeArrowheads="1"/>
          </p:cNvSpPr>
          <p:nvPr/>
        </p:nvSpPr>
        <p:spPr bwMode="auto">
          <a:xfrm>
            <a:off x="762000" y="403860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e</a:t>
            </a:r>
          </a:p>
        </p:txBody>
      </p:sp>
      <p:sp>
        <p:nvSpPr>
          <p:cNvPr id="41" name="Text Box 1045"/>
          <p:cNvSpPr txBox="1">
            <a:spLocks noChangeArrowheads="1"/>
          </p:cNvSpPr>
          <p:nvPr/>
        </p:nvSpPr>
        <p:spPr bwMode="auto">
          <a:xfrm>
            <a:off x="8305800" y="5715000"/>
            <a:ext cx="37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e</a:t>
            </a:r>
          </a:p>
        </p:txBody>
      </p:sp>
      <p:sp>
        <p:nvSpPr>
          <p:cNvPr id="42" name="Text Box 1047"/>
          <p:cNvSpPr txBox="1">
            <a:spLocks noChangeArrowheads="1"/>
          </p:cNvSpPr>
          <p:nvPr/>
        </p:nvSpPr>
        <p:spPr bwMode="auto">
          <a:xfrm>
            <a:off x="2667000" y="1752600"/>
            <a:ext cx="190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Unfolded u</a:t>
            </a:r>
          </a:p>
        </p:txBody>
      </p:sp>
      <p:sp>
        <p:nvSpPr>
          <p:cNvPr id="43" name="Text Box 1048"/>
          <p:cNvSpPr txBox="1">
            <a:spLocks noChangeArrowheads="1"/>
          </p:cNvSpPr>
          <p:nvPr/>
        </p:nvSpPr>
        <p:spPr bwMode="auto">
          <a:xfrm>
            <a:off x="2971800" y="3810000"/>
            <a:ext cx="114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Raw r</a:t>
            </a:r>
          </a:p>
        </p:txBody>
      </p:sp>
      <p:sp>
        <p:nvSpPr>
          <p:cNvPr id="44" name="Text Box 1049"/>
          <p:cNvSpPr txBox="1">
            <a:spLocks noChangeArrowheads="1"/>
          </p:cNvSpPr>
          <p:nvPr/>
        </p:nvSpPr>
        <p:spPr bwMode="auto">
          <a:xfrm>
            <a:off x="5181600" y="2057400"/>
            <a:ext cx="46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u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5" name="Text Box 1050"/>
          <p:cNvSpPr txBox="1">
            <a:spLocks noChangeArrowheads="1"/>
          </p:cNvSpPr>
          <p:nvPr/>
        </p:nvSpPr>
        <p:spPr bwMode="auto">
          <a:xfrm>
            <a:off x="6629400" y="2133600"/>
            <a:ext cx="50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u</a:t>
            </a:r>
            <a:r>
              <a:rPr lang="en-US" baseline="-2500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5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problem (II)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447800" y="1187450"/>
            <a:ext cx="244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Easy to fold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1447800" y="2438400"/>
            <a:ext cx="339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Difficult to unfold</a:t>
            </a:r>
          </a:p>
        </p:txBody>
      </p:sp>
      <p:graphicFrame>
        <p:nvGraphicFramePr>
          <p:cNvPr id="48" name="Object 28"/>
          <p:cNvGraphicFramePr>
            <a:graphicFrameLocks noChangeAspect="1"/>
          </p:cNvGraphicFramePr>
          <p:nvPr/>
        </p:nvGraphicFramePr>
        <p:xfrm>
          <a:off x="1905000" y="1752600"/>
          <a:ext cx="616743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2463800" imgH="1320800" progId="Equation.3">
                  <p:embed/>
                </p:oleObj>
              </mc:Choice>
              <mc:Fallback>
                <p:oleObj name="Equation" r:id="rId3" imgW="24638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6167438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1143000" y="5791200"/>
            <a:ext cx="667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>
                <a:solidFill>
                  <a:srgbClr val="FF1916"/>
                </a:solidFill>
              </a:rPr>
              <a:t>known = r      known    unknown</a:t>
            </a:r>
            <a:r>
              <a:rPr lang="en-US"/>
              <a:t>         </a:t>
            </a:r>
          </a:p>
        </p:txBody>
      </p:sp>
      <p:sp>
        <p:nvSpPr>
          <p:cNvPr id="50" name="Line 30"/>
          <p:cNvSpPr>
            <a:spLocks noChangeShapeType="1"/>
          </p:cNvSpPr>
          <p:nvPr/>
        </p:nvSpPr>
        <p:spPr bwMode="auto">
          <a:xfrm flipH="1" flipV="1">
            <a:off x="4953000" y="4800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H="1" flipV="1">
            <a:off x="38862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V="1">
            <a:off x="1828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6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response matrix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Picture 10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45" y="1295400"/>
            <a:ext cx="4341813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1072" y="5877272"/>
            <a:ext cx="3530848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M.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Guttormsen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al., NIM A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371 (1996)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Detector response matrix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E,E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8" name="Picture 17" descr="Screen Shot 2013-10-10 at 8.5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8783" y="1916832"/>
            <a:ext cx="4697713" cy="3802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5354" y="56612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Deposited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cs typeface="Symbol" charset="2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Symbol" charset="2"/>
              </a:rPr>
              <a:t>in detector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ymbol" charset="2"/>
              <a:cs typeface="Symbol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37807" y="6356350"/>
            <a:ext cx="606460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 rot="16200000">
            <a:off x="184094" y="4037702"/>
            <a:ext cx="190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Incident energy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2"/>
                <a:cs typeface="Symbol" charset="2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37088" y="2703123"/>
            <a:ext cx="1" cy="5662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319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7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solution?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47900" y="1111250"/>
            <a:ext cx="361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Channel by channel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590800" y="1752600"/>
          <a:ext cx="30480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" imgW="1676400" imgH="889000" progId="Equation.3">
                  <p:embed/>
                </p:oleObj>
              </mc:Choice>
              <mc:Fallback>
                <p:oleObj name="Equation" r:id="rId3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0480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362200" y="3581400"/>
            <a:ext cx="502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Inverting response matrix </a:t>
            </a:r>
            <a:r>
              <a:rPr lang="en-US" b="1"/>
              <a:t>R</a:t>
            </a:r>
            <a:endParaRPr 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743200" y="4191000"/>
          <a:ext cx="274161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5" imgW="1295400" imgH="635000" progId="Equation.3">
                  <p:embed/>
                </p:oleObj>
              </mc:Choice>
              <mc:Fallback>
                <p:oleObj name="Equation" r:id="rId5" imgW="1295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274161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438400" y="5638800"/>
            <a:ext cx="477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large fluctuations in </a:t>
            </a:r>
            <a:r>
              <a:rPr lang="en-US" b="1"/>
              <a:t>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8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Alternative solution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1000" y="1066800"/>
            <a:ext cx="6477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Exploit that we know how to fold:</a:t>
            </a:r>
          </a:p>
          <a:p>
            <a:r>
              <a:rPr lang="en-US"/>
              <a:t>Control by iteration: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15116"/>
              </p:ext>
            </p:extLst>
          </p:nvPr>
        </p:nvGraphicFramePr>
        <p:xfrm>
          <a:off x="5004048" y="1124744"/>
          <a:ext cx="10683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431800" imgH="127000" progId="Equation.3">
                  <p:embed/>
                </p:oleObj>
              </mc:Choice>
              <mc:Fallback>
                <p:oleObj name="Equation" r:id="rId3" imgW="4318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124744"/>
                        <a:ext cx="10683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457200" y="2362200"/>
          <a:ext cx="804545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5" imgW="3251200" imgH="1422400" progId="Equation.3">
                  <p:embed/>
                </p:oleObj>
              </mc:Choice>
              <mc:Fallback>
                <p:oleObj name="Equation" r:id="rId5" imgW="3251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4545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200" smtClean="0">
                <a:solidFill>
                  <a:srgbClr val="202020"/>
                </a:solidFill>
              </a:rPr>
              <a:t>Workshop, Oslo Method, MSU, 1-4 Dec 2015</a:t>
            </a:r>
            <a:endParaRPr lang="en-GB" dirty="0">
              <a:solidFill>
                <a:srgbClr val="202020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EDF7E-A3F8-454A-9986-C5A4BA967B5E}" type="slidenum">
              <a:rPr lang="en-GB" sz="1400"/>
              <a:pPr/>
              <a:t>9</a:t>
            </a:fld>
            <a:endParaRPr lang="en-GB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Compton subtraction method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58756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basic principle is that the Compton background is a smoothly varying function, which can be heavily smoothed.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Start with the spectrum from the folding iteration method, u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This can now be used to create the full energy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, single escape u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, double escape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d</a:t>
            </a:r>
            <a:r>
              <a:rPr lang="en-US" sz="2000" baseline="-25000" dirty="0" smtClean="0"/>
              <a:t>,</a:t>
            </a:r>
            <a:r>
              <a:rPr lang="en-US" sz="2000" dirty="0" smtClean="0"/>
              <a:t> and annihilation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peaks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The Compton spectrum (with backscattering around </a:t>
            </a:r>
            <a:r>
              <a:rPr lang="en-US" sz="2000" dirty="0" err="1" smtClean="0"/>
              <a:t>E</a:t>
            </a:r>
            <a:r>
              <a:rPr lang="en-US" sz="2000" dirty="0" err="1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/>
              <a:t>=200-300 </a:t>
            </a:r>
            <a:r>
              <a:rPr lang="en-US" sz="2000" dirty="0" err="1" smtClean="0"/>
              <a:t>keV</a:t>
            </a:r>
            <a:r>
              <a:rPr lang="en-US" sz="2000" dirty="0" smtClean="0"/>
              <a:t>) is then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= r –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f</a:t>
            </a:r>
            <a:r>
              <a:rPr lang="en-US" sz="2000" dirty="0"/>
              <a:t> </a:t>
            </a:r>
            <a:r>
              <a:rPr lang="en-US" sz="2000" dirty="0" smtClean="0"/>
              <a:t>– u</a:t>
            </a:r>
            <a:r>
              <a:rPr lang="en-US" sz="2000" baseline="-25000" dirty="0" smtClean="0"/>
              <a:t>s </a:t>
            </a:r>
            <a:r>
              <a:rPr lang="en-US" sz="2000" dirty="0" smtClean="0"/>
              <a:t>–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d</a:t>
            </a:r>
            <a:r>
              <a:rPr lang="en-US" sz="2000" dirty="0" smtClean="0"/>
              <a:t> –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Smooth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C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 lot:  exp. FWHM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Now, get unfolded spectrum by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unf</a:t>
            </a:r>
            <a:r>
              <a:rPr lang="en-US" sz="2000" dirty="0" smtClean="0"/>
              <a:t> = </a:t>
            </a:r>
            <a:r>
              <a:rPr lang="en-US" sz="2000" dirty="0"/>
              <a:t>= r – </a:t>
            </a:r>
            <a:r>
              <a:rPr lang="en-US" sz="2000" dirty="0" err="1"/>
              <a:t>u</a:t>
            </a:r>
            <a:r>
              <a:rPr lang="en-US" sz="2000" baseline="-25000" dirty="0" err="1"/>
              <a:t>f</a:t>
            </a:r>
            <a:r>
              <a:rPr lang="en-US" sz="2000" dirty="0"/>
              <a:t> – u</a:t>
            </a:r>
            <a:r>
              <a:rPr lang="en-US" sz="2000" baseline="-25000" dirty="0"/>
              <a:t>s </a:t>
            </a:r>
            <a:r>
              <a:rPr lang="en-US" sz="2000" dirty="0"/>
              <a:t>– </a:t>
            </a:r>
            <a:r>
              <a:rPr lang="en-US" sz="2000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 – </a:t>
            </a:r>
            <a:r>
              <a:rPr lang="en-US" sz="2000" dirty="0" err="1"/>
              <a:t>u</a:t>
            </a:r>
            <a:r>
              <a:rPr lang="en-US" sz="2000" baseline="-25000" dirty="0" err="1"/>
              <a:t>a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Finally, correct for full-energy probability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f</a:t>
            </a:r>
            <a:r>
              <a:rPr lang="en-US" sz="2000" dirty="0" smtClean="0"/>
              <a:t> and detection efficiency </a:t>
            </a:r>
            <a:r>
              <a:rPr lang="en-US" sz="2000" dirty="0" smtClean="0">
                <a:latin typeface="Symbol" charset="2"/>
                <a:cs typeface="Symbol" charset="2"/>
              </a:rPr>
              <a:t>e: </a:t>
            </a:r>
            <a:r>
              <a:rPr lang="en-US" sz="2000" dirty="0" err="1" smtClean="0">
                <a:cs typeface="Symbol" charset="2"/>
              </a:rPr>
              <a:t>U</a:t>
            </a:r>
            <a:r>
              <a:rPr lang="en-US" sz="2000" baseline="-25000" dirty="0" err="1" smtClean="0">
                <a:cs typeface="Symbol" charset="2"/>
              </a:rPr>
              <a:t>unf</a:t>
            </a:r>
            <a:r>
              <a:rPr lang="en-US" sz="2000" dirty="0" smtClean="0">
                <a:cs typeface="Symbol" charset="2"/>
              </a:rPr>
              <a:t> =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unf</a:t>
            </a:r>
            <a:r>
              <a:rPr lang="en-US" sz="2000" dirty="0" smtClean="0"/>
              <a:t> /(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f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latin typeface="Symbol" charset="2"/>
                <a:cs typeface="Symbol" charset="2"/>
              </a:rPr>
              <a:t>e)</a:t>
            </a:r>
            <a:endParaRPr lang="en-US" sz="2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76811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484</Words>
  <Application>Microsoft Macintosh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 Presentation</vt:lpstr>
      <vt:lpstr>Equation</vt:lpstr>
      <vt:lpstr>Folding and unfolding of  g-spectra</vt:lpstr>
      <vt:lpstr>Unfolding of complex spectra </vt:lpstr>
      <vt:lpstr>Not perfect g-detectors</vt:lpstr>
      <vt:lpstr>The problem (I)</vt:lpstr>
      <vt:lpstr>The problem (II)</vt:lpstr>
      <vt:lpstr>The response matrix</vt:lpstr>
      <vt:lpstr>The solution?</vt:lpstr>
      <vt:lpstr>Alternative solution</vt:lpstr>
      <vt:lpstr>Compton subtraction method</vt:lpstr>
      <vt:lpstr>Iterations</vt:lpstr>
      <vt:lpstr>Examples of unfolding</vt:lpstr>
      <vt:lpstr>Comparison</vt:lpstr>
      <vt:lpstr>Summary</vt:lpstr>
    </vt:vector>
  </TitlesOfParts>
  <Company>Department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Nuclear Processes in Radioactive Sources</dc:title>
  <dc:creator>Magne Guttormsen</dc:creator>
  <cp:lastModifiedBy>Bruker ved UiO</cp:lastModifiedBy>
  <cp:revision>20</cp:revision>
  <dcterms:created xsi:type="dcterms:W3CDTF">2010-08-31T07:56:18Z</dcterms:created>
  <dcterms:modified xsi:type="dcterms:W3CDTF">2015-11-24T18:26:53Z</dcterms:modified>
</cp:coreProperties>
</file>