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75" r:id="rId4"/>
    <p:sldId id="307" r:id="rId5"/>
    <p:sldId id="310" r:id="rId6"/>
    <p:sldId id="306" r:id="rId7"/>
    <p:sldId id="308" r:id="rId8"/>
    <p:sldId id="309" r:id="rId9"/>
    <p:sldId id="311" r:id="rId10"/>
    <p:sldId id="312" r:id="rId11"/>
    <p:sldId id="313" r:id="rId12"/>
    <p:sldId id="316" r:id="rId13"/>
    <p:sldId id="317" r:id="rId14"/>
    <p:sldId id="318" r:id="rId15"/>
    <p:sldId id="314" r:id="rId16"/>
    <p:sldId id="280" r:id="rId1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674"/>
  </p:normalViewPr>
  <p:slideViewPr>
    <p:cSldViewPr>
      <p:cViewPr>
        <p:scale>
          <a:sx n="100" d="100"/>
          <a:sy n="100" d="100"/>
        </p:scale>
        <p:origin x="1688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36CDE-7C48-4E46-B2B0-8F45D39AD708}" type="datetimeFigureOut">
              <a:rPr lang="en-US" smtClean="0"/>
              <a:t>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CCDB-989B-3347-91BD-DED42B810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3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672D4-B051-AA48-887D-664C32DA7DF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2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72D4-B051-AA48-887D-664C32DA7DF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25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72D4-B051-AA48-887D-664C32DA7DF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A4BCB-00E7-954F-8B07-E204BFE469E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F9E4-AA94-FE45-80C8-25853AD7E2F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9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DAB0-E1F5-4B4A-983C-F4FB3077A9A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6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C6106-A548-3549-B378-1534F73CC89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4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F1790-CE99-AF48-AD7C-679F35E041B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0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91599-9638-DE40-9B23-59AB04789E0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3294D-AE56-F140-9903-3619D66C66A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D24C7-43A2-8740-81B1-FCAA6E45BEA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9B23-655C-5C4E-AF7C-34E807D3889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01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3E127-671F-D947-9B1E-22E68D11E81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9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5E3D-5F6F-364B-8C85-3DE158112A4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68147-EBBD-BD49-828B-B60B467DCA9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3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416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202020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GB" smtClean="0"/>
              <a:t>NEP Group meeting, Jan 13, 2017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536BEF-FB28-4E4C-BE6A-D00D9B4981E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16088" y="92824"/>
            <a:ext cx="7884368" cy="2256056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2-D unfolding of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SuN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matrices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 status report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500192"/>
            <a:ext cx="4800600" cy="457200"/>
          </a:xfrm>
        </p:spPr>
        <p:txBody>
          <a:bodyPr/>
          <a:lstStyle/>
          <a:p>
            <a:r>
              <a:rPr lang="en-US" dirty="0" smtClean="0"/>
              <a:t>NEP Group meeting, Jan 13, 2017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2142" y="3668833"/>
            <a:ext cx="3812262" cy="120032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Magne Guttormsen</a:t>
            </a:r>
          </a:p>
          <a:p>
            <a:pPr algn="ctr"/>
            <a:r>
              <a:rPr lang="en-US" dirty="0"/>
              <a:t>Department of Physics</a:t>
            </a:r>
          </a:p>
          <a:p>
            <a:pPr algn="ctr"/>
            <a:r>
              <a:rPr lang="en-US" dirty="0"/>
              <a:t>University of </a:t>
            </a:r>
            <a:r>
              <a:rPr lang="en-US" dirty="0" smtClean="0"/>
              <a:t>Oslo,</a:t>
            </a:r>
            <a:r>
              <a:rPr lang="en-US" dirty="0"/>
              <a:t> </a:t>
            </a:r>
            <a:r>
              <a:rPr lang="en-US" dirty="0" smtClean="0"/>
              <a:t>Norway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The Ex-response matrix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64" y="1003622"/>
            <a:ext cx="9167440" cy="53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he x-axis (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 descr="/Users/magneg/Desktop/Screen Shot 2017-01-09 at 11.32.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8" y="2385138"/>
            <a:ext cx="3620161" cy="17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6756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1" descr="/Users/magneg/Desktop/Screen Shot 2017-01-09 at 11.31.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80" y="2382658"/>
            <a:ext cx="3620161" cy="17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54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2" descr="/Users/magneg/Desktop/Screen Shot 2017-01-09 at 11.32.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42" y="2390806"/>
            <a:ext cx="3636516" cy="174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5480" y="1772817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 (U</a:t>
            </a:r>
            <a:r>
              <a:rPr lang="en-US" baseline="-25000" dirty="0" smtClean="0"/>
              <a:t>0</a:t>
            </a:r>
            <a:r>
              <a:rPr lang="en-US" dirty="0" smtClean="0"/>
              <a:t>)                                     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F</a:t>
            </a:r>
            <a:r>
              <a:rPr lang="en-US" baseline="-25000" dirty="0" err="1"/>
              <a:t>x</a:t>
            </a:r>
            <a:r>
              <a:rPr lang="en-US" dirty="0" smtClean="0"/>
              <a:t> (U</a:t>
            </a:r>
            <a:r>
              <a:rPr lang="en-US" baseline="-25000" dirty="0" smtClean="0"/>
              <a:t>0</a:t>
            </a:r>
            <a:r>
              <a:rPr lang="en-US" dirty="0" smtClean="0"/>
              <a:t>))</a:t>
            </a:r>
            <a:endParaRPr lang="en-US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188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he y-axis (Ex)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54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480" y="1772817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0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F</a:t>
            </a:r>
            <a:r>
              <a:rPr lang="en-US" baseline="-25000" dirty="0" err="1"/>
              <a:t>y</a:t>
            </a:r>
            <a:r>
              <a:rPr lang="en-US" dirty="0" smtClean="0"/>
              <a:t> (U</a:t>
            </a:r>
            <a:r>
              <a:rPr lang="en-US" baseline="-25000" dirty="0" smtClean="0"/>
              <a:t>0</a:t>
            </a:r>
            <a:r>
              <a:rPr lang="en-US" dirty="0" smtClean="0"/>
              <a:t>)                                      </a:t>
            </a:r>
            <a:r>
              <a:rPr lang="en-US" dirty="0" err="1" smtClean="0"/>
              <a:t>U</a:t>
            </a:r>
            <a:r>
              <a:rPr lang="en-US" baseline="-25000" dirty="0" err="1"/>
              <a:t>y</a:t>
            </a:r>
            <a:r>
              <a:rPr lang="en-US" dirty="0" smtClean="0"/>
              <a:t>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(U</a:t>
            </a:r>
            <a:r>
              <a:rPr lang="en-US" baseline="-25000" dirty="0" smtClean="0"/>
              <a:t>0</a:t>
            </a:r>
            <a:r>
              <a:rPr lang="en-US" dirty="0" smtClean="0"/>
              <a:t>))</a:t>
            </a:r>
            <a:endParaRPr lang="en-US" baseline="-25000" dirty="0"/>
          </a:p>
          <a:p>
            <a:endParaRPr lang="en-US" baseline="-250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6" descr="/Users/magneg/Desktop/Screen Shot 2017-01-09 at 11.32.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6" y="2420888"/>
            <a:ext cx="3647728" cy="17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420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4" descr="/Users/magneg/Desktop/Screen Shot 2017-01-09 at 11.35.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36" y="2420888"/>
            <a:ext cx="3647728" cy="174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5" descr="/Users/magneg/Desktop/Screen Shot 2017-01-09 at 11.36.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02" y="2420888"/>
            <a:ext cx="3616796" cy="17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23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he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xy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-axis (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,Ex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54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7448" y="178501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(U</a:t>
            </a:r>
            <a:r>
              <a:rPr lang="en-US" baseline="-25000" dirty="0" smtClean="0"/>
              <a:t>0</a:t>
            </a:r>
            <a:r>
              <a:rPr lang="en-US" dirty="0" smtClean="0"/>
              <a:t> ))                          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(U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)))                  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baseline="-25000" dirty="0" err="1"/>
              <a:t>y</a:t>
            </a:r>
            <a:r>
              <a:rPr lang="en-US" dirty="0"/>
              <a:t> (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(U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))))</a:t>
            </a:r>
            <a:endParaRPr lang="en-US" baseline="-250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23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9" descr="/Users/magneg/Desktop/Screen Shot 2017-01-09 at 11.44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8" y="2490591"/>
            <a:ext cx="3647728" cy="17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8" descr="/Users/magneg/Desktop/Screen Shot 2017-01-09 at 11.46.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499782"/>
            <a:ext cx="3647728" cy="17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603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7" descr="/Users/magneg/Desktop/Screen Shot 2017-01-09 at 11.48.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12" y="2491102"/>
            <a:ext cx="3738376" cy="17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/Users/magneg/Desktop/Screen Shot 2017-01-09 at 11.32.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12" y="4401833"/>
            <a:ext cx="3647728" cy="17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427296" y="5324614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</a:t>
            </a:r>
            <a:r>
              <a:rPr lang="en-US" baseline="-25000" smtClean="0"/>
              <a:t>0</a:t>
            </a:r>
            <a:r>
              <a:rPr lang="en-US" smtClean="0"/>
              <a:t>             </a:t>
            </a:r>
            <a:endParaRPr lang="en-US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201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Was it that simple?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54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23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603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itle 3"/>
          <p:cNvSpPr txBox="1">
            <a:spLocks/>
          </p:cNvSpPr>
          <p:nvPr/>
        </p:nvSpPr>
        <p:spPr bwMode="auto">
          <a:xfrm>
            <a:off x="1158044" y="2823324"/>
            <a:ext cx="9875912" cy="10065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600" kern="0" dirty="0" smtClean="0">
                <a:solidFill>
                  <a:schemeClr val="accent1">
                    <a:lumMod val="50000"/>
                  </a:schemeClr>
                </a:solidFill>
                <a:latin typeface="Brush Script MT" charset="0"/>
                <a:ea typeface="Brush Script MT" charset="0"/>
                <a:cs typeface="Brush Script MT" charset="0"/>
              </a:rPr>
              <a:t>No!!!</a:t>
            </a:r>
            <a:endParaRPr lang="en-US" sz="9600" kern="0" dirty="0">
              <a:solidFill>
                <a:schemeClr val="accent1">
                  <a:lumMod val="50000"/>
                </a:schemeClr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mr-IN" sz="36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dependence: 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Fxy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is not =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FxFy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8" y="1908076"/>
            <a:ext cx="4493916" cy="28890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5591944" y="4653136"/>
            <a:ext cx="2592288" cy="1440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951984" y="18448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168008" y="1844824"/>
            <a:ext cx="0" cy="28083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392144" y="1844824"/>
            <a:ext cx="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385124" y="3068960"/>
            <a:ext cx="7020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Freeform 24"/>
          <p:cNvSpPr/>
          <p:nvPr/>
        </p:nvSpPr>
        <p:spPr bwMode="auto">
          <a:xfrm>
            <a:off x="5711239" y="5322694"/>
            <a:ext cx="2455022" cy="842610"/>
          </a:xfrm>
          <a:custGeom>
            <a:avLst/>
            <a:gdLst>
              <a:gd name="connsiteX0" fmla="*/ 0 w 2400300"/>
              <a:gd name="connsiteY0" fmla="*/ 774700 h 838200"/>
              <a:gd name="connsiteX1" fmla="*/ 38100 w 2400300"/>
              <a:gd name="connsiteY1" fmla="*/ 508000 h 838200"/>
              <a:gd name="connsiteX2" fmla="*/ 177800 w 2400300"/>
              <a:gd name="connsiteY2" fmla="*/ 419100 h 838200"/>
              <a:gd name="connsiteX3" fmla="*/ 419100 w 2400300"/>
              <a:gd name="connsiteY3" fmla="*/ 419100 h 838200"/>
              <a:gd name="connsiteX4" fmla="*/ 660400 w 2400300"/>
              <a:gd name="connsiteY4" fmla="*/ 520700 h 838200"/>
              <a:gd name="connsiteX5" fmla="*/ 914400 w 2400300"/>
              <a:gd name="connsiteY5" fmla="*/ 596900 h 838200"/>
              <a:gd name="connsiteX6" fmla="*/ 1257300 w 2400300"/>
              <a:gd name="connsiteY6" fmla="*/ 635000 h 838200"/>
              <a:gd name="connsiteX7" fmla="*/ 1460500 w 2400300"/>
              <a:gd name="connsiteY7" fmla="*/ 711200 h 838200"/>
              <a:gd name="connsiteX8" fmla="*/ 1701800 w 2400300"/>
              <a:gd name="connsiteY8" fmla="*/ 711200 h 838200"/>
              <a:gd name="connsiteX9" fmla="*/ 2108200 w 2400300"/>
              <a:gd name="connsiteY9" fmla="*/ 749300 h 838200"/>
              <a:gd name="connsiteX10" fmla="*/ 2120900 w 2400300"/>
              <a:gd name="connsiteY10" fmla="*/ 609600 h 838200"/>
              <a:gd name="connsiteX11" fmla="*/ 2209800 w 2400300"/>
              <a:gd name="connsiteY11" fmla="*/ 0 h 838200"/>
              <a:gd name="connsiteX12" fmla="*/ 2260600 w 2400300"/>
              <a:gd name="connsiteY12" fmla="*/ 127000 h 838200"/>
              <a:gd name="connsiteX13" fmla="*/ 2324100 w 2400300"/>
              <a:gd name="connsiteY13" fmla="*/ 482600 h 838200"/>
              <a:gd name="connsiteX14" fmla="*/ 2324100 w 2400300"/>
              <a:gd name="connsiteY14" fmla="*/ 596900 h 838200"/>
              <a:gd name="connsiteX15" fmla="*/ 2400300 w 2400300"/>
              <a:gd name="connsiteY15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0300" h="838200">
                <a:moveTo>
                  <a:pt x="0" y="774700"/>
                </a:moveTo>
                <a:lnTo>
                  <a:pt x="38100" y="508000"/>
                </a:lnTo>
                <a:lnTo>
                  <a:pt x="177800" y="419100"/>
                </a:lnTo>
                <a:lnTo>
                  <a:pt x="419100" y="419100"/>
                </a:lnTo>
                <a:lnTo>
                  <a:pt x="660400" y="520700"/>
                </a:lnTo>
                <a:lnTo>
                  <a:pt x="914400" y="596900"/>
                </a:lnTo>
                <a:lnTo>
                  <a:pt x="1257300" y="635000"/>
                </a:lnTo>
                <a:lnTo>
                  <a:pt x="1460500" y="711200"/>
                </a:lnTo>
                <a:lnTo>
                  <a:pt x="1701800" y="711200"/>
                </a:lnTo>
                <a:lnTo>
                  <a:pt x="2108200" y="749300"/>
                </a:lnTo>
                <a:lnTo>
                  <a:pt x="2120900" y="609600"/>
                </a:lnTo>
                <a:lnTo>
                  <a:pt x="2209800" y="0"/>
                </a:lnTo>
                <a:lnTo>
                  <a:pt x="2260600" y="127000"/>
                </a:lnTo>
                <a:lnTo>
                  <a:pt x="2324100" y="482600"/>
                </a:lnTo>
                <a:lnTo>
                  <a:pt x="2324100" y="596900"/>
                </a:lnTo>
                <a:lnTo>
                  <a:pt x="2400300" y="838200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401148" y="5946382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96000" y="4116312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320136" y="2636912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735960" y="6097418"/>
            <a:ext cx="2664296" cy="678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735960" y="4941168"/>
            <a:ext cx="0" cy="11562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8904312" y="1412776"/>
            <a:ext cx="0" cy="3312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>
            <a:off x="10308468" y="3329434"/>
            <a:ext cx="0" cy="28083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904312" y="184482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8976319" y="1853270"/>
            <a:ext cx="2880321" cy="27998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256240" y="155679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313938" y="472514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dirty="0" err="1" smtClean="0">
                <a:latin typeface="Symbol" charset="2"/>
                <a:ea typeface="Symbol" charset="2"/>
                <a:cs typeface="Symbol" charset="2"/>
              </a:rPr>
              <a:t>g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1712624" y="1781262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1205592" y="2315778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9912423" y="1764060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561986" y="1764060"/>
            <a:ext cx="144016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0561986" y="2135779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9587948" y="2132857"/>
            <a:ext cx="144016" cy="1440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508" y="141277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43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5" y="6381329"/>
            <a:ext cx="4906889" cy="327868"/>
          </a:xfrm>
        </p:spPr>
        <p:txBody>
          <a:bodyPr/>
          <a:lstStyle/>
          <a:p>
            <a:r>
              <a:rPr lang="en-US" smtClean="0"/>
              <a:t>NEP Group meeting, Jan 13, 2017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1790-CE99-AF48-AD7C-679F35E041B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6816080" y="4293098"/>
            <a:ext cx="3562350" cy="12366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Thank you !</a:t>
            </a:r>
          </a:p>
        </p:txBody>
      </p:sp>
      <p:pic>
        <p:nvPicPr>
          <p:cNvPr id="12" name="Picture 11" descr="Screen Shot 2015-11-13 at 11.23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20" y="52642"/>
            <a:ext cx="4777180" cy="61513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44074" y="1268760"/>
            <a:ext cx="2185214" cy="92333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Mr. </a:t>
            </a:r>
            <a:r>
              <a:rPr lang="en-US" sz="1800" kern="0" dirty="0" err="1">
                <a:solidFill>
                  <a:sysClr val="windowText" lastClr="000000"/>
                </a:solidFill>
              </a:rPr>
              <a:t>Osbome</a:t>
            </a:r>
            <a:r>
              <a:rPr lang="en-US" sz="1800" kern="0" dirty="0">
                <a:solidFill>
                  <a:sysClr val="windowText" lastClr="000000"/>
                </a:solidFill>
              </a:rPr>
              <a:t>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may I be excused?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My brain is full.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19536" y="5949280"/>
            <a:ext cx="4392488" cy="2880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500192"/>
            <a:ext cx="4800600" cy="457200"/>
          </a:xfrm>
        </p:spPr>
        <p:txBody>
          <a:bodyPr/>
          <a:lstStyle/>
          <a:p>
            <a:r>
              <a:rPr lang="en-US" smtClean="0"/>
              <a:t>NEP Group meeting, Jan 13, 2017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24036"/>
            <a:ext cx="7884368" cy="5913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400" y="260648"/>
            <a:ext cx="289822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SuN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A</a:t>
            </a:r>
            <a:r>
              <a:rPr lang="en-US" dirty="0" smtClean="0"/>
              <a:t>bsorption</a:t>
            </a:r>
          </a:p>
          <a:p>
            <a:r>
              <a:rPr lang="en-US" dirty="0" smtClean="0"/>
              <a:t>Spectrometer (TAS)</a:t>
            </a:r>
          </a:p>
          <a:p>
            <a:r>
              <a:rPr lang="en-US" dirty="0" smtClean="0"/>
              <a:t>@MSU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-Oslo method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852428"/>
            <a:ext cx="3179846" cy="23848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0" y="0"/>
            <a:ext cx="3068110" cy="26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2316088" y="92824"/>
            <a:ext cx="7956376" cy="88790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One crystal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NaI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response function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3107432" y="60198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V="1">
            <a:off x="3107432" y="38100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4021832" y="4419600"/>
            <a:ext cx="152400" cy="546100"/>
          </a:xfrm>
          <a:custGeom>
            <a:avLst/>
            <a:gdLst>
              <a:gd name="T0" fmla="*/ 0 w 96"/>
              <a:gd name="T1" fmla="*/ 344 h 344"/>
              <a:gd name="T2" fmla="*/ 48 w 96"/>
              <a:gd name="T3" fmla="*/ 8 h 344"/>
              <a:gd name="T4" fmla="*/ 96 w 96"/>
              <a:gd name="T5" fmla="*/ 29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344">
                <a:moveTo>
                  <a:pt x="0" y="344"/>
                </a:moveTo>
                <a:cubicBezTo>
                  <a:pt x="16" y="180"/>
                  <a:pt x="32" y="16"/>
                  <a:pt x="48" y="8"/>
                </a:cubicBezTo>
                <a:cubicBezTo>
                  <a:pt x="64" y="0"/>
                  <a:pt x="88" y="248"/>
                  <a:pt x="96" y="296"/>
                </a:cubicBezTo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8904312" y="2492896"/>
            <a:ext cx="299120" cy="1088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6023992" y="3501008"/>
            <a:ext cx="504056" cy="1872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7536160" y="4221088"/>
            <a:ext cx="909464" cy="964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>
            <a:off x="3503712" y="2276872"/>
            <a:ext cx="518120" cy="206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>
            <a:off x="7452320" y="4268688"/>
            <a:ext cx="515888" cy="1032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45"/>
          <p:cNvSpPr>
            <a:spLocks/>
          </p:cNvSpPr>
          <p:nvPr/>
        </p:nvSpPr>
        <p:spPr bwMode="auto">
          <a:xfrm>
            <a:off x="3640832" y="3606800"/>
            <a:ext cx="5803900" cy="2628900"/>
          </a:xfrm>
          <a:custGeom>
            <a:avLst/>
            <a:gdLst>
              <a:gd name="T0" fmla="*/ 0 w 3656"/>
              <a:gd name="T1" fmla="*/ 1520 h 1656"/>
              <a:gd name="T2" fmla="*/ 96 w 3656"/>
              <a:gd name="T3" fmla="*/ 1088 h 1656"/>
              <a:gd name="T4" fmla="*/ 288 w 3656"/>
              <a:gd name="T5" fmla="*/ 800 h 1656"/>
              <a:gd name="T6" fmla="*/ 720 w 3656"/>
              <a:gd name="T7" fmla="*/ 704 h 1656"/>
              <a:gd name="T8" fmla="*/ 1056 w 3656"/>
              <a:gd name="T9" fmla="*/ 800 h 1656"/>
              <a:gd name="T10" fmla="*/ 1488 w 3656"/>
              <a:gd name="T11" fmla="*/ 992 h 1656"/>
              <a:gd name="T12" fmla="*/ 1872 w 3656"/>
              <a:gd name="T13" fmla="*/ 1184 h 1656"/>
              <a:gd name="T14" fmla="*/ 2208 w 3656"/>
              <a:gd name="T15" fmla="*/ 1328 h 1656"/>
              <a:gd name="T16" fmla="*/ 2448 w 3656"/>
              <a:gd name="T17" fmla="*/ 1376 h 1656"/>
              <a:gd name="T18" fmla="*/ 2592 w 3656"/>
              <a:gd name="T19" fmla="*/ 1376 h 1656"/>
              <a:gd name="T20" fmla="*/ 2688 w 3656"/>
              <a:gd name="T21" fmla="*/ 1328 h 1656"/>
              <a:gd name="T22" fmla="*/ 2736 w 3656"/>
              <a:gd name="T23" fmla="*/ 1184 h 1656"/>
              <a:gd name="T24" fmla="*/ 2784 w 3656"/>
              <a:gd name="T25" fmla="*/ 1376 h 1656"/>
              <a:gd name="T26" fmla="*/ 2880 w 3656"/>
              <a:gd name="T27" fmla="*/ 1424 h 1656"/>
              <a:gd name="T28" fmla="*/ 3024 w 3656"/>
              <a:gd name="T29" fmla="*/ 1328 h 1656"/>
              <a:gd name="T30" fmla="*/ 3072 w 3656"/>
              <a:gd name="T31" fmla="*/ 1040 h 1656"/>
              <a:gd name="T32" fmla="*/ 3120 w 3656"/>
              <a:gd name="T33" fmla="*/ 992 h 1656"/>
              <a:gd name="T34" fmla="*/ 3216 w 3656"/>
              <a:gd name="T35" fmla="*/ 1424 h 1656"/>
              <a:gd name="T36" fmla="*/ 3312 w 3656"/>
              <a:gd name="T37" fmla="*/ 1472 h 1656"/>
              <a:gd name="T38" fmla="*/ 3360 w 3656"/>
              <a:gd name="T39" fmla="*/ 1472 h 1656"/>
              <a:gd name="T40" fmla="*/ 3456 w 3656"/>
              <a:gd name="T41" fmla="*/ 368 h 1656"/>
              <a:gd name="T42" fmla="*/ 3504 w 3656"/>
              <a:gd name="T43" fmla="*/ 80 h 1656"/>
              <a:gd name="T44" fmla="*/ 3504 w 3656"/>
              <a:gd name="T45" fmla="*/ 32 h 1656"/>
              <a:gd name="T46" fmla="*/ 3552 w 3656"/>
              <a:gd name="T47" fmla="*/ 272 h 1656"/>
              <a:gd name="T48" fmla="*/ 3600 w 3656"/>
              <a:gd name="T49" fmla="*/ 848 h 1656"/>
              <a:gd name="T50" fmla="*/ 3648 w 3656"/>
              <a:gd name="T51" fmla="*/ 1376 h 1656"/>
              <a:gd name="T52" fmla="*/ 3648 w 3656"/>
              <a:gd name="T53" fmla="*/ 1520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56" h="1656">
                <a:moveTo>
                  <a:pt x="0" y="1520"/>
                </a:moveTo>
                <a:cubicBezTo>
                  <a:pt x="24" y="1364"/>
                  <a:pt x="48" y="1208"/>
                  <a:pt x="96" y="1088"/>
                </a:cubicBezTo>
                <a:cubicBezTo>
                  <a:pt x="144" y="968"/>
                  <a:pt x="184" y="864"/>
                  <a:pt x="288" y="800"/>
                </a:cubicBezTo>
                <a:cubicBezTo>
                  <a:pt x="392" y="736"/>
                  <a:pt x="592" y="704"/>
                  <a:pt x="720" y="704"/>
                </a:cubicBezTo>
                <a:cubicBezTo>
                  <a:pt x="848" y="704"/>
                  <a:pt x="928" y="752"/>
                  <a:pt x="1056" y="800"/>
                </a:cubicBezTo>
                <a:cubicBezTo>
                  <a:pt x="1184" y="848"/>
                  <a:pt x="1352" y="928"/>
                  <a:pt x="1488" y="992"/>
                </a:cubicBezTo>
                <a:cubicBezTo>
                  <a:pt x="1624" y="1056"/>
                  <a:pt x="1752" y="1128"/>
                  <a:pt x="1872" y="1184"/>
                </a:cubicBezTo>
                <a:cubicBezTo>
                  <a:pt x="1992" y="1240"/>
                  <a:pt x="2112" y="1296"/>
                  <a:pt x="2208" y="1328"/>
                </a:cubicBezTo>
                <a:cubicBezTo>
                  <a:pt x="2304" y="1360"/>
                  <a:pt x="2384" y="1368"/>
                  <a:pt x="2448" y="1376"/>
                </a:cubicBezTo>
                <a:cubicBezTo>
                  <a:pt x="2512" y="1384"/>
                  <a:pt x="2552" y="1384"/>
                  <a:pt x="2592" y="1376"/>
                </a:cubicBezTo>
                <a:cubicBezTo>
                  <a:pt x="2632" y="1368"/>
                  <a:pt x="2664" y="1360"/>
                  <a:pt x="2688" y="1328"/>
                </a:cubicBezTo>
                <a:cubicBezTo>
                  <a:pt x="2712" y="1296"/>
                  <a:pt x="2720" y="1176"/>
                  <a:pt x="2736" y="1184"/>
                </a:cubicBezTo>
                <a:cubicBezTo>
                  <a:pt x="2752" y="1192"/>
                  <a:pt x="2760" y="1336"/>
                  <a:pt x="2784" y="1376"/>
                </a:cubicBezTo>
                <a:cubicBezTo>
                  <a:pt x="2808" y="1416"/>
                  <a:pt x="2840" y="1432"/>
                  <a:pt x="2880" y="1424"/>
                </a:cubicBezTo>
                <a:cubicBezTo>
                  <a:pt x="2920" y="1416"/>
                  <a:pt x="2992" y="1392"/>
                  <a:pt x="3024" y="1328"/>
                </a:cubicBezTo>
                <a:cubicBezTo>
                  <a:pt x="3056" y="1264"/>
                  <a:pt x="3056" y="1096"/>
                  <a:pt x="3072" y="1040"/>
                </a:cubicBezTo>
                <a:cubicBezTo>
                  <a:pt x="3088" y="984"/>
                  <a:pt x="3096" y="928"/>
                  <a:pt x="3120" y="992"/>
                </a:cubicBezTo>
                <a:cubicBezTo>
                  <a:pt x="3144" y="1056"/>
                  <a:pt x="3184" y="1344"/>
                  <a:pt x="3216" y="1424"/>
                </a:cubicBezTo>
                <a:cubicBezTo>
                  <a:pt x="3248" y="1504"/>
                  <a:pt x="3288" y="1464"/>
                  <a:pt x="3312" y="1472"/>
                </a:cubicBezTo>
                <a:cubicBezTo>
                  <a:pt x="3336" y="1480"/>
                  <a:pt x="3336" y="1656"/>
                  <a:pt x="3360" y="1472"/>
                </a:cubicBezTo>
                <a:cubicBezTo>
                  <a:pt x="3384" y="1288"/>
                  <a:pt x="3432" y="600"/>
                  <a:pt x="3456" y="368"/>
                </a:cubicBezTo>
                <a:cubicBezTo>
                  <a:pt x="3480" y="136"/>
                  <a:pt x="3496" y="136"/>
                  <a:pt x="3504" y="80"/>
                </a:cubicBezTo>
                <a:cubicBezTo>
                  <a:pt x="3512" y="24"/>
                  <a:pt x="3496" y="0"/>
                  <a:pt x="3504" y="32"/>
                </a:cubicBezTo>
                <a:cubicBezTo>
                  <a:pt x="3512" y="64"/>
                  <a:pt x="3536" y="136"/>
                  <a:pt x="3552" y="272"/>
                </a:cubicBezTo>
                <a:cubicBezTo>
                  <a:pt x="3568" y="408"/>
                  <a:pt x="3584" y="664"/>
                  <a:pt x="3600" y="848"/>
                </a:cubicBezTo>
                <a:cubicBezTo>
                  <a:pt x="3616" y="1032"/>
                  <a:pt x="3640" y="1264"/>
                  <a:pt x="3648" y="1376"/>
                </a:cubicBezTo>
                <a:cubicBezTo>
                  <a:pt x="3656" y="1488"/>
                  <a:pt x="3652" y="1504"/>
                  <a:pt x="3648" y="1520"/>
                </a:cubicBezTo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>
            <a:off x="3143672" y="3284984"/>
            <a:ext cx="573360" cy="2125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18091" y="1805915"/>
            <a:ext cx="206634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Photo-electric</a:t>
            </a:r>
          </a:p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3872" y="2708920"/>
            <a:ext cx="151901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Compton</a:t>
            </a:r>
          </a:p>
          <a:p>
            <a:r>
              <a:rPr lang="en-US" dirty="0" smtClean="0"/>
              <a:t>scattering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48128" y="3429000"/>
            <a:ext cx="16219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Pair</a:t>
            </a:r>
          </a:p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79576" y="1844824"/>
            <a:ext cx="29726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Back-scattering (</a:t>
            </a:r>
            <a:r>
              <a:rPr lang="en-US" dirty="0" err="1" smtClean="0"/>
              <a:t>Pb</a:t>
            </a:r>
            <a:r>
              <a:rPr lang="en-US" dirty="0" smtClean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63552" y="2708920"/>
            <a:ext cx="155328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2316088" y="92824"/>
            <a:ext cx="7956376" cy="88790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The unfolding algorithm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0" y="1599183"/>
            <a:ext cx="647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know how to </a:t>
            </a:r>
            <a:r>
              <a:rPr lang="en-US"/>
              <a:t>fold</a:t>
            </a:r>
            <a:r>
              <a:rPr lang="en-US" smtClean="0"/>
              <a:t>:</a:t>
            </a:r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45813"/>
              </p:ext>
            </p:extLst>
          </p:nvPr>
        </p:nvGraphicFramePr>
        <p:xfrm>
          <a:off x="3575720" y="1628800"/>
          <a:ext cx="10683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431800" imgH="127000" progId="Equation.3">
                  <p:embed/>
                </p:oleObj>
              </mc:Choice>
              <mc:Fallback>
                <p:oleObj name="Equation" r:id="rId3" imgW="4318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1628800"/>
                        <a:ext cx="10683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57200" y="2362200"/>
          <a:ext cx="804545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3251200" imgH="1422400" progId="Equation.3">
                  <p:embed/>
                </p:oleObj>
              </mc:Choice>
              <mc:Fallback>
                <p:oleObj name="Equation" r:id="rId5" imgW="3251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04545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 descr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412776"/>
            <a:ext cx="3647728" cy="4378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/>
          <p:cNvSpPr/>
          <p:nvPr/>
        </p:nvSpPr>
        <p:spPr bwMode="auto">
          <a:xfrm>
            <a:off x="10629900" y="1625600"/>
            <a:ext cx="1447800" cy="879475"/>
          </a:xfrm>
          <a:custGeom>
            <a:avLst/>
            <a:gdLst>
              <a:gd name="connsiteX0" fmla="*/ 1447800 w 1447800"/>
              <a:gd name="connsiteY0" fmla="*/ 879475 h 879475"/>
              <a:gd name="connsiteX1" fmla="*/ 1317625 w 1447800"/>
              <a:gd name="connsiteY1" fmla="*/ 873125 h 879475"/>
              <a:gd name="connsiteX2" fmla="*/ 1203325 w 1447800"/>
              <a:gd name="connsiteY2" fmla="*/ 860425 h 879475"/>
              <a:gd name="connsiteX3" fmla="*/ 1035050 w 1447800"/>
              <a:gd name="connsiteY3" fmla="*/ 854075 h 879475"/>
              <a:gd name="connsiteX4" fmla="*/ 933450 w 1447800"/>
              <a:gd name="connsiteY4" fmla="*/ 841375 h 879475"/>
              <a:gd name="connsiteX5" fmla="*/ 812800 w 1447800"/>
              <a:gd name="connsiteY5" fmla="*/ 822325 h 879475"/>
              <a:gd name="connsiteX6" fmla="*/ 654050 w 1447800"/>
              <a:gd name="connsiteY6" fmla="*/ 803275 h 879475"/>
              <a:gd name="connsiteX7" fmla="*/ 558800 w 1447800"/>
              <a:gd name="connsiteY7" fmla="*/ 781050 h 879475"/>
              <a:gd name="connsiteX8" fmla="*/ 488950 w 1447800"/>
              <a:gd name="connsiteY8" fmla="*/ 749300 h 879475"/>
              <a:gd name="connsiteX9" fmla="*/ 447675 w 1447800"/>
              <a:gd name="connsiteY9" fmla="*/ 704850 h 879475"/>
              <a:gd name="connsiteX10" fmla="*/ 396875 w 1447800"/>
              <a:gd name="connsiteY10" fmla="*/ 663575 h 879475"/>
              <a:gd name="connsiteX11" fmla="*/ 346075 w 1447800"/>
              <a:gd name="connsiteY11" fmla="*/ 663575 h 879475"/>
              <a:gd name="connsiteX12" fmla="*/ 311150 w 1447800"/>
              <a:gd name="connsiteY12" fmla="*/ 584200 h 879475"/>
              <a:gd name="connsiteX13" fmla="*/ 295275 w 1447800"/>
              <a:gd name="connsiteY13" fmla="*/ 514350 h 879475"/>
              <a:gd name="connsiteX14" fmla="*/ 260350 w 1447800"/>
              <a:gd name="connsiteY14" fmla="*/ 504825 h 879475"/>
              <a:gd name="connsiteX15" fmla="*/ 225425 w 1447800"/>
              <a:gd name="connsiteY15" fmla="*/ 520700 h 879475"/>
              <a:gd name="connsiteX16" fmla="*/ 190500 w 1447800"/>
              <a:gd name="connsiteY16" fmla="*/ 520700 h 879475"/>
              <a:gd name="connsiteX17" fmla="*/ 136525 w 1447800"/>
              <a:gd name="connsiteY17" fmla="*/ 473075 h 879475"/>
              <a:gd name="connsiteX18" fmla="*/ 92075 w 1447800"/>
              <a:gd name="connsiteY18" fmla="*/ 415925 h 879475"/>
              <a:gd name="connsiteX19" fmla="*/ 53975 w 1447800"/>
              <a:gd name="connsiteY19" fmla="*/ 358775 h 879475"/>
              <a:gd name="connsiteX20" fmla="*/ 38100 w 1447800"/>
              <a:gd name="connsiteY20" fmla="*/ 288925 h 879475"/>
              <a:gd name="connsiteX21" fmla="*/ 22225 w 1447800"/>
              <a:gd name="connsiteY21" fmla="*/ 190500 h 879475"/>
              <a:gd name="connsiteX22" fmla="*/ 9525 w 1447800"/>
              <a:gd name="connsiteY22" fmla="*/ 101600 h 879475"/>
              <a:gd name="connsiteX23" fmla="*/ 0 w 1447800"/>
              <a:gd name="connsiteY23" fmla="*/ 0 h 87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79475">
                <a:moveTo>
                  <a:pt x="1447800" y="879475"/>
                </a:moveTo>
                <a:lnTo>
                  <a:pt x="1317625" y="873125"/>
                </a:lnTo>
                <a:lnTo>
                  <a:pt x="1203325" y="860425"/>
                </a:lnTo>
                <a:lnTo>
                  <a:pt x="1035050" y="854075"/>
                </a:lnTo>
                <a:lnTo>
                  <a:pt x="933450" y="841375"/>
                </a:lnTo>
                <a:lnTo>
                  <a:pt x="812800" y="822325"/>
                </a:lnTo>
                <a:lnTo>
                  <a:pt x="654050" y="803275"/>
                </a:lnTo>
                <a:lnTo>
                  <a:pt x="558800" y="781050"/>
                </a:lnTo>
                <a:lnTo>
                  <a:pt x="488950" y="749300"/>
                </a:lnTo>
                <a:lnTo>
                  <a:pt x="447675" y="704850"/>
                </a:lnTo>
                <a:lnTo>
                  <a:pt x="396875" y="663575"/>
                </a:lnTo>
                <a:lnTo>
                  <a:pt x="346075" y="663575"/>
                </a:lnTo>
                <a:lnTo>
                  <a:pt x="311150" y="584200"/>
                </a:lnTo>
                <a:lnTo>
                  <a:pt x="295275" y="514350"/>
                </a:lnTo>
                <a:lnTo>
                  <a:pt x="260350" y="504825"/>
                </a:lnTo>
                <a:lnTo>
                  <a:pt x="225425" y="520700"/>
                </a:lnTo>
                <a:lnTo>
                  <a:pt x="190500" y="520700"/>
                </a:lnTo>
                <a:lnTo>
                  <a:pt x="136525" y="473075"/>
                </a:lnTo>
                <a:lnTo>
                  <a:pt x="92075" y="415925"/>
                </a:lnTo>
                <a:lnTo>
                  <a:pt x="53975" y="358775"/>
                </a:lnTo>
                <a:lnTo>
                  <a:pt x="38100" y="288925"/>
                </a:lnTo>
                <a:lnTo>
                  <a:pt x="22225" y="190500"/>
                </a:lnTo>
                <a:lnTo>
                  <a:pt x="9525" y="101600"/>
                </a:ln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111500" y="3463249"/>
            <a:ext cx="6654800" cy="2543851"/>
          </a:xfrm>
          <a:custGeom>
            <a:avLst/>
            <a:gdLst>
              <a:gd name="connsiteX0" fmla="*/ 0 w 6654800"/>
              <a:gd name="connsiteY0" fmla="*/ 2705100 h 2730500"/>
              <a:gd name="connsiteX1" fmla="*/ 12700 w 6654800"/>
              <a:gd name="connsiteY1" fmla="*/ 2336800 h 2730500"/>
              <a:gd name="connsiteX2" fmla="*/ 508000 w 6654800"/>
              <a:gd name="connsiteY2" fmla="*/ 2082800 h 2730500"/>
              <a:gd name="connsiteX3" fmla="*/ 1206500 w 6654800"/>
              <a:gd name="connsiteY3" fmla="*/ 1803400 h 2730500"/>
              <a:gd name="connsiteX4" fmla="*/ 1968500 w 6654800"/>
              <a:gd name="connsiteY4" fmla="*/ 1676400 h 2730500"/>
              <a:gd name="connsiteX5" fmla="*/ 2540000 w 6654800"/>
              <a:gd name="connsiteY5" fmla="*/ 1562100 h 2730500"/>
              <a:gd name="connsiteX6" fmla="*/ 2679700 w 6654800"/>
              <a:gd name="connsiteY6" fmla="*/ 139700 h 2730500"/>
              <a:gd name="connsiteX7" fmla="*/ 2743200 w 6654800"/>
              <a:gd name="connsiteY7" fmla="*/ 0 h 2730500"/>
              <a:gd name="connsiteX8" fmla="*/ 2781300 w 6654800"/>
              <a:gd name="connsiteY8" fmla="*/ 800100 h 2730500"/>
              <a:gd name="connsiteX9" fmla="*/ 2832100 w 6654800"/>
              <a:gd name="connsiteY9" fmla="*/ 1905000 h 2730500"/>
              <a:gd name="connsiteX10" fmla="*/ 2870200 w 6654800"/>
              <a:gd name="connsiteY10" fmla="*/ 2235200 h 2730500"/>
              <a:gd name="connsiteX11" fmla="*/ 3505200 w 6654800"/>
              <a:gd name="connsiteY11" fmla="*/ 2286000 h 2730500"/>
              <a:gd name="connsiteX12" fmla="*/ 4432300 w 6654800"/>
              <a:gd name="connsiteY12" fmla="*/ 2336800 h 2730500"/>
              <a:gd name="connsiteX13" fmla="*/ 5130800 w 6654800"/>
              <a:gd name="connsiteY13" fmla="*/ 2438400 h 2730500"/>
              <a:gd name="connsiteX14" fmla="*/ 5867400 w 6654800"/>
              <a:gd name="connsiteY14" fmla="*/ 2578100 h 2730500"/>
              <a:gd name="connsiteX15" fmla="*/ 6413500 w 6654800"/>
              <a:gd name="connsiteY15" fmla="*/ 2692400 h 2730500"/>
              <a:gd name="connsiteX16" fmla="*/ 6654800 w 6654800"/>
              <a:gd name="connsiteY16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54800" h="2730500">
                <a:moveTo>
                  <a:pt x="0" y="2705100"/>
                </a:moveTo>
                <a:lnTo>
                  <a:pt x="12700" y="2336800"/>
                </a:lnTo>
                <a:lnTo>
                  <a:pt x="508000" y="2082800"/>
                </a:lnTo>
                <a:lnTo>
                  <a:pt x="1206500" y="1803400"/>
                </a:lnTo>
                <a:lnTo>
                  <a:pt x="1968500" y="1676400"/>
                </a:lnTo>
                <a:lnTo>
                  <a:pt x="2540000" y="1562100"/>
                </a:lnTo>
                <a:lnTo>
                  <a:pt x="2679700" y="139700"/>
                </a:lnTo>
                <a:lnTo>
                  <a:pt x="2743200" y="0"/>
                </a:lnTo>
                <a:lnTo>
                  <a:pt x="2781300" y="800100"/>
                </a:lnTo>
                <a:lnTo>
                  <a:pt x="2832100" y="1905000"/>
                </a:lnTo>
                <a:lnTo>
                  <a:pt x="2870200" y="2235200"/>
                </a:lnTo>
                <a:lnTo>
                  <a:pt x="3505200" y="2286000"/>
                </a:lnTo>
                <a:lnTo>
                  <a:pt x="4432300" y="2336800"/>
                </a:lnTo>
                <a:lnTo>
                  <a:pt x="5130800" y="2438400"/>
                </a:lnTo>
                <a:lnTo>
                  <a:pt x="5867400" y="2578100"/>
                </a:lnTo>
                <a:lnTo>
                  <a:pt x="6413500" y="2692400"/>
                </a:lnTo>
                <a:lnTo>
                  <a:pt x="6654800" y="2730500"/>
                </a:lnTo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098800" y="5257800"/>
            <a:ext cx="2984500" cy="774700"/>
          </a:xfrm>
          <a:custGeom>
            <a:avLst/>
            <a:gdLst>
              <a:gd name="connsiteX0" fmla="*/ 0 w 2984500"/>
              <a:gd name="connsiteY0" fmla="*/ 774700 h 774700"/>
              <a:gd name="connsiteX1" fmla="*/ 12700 w 2984500"/>
              <a:gd name="connsiteY1" fmla="*/ 622300 h 774700"/>
              <a:gd name="connsiteX2" fmla="*/ 266700 w 2984500"/>
              <a:gd name="connsiteY2" fmla="*/ 482600 h 774700"/>
              <a:gd name="connsiteX3" fmla="*/ 977900 w 2984500"/>
              <a:gd name="connsiteY3" fmla="*/ 215900 h 774700"/>
              <a:gd name="connsiteX4" fmla="*/ 1727200 w 2984500"/>
              <a:gd name="connsiteY4" fmla="*/ 114300 h 774700"/>
              <a:gd name="connsiteX5" fmla="*/ 2286000 w 2984500"/>
              <a:gd name="connsiteY5" fmla="*/ 25400 h 774700"/>
              <a:gd name="connsiteX6" fmla="*/ 2590800 w 2984500"/>
              <a:gd name="connsiteY6" fmla="*/ 0 h 774700"/>
              <a:gd name="connsiteX7" fmla="*/ 2984500 w 2984500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4500" h="774700">
                <a:moveTo>
                  <a:pt x="0" y="774700"/>
                </a:moveTo>
                <a:lnTo>
                  <a:pt x="12700" y="622300"/>
                </a:lnTo>
                <a:lnTo>
                  <a:pt x="266700" y="482600"/>
                </a:lnTo>
                <a:lnTo>
                  <a:pt x="977900" y="215900"/>
                </a:lnTo>
                <a:lnTo>
                  <a:pt x="1727200" y="114300"/>
                </a:lnTo>
                <a:lnTo>
                  <a:pt x="2286000" y="25400"/>
                </a:lnTo>
                <a:lnTo>
                  <a:pt x="2590800" y="0"/>
                </a:lnTo>
                <a:lnTo>
                  <a:pt x="2984500" y="774700"/>
                </a:lnTo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2316088" y="92824"/>
            <a:ext cx="7956376" cy="887904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600" i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S </a:t>
            </a:r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600" i="1" baseline="-25000" dirty="0" err="1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NaI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response function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V="1">
            <a:off x="3107432" y="38100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4969235" y="2082523"/>
            <a:ext cx="765287" cy="139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07768" y="1196752"/>
            <a:ext cx="172675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Full-energy</a:t>
            </a:r>
          </a:p>
          <a:p>
            <a:r>
              <a:rPr lang="en-US" dirty="0" smtClean="0"/>
              <a:t>peak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 bwMode="auto">
          <a:xfrm>
            <a:off x="3185616" y="5517232"/>
            <a:ext cx="6654800" cy="531664"/>
          </a:xfrm>
          <a:custGeom>
            <a:avLst/>
            <a:gdLst>
              <a:gd name="connsiteX0" fmla="*/ 0 w 6654800"/>
              <a:gd name="connsiteY0" fmla="*/ 469900 h 495300"/>
              <a:gd name="connsiteX1" fmla="*/ 596900 w 6654800"/>
              <a:gd name="connsiteY1" fmla="*/ 228600 h 495300"/>
              <a:gd name="connsiteX2" fmla="*/ 1270000 w 6654800"/>
              <a:gd name="connsiteY2" fmla="*/ 38100 h 495300"/>
              <a:gd name="connsiteX3" fmla="*/ 2070100 w 6654800"/>
              <a:gd name="connsiteY3" fmla="*/ 0 h 495300"/>
              <a:gd name="connsiteX4" fmla="*/ 2946400 w 6654800"/>
              <a:gd name="connsiteY4" fmla="*/ 25400 h 495300"/>
              <a:gd name="connsiteX5" fmla="*/ 4038600 w 6654800"/>
              <a:gd name="connsiteY5" fmla="*/ 88900 h 495300"/>
              <a:gd name="connsiteX6" fmla="*/ 5016500 w 6654800"/>
              <a:gd name="connsiteY6" fmla="*/ 190500 h 495300"/>
              <a:gd name="connsiteX7" fmla="*/ 5842000 w 6654800"/>
              <a:gd name="connsiteY7" fmla="*/ 355600 h 495300"/>
              <a:gd name="connsiteX8" fmla="*/ 6654800 w 6654800"/>
              <a:gd name="connsiteY8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4800" h="495300">
                <a:moveTo>
                  <a:pt x="0" y="469900"/>
                </a:moveTo>
                <a:lnTo>
                  <a:pt x="596900" y="228600"/>
                </a:lnTo>
                <a:lnTo>
                  <a:pt x="1270000" y="38100"/>
                </a:lnTo>
                <a:lnTo>
                  <a:pt x="2070100" y="0"/>
                </a:lnTo>
                <a:lnTo>
                  <a:pt x="2946400" y="25400"/>
                </a:lnTo>
                <a:lnTo>
                  <a:pt x="4038600" y="88900"/>
                </a:lnTo>
                <a:lnTo>
                  <a:pt x="5016500" y="190500"/>
                </a:lnTo>
                <a:lnTo>
                  <a:pt x="5842000" y="355600"/>
                </a:lnTo>
                <a:lnTo>
                  <a:pt x="6654800" y="49530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53621" y="3534107"/>
            <a:ext cx="216918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Electrons from</a:t>
            </a:r>
          </a:p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smtClean="0"/>
              <a:t> decay</a:t>
            </a:r>
            <a:endParaRPr lang="en-US" dirty="0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7032104" y="4349830"/>
            <a:ext cx="1609633" cy="1527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61091" y="2416229"/>
            <a:ext cx="260648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Compton, se, de,</a:t>
            </a:r>
            <a:endParaRPr lang="en-US" dirty="0"/>
          </a:p>
          <a:p>
            <a:r>
              <a:rPr lang="en-US" dirty="0" smtClean="0"/>
              <a:t>511, back-sc. Etc.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3945756" y="3359037"/>
            <a:ext cx="1221818" cy="2127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3107432" y="6021288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4" descr="/Users/magneg/Desktop/Screen Shot 2016-12-22 at 13.35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072745"/>
            <a:ext cx="2887886" cy="19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2" descr="/Users/magneg/Desktop/Screen Shot 2016-12-22 at 13.31.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94" y="2214488"/>
            <a:ext cx="32639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-528736" y="228600"/>
            <a:ext cx="4680520" cy="2532856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Dependence 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3600" i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3600" i="1" baseline="-25000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g</a:t>
            </a:r>
            <a:br>
              <a:rPr lang="en-US" sz="3600" i="1" baseline="-25000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</a:br>
            <a:r>
              <a:rPr lang="en-US" sz="3600" i="1" baseline="-25000" dirty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/>
            </a:r>
            <a:br>
              <a:rPr lang="en-US" sz="3600" i="1" baseline="-25000" dirty="0">
                <a:solidFill>
                  <a:schemeClr val="accent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( GEANT4 simulations </a:t>
            </a:r>
            <a:b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by Artemis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Spyrou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)</a:t>
            </a:r>
            <a:endParaRPr lang="en-US" sz="1800" i="1" baseline="-25000" dirty="0">
              <a:solidFill>
                <a:schemeClr val="accent1">
                  <a:lumMod val="50000"/>
                </a:schemeClr>
              </a:solidFill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246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144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294018" y="188640"/>
            <a:ext cx="3490614" cy="6034483"/>
            <a:chOff x="8294018" y="345852"/>
            <a:chExt cx="3490614" cy="6034483"/>
          </a:xfrm>
        </p:grpSpPr>
        <p:sp>
          <p:nvSpPr>
            <p:cNvPr id="11" name="TextBox 10"/>
            <p:cNvSpPr txBox="1"/>
            <p:nvPr/>
          </p:nvSpPr>
          <p:spPr>
            <a:xfrm>
              <a:off x="10670443" y="5647657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074" name="Picture 3" descr="/Users/magneg/Desktop/Screen Shot 2016-12-22 at 13.50.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018" y="4149080"/>
              <a:ext cx="3490614" cy="223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2" descr="/Users/magneg/Desktop/Screen Shot 2016-12-22 at 13.50.0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018" y="2226568"/>
              <a:ext cx="3238500" cy="207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1" descr="/Users/magneg/Desktop/Screen Shot 2016-12-22 at 13.49.3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018" y="345852"/>
              <a:ext cx="3238500" cy="200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" name="Picture 3" descr="/Users/magneg/Desktop/Screen Shot 2016-12-22 at 13.34.2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94" y="405780"/>
            <a:ext cx="32004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194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3949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1904" y="692696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  = 3 MeV</a:t>
            </a:r>
          </a:p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10620" y="2510453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  = 6 MeV</a:t>
            </a:r>
          </a:p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3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11824" y="4365104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  = 9 MeV</a:t>
            </a:r>
          </a:p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602450" y="457200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  = 6 MeV</a:t>
            </a:r>
          </a:p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554998" y="227687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44272" y="422108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</a:t>
            </a:r>
            <a:r>
              <a:rPr lang="en-US" sz="1600" dirty="0" smtClean="0">
                <a:latin typeface="Symbol" charset="2"/>
                <a:ea typeface="Symbol" charset="2"/>
                <a:cs typeface="Symbol" charset="2"/>
              </a:rPr>
              <a:t>g</a:t>
            </a:r>
            <a:r>
              <a:rPr lang="en-US" sz="1600" dirty="0" smtClean="0"/>
              <a:t> =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8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2316088" y="92824"/>
            <a:ext cx="7956376" cy="887904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Multiplicity interpolation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562" y="2179890"/>
            <a:ext cx="48097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Weigths</a:t>
            </a:r>
            <a:r>
              <a:rPr lang="en-US" dirty="0" smtClean="0"/>
              <a:t>:</a:t>
            </a:r>
          </a:p>
          <a:p>
            <a:r>
              <a:rPr lang="en-US" dirty="0" smtClean="0"/>
              <a:t>wm</a:t>
            </a:r>
            <a:r>
              <a:rPr lang="en-US" baseline="-250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(m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nb-NO" dirty="0"/>
              <a:t>-</a:t>
            </a:r>
            <a:r>
              <a:rPr lang="nb-NO" dirty="0" smtClean="0"/>
              <a:t> </a:t>
            </a:r>
            <a:r>
              <a:rPr lang="en-US" dirty="0"/>
              <a:t>m</a:t>
            </a:r>
            <a:r>
              <a:rPr lang="en-US" dirty="0" smtClean="0"/>
              <a:t>)/(m</a:t>
            </a:r>
            <a:r>
              <a:rPr lang="en-US" baseline="-25000" dirty="0" smtClean="0"/>
              <a:t>2 </a:t>
            </a:r>
            <a:r>
              <a:rPr lang="en-US" dirty="0" smtClean="0"/>
              <a:t>- 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wm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1 - wm</a:t>
            </a:r>
            <a:r>
              <a:rPr lang="en-US" baseline="-25000" dirty="0" smtClean="0"/>
              <a:t>1</a:t>
            </a:r>
          </a:p>
          <a:p>
            <a:endParaRPr lang="en-US" baseline="-25000" dirty="0" smtClean="0"/>
          </a:p>
          <a:p>
            <a:r>
              <a:rPr lang="en-US" dirty="0" smtClean="0"/>
              <a:t>For all h’s at the same Ex:</a:t>
            </a:r>
          </a:p>
          <a:p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(e) = wm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m1</a:t>
            </a:r>
            <a:r>
              <a:rPr lang="en-US" dirty="0" smtClean="0">
                <a:solidFill>
                  <a:srgbClr val="C00000"/>
                </a:solidFill>
              </a:rPr>
              <a:t>(e) + wm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m2 </a:t>
            </a:r>
            <a:r>
              <a:rPr lang="en-US" dirty="0" smtClean="0">
                <a:solidFill>
                  <a:srgbClr val="C00000"/>
                </a:solidFill>
              </a:rPr>
              <a:t>(e)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82913" y="1520575"/>
            <a:ext cx="3242482" cy="4449955"/>
            <a:chOff x="1982913" y="1520575"/>
            <a:chExt cx="3242482" cy="4449955"/>
          </a:xfrm>
        </p:grpSpPr>
        <p:grpSp>
          <p:nvGrpSpPr>
            <p:cNvPr id="46" name="Group 45"/>
            <p:cNvGrpSpPr/>
            <p:nvPr/>
          </p:nvGrpSpPr>
          <p:grpSpPr>
            <a:xfrm>
              <a:off x="1982913" y="1520575"/>
              <a:ext cx="2907587" cy="1263722"/>
              <a:chOff x="2013735" y="1520575"/>
              <a:chExt cx="2907587" cy="1263722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1982913" y="2964092"/>
              <a:ext cx="2907587" cy="1263722"/>
              <a:chOff x="2013735" y="1520575"/>
              <a:chExt cx="2907587" cy="126372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1982913" y="4448709"/>
              <a:ext cx="2907587" cy="1263722"/>
              <a:chOff x="2013735" y="1520575"/>
              <a:chExt cx="2907587" cy="1263722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49" name="Freeform 48"/>
            <p:cNvSpPr/>
            <p:nvPr/>
          </p:nvSpPr>
          <p:spPr>
            <a:xfrm>
              <a:off x="2024009" y="1520575"/>
              <a:ext cx="1458930" cy="1263722"/>
            </a:xfrm>
            <a:custGeom>
              <a:avLst/>
              <a:gdLst>
                <a:gd name="connsiteX0" fmla="*/ 0 w 1458930"/>
                <a:gd name="connsiteY0" fmla="*/ 1232899 h 1263722"/>
                <a:gd name="connsiteX1" fmla="*/ 1273995 w 1458930"/>
                <a:gd name="connsiteY1" fmla="*/ 760288 h 1263722"/>
                <a:gd name="connsiteX2" fmla="*/ 1387011 w 1458930"/>
                <a:gd name="connsiteY2" fmla="*/ 0 h 1263722"/>
                <a:gd name="connsiteX3" fmla="*/ 1458930 w 1458930"/>
                <a:gd name="connsiteY3" fmla="*/ 1263722 h 126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8930" h="1263722">
                  <a:moveTo>
                    <a:pt x="0" y="1232899"/>
                  </a:moveTo>
                  <a:lnTo>
                    <a:pt x="1273995" y="760288"/>
                  </a:lnTo>
                  <a:lnTo>
                    <a:pt x="1387011" y="0"/>
                  </a:lnTo>
                  <a:lnTo>
                    <a:pt x="1458930" y="1263722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993187" y="4479533"/>
              <a:ext cx="2743200" cy="1232898"/>
            </a:xfrm>
            <a:custGeom>
              <a:avLst/>
              <a:gdLst>
                <a:gd name="connsiteX0" fmla="*/ 0 w 2743200"/>
                <a:gd name="connsiteY0" fmla="*/ 1212350 h 1232898"/>
                <a:gd name="connsiteX1" fmla="*/ 2558265 w 2743200"/>
                <a:gd name="connsiteY1" fmla="*/ 770561 h 1232898"/>
                <a:gd name="connsiteX2" fmla="*/ 2640458 w 2743200"/>
                <a:gd name="connsiteY2" fmla="*/ 0 h 1232898"/>
                <a:gd name="connsiteX3" fmla="*/ 2743200 w 2743200"/>
                <a:gd name="connsiteY3" fmla="*/ 1232898 h 123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232898">
                  <a:moveTo>
                    <a:pt x="0" y="1212350"/>
                  </a:moveTo>
                  <a:lnTo>
                    <a:pt x="2558265" y="770561"/>
                  </a:lnTo>
                  <a:lnTo>
                    <a:pt x="2640458" y="0"/>
                  </a:lnTo>
                  <a:lnTo>
                    <a:pt x="2743200" y="1232898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43768" y="3803650"/>
              <a:ext cx="45719" cy="405384"/>
            </a:xfrm>
            <a:prstGeom prst="rect">
              <a:avLst/>
            </a:prstGeom>
            <a:solidFill>
              <a:srgbClr val="4BCAAD"/>
            </a:solidFill>
            <a:ln w="15875" cap="flat" cmpd="sng" algn="ctr">
              <a:solidFill>
                <a:srgbClr val="4BCAA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335694" y="3236360"/>
              <a:ext cx="195209" cy="965770"/>
            </a:xfrm>
            <a:custGeom>
              <a:avLst/>
              <a:gdLst>
                <a:gd name="connsiteX0" fmla="*/ 0 w 195209"/>
                <a:gd name="connsiteY0" fmla="*/ 955496 h 965770"/>
                <a:gd name="connsiteX1" fmla="*/ 102742 w 195209"/>
                <a:gd name="connsiteY1" fmla="*/ 0 h 965770"/>
                <a:gd name="connsiteX2" fmla="*/ 195209 w 195209"/>
                <a:gd name="connsiteY2" fmla="*/ 965770 h 965770"/>
                <a:gd name="connsiteX3" fmla="*/ 195209 w 195209"/>
                <a:gd name="connsiteY3" fmla="*/ 965770 h 9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09" h="965770">
                  <a:moveTo>
                    <a:pt x="0" y="955496"/>
                  </a:moveTo>
                  <a:lnTo>
                    <a:pt x="102742" y="0"/>
                  </a:lnTo>
                  <a:lnTo>
                    <a:pt x="195209" y="965770"/>
                  </a:lnTo>
                  <a:lnTo>
                    <a:pt x="195209" y="965770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3190874" y="2311685"/>
              <a:ext cx="47625" cy="457255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335694" y="5295900"/>
              <a:ext cx="45719" cy="395982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2658537" y="2522304"/>
              <a:ext cx="45719" cy="253130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11063" y="3955546"/>
              <a:ext cx="45719" cy="265918"/>
            </a:xfrm>
            <a:prstGeom prst="rect">
              <a:avLst/>
            </a:prstGeom>
            <a:solidFill>
              <a:srgbClr val="4BCAAD"/>
            </a:solidFill>
            <a:ln w="15875" cap="flat" cmpd="sng" algn="ctr">
              <a:solidFill>
                <a:srgbClr val="4BCAA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60944" y="5505450"/>
              <a:ext cx="45719" cy="190600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58" name="Straight Connector 57"/>
            <p:cNvCxnSpPr>
              <a:stCxn id="66" idx="0"/>
              <a:endCxn id="67" idx="2"/>
            </p:cNvCxnSpPr>
            <p:nvPr/>
          </p:nvCxnSpPr>
          <p:spPr>
            <a:xfrm>
              <a:off x="2681397" y="2775434"/>
              <a:ext cx="352526" cy="1446030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>
              <a:endCxn id="62" idx="2"/>
            </p:cNvCxnSpPr>
            <p:nvPr/>
          </p:nvCxnSpPr>
          <p:spPr>
            <a:xfrm>
              <a:off x="3224890" y="2781784"/>
              <a:ext cx="941738" cy="1427250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endCxn id="65" idx="2"/>
            </p:cNvCxnSpPr>
            <p:nvPr/>
          </p:nvCxnSpPr>
          <p:spPr>
            <a:xfrm>
              <a:off x="4168924" y="4204752"/>
              <a:ext cx="189630" cy="1487130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endCxn id="68" idx="2"/>
            </p:cNvCxnSpPr>
            <p:nvPr/>
          </p:nvCxnSpPr>
          <p:spPr>
            <a:xfrm>
              <a:off x="3037978" y="4223977"/>
              <a:ext cx="145826" cy="1472073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 flipH="1" flipV="1">
              <a:off x="2250729" y="2661566"/>
              <a:ext cx="45719" cy="121279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flipH="1" flipV="1">
              <a:off x="2345003" y="4096260"/>
              <a:ext cx="45719" cy="121279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flipH="1" flipV="1">
              <a:off x="2459047" y="5600699"/>
              <a:ext cx="46984" cy="91182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65" name="Straight Connector 64"/>
            <p:cNvCxnSpPr>
              <a:endCxn id="78" idx="0"/>
            </p:cNvCxnSpPr>
            <p:nvPr/>
          </p:nvCxnSpPr>
          <p:spPr>
            <a:xfrm>
              <a:off x="2273588" y="2781784"/>
              <a:ext cx="94274" cy="1435755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>
            <a:xfrm>
              <a:off x="2377282" y="4230327"/>
              <a:ext cx="94274" cy="1435755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475250" y="211653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87817" y="358370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01923" y="507543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44307" y="274009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1   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05263" y="41237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64225" y="55951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707" y="27500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max1   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50824" y="560119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max2  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7734" y="412431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max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   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992331" y="2476500"/>
            <a:ext cx="344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Channel energy: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1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e (e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max1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/</a:t>
            </a: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2 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e (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max2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/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Tw Cen MT" panose="020B0602020104020603"/>
              <a:ea typeface=""/>
              <a:cs typeface="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Weigths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: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we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1 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(e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max2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</a:t>
            </a:r>
            <a:r>
              <a:rPr lang="nb-NO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</a:t>
            </a:r>
            <a:r>
              <a:rPr lang="nb-NO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e)/(e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max2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</a:t>
            </a:r>
            <a:r>
              <a:rPr lang="nb-NO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max1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</a:t>
            </a:r>
            <a:endParaRPr lang="en-US" sz="1800" dirty="0">
              <a:solidFill>
                <a:prstClr val="black"/>
              </a:solidFill>
              <a:latin typeface="Tw Cen MT" panose="020B0602020104020603"/>
              <a:ea typeface=""/>
              <a:cs typeface="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we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2 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1 - w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1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Tw Cen MT" panose="020B0602020104020603"/>
              <a:ea typeface=""/>
              <a:cs typeface="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(e) = we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 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(e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) + we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 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(e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)</a:t>
            </a:r>
            <a:endParaRPr lang="en-US" sz="1800" dirty="0">
              <a:solidFill>
                <a:srgbClr val="C00000"/>
              </a:solidFill>
              <a:latin typeface="Tw Cen MT" panose="020B0602020104020603"/>
              <a:ea typeface=""/>
              <a:cs typeface=""/>
            </a:endParaRPr>
          </a:p>
        </p:txBody>
      </p:sp>
      <p:sp>
        <p:nvSpPr>
          <p:cNvPr id="84" name="Title 3"/>
          <p:cNvSpPr txBox="1">
            <a:spLocks/>
          </p:cNvSpPr>
          <p:nvPr/>
        </p:nvSpPr>
        <p:spPr bwMode="auto">
          <a:xfrm>
            <a:off x="1199456" y="92824"/>
            <a:ext cx="9875912" cy="10065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600" kern="0" dirty="0" smtClean="0">
                <a:solidFill>
                  <a:schemeClr val="accent1">
                    <a:lumMod val="50000"/>
                  </a:schemeClr>
                </a:solidFill>
              </a:rPr>
              <a:t>Ex interpolation below the full-energy peak</a:t>
            </a:r>
            <a:endParaRPr lang="en-US" sz="24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76425" y="643617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1784" y="6525344"/>
            <a:ext cx="4800600" cy="457200"/>
          </a:xfrm>
        </p:spPr>
        <p:txBody>
          <a:bodyPr/>
          <a:lstStyle/>
          <a:p>
            <a:r>
              <a:rPr lang="en-GB" smtClean="0"/>
              <a:t>NEP Group meeting, Jan 13, 2017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F9E4-AA94-FE45-80C8-25853AD7E2F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6" name="Title 3"/>
          <p:cNvSpPr>
            <a:spLocks noGrp="1"/>
          </p:cNvSpPr>
          <p:nvPr>
            <p:ph type="ctrTitle"/>
          </p:nvPr>
        </p:nvSpPr>
        <p:spPr>
          <a:xfrm>
            <a:off x="1199456" y="92824"/>
            <a:ext cx="9875912" cy="1006512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Ex interpolation above </a:t>
            </a:r>
            <a:r>
              <a:rPr lang="en-US" sz="3600" smtClean="0">
                <a:solidFill>
                  <a:schemeClr val="accent1">
                    <a:lumMod val="50000"/>
                  </a:schemeClr>
                </a:solidFill>
              </a:rPr>
              <a:t>the full-energy peak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982913" y="1520575"/>
            <a:ext cx="3002550" cy="4446414"/>
            <a:chOff x="1982913" y="1520575"/>
            <a:chExt cx="3002550" cy="4446414"/>
          </a:xfrm>
        </p:grpSpPr>
        <p:grpSp>
          <p:nvGrpSpPr>
            <p:cNvPr id="122" name="Group 121"/>
            <p:cNvGrpSpPr/>
            <p:nvPr/>
          </p:nvGrpSpPr>
          <p:grpSpPr>
            <a:xfrm>
              <a:off x="1982913" y="1520575"/>
              <a:ext cx="2907587" cy="1263722"/>
              <a:chOff x="2013735" y="1520575"/>
              <a:chExt cx="2907587" cy="1263722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1982913" y="2964092"/>
              <a:ext cx="2907587" cy="1263722"/>
              <a:chOff x="2013735" y="1520575"/>
              <a:chExt cx="2907587" cy="1263722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124" name="Group 123"/>
            <p:cNvGrpSpPr/>
            <p:nvPr/>
          </p:nvGrpSpPr>
          <p:grpSpPr>
            <a:xfrm>
              <a:off x="1982913" y="4448709"/>
              <a:ext cx="2907587" cy="1263722"/>
              <a:chOff x="2013735" y="1520575"/>
              <a:chExt cx="2907587" cy="1263722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flipV="1">
                <a:off x="2034283" y="2763748"/>
                <a:ext cx="2887039" cy="205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2013735" y="1520575"/>
                <a:ext cx="0" cy="125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FA3EE">
                    <a:shade val="60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25" name="Freeform 124"/>
            <p:cNvSpPr/>
            <p:nvPr/>
          </p:nvSpPr>
          <p:spPr>
            <a:xfrm flipH="1">
              <a:off x="3091534" y="4428415"/>
              <a:ext cx="1531266" cy="1270147"/>
            </a:xfrm>
            <a:custGeom>
              <a:avLst/>
              <a:gdLst>
                <a:gd name="connsiteX0" fmla="*/ 0 w 1458930"/>
                <a:gd name="connsiteY0" fmla="*/ 1232899 h 1263722"/>
                <a:gd name="connsiteX1" fmla="*/ 1273995 w 1458930"/>
                <a:gd name="connsiteY1" fmla="*/ 760288 h 1263722"/>
                <a:gd name="connsiteX2" fmla="*/ 1387011 w 1458930"/>
                <a:gd name="connsiteY2" fmla="*/ 0 h 1263722"/>
                <a:gd name="connsiteX3" fmla="*/ 1458930 w 1458930"/>
                <a:gd name="connsiteY3" fmla="*/ 1263722 h 126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8930" h="1263722">
                  <a:moveTo>
                    <a:pt x="0" y="1232899"/>
                  </a:moveTo>
                  <a:lnTo>
                    <a:pt x="1273995" y="760288"/>
                  </a:lnTo>
                  <a:lnTo>
                    <a:pt x="1387011" y="0"/>
                  </a:lnTo>
                  <a:lnTo>
                    <a:pt x="1458930" y="1263722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flipH="1">
              <a:off x="2457534" y="1526924"/>
              <a:ext cx="2158916" cy="1242429"/>
            </a:xfrm>
            <a:custGeom>
              <a:avLst/>
              <a:gdLst>
                <a:gd name="connsiteX0" fmla="*/ 0 w 2743200"/>
                <a:gd name="connsiteY0" fmla="*/ 1212350 h 1232898"/>
                <a:gd name="connsiteX1" fmla="*/ 2558265 w 2743200"/>
                <a:gd name="connsiteY1" fmla="*/ 770561 h 1232898"/>
                <a:gd name="connsiteX2" fmla="*/ 2640458 w 2743200"/>
                <a:gd name="connsiteY2" fmla="*/ 0 h 1232898"/>
                <a:gd name="connsiteX3" fmla="*/ 2743200 w 2743200"/>
                <a:gd name="connsiteY3" fmla="*/ 1232898 h 123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232898">
                  <a:moveTo>
                    <a:pt x="0" y="1212350"/>
                  </a:moveTo>
                  <a:lnTo>
                    <a:pt x="2558265" y="770561"/>
                  </a:lnTo>
                  <a:lnTo>
                    <a:pt x="2640458" y="0"/>
                  </a:lnTo>
                  <a:lnTo>
                    <a:pt x="2743200" y="1232898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146818" y="3803650"/>
              <a:ext cx="45719" cy="405384"/>
            </a:xfrm>
            <a:prstGeom prst="rect">
              <a:avLst/>
            </a:prstGeom>
            <a:solidFill>
              <a:srgbClr val="4BCAAD"/>
            </a:solidFill>
            <a:ln w="15875" cap="flat" cmpd="sng" algn="ctr">
              <a:solidFill>
                <a:srgbClr val="4BCAA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2830744" y="3249060"/>
              <a:ext cx="195209" cy="965770"/>
            </a:xfrm>
            <a:custGeom>
              <a:avLst/>
              <a:gdLst>
                <a:gd name="connsiteX0" fmla="*/ 0 w 195209"/>
                <a:gd name="connsiteY0" fmla="*/ 955496 h 965770"/>
                <a:gd name="connsiteX1" fmla="*/ 102742 w 195209"/>
                <a:gd name="connsiteY1" fmla="*/ 0 h 965770"/>
                <a:gd name="connsiteX2" fmla="*/ 195209 w 195209"/>
                <a:gd name="connsiteY2" fmla="*/ 965770 h 965770"/>
                <a:gd name="connsiteX3" fmla="*/ 195209 w 195209"/>
                <a:gd name="connsiteY3" fmla="*/ 965770 h 9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09" h="965770">
                  <a:moveTo>
                    <a:pt x="0" y="955496"/>
                  </a:moveTo>
                  <a:lnTo>
                    <a:pt x="102742" y="0"/>
                  </a:lnTo>
                  <a:lnTo>
                    <a:pt x="195209" y="965770"/>
                  </a:lnTo>
                  <a:lnTo>
                    <a:pt x="195209" y="965770"/>
                  </a:lnTo>
                </a:path>
              </a:pathLst>
            </a:custGeom>
            <a:noFill/>
            <a:ln w="15875" cap="flat" cmpd="sng" algn="ctr">
              <a:solidFill>
                <a:srgbClr val="2FA3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flipH="1">
              <a:off x="2879723" y="2384945"/>
              <a:ext cx="45719" cy="383995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95894" y="5264150"/>
              <a:ext cx="45719" cy="427732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V="1">
              <a:off x="3534837" y="2522304"/>
              <a:ext cx="45719" cy="253130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22263" y="3955546"/>
              <a:ext cx="45719" cy="265918"/>
            </a:xfrm>
            <a:prstGeom prst="rect">
              <a:avLst/>
            </a:prstGeom>
            <a:solidFill>
              <a:srgbClr val="4BCAAD"/>
            </a:solidFill>
            <a:ln w="15875" cap="flat" cmpd="sng" algn="ctr">
              <a:solidFill>
                <a:srgbClr val="4BCAA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41994" y="5433783"/>
              <a:ext cx="45719" cy="262267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910002" y="2796842"/>
              <a:ext cx="259676" cy="1412192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>
              <a:off x="3745123" y="4221464"/>
              <a:ext cx="181399" cy="1451124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>
              <a:off x="3169678" y="4209034"/>
              <a:ext cx="261292" cy="1482848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sp>
          <p:nvSpPr>
            <p:cNvPr id="137" name="Rectangle 136"/>
            <p:cNvSpPr/>
            <p:nvPr/>
          </p:nvSpPr>
          <p:spPr>
            <a:xfrm flipH="1" flipV="1">
              <a:off x="4219542" y="2648778"/>
              <a:ext cx="45719" cy="121279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 flipV="1">
              <a:off x="4313816" y="4096172"/>
              <a:ext cx="45719" cy="121279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 flipH="1" flipV="1">
              <a:off x="4427860" y="5587911"/>
              <a:ext cx="46984" cy="91182"/>
            </a:xfrm>
            <a:prstGeom prst="rect">
              <a:avLst/>
            </a:prstGeom>
            <a:solidFill>
              <a:srgbClr val="A35DD1"/>
            </a:solidFill>
            <a:ln w="15875" cap="flat" cmpd="sng" algn="ctr">
              <a:solidFill>
                <a:srgbClr val="A35DD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4242401" y="2781696"/>
              <a:ext cx="94274" cy="1435755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>
            <a:xfrm>
              <a:off x="4346095" y="4217539"/>
              <a:ext cx="94274" cy="1435755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3396000" y="214828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37117" y="358370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0423" y="507543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h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276157" y="26487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1 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03763" y="40961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endPara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19875" y="55951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295851" y="1936673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max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   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572576" y="2784297"/>
              <a:ext cx="172547" cy="1437167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2341143" y="264877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min1   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20666" y="409617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min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   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53382" y="559765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e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"/>
                  <a:cs typeface=""/>
                </a:rPr>
                <a:t>min2   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4615427" y="2384945"/>
              <a:ext cx="22901" cy="3374505"/>
            </a:xfrm>
            <a:prstGeom prst="line">
              <a:avLst/>
            </a:prstGeom>
            <a:noFill/>
            <a:ln w="9525" cap="flat" cmpd="sng" algn="ctr">
              <a:solidFill>
                <a:srgbClr val="2FA3EE">
                  <a:shade val="60000"/>
                </a:srgbClr>
              </a:solidFill>
              <a:prstDash val="solid"/>
            </a:ln>
            <a:effectLst/>
          </p:spPr>
        </p:cxnSp>
      </p:grpSp>
      <p:sp>
        <p:nvSpPr>
          <p:cNvPr id="200" name="TextBox 199"/>
          <p:cNvSpPr txBox="1"/>
          <p:nvPr/>
        </p:nvSpPr>
        <p:spPr>
          <a:xfrm>
            <a:off x="5817588" y="2760680"/>
            <a:ext cx="4190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 = 12 MeV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Tw Cen MT" panose="020B0602020104020603"/>
              <a:ea typeface=""/>
              <a:cs typeface="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" panose="020B0602020104020603"/>
                <a:ea typeface=""/>
                <a:cs typeface=""/>
              </a:rPr>
              <a:t>Channel energy: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1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min1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+(e-</a:t>
            </a: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)(</a:t>
            </a: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 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min1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)/(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 </a:t>
            </a:r>
            <a:r>
              <a:rPr lang="en-US" sz="18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2 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min2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+(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e-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)(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 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min2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)/(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max</a:t>
            </a:r>
            <a:r>
              <a:rPr lang="en-US" sz="1800" dirty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- </a:t>
            </a:r>
            <a:r>
              <a:rPr lang="en-US" sz="18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e</a:t>
            </a:r>
            <a:r>
              <a:rPr lang="en-US" sz="1800" baseline="-25000" dirty="0" err="1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min</a:t>
            </a:r>
            <a:r>
              <a:rPr lang="en-US" sz="1800" dirty="0" smtClean="0">
                <a:solidFill>
                  <a:prstClr val="black"/>
                </a:solidFill>
                <a:latin typeface="Tw Cen MT" panose="020B0602020104020603"/>
                <a:ea typeface=""/>
                <a:cs typeface=""/>
              </a:rPr>
              <a:t>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Tw Cen MT" panose="020B0602020104020603"/>
              <a:ea typeface=""/>
              <a:cs typeface="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h(e) = we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 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(e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) + we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 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h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(e</a:t>
            </a:r>
            <a:r>
              <a:rPr lang="en-US" sz="1800" baseline="-250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Tw Cen MT" panose="020B0602020104020603"/>
                <a:ea typeface=""/>
                <a:cs typeface=""/>
              </a:rPr>
              <a:t>)</a:t>
            </a:r>
            <a:endParaRPr lang="en-US" sz="1800" dirty="0">
              <a:solidFill>
                <a:srgbClr val="C00000"/>
              </a:solidFill>
              <a:latin typeface="Tw Cen MT" panose="020B0602020104020603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412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12549</TotalTime>
  <Words>520</Words>
  <Application>Microsoft Macintosh PowerPoint</Application>
  <PresentationFormat>Widescreen</PresentationFormat>
  <Paragraphs>139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Brush Script MT</vt:lpstr>
      <vt:lpstr>ＭＳ Ｐゴシック</vt:lpstr>
      <vt:lpstr>Symbol</vt:lpstr>
      <vt:lpstr>Tw Cen MT</vt:lpstr>
      <vt:lpstr>Blank Presentation</vt:lpstr>
      <vt:lpstr>Equation</vt:lpstr>
      <vt:lpstr>2-D unfolding of SuN matrices A status report</vt:lpstr>
      <vt:lpstr>PowerPoint Presentation</vt:lpstr>
      <vt:lpstr>One crystal NaI response function</vt:lpstr>
      <vt:lpstr>The unfolding algorithm</vt:lpstr>
      <vt:lpstr>Ex = S Eg   NaI response function</vt:lpstr>
      <vt:lpstr>Dependence  on Ex and Mg  ( GEANT4 simulations  by Artemis Spyrou )</vt:lpstr>
      <vt:lpstr>Multiplicity interpolation</vt:lpstr>
      <vt:lpstr>PowerPoint Presentation</vt:lpstr>
      <vt:lpstr>Ex interpolation above the full-energy peak</vt:lpstr>
      <vt:lpstr>The Ex-response matrix</vt:lpstr>
      <vt:lpstr>The x-axis (Eg)</vt:lpstr>
      <vt:lpstr>The y-axis (Ex)</vt:lpstr>
      <vt:lpstr>The xy-axis (Eg,Ex)</vt:lpstr>
      <vt:lpstr>Was it that simple?</vt:lpstr>
      <vt:lpstr>xy – dependence:  Fxy is not = FxFy</vt:lpstr>
      <vt:lpstr>Thank you !</vt:lpstr>
    </vt:vector>
  </TitlesOfParts>
  <Company>Department of physics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Nuclear Processes in Radioactive Sources</dc:title>
  <dc:creator>Magne Guttormsen</dc:creator>
  <cp:lastModifiedBy>Microsoft Office User</cp:lastModifiedBy>
  <cp:revision>171</cp:revision>
  <dcterms:created xsi:type="dcterms:W3CDTF">2010-08-31T07:56:18Z</dcterms:created>
  <dcterms:modified xsi:type="dcterms:W3CDTF">2017-01-20T08:22:22Z</dcterms:modified>
</cp:coreProperties>
</file>