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0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4" r:id="rId18"/>
    <p:sldId id="270" r:id="rId19"/>
    <p:sldId id="271" r:id="rId20"/>
    <p:sldId id="272" r:id="rId21"/>
    <p:sldId id="275" r:id="rId22"/>
    <p:sldId id="277" r:id="rId23"/>
    <p:sldId id="273" r:id="rId24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8A3A-6298-904D-97A8-C02075EE9537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E319-7E8C-004D-8B32-6098B73548C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300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tshållare för bildobjekt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Platshållare för anteckninga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84B69-36B1-8448-B750-71862BEC0978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4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7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79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760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18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1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72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3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47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92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4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0D56-A664-7C47-BCB9-39F1113794BE}" type="datetimeFigureOut">
              <a:rPr lang="sv-SE" smtClean="0"/>
              <a:t>2015-11-17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DF50-CB44-794B-BCF8-53BE0D08540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36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4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1" y="-14111"/>
            <a:ext cx="5036162" cy="685800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872111" y="6446335"/>
            <a:ext cx="202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S.Å. </a:t>
            </a:r>
            <a:r>
              <a:rPr lang="sv-SE" dirty="0" err="1" smtClean="0"/>
              <a:t>Nucl</a:t>
            </a:r>
            <a:r>
              <a:rPr lang="sv-SE" dirty="0" smtClean="0"/>
              <a:t> </a:t>
            </a:r>
            <a:r>
              <a:rPr lang="sv-SE" dirty="0" err="1" smtClean="0"/>
              <a:t>Phys</a:t>
            </a:r>
            <a:r>
              <a:rPr lang="sv-SE" dirty="0" smtClean="0"/>
              <a:t> 1988</a:t>
            </a:r>
            <a:endParaRPr lang="sv-SE" dirty="0"/>
          </a:p>
        </p:txBody>
      </p:sp>
      <p:sp>
        <p:nvSpPr>
          <p:cNvPr id="2" name="textruta 1"/>
          <p:cNvSpPr txBox="1"/>
          <p:nvPr/>
        </p:nvSpPr>
        <p:spPr>
          <a:xfrm>
            <a:off x="5443974" y="197555"/>
            <a:ext cx="3275807" cy="1200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v-SE" sz="2400" b="1" dirty="0" err="1" smtClean="0"/>
              <a:t>High</a:t>
            </a:r>
            <a:r>
              <a:rPr lang="sv-SE" sz="2400" b="1" dirty="0" smtClean="0"/>
              <a:t>-spin </a:t>
            </a:r>
            <a:r>
              <a:rPr lang="sv-SE" sz="2400" b="1" dirty="0" err="1" smtClean="0"/>
              <a:t>level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densities</a:t>
            </a:r>
            <a:endParaRPr lang="sv-SE" sz="2400" b="1" dirty="0" smtClean="0"/>
          </a:p>
          <a:p>
            <a:r>
              <a:rPr lang="sv-SE" sz="2400" b="1" dirty="0" smtClean="0"/>
              <a:t>on </a:t>
            </a:r>
            <a:r>
              <a:rPr lang="sv-SE" sz="2400" b="1" dirty="0" err="1" smtClean="0"/>
              <a:t>three</a:t>
            </a:r>
            <a:r>
              <a:rPr lang="sv-SE" sz="2400" b="1" dirty="0" smtClean="0"/>
              <a:t> co-</a:t>
            </a:r>
            <a:r>
              <a:rPr lang="sv-SE" sz="2400" b="1" dirty="0" err="1" smtClean="0"/>
              <a:t>existing</a:t>
            </a:r>
            <a:r>
              <a:rPr lang="sv-SE" sz="2400" b="1" dirty="0" smtClean="0"/>
              <a:t> </a:t>
            </a:r>
          </a:p>
          <a:p>
            <a:r>
              <a:rPr lang="sv-SE" sz="2400" b="1" dirty="0" smtClean="0"/>
              <a:t>deformations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29043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11723" y="1995488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II.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Structure</a:t>
            </a:r>
            <a:r>
              <a:rPr lang="sv-SE" sz="2800" i="1" dirty="0">
                <a:solidFill>
                  <a:schemeClr val="bg1"/>
                </a:solidFill>
                <a:latin typeface="Arial" charset="0"/>
                <a:cs typeface="Arial" charset="0"/>
              </a:rPr>
              <a:t> in spin distribution</a:t>
            </a:r>
            <a:endParaRPr lang="sv-SE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0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upp 5"/>
          <p:cNvGrpSpPr>
            <a:grpSpLocks/>
          </p:cNvGrpSpPr>
          <p:nvPr/>
        </p:nvGrpSpPr>
        <p:grpSpPr bwMode="auto">
          <a:xfrm>
            <a:off x="146539" y="1416050"/>
            <a:ext cx="8897815" cy="3003550"/>
            <a:chOff x="158115" y="381953"/>
            <a:chExt cx="9639300" cy="3004185"/>
          </a:xfrm>
        </p:grpSpPr>
        <p:pic>
          <p:nvPicPr>
            <p:cNvPr id="3687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5" y="423863"/>
              <a:ext cx="4895850" cy="296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865" y="381953"/>
              <a:ext cx="4781550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6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>
                <a:solidFill>
                  <a:schemeClr val="bg1"/>
                </a:solidFill>
                <a:latin typeface="Arial" charset="0"/>
              </a:rPr>
              <a:t>Observed structure effects in spin distributions [1]</a:t>
            </a:r>
            <a:endParaRPr lang="en-GB" sz="3200" i="1" baseline="30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67" name="textruta 7"/>
          <p:cNvSpPr txBox="1">
            <a:spLocks noChangeArrowheads="1"/>
          </p:cNvSpPr>
          <p:nvPr/>
        </p:nvSpPr>
        <p:spPr bwMode="auto">
          <a:xfrm>
            <a:off x="155331" y="6299200"/>
            <a:ext cx="56169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1600"/>
              <a:t>[1] T. von Egidy and D. Bucurescu, PRC 78, 051301 (R) (2008)</a:t>
            </a:r>
          </a:p>
        </p:txBody>
      </p:sp>
      <p:sp>
        <p:nvSpPr>
          <p:cNvPr id="37892" name="textruta 8"/>
          <p:cNvSpPr txBox="1">
            <a:spLocks noChangeArrowheads="1"/>
          </p:cNvSpPr>
          <p:nvPr/>
        </p:nvSpPr>
        <p:spPr bwMode="auto">
          <a:xfrm>
            <a:off x="452113" y="4333968"/>
            <a:ext cx="5331207" cy="46166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sv-SE" sz="2400" dirty="0" smtClean="0"/>
              <a:t>Odd-</a:t>
            </a:r>
            <a:r>
              <a:rPr lang="sv-SE" sz="2400" dirty="0" err="1" smtClean="0"/>
              <a:t>even</a:t>
            </a:r>
            <a:r>
              <a:rPr lang="sv-SE" sz="2400" dirty="0" smtClean="0"/>
              <a:t> staggering! </a:t>
            </a:r>
            <a:r>
              <a:rPr lang="sv-SE" sz="2400" dirty="0" err="1" smtClean="0"/>
              <a:t>Favouring</a:t>
            </a:r>
            <a:r>
              <a:rPr lang="sv-SE" sz="2400" dirty="0" smtClean="0"/>
              <a:t> </a:t>
            </a:r>
            <a:r>
              <a:rPr lang="sv-SE" sz="2400" dirty="0" err="1" smtClean="0"/>
              <a:t>even</a:t>
            </a:r>
            <a:r>
              <a:rPr lang="sv-SE" sz="2400" dirty="0" smtClean="0"/>
              <a:t> I</a:t>
            </a:r>
          </a:p>
        </p:txBody>
      </p:sp>
      <p:sp>
        <p:nvSpPr>
          <p:cNvPr id="36871" name="textruta 9"/>
          <p:cNvSpPr txBox="1">
            <a:spLocks noChangeArrowheads="1"/>
          </p:cNvSpPr>
          <p:nvPr/>
        </p:nvSpPr>
        <p:spPr bwMode="auto">
          <a:xfrm>
            <a:off x="1748205" y="833438"/>
            <a:ext cx="6592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From discrete levels in even-even nuclei;  low E</a:t>
            </a:r>
            <a:r>
              <a:rPr lang="sv-SE" baseline="-25000"/>
              <a:t>exc</a:t>
            </a:r>
            <a:r>
              <a:rPr lang="sv-SE"/>
              <a:t> &lt; 3 MeV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74" y="4492626"/>
            <a:ext cx="295421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ruta 5"/>
          <p:cNvSpPr txBox="1">
            <a:spLocks noChangeArrowheads="1"/>
          </p:cNvSpPr>
          <p:nvPr/>
        </p:nvSpPr>
        <p:spPr bwMode="auto">
          <a:xfrm>
            <a:off x="2731477" y="5038726"/>
            <a:ext cx="31000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Shell-model Monte Carlo</a:t>
            </a:r>
          </a:p>
          <a:p>
            <a:r>
              <a:rPr lang="sv-SE"/>
              <a:t>calc for </a:t>
            </a:r>
            <a:r>
              <a:rPr lang="sv-SE" baseline="30000"/>
              <a:t>56</a:t>
            </a:r>
            <a:r>
              <a:rPr lang="sv-SE"/>
              <a:t>Fe (spherical) [2] </a:t>
            </a:r>
          </a:p>
        </p:txBody>
      </p:sp>
      <p:sp>
        <p:nvSpPr>
          <p:cNvPr id="7" name="textruta 6"/>
          <p:cNvSpPr txBox="1">
            <a:spLocks noChangeArrowheads="1"/>
          </p:cNvSpPr>
          <p:nvPr/>
        </p:nvSpPr>
        <p:spPr bwMode="auto">
          <a:xfrm>
            <a:off x="162658" y="6553200"/>
            <a:ext cx="51519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1600"/>
              <a:t>[2] Y. Alhassid, S. Liu, H. Nakada, PRL99, 162504 (2007) </a:t>
            </a:r>
          </a:p>
        </p:txBody>
      </p:sp>
      <p:sp>
        <p:nvSpPr>
          <p:cNvPr id="14" name="textruta 8"/>
          <p:cNvSpPr txBox="1">
            <a:spLocks noChangeArrowheads="1"/>
          </p:cNvSpPr>
          <p:nvPr/>
        </p:nvSpPr>
        <p:spPr bwMode="auto">
          <a:xfrm>
            <a:off x="432374" y="4940880"/>
            <a:ext cx="2484574" cy="461665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sv-SE" sz="2400" dirty="0" smtClean="0"/>
              <a:t>No A-</a:t>
            </a:r>
            <a:r>
              <a:rPr lang="sv-SE" sz="2400" dirty="0" err="1" smtClean="0"/>
              <a:t>dependence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41376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upp 6"/>
          <p:cNvGrpSpPr>
            <a:grpSpLocks/>
          </p:cNvGrpSpPr>
          <p:nvPr/>
        </p:nvGrpSpPr>
        <p:grpSpPr bwMode="auto">
          <a:xfrm>
            <a:off x="2033954" y="733425"/>
            <a:ext cx="5298831" cy="5245100"/>
            <a:chOff x="2082800" y="800100"/>
            <a:chExt cx="5740400" cy="5245100"/>
          </a:xfrm>
        </p:grpSpPr>
        <p:pic>
          <p:nvPicPr>
            <p:cNvPr id="37894" name="Bildobjekt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00" y="800100"/>
              <a:ext cx="5740400" cy="524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895" name="Rak 3"/>
            <p:cNvCxnSpPr>
              <a:cxnSpLocks noChangeShapeType="1"/>
            </p:cNvCxnSpPr>
            <p:nvPr/>
          </p:nvCxnSpPr>
          <p:spPr bwMode="auto">
            <a:xfrm>
              <a:off x="2794000" y="2954421"/>
              <a:ext cx="294105" cy="25667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6" name="Rak 5"/>
            <p:cNvCxnSpPr>
              <a:cxnSpLocks noChangeShapeType="1"/>
            </p:cNvCxnSpPr>
            <p:nvPr/>
          </p:nvCxnSpPr>
          <p:spPr bwMode="auto">
            <a:xfrm flipH="1">
              <a:off x="3195053" y="2887579"/>
              <a:ext cx="280736" cy="26335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890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i="1">
                <a:solidFill>
                  <a:schemeClr val="bg1"/>
                </a:solidFill>
                <a:latin typeface="Arial" charset="0"/>
              </a:rPr>
              <a:t>Spin distributions averaged over many nuclei</a:t>
            </a:r>
          </a:p>
        </p:txBody>
      </p:sp>
      <p:sp>
        <p:nvSpPr>
          <p:cNvPr id="37891" name="textruta 8"/>
          <p:cNvSpPr txBox="1">
            <a:spLocks noChangeArrowheads="1"/>
          </p:cNvSpPr>
          <p:nvPr/>
        </p:nvSpPr>
        <p:spPr bwMode="auto">
          <a:xfrm>
            <a:off x="2813539" y="147002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(open-shell) </a:t>
            </a:r>
          </a:p>
        </p:txBody>
      </p:sp>
      <p:sp>
        <p:nvSpPr>
          <p:cNvPr id="37892" name="textruta 9"/>
          <p:cNvSpPr txBox="1">
            <a:spLocks noChangeArrowheads="1"/>
          </p:cNvSpPr>
          <p:nvPr/>
        </p:nvSpPr>
        <p:spPr bwMode="auto">
          <a:xfrm>
            <a:off x="666750" y="828675"/>
            <a:ext cx="1239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Exp. data</a:t>
            </a:r>
          </a:p>
        </p:txBody>
      </p:sp>
      <p:sp>
        <p:nvSpPr>
          <p:cNvPr id="37893" name="textruta 10"/>
          <p:cNvSpPr txBox="1">
            <a:spLocks noChangeArrowheads="1"/>
          </p:cNvSpPr>
          <p:nvPr/>
        </p:nvSpPr>
        <p:spPr bwMode="auto">
          <a:xfrm>
            <a:off x="2337901" y="5975350"/>
            <a:ext cx="5023581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sv-SE" sz="2400"/>
              <a:t>Systematic odd-even spin staggering.</a:t>
            </a:r>
          </a:p>
          <a:p>
            <a:pPr algn="ctr"/>
            <a:r>
              <a:rPr lang="sv-SE" sz="2400"/>
              <a:t>Even spins much more frequent.</a:t>
            </a:r>
          </a:p>
        </p:txBody>
      </p:sp>
    </p:spTree>
    <p:extLst>
      <p:ext uri="{BB962C8B-B14F-4D97-AF65-F5344CB8AC3E}">
        <p14:creationId xmlns:p14="http://schemas.microsoft.com/office/powerpoint/2010/main" val="213750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textruta 2"/>
          <p:cNvSpPr txBox="1">
            <a:spLocks noChangeArrowheads="1"/>
          </p:cNvSpPr>
          <p:nvPr/>
        </p:nvSpPr>
        <p:spPr bwMode="auto">
          <a:xfrm>
            <a:off x="667350" y="4398963"/>
            <a:ext cx="45191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 err="1"/>
              <a:t>Open-shell</a:t>
            </a:r>
            <a:r>
              <a:rPr lang="sv-SE" dirty="0"/>
              <a:t> </a:t>
            </a:r>
            <a:r>
              <a:rPr lang="sv-SE" dirty="0" err="1"/>
              <a:t>spherical</a:t>
            </a:r>
            <a:r>
              <a:rPr lang="sv-SE" dirty="0"/>
              <a:t> j-</a:t>
            </a:r>
            <a:r>
              <a:rPr lang="sv-SE" dirty="0" err="1"/>
              <a:t>shell</a:t>
            </a:r>
            <a:r>
              <a:rPr lang="sv-SE" dirty="0"/>
              <a:t>:</a:t>
            </a:r>
          </a:p>
          <a:p>
            <a:r>
              <a:rPr lang="sv-SE" dirty="0" err="1"/>
              <a:t>seniority</a:t>
            </a:r>
            <a:r>
              <a:rPr lang="sv-SE" dirty="0"/>
              <a:t> </a:t>
            </a:r>
            <a:r>
              <a:rPr lang="sv-SE" dirty="0" err="1"/>
              <a:t>coupling</a:t>
            </a:r>
            <a:r>
              <a:rPr lang="sv-SE" dirty="0"/>
              <a:t> </a:t>
            </a:r>
            <a:r>
              <a:rPr lang="sv-SE" dirty="0" err="1"/>
              <a:t>e.g</a:t>
            </a:r>
            <a:r>
              <a:rPr lang="sv-SE" dirty="0"/>
              <a:t> (j)</a:t>
            </a:r>
            <a:r>
              <a:rPr lang="sv-SE" baseline="30000" dirty="0"/>
              <a:t>2 </a:t>
            </a:r>
            <a:r>
              <a:rPr lang="sv-SE" dirty="0"/>
              <a:t>I=0,2,..(2j-1)</a:t>
            </a:r>
            <a:endParaRPr lang="sv-SE" baseline="30000" dirty="0"/>
          </a:p>
          <a:p>
            <a:r>
              <a:rPr lang="sv-SE" dirty="0"/>
              <a:t>      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/>
              <a:t>spins positive-</a:t>
            </a:r>
            <a:r>
              <a:rPr lang="sv-SE" dirty="0" err="1"/>
              <a:t>parity</a:t>
            </a:r>
            <a:r>
              <a:rPr lang="sv-SE" dirty="0"/>
              <a:t> </a:t>
            </a:r>
            <a:r>
              <a:rPr lang="sv-SE" dirty="0" err="1"/>
              <a:t>favoured</a:t>
            </a:r>
            <a:endParaRPr lang="sv-SE" dirty="0"/>
          </a:p>
        </p:txBody>
      </p:sp>
      <p:sp>
        <p:nvSpPr>
          <p:cNvPr id="39948" name="textruta 3"/>
          <p:cNvSpPr txBox="1">
            <a:spLocks noChangeArrowheads="1"/>
          </p:cNvSpPr>
          <p:nvPr/>
        </p:nvSpPr>
        <p:spPr bwMode="auto">
          <a:xfrm rot="5400000">
            <a:off x="819356" y="4779061"/>
            <a:ext cx="276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3600" dirty="0">
                <a:latin typeface="Wingdings" charset="0"/>
                <a:cs typeface="Wingdings" charset="0"/>
                <a:sym typeface="Wingdings" charset="0"/>
              </a:rPr>
              <a:t></a:t>
            </a:r>
            <a:endParaRPr lang="sv-SE" sz="3600" dirty="0"/>
          </a:p>
        </p:txBody>
      </p:sp>
      <p:pic>
        <p:nvPicPr>
          <p:cNvPr id="38915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2" y="896939"/>
            <a:ext cx="3729403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ruta 7"/>
          <p:cNvSpPr txBox="1">
            <a:spLocks noChangeArrowheads="1"/>
          </p:cNvSpPr>
          <p:nvPr/>
        </p:nvSpPr>
        <p:spPr bwMode="auto">
          <a:xfrm>
            <a:off x="1602755" y="721078"/>
            <a:ext cx="1224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 err="1"/>
              <a:t>Spherical</a:t>
            </a:r>
            <a:endParaRPr lang="sv-SE" dirty="0"/>
          </a:p>
        </p:txBody>
      </p:sp>
      <p:grpSp>
        <p:nvGrpSpPr>
          <p:cNvPr id="14" name="Grupp 13"/>
          <p:cNvGrpSpPr>
            <a:grpSpLocks/>
          </p:cNvGrpSpPr>
          <p:nvPr/>
        </p:nvGrpSpPr>
        <p:grpSpPr bwMode="auto">
          <a:xfrm>
            <a:off x="4509099" y="762001"/>
            <a:ext cx="3764573" cy="3476625"/>
            <a:chOff x="5053263" y="762010"/>
            <a:chExt cx="4077368" cy="3477079"/>
          </a:xfrm>
        </p:grpSpPr>
        <p:pic>
          <p:nvPicPr>
            <p:cNvPr id="38922" name="Bildobjekt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263" y="922424"/>
              <a:ext cx="4077368" cy="331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3" name="textruta 8"/>
            <p:cNvSpPr txBox="1">
              <a:spLocks noChangeArrowheads="1"/>
            </p:cNvSpPr>
            <p:nvPr/>
          </p:nvSpPr>
          <p:spPr bwMode="auto">
            <a:xfrm>
              <a:off x="6710944" y="762010"/>
              <a:ext cx="1387811" cy="40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Deformed</a:t>
              </a:r>
            </a:p>
          </p:txBody>
        </p:sp>
        <p:sp>
          <p:nvSpPr>
            <p:cNvPr id="38924" name="textruta 9"/>
            <p:cNvSpPr txBox="1">
              <a:spLocks noChangeArrowheads="1"/>
            </p:cNvSpPr>
            <p:nvPr/>
          </p:nvSpPr>
          <p:spPr bwMode="auto">
            <a:xfrm>
              <a:off x="6149474" y="2366211"/>
              <a:ext cx="713273" cy="40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K=2</a:t>
              </a:r>
            </a:p>
          </p:txBody>
        </p:sp>
        <p:sp>
          <p:nvSpPr>
            <p:cNvPr id="38925" name="textruta 10"/>
            <p:cNvSpPr txBox="1">
              <a:spLocks noChangeArrowheads="1"/>
            </p:cNvSpPr>
            <p:nvPr/>
          </p:nvSpPr>
          <p:spPr bwMode="auto">
            <a:xfrm>
              <a:off x="5620084" y="1663034"/>
              <a:ext cx="713273" cy="40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K=0</a:t>
              </a:r>
            </a:p>
          </p:txBody>
        </p:sp>
        <p:sp>
          <p:nvSpPr>
            <p:cNvPr id="38926" name="textruta 11"/>
            <p:cNvSpPr txBox="1">
              <a:spLocks noChangeArrowheads="1"/>
            </p:cNvSpPr>
            <p:nvPr/>
          </p:nvSpPr>
          <p:spPr bwMode="auto">
            <a:xfrm>
              <a:off x="5625432" y="3379538"/>
              <a:ext cx="713273" cy="40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K=0</a:t>
              </a:r>
            </a:p>
          </p:txBody>
        </p:sp>
      </p:grpSp>
      <p:sp>
        <p:nvSpPr>
          <p:cNvPr id="13" name="textruta 12"/>
          <p:cNvSpPr txBox="1">
            <a:spLocks noChangeArrowheads="1"/>
          </p:cNvSpPr>
          <p:nvPr/>
        </p:nvSpPr>
        <p:spPr bwMode="auto">
          <a:xfrm>
            <a:off x="4941387" y="4410075"/>
            <a:ext cx="45191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/>
              <a:t>K=0 </a:t>
            </a:r>
            <a:r>
              <a:rPr lang="sv-SE" dirty="0" err="1"/>
              <a:t>rotational</a:t>
            </a:r>
            <a:r>
              <a:rPr lang="sv-SE" dirty="0"/>
              <a:t> bands (</a:t>
            </a:r>
            <a:r>
              <a:rPr lang="sv-SE" dirty="0" err="1"/>
              <a:t>if</a:t>
            </a:r>
            <a:r>
              <a:rPr lang="sv-SE" dirty="0"/>
              <a:t> r-</a:t>
            </a:r>
            <a:r>
              <a:rPr lang="sv-SE" dirty="0" err="1"/>
              <a:t>symmetry</a:t>
            </a:r>
            <a:r>
              <a:rPr lang="sv-SE" dirty="0"/>
              <a:t>):</a:t>
            </a:r>
          </a:p>
          <a:p>
            <a:r>
              <a:rPr lang="sv-SE" dirty="0"/>
              <a:t> </a:t>
            </a:r>
          </a:p>
          <a:p>
            <a:r>
              <a:rPr lang="sv-SE" dirty="0"/>
              <a:t>      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/>
              <a:t>spins positive-</a:t>
            </a:r>
            <a:r>
              <a:rPr lang="sv-SE" dirty="0" err="1" smtClean="0"/>
              <a:t>parity</a:t>
            </a:r>
            <a:r>
              <a:rPr lang="sv-SE" dirty="0" smtClean="0"/>
              <a:t> </a:t>
            </a:r>
            <a:r>
              <a:rPr lang="sv-SE" dirty="0" err="1" smtClean="0"/>
              <a:t>favoured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5" name="textruta 3"/>
          <p:cNvSpPr txBox="1">
            <a:spLocks noChangeArrowheads="1"/>
          </p:cNvSpPr>
          <p:nvPr/>
        </p:nvSpPr>
        <p:spPr bwMode="auto">
          <a:xfrm rot="5400000">
            <a:off x="5129323" y="4783823"/>
            <a:ext cx="276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3600" dirty="0">
                <a:latin typeface="Wingdings" charset="0"/>
                <a:cs typeface="Wingdings" charset="0"/>
                <a:sym typeface="Wingdings" charset="0"/>
              </a:rPr>
              <a:t></a:t>
            </a:r>
            <a:endParaRPr lang="sv-SE" sz="3600" dirty="0"/>
          </a:p>
        </p:txBody>
      </p:sp>
      <p:sp>
        <p:nvSpPr>
          <p:cNvPr id="3" name="textruta 2"/>
          <p:cNvSpPr txBox="1">
            <a:spLocks noChangeArrowheads="1"/>
          </p:cNvSpPr>
          <p:nvPr/>
        </p:nvSpPr>
        <p:spPr bwMode="auto">
          <a:xfrm>
            <a:off x="1197220" y="5748338"/>
            <a:ext cx="7155474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Odd-even staggering in spin-distribution function </a:t>
            </a:r>
          </a:p>
          <a:p>
            <a:r>
              <a:rPr lang="sv-SE" sz="2400"/>
              <a:t>appears for deformed and open-shell spherical nuclei</a:t>
            </a:r>
          </a:p>
        </p:txBody>
      </p:sp>
      <p:sp>
        <p:nvSpPr>
          <p:cNvPr id="38921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3200" i="1">
                <a:solidFill>
                  <a:schemeClr val="bg1"/>
                </a:solidFill>
                <a:latin typeface="Arial" charset="0"/>
              </a:rPr>
              <a:t>Low-lying states – exp.data </a:t>
            </a:r>
            <a:endParaRPr lang="en-GB" sz="3200" i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9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/>
      <p:bldP spid="1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0" y="1039813"/>
            <a:ext cx="5216769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textruta 3"/>
          <p:cNvSpPr txBox="1">
            <a:spLocks noChangeArrowheads="1"/>
          </p:cNvSpPr>
          <p:nvPr/>
        </p:nvSpPr>
        <p:spPr bwMode="auto">
          <a:xfrm>
            <a:off x="3282462" y="6269038"/>
            <a:ext cx="324960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No systematic behavior</a:t>
            </a:r>
          </a:p>
        </p:txBody>
      </p:sp>
      <p:sp>
        <p:nvSpPr>
          <p:cNvPr id="39939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3200" i="1">
                <a:solidFill>
                  <a:schemeClr val="bg1"/>
                </a:solidFill>
                <a:latin typeface="Arial" charset="0"/>
              </a:rPr>
              <a:t>While for closed-shell spherical nuclei </a:t>
            </a:r>
            <a:endParaRPr lang="en-GB" sz="32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940" name="textruta 5"/>
          <p:cNvSpPr txBox="1">
            <a:spLocks noChangeArrowheads="1"/>
          </p:cNvSpPr>
          <p:nvPr/>
        </p:nvSpPr>
        <p:spPr bwMode="auto">
          <a:xfrm>
            <a:off x="678474" y="1257300"/>
            <a:ext cx="1239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Exp. data</a:t>
            </a:r>
          </a:p>
        </p:txBody>
      </p:sp>
    </p:spTree>
    <p:extLst>
      <p:ext uri="{BB962C8B-B14F-4D97-AF65-F5344CB8AC3E}">
        <p14:creationId xmlns:p14="http://schemas.microsoft.com/office/powerpoint/2010/main" val="367014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3200" i="1" dirty="0" err="1" smtClean="0">
                <a:solidFill>
                  <a:schemeClr val="bg1"/>
                </a:solidFill>
                <a:latin typeface="Arial" charset="0"/>
              </a:rPr>
              <a:t>Open-shell</a:t>
            </a:r>
            <a:r>
              <a:rPr lang="sv-SE" sz="32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3200" i="1" dirty="0" err="1" smtClean="0">
                <a:solidFill>
                  <a:schemeClr val="bg1"/>
                </a:solidFill>
                <a:latin typeface="Arial" charset="0"/>
              </a:rPr>
              <a:t>spherical</a:t>
            </a:r>
            <a:r>
              <a:rPr lang="sv-SE" sz="32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3200" i="1" dirty="0" err="1" smtClean="0">
                <a:solidFill>
                  <a:schemeClr val="bg1"/>
                </a:solidFill>
                <a:latin typeface="Arial" charset="0"/>
              </a:rPr>
              <a:t>nuclei</a:t>
            </a:r>
            <a:endParaRPr lang="en-GB" sz="3200" i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9" y="818782"/>
            <a:ext cx="4691239" cy="5015458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1778000" y="5978225"/>
            <a:ext cx="6190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/>
              <a:t>Fermion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exchange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symmetry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causes</a:t>
            </a:r>
            <a:r>
              <a:rPr lang="sv-SE" sz="2400" b="1" dirty="0" smtClean="0"/>
              <a:t> staggering 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115601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ruta 1"/>
          <p:cNvSpPr txBox="1">
            <a:spLocks noChangeArrowheads="1"/>
          </p:cNvSpPr>
          <p:nvPr/>
        </p:nvSpPr>
        <p:spPr bwMode="auto">
          <a:xfrm>
            <a:off x="1676400" y="3846514"/>
            <a:ext cx="5625283" cy="138499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800"/>
              <a:t>Consider in Fermi-gas model</a:t>
            </a:r>
          </a:p>
          <a:p>
            <a:r>
              <a:rPr lang="sv-SE" sz="2800"/>
              <a:t>K=0 excitations in deformed nuclei, </a:t>
            </a:r>
          </a:p>
          <a:p>
            <a:r>
              <a:rPr lang="sv-SE" sz="2800"/>
              <a:t>assuming r-symmetry.</a:t>
            </a:r>
          </a:p>
        </p:txBody>
      </p:sp>
      <p:sp>
        <p:nvSpPr>
          <p:cNvPr id="40962" name="textruta 2"/>
          <p:cNvSpPr txBox="1">
            <a:spLocks noChangeArrowheads="1"/>
          </p:cNvSpPr>
          <p:nvPr/>
        </p:nvSpPr>
        <p:spPr bwMode="auto">
          <a:xfrm>
            <a:off x="1705708" y="1754188"/>
            <a:ext cx="5740649" cy="181588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800"/>
              <a:t>If r-symmetric nuclear shape</a:t>
            </a:r>
          </a:p>
          <a:p>
            <a:r>
              <a:rPr lang="sv-SE" sz="2800"/>
              <a:t>rotational bands on K=0 band head:</a:t>
            </a:r>
          </a:p>
          <a:p>
            <a:r>
              <a:rPr lang="sv-SE" sz="2800"/>
              <a:t>if </a:t>
            </a:r>
            <a:r>
              <a:rPr lang="sv-SE" sz="2800" i="1"/>
              <a:t>v</a:t>
            </a:r>
            <a:r>
              <a:rPr lang="sv-SE" sz="2800"/>
              <a:t> = 0:  I  =  0, 2, 4, ….</a:t>
            </a:r>
          </a:p>
          <a:p>
            <a:r>
              <a:rPr lang="sv-SE" sz="2800"/>
              <a:t>if </a:t>
            </a:r>
            <a:r>
              <a:rPr lang="sv-SE" sz="2800" i="1"/>
              <a:t>v</a:t>
            </a:r>
            <a:r>
              <a:rPr lang="sv-SE" sz="2800"/>
              <a:t> &gt; 0:  I  =  0, 1, 2, ….</a:t>
            </a:r>
          </a:p>
        </p:txBody>
      </p:sp>
    </p:spTree>
    <p:extLst>
      <p:ext uri="{BB962C8B-B14F-4D97-AF65-F5344CB8AC3E}">
        <p14:creationId xmlns:p14="http://schemas.microsoft.com/office/powerpoint/2010/main" val="393640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>
                <a:solidFill>
                  <a:schemeClr val="bg1"/>
                </a:solidFill>
                <a:latin typeface="Arial" charset="0"/>
              </a:rPr>
              <a:t>        Two kinds of K=0 excitations – Role of seniority </a:t>
            </a:r>
            <a:endParaRPr lang="en-GB" sz="2800" i="1" baseline="30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7106" name="Grupp 181"/>
          <p:cNvGrpSpPr>
            <a:grpSpLocks/>
          </p:cNvGrpSpPr>
          <p:nvPr/>
        </p:nvGrpSpPr>
        <p:grpSpPr bwMode="auto">
          <a:xfrm>
            <a:off x="580293" y="1117601"/>
            <a:ext cx="1555233" cy="4081492"/>
            <a:chOff x="1270015" y="1104243"/>
            <a:chExt cx="1685996" cy="4081789"/>
          </a:xfrm>
        </p:grpSpPr>
        <p:grpSp>
          <p:nvGrpSpPr>
            <p:cNvPr id="47201" name="Grupp 73"/>
            <p:cNvGrpSpPr>
              <a:grpSpLocks/>
            </p:cNvGrpSpPr>
            <p:nvPr/>
          </p:nvGrpSpPr>
          <p:grpSpPr bwMode="auto">
            <a:xfrm>
              <a:off x="1697843" y="1104243"/>
              <a:ext cx="601579" cy="3507848"/>
              <a:chOff x="3408947" y="703203"/>
              <a:chExt cx="601579" cy="3507848"/>
            </a:xfrm>
          </p:grpSpPr>
          <p:grpSp>
            <p:nvGrpSpPr>
              <p:cNvPr id="47203" name="Grupp 9"/>
              <p:cNvGrpSpPr>
                <a:grpSpLocks/>
              </p:cNvGrpSpPr>
              <p:nvPr/>
            </p:nvGrpSpPr>
            <p:grpSpPr bwMode="auto">
              <a:xfrm>
                <a:off x="3408947" y="1478645"/>
                <a:ext cx="598915" cy="2505144"/>
                <a:chOff x="3408947" y="1478645"/>
                <a:chExt cx="598915" cy="2505144"/>
              </a:xfrm>
            </p:grpSpPr>
            <p:cxnSp>
              <p:nvCxnSpPr>
                <p:cNvPr id="47235" name="Rak 3"/>
                <p:cNvCxnSpPr>
                  <a:cxnSpLocks noChangeShapeType="1"/>
                </p:cNvCxnSpPr>
                <p:nvPr/>
              </p:nvCxnSpPr>
              <p:spPr bwMode="auto">
                <a:xfrm>
                  <a:off x="3408947" y="3983789"/>
                  <a:ext cx="588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6" name="Rak 4"/>
                <p:cNvCxnSpPr>
                  <a:cxnSpLocks noChangeShapeType="1"/>
                </p:cNvCxnSpPr>
                <p:nvPr/>
              </p:nvCxnSpPr>
              <p:spPr bwMode="auto">
                <a:xfrm>
                  <a:off x="3414297" y="3374188"/>
                  <a:ext cx="588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7" name="Rak 5"/>
                <p:cNvCxnSpPr>
                  <a:cxnSpLocks noChangeShapeType="1"/>
                </p:cNvCxnSpPr>
                <p:nvPr/>
              </p:nvCxnSpPr>
              <p:spPr bwMode="auto">
                <a:xfrm>
                  <a:off x="3419651" y="2737901"/>
                  <a:ext cx="588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8" name="Rak 6"/>
                <p:cNvCxnSpPr>
                  <a:cxnSpLocks noChangeShapeType="1"/>
                </p:cNvCxnSpPr>
                <p:nvPr/>
              </p:nvCxnSpPr>
              <p:spPr bwMode="auto">
                <a:xfrm>
                  <a:off x="3411635" y="2128325"/>
                  <a:ext cx="588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9" name="Rak 7"/>
                <p:cNvCxnSpPr>
                  <a:cxnSpLocks noChangeShapeType="1"/>
                </p:cNvCxnSpPr>
                <p:nvPr/>
              </p:nvCxnSpPr>
              <p:spPr bwMode="auto">
                <a:xfrm>
                  <a:off x="3416987" y="1478645"/>
                  <a:ext cx="588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4" name="Grupp 33"/>
              <p:cNvGrpSpPr>
                <a:grpSpLocks/>
              </p:cNvGrpSpPr>
              <p:nvPr/>
            </p:nvGrpSpPr>
            <p:grpSpPr bwMode="auto">
              <a:xfrm>
                <a:off x="3515896" y="3729791"/>
                <a:ext cx="366294" cy="481260"/>
                <a:chOff x="3515896" y="3743159"/>
                <a:chExt cx="366294" cy="481260"/>
              </a:xfrm>
            </p:grpSpPr>
            <p:sp>
              <p:nvSpPr>
                <p:cNvPr id="47231" name="Ellips 16"/>
                <p:cNvSpPr>
                  <a:spLocks noChangeArrowheads="1"/>
                </p:cNvSpPr>
                <p:nvPr/>
              </p:nvSpPr>
              <p:spPr bwMode="auto">
                <a:xfrm flipV="1">
                  <a:off x="3515896" y="3916956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32" name="Ellips 17"/>
                <p:cNvSpPr>
                  <a:spLocks noChangeArrowheads="1"/>
                </p:cNvSpPr>
                <p:nvPr/>
              </p:nvSpPr>
              <p:spPr bwMode="auto">
                <a:xfrm flipV="1">
                  <a:off x="3748504" y="3922308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33" name="Rak pil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9369" y="3743159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4" name="Rak pil 25"/>
                <p:cNvCxnSpPr>
                  <a:cxnSpLocks noChangeShapeType="1"/>
                </p:cNvCxnSpPr>
                <p:nvPr/>
              </p:nvCxnSpPr>
              <p:spPr bwMode="auto">
                <a:xfrm>
                  <a:off x="3823369" y="3769893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5" name="Grupp 34"/>
              <p:cNvGrpSpPr>
                <a:grpSpLocks/>
              </p:cNvGrpSpPr>
              <p:nvPr/>
            </p:nvGrpSpPr>
            <p:grpSpPr bwMode="auto">
              <a:xfrm>
                <a:off x="3521244" y="3133559"/>
                <a:ext cx="366294" cy="481260"/>
                <a:chOff x="3515896" y="3743159"/>
                <a:chExt cx="366294" cy="481260"/>
              </a:xfrm>
            </p:grpSpPr>
            <p:sp>
              <p:nvSpPr>
                <p:cNvPr id="47227" name="Ellips 35"/>
                <p:cNvSpPr>
                  <a:spLocks noChangeArrowheads="1"/>
                </p:cNvSpPr>
                <p:nvPr/>
              </p:nvSpPr>
              <p:spPr bwMode="auto">
                <a:xfrm flipV="1">
                  <a:off x="3515896" y="3916956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28" name="Ellips 36"/>
                <p:cNvSpPr>
                  <a:spLocks noChangeArrowheads="1"/>
                </p:cNvSpPr>
                <p:nvPr/>
              </p:nvSpPr>
              <p:spPr bwMode="auto">
                <a:xfrm flipV="1">
                  <a:off x="3748504" y="3922308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29" name="Rak pil 3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9369" y="3743159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30" name="Rak pil 38"/>
                <p:cNvCxnSpPr>
                  <a:cxnSpLocks noChangeShapeType="1"/>
                </p:cNvCxnSpPr>
                <p:nvPr/>
              </p:nvCxnSpPr>
              <p:spPr bwMode="auto">
                <a:xfrm>
                  <a:off x="3823369" y="3769893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6" name="Grupp 39"/>
              <p:cNvGrpSpPr>
                <a:grpSpLocks/>
              </p:cNvGrpSpPr>
              <p:nvPr/>
            </p:nvGrpSpPr>
            <p:grpSpPr bwMode="auto">
              <a:xfrm>
                <a:off x="3526591" y="2497222"/>
                <a:ext cx="366294" cy="481260"/>
                <a:chOff x="3515896" y="3743159"/>
                <a:chExt cx="366294" cy="481260"/>
              </a:xfrm>
            </p:grpSpPr>
            <p:sp>
              <p:nvSpPr>
                <p:cNvPr id="47223" name="Ellips 40"/>
                <p:cNvSpPr>
                  <a:spLocks noChangeArrowheads="1"/>
                </p:cNvSpPr>
                <p:nvPr/>
              </p:nvSpPr>
              <p:spPr bwMode="auto">
                <a:xfrm flipV="1">
                  <a:off x="3515896" y="3916956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24" name="Ellips 41"/>
                <p:cNvSpPr>
                  <a:spLocks noChangeArrowheads="1"/>
                </p:cNvSpPr>
                <p:nvPr/>
              </p:nvSpPr>
              <p:spPr bwMode="auto">
                <a:xfrm flipV="1">
                  <a:off x="3748504" y="3922308"/>
                  <a:ext cx="133686" cy="13368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25" name="Rak pil 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9369" y="3743159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26" name="Rak pil 43"/>
                <p:cNvCxnSpPr>
                  <a:cxnSpLocks noChangeShapeType="1"/>
                </p:cNvCxnSpPr>
                <p:nvPr/>
              </p:nvCxnSpPr>
              <p:spPr bwMode="auto">
                <a:xfrm>
                  <a:off x="3823369" y="3769893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7" name="Grupp 60"/>
              <p:cNvGrpSpPr>
                <a:grpSpLocks/>
              </p:cNvGrpSpPr>
              <p:nvPr/>
            </p:nvGrpSpPr>
            <p:grpSpPr bwMode="auto">
              <a:xfrm>
                <a:off x="3513223" y="1909009"/>
                <a:ext cx="366294" cy="454530"/>
                <a:chOff x="3513223" y="1909009"/>
                <a:chExt cx="366294" cy="454530"/>
              </a:xfrm>
            </p:grpSpPr>
            <p:sp>
              <p:nvSpPr>
                <p:cNvPr id="47219" name="Ellips 50"/>
                <p:cNvSpPr>
                  <a:spLocks noChangeArrowheads="1"/>
                </p:cNvSpPr>
                <p:nvPr/>
              </p:nvSpPr>
              <p:spPr bwMode="auto">
                <a:xfrm flipV="1">
                  <a:off x="3513223" y="2056072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20" name="Ellips 51"/>
                <p:cNvSpPr>
                  <a:spLocks noChangeArrowheads="1"/>
                </p:cNvSpPr>
                <p:nvPr/>
              </p:nvSpPr>
              <p:spPr bwMode="auto">
                <a:xfrm flipV="1">
                  <a:off x="3745831" y="2061424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21" name="Rak pil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6681" y="1922381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22" name="Rak pil 53"/>
                <p:cNvCxnSpPr>
                  <a:cxnSpLocks noChangeShapeType="1"/>
                </p:cNvCxnSpPr>
                <p:nvPr/>
              </p:nvCxnSpPr>
              <p:spPr bwMode="auto">
                <a:xfrm>
                  <a:off x="3820699" y="1909009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8" name="Grupp 61"/>
              <p:cNvGrpSpPr>
                <a:grpSpLocks/>
              </p:cNvGrpSpPr>
              <p:nvPr/>
            </p:nvGrpSpPr>
            <p:grpSpPr bwMode="auto">
              <a:xfrm>
                <a:off x="3518575" y="1259329"/>
                <a:ext cx="366294" cy="454530"/>
                <a:chOff x="3513223" y="1909009"/>
                <a:chExt cx="366294" cy="454530"/>
              </a:xfrm>
            </p:grpSpPr>
            <p:sp>
              <p:nvSpPr>
                <p:cNvPr id="47215" name="Ellips 62"/>
                <p:cNvSpPr>
                  <a:spLocks noChangeArrowheads="1"/>
                </p:cNvSpPr>
                <p:nvPr/>
              </p:nvSpPr>
              <p:spPr bwMode="auto">
                <a:xfrm flipV="1">
                  <a:off x="3513223" y="2056072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16" name="Ellips 63"/>
                <p:cNvSpPr>
                  <a:spLocks noChangeArrowheads="1"/>
                </p:cNvSpPr>
                <p:nvPr/>
              </p:nvSpPr>
              <p:spPr bwMode="auto">
                <a:xfrm flipV="1">
                  <a:off x="3745831" y="2061424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17" name="Rak pil 64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6681" y="1922381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18" name="Rak pil 65"/>
                <p:cNvCxnSpPr>
                  <a:cxnSpLocks noChangeShapeType="1"/>
                </p:cNvCxnSpPr>
                <p:nvPr/>
              </p:nvCxnSpPr>
              <p:spPr bwMode="auto">
                <a:xfrm>
                  <a:off x="3820699" y="1909009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209" name="Grupp 66"/>
              <p:cNvGrpSpPr>
                <a:grpSpLocks/>
              </p:cNvGrpSpPr>
              <p:nvPr/>
            </p:nvGrpSpPr>
            <p:grpSpPr bwMode="auto">
              <a:xfrm>
                <a:off x="3564028" y="703203"/>
                <a:ext cx="366294" cy="454530"/>
                <a:chOff x="3513223" y="1909009"/>
                <a:chExt cx="366294" cy="454530"/>
              </a:xfrm>
            </p:grpSpPr>
            <p:sp>
              <p:nvSpPr>
                <p:cNvPr id="47211" name="Ellips 67"/>
                <p:cNvSpPr>
                  <a:spLocks noChangeArrowheads="1"/>
                </p:cNvSpPr>
                <p:nvPr/>
              </p:nvSpPr>
              <p:spPr bwMode="auto">
                <a:xfrm flipV="1">
                  <a:off x="3513223" y="2056072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212" name="Ellips 68"/>
                <p:cNvSpPr>
                  <a:spLocks noChangeArrowheads="1"/>
                </p:cNvSpPr>
                <p:nvPr/>
              </p:nvSpPr>
              <p:spPr bwMode="auto">
                <a:xfrm flipV="1">
                  <a:off x="3745831" y="2061424"/>
                  <a:ext cx="133686" cy="1336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sv-SE"/>
                </a:p>
              </p:txBody>
            </p:sp>
            <p:cxnSp>
              <p:nvCxnSpPr>
                <p:cNvPr id="47213" name="Rak pil 6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66681" y="1922381"/>
                  <a:ext cx="13367" cy="4411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214" name="Rak pil 70"/>
                <p:cNvCxnSpPr>
                  <a:cxnSpLocks noChangeShapeType="1"/>
                </p:cNvCxnSpPr>
                <p:nvPr/>
              </p:nvCxnSpPr>
              <p:spPr bwMode="auto">
                <a:xfrm>
                  <a:off x="3820699" y="1909009"/>
                  <a:ext cx="0" cy="4545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7210" name="Rak 72"/>
              <p:cNvCxnSpPr>
                <a:cxnSpLocks noChangeShapeType="1"/>
              </p:cNvCxnSpPr>
              <p:nvPr/>
            </p:nvCxnSpPr>
            <p:spPr bwMode="auto">
              <a:xfrm flipV="1">
                <a:off x="3422316" y="909163"/>
                <a:ext cx="588210" cy="13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202" name="textruta 164"/>
            <p:cNvSpPr txBox="1">
              <a:spLocks noChangeArrowheads="1"/>
            </p:cNvSpPr>
            <p:nvPr/>
          </p:nvSpPr>
          <p:spPr bwMode="auto">
            <a:xfrm>
              <a:off x="1270015" y="4785893"/>
              <a:ext cx="1685996" cy="400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ground state</a:t>
              </a:r>
            </a:p>
          </p:txBody>
        </p:sp>
      </p:grpSp>
      <p:sp>
        <p:nvSpPr>
          <p:cNvPr id="47107" name="textruta 168"/>
          <p:cNvSpPr txBox="1">
            <a:spLocks noChangeArrowheads="1"/>
          </p:cNvSpPr>
          <p:nvPr/>
        </p:nvSpPr>
        <p:spPr bwMode="auto">
          <a:xfrm>
            <a:off x="123092" y="5895976"/>
            <a:ext cx="16337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Level density</a:t>
            </a:r>
          </a:p>
          <a:p>
            <a:r>
              <a:rPr lang="sv-SE"/>
              <a:t> (Fermi gas):</a:t>
            </a:r>
          </a:p>
        </p:txBody>
      </p:sp>
      <p:grpSp>
        <p:nvGrpSpPr>
          <p:cNvPr id="9" name="Grupp 8"/>
          <p:cNvGrpSpPr>
            <a:grpSpLocks/>
          </p:cNvGrpSpPr>
          <p:nvPr/>
        </p:nvGrpSpPr>
        <p:grpSpPr bwMode="auto">
          <a:xfrm>
            <a:off x="5615354" y="1028700"/>
            <a:ext cx="3528646" cy="5829300"/>
            <a:chOff x="6082637" y="1029472"/>
            <a:chExt cx="3823363" cy="5828528"/>
          </a:xfrm>
        </p:grpSpPr>
        <p:sp>
          <p:nvSpPr>
            <p:cNvPr id="47156" name="Rektangel 9"/>
            <p:cNvSpPr>
              <a:spLocks noChangeArrowheads="1"/>
            </p:cNvSpPr>
            <p:nvPr/>
          </p:nvSpPr>
          <p:spPr bwMode="auto">
            <a:xfrm>
              <a:off x="7850188" y="5041900"/>
              <a:ext cx="2055812" cy="1816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grpSp>
          <p:nvGrpSpPr>
            <p:cNvPr id="47157" name="Grupp 182"/>
            <p:cNvGrpSpPr>
              <a:grpSpLocks/>
            </p:cNvGrpSpPr>
            <p:nvPr/>
          </p:nvGrpSpPr>
          <p:grpSpPr bwMode="auto">
            <a:xfrm>
              <a:off x="6671435" y="1029472"/>
              <a:ext cx="2417335" cy="4544897"/>
              <a:chOff x="3449050" y="1109592"/>
              <a:chExt cx="2417944" cy="4544196"/>
            </a:xfrm>
          </p:grpSpPr>
          <p:grpSp>
            <p:nvGrpSpPr>
              <p:cNvPr id="47159" name="Grupp 176"/>
              <p:cNvGrpSpPr>
                <a:grpSpLocks/>
              </p:cNvGrpSpPr>
              <p:nvPr/>
            </p:nvGrpSpPr>
            <p:grpSpPr bwMode="auto">
              <a:xfrm>
                <a:off x="3769913" y="1109592"/>
                <a:ext cx="1720028" cy="4089654"/>
                <a:chOff x="4251161" y="1109592"/>
                <a:chExt cx="1720028" cy="4089654"/>
              </a:xfrm>
            </p:grpSpPr>
            <p:grpSp>
              <p:nvGrpSpPr>
                <p:cNvPr id="47161" name="Grupp 112"/>
                <p:cNvGrpSpPr>
                  <a:grpSpLocks/>
                </p:cNvGrpSpPr>
                <p:nvPr/>
              </p:nvGrpSpPr>
              <p:grpSpPr bwMode="auto">
                <a:xfrm>
                  <a:off x="4523870" y="1109592"/>
                  <a:ext cx="601579" cy="3507848"/>
                  <a:chOff x="4430294" y="708552"/>
                  <a:chExt cx="601579" cy="3507848"/>
                </a:xfrm>
              </p:grpSpPr>
              <p:grpSp>
                <p:nvGrpSpPr>
                  <p:cNvPr id="47164" name="Grupp 75"/>
                  <p:cNvGrpSpPr>
                    <a:grpSpLocks/>
                  </p:cNvGrpSpPr>
                  <p:nvPr/>
                </p:nvGrpSpPr>
                <p:grpSpPr bwMode="auto">
                  <a:xfrm>
                    <a:off x="4430294" y="1483994"/>
                    <a:ext cx="598915" cy="2505144"/>
                    <a:chOff x="3408947" y="1478645"/>
                    <a:chExt cx="598915" cy="2505144"/>
                  </a:xfrm>
                </p:grpSpPr>
                <p:cxnSp>
                  <p:nvCxnSpPr>
                    <p:cNvPr id="47196" name="Rak 1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08947" y="3983789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97" name="Rak 10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4297" y="3374188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98" name="Rak 10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9651" y="2737901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99" name="Rak 1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1635" y="2128325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200" name="Rak 11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6987" y="1478645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65" name="Grupp 76"/>
                  <p:cNvGrpSpPr>
                    <a:grpSpLocks/>
                  </p:cNvGrpSpPr>
                  <p:nvPr/>
                </p:nvGrpSpPr>
                <p:grpSpPr bwMode="auto">
                  <a:xfrm>
                    <a:off x="4537243" y="3735140"/>
                    <a:ext cx="366294" cy="481260"/>
                    <a:chOff x="3515896" y="3743159"/>
                    <a:chExt cx="366294" cy="481260"/>
                  </a:xfrm>
                </p:grpSpPr>
                <p:sp>
                  <p:nvSpPr>
                    <p:cNvPr id="47192" name="Ellips 10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5896" y="3916956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93" name="Ellips 10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8504" y="392230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94" name="Rak pil 10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9369" y="3743159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95" name="Rak pil 10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3369" y="3769893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66" name="Grupp 77"/>
                  <p:cNvGrpSpPr>
                    <a:grpSpLocks/>
                  </p:cNvGrpSpPr>
                  <p:nvPr/>
                </p:nvGrpSpPr>
                <p:grpSpPr bwMode="auto">
                  <a:xfrm>
                    <a:off x="4542591" y="3138908"/>
                    <a:ext cx="366294" cy="481260"/>
                    <a:chOff x="3515896" y="3743159"/>
                    <a:chExt cx="366294" cy="481260"/>
                  </a:xfrm>
                </p:grpSpPr>
                <p:sp>
                  <p:nvSpPr>
                    <p:cNvPr id="47188" name="Ellips 9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5896" y="3916956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89" name="Ellips 100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8504" y="392230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90" name="Rak pil 10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9369" y="3743159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91" name="Rak pil 10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3369" y="3769893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67" name="Grupp 78"/>
                  <p:cNvGrpSpPr>
                    <a:grpSpLocks/>
                  </p:cNvGrpSpPr>
                  <p:nvPr/>
                </p:nvGrpSpPr>
                <p:grpSpPr bwMode="auto">
                  <a:xfrm>
                    <a:off x="4561348" y="1887623"/>
                    <a:ext cx="366294" cy="481260"/>
                    <a:chOff x="3515896" y="3743159"/>
                    <a:chExt cx="366294" cy="481260"/>
                  </a:xfrm>
                </p:grpSpPr>
                <p:sp>
                  <p:nvSpPr>
                    <p:cNvPr id="47184" name="Ellips 9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5896" y="3916956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85" name="Ellips 9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8504" y="392230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86" name="Rak pil 9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9369" y="3743159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87" name="Rak pil 9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3369" y="3769893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68" name="Grupp 79"/>
                  <p:cNvGrpSpPr>
                    <a:grpSpLocks/>
                  </p:cNvGrpSpPr>
                  <p:nvPr/>
                </p:nvGrpSpPr>
                <p:grpSpPr bwMode="auto">
                  <a:xfrm>
                    <a:off x="4547938" y="2529286"/>
                    <a:ext cx="366294" cy="454530"/>
                    <a:chOff x="3513223" y="1909009"/>
                    <a:chExt cx="366294" cy="454530"/>
                  </a:xfrm>
                </p:grpSpPr>
                <p:sp>
                  <p:nvSpPr>
                    <p:cNvPr id="47180" name="Ellips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3223" y="2056072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81" name="Ellips 9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5831" y="2061424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82" name="Rak pil 9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6681" y="192238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83" name="Rak pil 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0699" y="1909009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69" name="Grupp 80"/>
                  <p:cNvGrpSpPr>
                    <a:grpSpLocks/>
                  </p:cNvGrpSpPr>
                  <p:nvPr/>
                </p:nvGrpSpPr>
                <p:grpSpPr bwMode="auto">
                  <a:xfrm>
                    <a:off x="4539922" y="1264678"/>
                    <a:ext cx="366294" cy="454530"/>
                    <a:chOff x="3513223" y="1909009"/>
                    <a:chExt cx="366294" cy="454530"/>
                  </a:xfrm>
                </p:grpSpPr>
                <p:sp>
                  <p:nvSpPr>
                    <p:cNvPr id="47176" name="Ellips 8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3223" y="2056072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77" name="Ellips 88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5831" y="2061424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78" name="Rak pil 8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6681" y="192238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79" name="Rak pil 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0699" y="1909009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70" name="Grupp 81"/>
                  <p:cNvGrpSpPr>
                    <a:grpSpLocks/>
                  </p:cNvGrpSpPr>
                  <p:nvPr/>
                </p:nvGrpSpPr>
                <p:grpSpPr bwMode="auto">
                  <a:xfrm>
                    <a:off x="4585375" y="708552"/>
                    <a:ext cx="366294" cy="454530"/>
                    <a:chOff x="3513223" y="1909009"/>
                    <a:chExt cx="366294" cy="454530"/>
                  </a:xfrm>
                </p:grpSpPr>
                <p:sp>
                  <p:nvSpPr>
                    <p:cNvPr id="47172" name="Ellips 8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3223" y="2056072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73" name="Ellips 8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5831" y="2061424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74" name="Rak pil 8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6681" y="192238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75" name="Rak pil 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0699" y="1909009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47171" name="Rak 8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443663" y="914512"/>
                    <a:ext cx="588210" cy="133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7162" name="Högerböjd 113"/>
                <p:cNvSpPr>
                  <a:spLocks noChangeArrowheads="1"/>
                </p:cNvSpPr>
                <p:nvPr/>
              </p:nvSpPr>
              <p:spPr bwMode="auto">
                <a:xfrm rot="10800000">
                  <a:off x="5293895" y="2433042"/>
                  <a:ext cx="441164" cy="748656"/>
                </a:xfrm>
                <a:prstGeom prst="curvedRightArrow">
                  <a:avLst>
                    <a:gd name="adj1" fmla="val 24999"/>
                    <a:gd name="adj2" fmla="val 49999"/>
                    <a:gd name="adj3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7163" name="textruta 115"/>
                <p:cNvSpPr txBox="1">
                  <a:spLocks noChangeArrowheads="1"/>
                </p:cNvSpPr>
                <p:nvPr/>
              </p:nvSpPr>
              <p:spPr bwMode="auto">
                <a:xfrm>
                  <a:off x="4251161" y="4799251"/>
                  <a:ext cx="1720028" cy="399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sv-SE"/>
                    <a:t>v=0 pair exc.</a:t>
                  </a:r>
                </a:p>
              </p:txBody>
            </p:sp>
          </p:grpSp>
          <p:sp>
            <p:nvSpPr>
              <p:cNvPr id="47160" name="textruta 165"/>
              <p:cNvSpPr txBox="1">
                <a:spLocks noChangeArrowheads="1"/>
              </p:cNvSpPr>
              <p:nvPr/>
            </p:nvSpPr>
            <p:spPr bwMode="auto">
              <a:xfrm>
                <a:off x="3449050" y="5253793"/>
                <a:ext cx="2417944" cy="399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/>
                  <a:t>I = 0</a:t>
                </a:r>
                <a:r>
                  <a:rPr lang="sv-SE" baseline="30000"/>
                  <a:t>+</a:t>
                </a:r>
                <a:r>
                  <a:rPr lang="sv-SE"/>
                  <a:t>, 2</a:t>
                </a:r>
                <a:r>
                  <a:rPr lang="sv-SE" baseline="30000"/>
                  <a:t>+</a:t>
                </a:r>
                <a:r>
                  <a:rPr lang="sv-SE"/>
                  <a:t>, 4</a:t>
                </a:r>
                <a:r>
                  <a:rPr lang="sv-SE" baseline="30000"/>
                  <a:t>+</a:t>
                </a:r>
                <a:r>
                  <a:rPr lang="sv-SE"/>
                  <a:t>, 6</a:t>
                </a:r>
                <a:r>
                  <a:rPr lang="sv-SE" baseline="30000"/>
                  <a:t>+</a:t>
                </a:r>
                <a:r>
                  <a:rPr lang="sv-SE"/>
                  <a:t>, …</a:t>
                </a:r>
              </a:p>
            </p:txBody>
          </p:sp>
        </p:grpSp>
        <p:pic>
          <p:nvPicPr>
            <p:cNvPr id="47158" name="Bildobjekt 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637" y="5971022"/>
              <a:ext cx="3729781" cy="55278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</p:grpSp>
      <p:grpSp>
        <p:nvGrpSpPr>
          <p:cNvPr id="47109" name="Grupp 183"/>
          <p:cNvGrpSpPr>
            <a:grpSpLocks/>
          </p:cNvGrpSpPr>
          <p:nvPr/>
        </p:nvGrpSpPr>
        <p:grpSpPr bwMode="auto">
          <a:xfrm>
            <a:off x="2781300" y="1084264"/>
            <a:ext cx="2512705" cy="4562480"/>
            <a:chOff x="6649443" y="1096222"/>
            <a:chExt cx="2722650" cy="4563079"/>
          </a:xfrm>
        </p:grpSpPr>
        <p:grpSp>
          <p:nvGrpSpPr>
            <p:cNvPr id="47111" name="Grupp 177"/>
            <p:cNvGrpSpPr>
              <a:grpSpLocks/>
            </p:cNvGrpSpPr>
            <p:nvPr/>
          </p:nvGrpSpPr>
          <p:grpSpPr bwMode="auto">
            <a:xfrm>
              <a:off x="6649443" y="1096222"/>
              <a:ext cx="2100965" cy="4116568"/>
              <a:chOff x="6649443" y="1096222"/>
              <a:chExt cx="2100965" cy="4116568"/>
            </a:xfrm>
          </p:grpSpPr>
          <p:grpSp>
            <p:nvGrpSpPr>
              <p:cNvPr id="47113" name="Grupp 162"/>
              <p:cNvGrpSpPr>
                <a:grpSpLocks/>
              </p:cNvGrpSpPr>
              <p:nvPr/>
            </p:nvGrpSpPr>
            <p:grpSpPr bwMode="auto">
              <a:xfrm>
                <a:off x="6649443" y="1096222"/>
                <a:ext cx="1911675" cy="3507848"/>
                <a:chOff x="5967675" y="695182"/>
                <a:chExt cx="1911675" cy="3507848"/>
              </a:xfrm>
            </p:grpSpPr>
            <p:grpSp>
              <p:nvGrpSpPr>
                <p:cNvPr id="47115" name="Grupp 156"/>
                <p:cNvGrpSpPr>
                  <a:grpSpLocks/>
                </p:cNvGrpSpPr>
                <p:nvPr/>
              </p:nvGrpSpPr>
              <p:grpSpPr bwMode="auto">
                <a:xfrm>
                  <a:off x="6783136" y="695182"/>
                  <a:ext cx="601579" cy="3507848"/>
                  <a:chOff x="6783136" y="695182"/>
                  <a:chExt cx="601579" cy="3507848"/>
                </a:xfrm>
              </p:grpSpPr>
              <p:grpSp>
                <p:nvGrpSpPr>
                  <p:cNvPr id="47119" name="Grupp 117"/>
                  <p:cNvGrpSpPr>
                    <a:grpSpLocks/>
                  </p:cNvGrpSpPr>
                  <p:nvPr/>
                </p:nvGrpSpPr>
                <p:grpSpPr bwMode="auto">
                  <a:xfrm>
                    <a:off x="6783136" y="1470624"/>
                    <a:ext cx="598915" cy="2505144"/>
                    <a:chOff x="3408947" y="1478645"/>
                    <a:chExt cx="598915" cy="2505144"/>
                  </a:xfrm>
                </p:grpSpPr>
                <p:cxnSp>
                  <p:nvCxnSpPr>
                    <p:cNvPr id="47151" name="Rak 14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08947" y="3983789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52" name="Rak 1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4297" y="3374188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53" name="Rak 15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9651" y="2737901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54" name="Rak 15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1635" y="2128325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55" name="Rak 15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16987" y="1478645"/>
                      <a:ext cx="58821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0" name="Grupp 118"/>
                  <p:cNvGrpSpPr>
                    <a:grpSpLocks/>
                  </p:cNvGrpSpPr>
                  <p:nvPr/>
                </p:nvGrpSpPr>
                <p:grpSpPr bwMode="auto">
                  <a:xfrm>
                    <a:off x="6890085" y="3721770"/>
                    <a:ext cx="366294" cy="481260"/>
                    <a:chOff x="3515896" y="3743159"/>
                    <a:chExt cx="366294" cy="481260"/>
                  </a:xfrm>
                </p:grpSpPr>
                <p:sp>
                  <p:nvSpPr>
                    <p:cNvPr id="47147" name="Ellips 14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5896" y="3916956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48" name="Ellips 14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8504" y="392230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49" name="Rak pil 14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9369" y="3743159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50" name="Rak pil 14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3369" y="3769893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1" name="Grupp 119"/>
                  <p:cNvGrpSpPr>
                    <a:grpSpLocks/>
                  </p:cNvGrpSpPr>
                  <p:nvPr/>
                </p:nvGrpSpPr>
                <p:grpSpPr bwMode="auto">
                  <a:xfrm>
                    <a:off x="6895433" y="3125538"/>
                    <a:ext cx="366294" cy="481260"/>
                    <a:chOff x="3515896" y="3743159"/>
                    <a:chExt cx="366294" cy="481260"/>
                  </a:xfrm>
                </p:grpSpPr>
                <p:sp>
                  <p:nvSpPr>
                    <p:cNvPr id="47143" name="Ellips 14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5896" y="3916956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44" name="Ellips 14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8504" y="392230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45" name="Rak pil 14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9369" y="3743159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46" name="Rak pil 14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3369" y="3769893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2" name="Grupp 154"/>
                  <p:cNvGrpSpPr>
                    <a:grpSpLocks/>
                  </p:cNvGrpSpPr>
                  <p:nvPr/>
                </p:nvGrpSpPr>
                <p:grpSpPr bwMode="auto">
                  <a:xfrm>
                    <a:off x="6900780" y="2489201"/>
                    <a:ext cx="366294" cy="481260"/>
                    <a:chOff x="6900780" y="2489201"/>
                    <a:chExt cx="366294" cy="481260"/>
                  </a:xfrm>
                </p:grpSpPr>
                <p:sp>
                  <p:nvSpPr>
                    <p:cNvPr id="47139" name="Ellips 13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900780" y="2662998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40" name="Ellips 138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7133388" y="2668350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41" name="Rak pil 13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954253" y="248920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42" name="Rak pil 14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08253" y="2515935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3" name="Grupp 121"/>
                  <p:cNvGrpSpPr>
                    <a:grpSpLocks/>
                  </p:cNvGrpSpPr>
                  <p:nvPr/>
                </p:nvGrpSpPr>
                <p:grpSpPr bwMode="auto">
                  <a:xfrm>
                    <a:off x="6887412" y="1900988"/>
                    <a:ext cx="366294" cy="454530"/>
                    <a:chOff x="3513223" y="1909009"/>
                    <a:chExt cx="366294" cy="454530"/>
                  </a:xfrm>
                </p:grpSpPr>
                <p:sp>
                  <p:nvSpPr>
                    <p:cNvPr id="47135" name="Ellips 13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3223" y="2056072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36" name="Ellips 13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5831" y="2061424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37" name="Rak pil 13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6681" y="192238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38" name="Rak pil 13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0699" y="1909009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4" name="Grupp 155"/>
                  <p:cNvGrpSpPr>
                    <a:grpSpLocks/>
                  </p:cNvGrpSpPr>
                  <p:nvPr/>
                </p:nvGrpSpPr>
                <p:grpSpPr bwMode="auto">
                  <a:xfrm>
                    <a:off x="6892764" y="1251308"/>
                    <a:ext cx="366294" cy="454530"/>
                    <a:chOff x="6892764" y="1251308"/>
                    <a:chExt cx="366294" cy="454530"/>
                  </a:xfrm>
                </p:grpSpPr>
                <p:sp>
                  <p:nvSpPr>
                    <p:cNvPr id="47131" name="Ellips 12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892764" y="1398371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32" name="Ellips 130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7125372" y="1403723"/>
                      <a:ext cx="133686" cy="13368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33" name="Rak pil 13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946222" y="1264680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34" name="Rak pil 13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00240" y="1251308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47125" name="Grupp 123"/>
                  <p:cNvGrpSpPr>
                    <a:grpSpLocks/>
                  </p:cNvGrpSpPr>
                  <p:nvPr/>
                </p:nvGrpSpPr>
                <p:grpSpPr bwMode="auto">
                  <a:xfrm>
                    <a:off x="6938217" y="695182"/>
                    <a:ext cx="366294" cy="454530"/>
                    <a:chOff x="3513223" y="1909009"/>
                    <a:chExt cx="366294" cy="454530"/>
                  </a:xfrm>
                </p:grpSpPr>
                <p:sp>
                  <p:nvSpPr>
                    <p:cNvPr id="47127" name="Ellips 12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513223" y="2056072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47128" name="Ellips 12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745831" y="2061424"/>
                      <a:ext cx="133686" cy="1336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cxnSp>
                  <p:nvCxnSpPr>
                    <p:cNvPr id="47129" name="Rak pil 12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566681" y="1922381"/>
                      <a:ext cx="13367" cy="44115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130" name="Rak pil 1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20699" y="1909009"/>
                      <a:ext cx="0" cy="45452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47126" name="Rak 124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796505" y="901142"/>
                    <a:ext cx="588210" cy="133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7116" name="textruta 157"/>
                <p:cNvSpPr txBox="1">
                  <a:spLocks noChangeArrowheads="1"/>
                </p:cNvSpPr>
                <p:nvPr/>
              </p:nvSpPr>
              <p:spPr bwMode="auto">
                <a:xfrm>
                  <a:off x="6403474" y="2486536"/>
                  <a:ext cx="506185" cy="400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sv-SE"/>
                    <a:t>Ω</a:t>
                  </a:r>
                  <a:r>
                    <a:rPr lang="sv-SE" baseline="-25000"/>
                    <a:t>1</a:t>
                  </a:r>
                  <a:endParaRPr lang="sv-SE"/>
                </a:p>
              </p:txBody>
            </p:sp>
            <p:sp>
              <p:nvSpPr>
                <p:cNvPr id="47117" name="textruta 158"/>
                <p:cNvSpPr txBox="1">
                  <a:spLocks noChangeArrowheads="1"/>
                </p:cNvSpPr>
                <p:nvPr/>
              </p:nvSpPr>
              <p:spPr bwMode="auto">
                <a:xfrm>
                  <a:off x="5967675" y="1235253"/>
                  <a:ext cx="970636" cy="400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sv-SE"/>
                    <a:t>Ω</a:t>
                  </a:r>
                  <a:r>
                    <a:rPr lang="sv-SE" baseline="-25000"/>
                    <a:t>2</a:t>
                  </a:r>
                  <a:r>
                    <a:rPr lang="sv-SE"/>
                    <a:t>=Ω</a:t>
                  </a:r>
                  <a:r>
                    <a:rPr lang="sv-SE" baseline="-25000"/>
                    <a:t>1</a:t>
                  </a:r>
                  <a:endParaRPr lang="sv-SE"/>
                </a:p>
              </p:txBody>
            </p:sp>
            <p:sp>
              <p:nvSpPr>
                <p:cNvPr id="47118" name="Högerböjd 160"/>
                <p:cNvSpPr>
                  <a:spLocks noChangeArrowheads="1"/>
                </p:cNvSpPr>
                <p:nvPr/>
              </p:nvSpPr>
              <p:spPr bwMode="auto">
                <a:xfrm rot="10800000">
                  <a:off x="7438186" y="1376947"/>
                  <a:ext cx="441164" cy="1395690"/>
                </a:xfrm>
                <a:prstGeom prst="curvedRightArrow">
                  <a:avLst>
                    <a:gd name="adj1" fmla="val 24987"/>
                    <a:gd name="adj2" fmla="val 50003"/>
                    <a:gd name="adj3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</p:grpSp>
          <p:sp>
            <p:nvSpPr>
              <p:cNvPr id="47114" name="textruta 161"/>
              <p:cNvSpPr txBox="1">
                <a:spLocks noChangeArrowheads="1"/>
              </p:cNvSpPr>
              <p:nvPr/>
            </p:nvSpPr>
            <p:spPr bwMode="auto">
              <a:xfrm>
                <a:off x="7071879" y="4812628"/>
                <a:ext cx="1678529" cy="400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/>
                  <a:t>v=2 2pq exc.</a:t>
                </a:r>
              </a:p>
            </p:txBody>
          </p:sp>
        </p:grpSp>
        <p:sp>
          <p:nvSpPr>
            <p:cNvPr id="47112" name="textruta 167"/>
            <p:cNvSpPr txBox="1">
              <a:spLocks noChangeArrowheads="1"/>
            </p:cNvSpPr>
            <p:nvPr/>
          </p:nvSpPr>
          <p:spPr bwMode="auto">
            <a:xfrm>
              <a:off x="6970246" y="5259138"/>
              <a:ext cx="2401847" cy="4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I = 0</a:t>
              </a:r>
              <a:r>
                <a:rPr lang="sv-SE" baseline="30000"/>
                <a:t>π</a:t>
              </a:r>
              <a:r>
                <a:rPr lang="sv-SE"/>
                <a:t>, 1</a:t>
              </a:r>
              <a:r>
                <a:rPr lang="sv-SE" baseline="30000"/>
                <a:t>π</a:t>
              </a:r>
              <a:r>
                <a:rPr lang="sv-SE"/>
                <a:t>, 2</a:t>
              </a:r>
              <a:r>
                <a:rPr lang="sv-SE" baseline="30000"/>
                <a:t>π</a:t>
              </a:r>
              <a:r>
                <a:rPr lang="sv-SE"/>
                <a:t>, 3</a:t>
              </a:r>
              <a:r>
                <a:rPr lang="sv-SE" baseline="30000"/>
                <a:t>π</a:t>
              </a:r>
              <a:r>
                <a:rPr lang="sv-SE"/>
                <a:t>, …</a:t>
              </a:r>
            </a:p>
          </p:txBody>
        </p:sp>
      </p:grpSp>
      <p:pic>
        <p:nvPicPr>
          <p:cNvPr id="47110" name="Bildobjekt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66" y="5973764"/>
            <a:ext cx="3380642" cy="5365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19164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>
                <a:solidFill>
                  <a:schemeClr val="bg1"/>
                </a:solidFill>
                <a:latin typeface="Arial" charset="0"/>
              </a:rPr>
              <a:t>        Two kinds of K=0 excitations </a:t>
            </a:r>
            <a:endParaRPr lang="en-GB" sz="2800" i="1" baseline="30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1986" name="Grupp 27"/>
          <p:cNvGrpSpPr>
            <a:grpSpLocks/>
          </p:cNvGrpSpPr>
          <p:nvPr/>
        </p:nvGrpSpPr>
        <p:grpSpPr bwMode="auto">
          <a:xfrm>
            <a:off x="257186" y="1538289"/>
            <a:ext cx="4143365" cy="3494139"/>
            <a:chOff x="266065" y="877789"/>
            <a:chExt cx="4488329" cy="3494597"/>
          </a:xfrm>
        </p:grpSpPr>
        <p:pic>
          <p:nvPicPr>
            <p:cNvPr id="42001" name="Bildobjekt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1" y="877789"/>
              <a:ext cx="4007353" cy="3092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2" name="textruta 9"/>
            <p:cNvSpPr txBox="1">
              <a:spLocks noChangeArrowheads="1"/>
            </p:cNvSpPr>
            <p:nvPr/>
          </p:nvSpPr>
          <p:spPr bwMode="auto">
            <a:xfrm>
              <a:off x="2141501" y="3972224"/>
              <a:ext cx="1483080" cy="40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E</a:t>
              </a:r>
              <a:r>
                <a:rPr lang="sv-SE" baseline="-25000"/>
                <a:t>exc</a:t>
              </a:r>
              <a:r>
                <a:rPr lang="sv-SE"/>
                <a:t> (MeV)</a:t>
              </a:r>
            </a:p>
          </p:txBody>
        </p:sp>
        <p:grpSp>
          <p:nvGrpSpPr>
            <p:cNvPr id="42003" name="Grupp 26"/>
            <p:cNvGrpSpPr>
              <a:grpSpLocks/>
            </p:cNvGrpSpPr>
            <p:nvPr/>
          </p:nvGrpSpPr>
          <p:grpSpPr bwMode="auto">
            <a:xfrm>
              <a:off x="266065" y="1435602"/>
              <a:ext cx="4274203" cy="2345657"/>
              <a:chOff x="266065" y="1435602"/>
              <a:chExt cx="4274203" cy="2345657"/>
            </a:xfrm>
          </p:grpSpPr>
          <p:sp>
            <p:nvSpPr>
              <p:cNvPr id="42004" name="textruta 10"/>
              <p:cNvSpPr txBox="1">
                <a:spLocks noChangeArrowheads="1"/>
              </p:cNvSpPr>
              <p:nvPr/>
            </p:nvSpPr>
            <p:spPr bwMode="auto">
              <a:xfrm rot="16200000">
                <a:off x="-410988" y="2112655"/>
                <a:ext cx="1787527" cy="433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/>
                  <a:t>Acc. level dens</a:t>
                </a:r>
              </a:p>
            </p:txBody>
          </p:sp>
          <p:sp>
            <p:nvSpPr>
              <p:cNvPr id="42005" name="textruta 19"/>
              <p:cNvSpPr txBox="1">
                <a:spLocks noChangeArrowheads="1"/>
              </p:cNvSpPr>
              <p:nvPr/>
            </p:nvSpPr>
            <p:spPr bwMode="auto">
              <a:xfrm>
                <a:off x="3946837" y="3411879"/>
                <a:ext cx="593431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1800" i="1">
                    <a:solidFill>
                      <a:srgbClr val="FF0000"/>
                    </a:solidFill>
                  </a:rPr>
                  <a:t>v</a:t>
                </a:r>
                <a:r>
                  <a:rPr lang="sv-SE" sz="1800">
                    <a:solidFill>
                      <a:srgbClr val="FF0000"/>
                    </a:solidFill>
                  </a:rPr>
                  <a:t>=0</a:t>
                </a:r>
              </a:p>
            </p:txBody>
          </p:sp>
          <p:sp>
            <p:nvSpPr>
              <p:cNvPr id="42006" name="textruta 24"/>
              <p:cNvSpPr txBox="1">
                <a:spLocks noChangeArrowheads="1"/>
              </p:cNvSpPr>
              <p:nvPr/>
            </p:nvSpPr>
            <p:spPr bwMode="auto">
              <a:xfrm>
                <a:off x="3700819" y="2231904"/>
                <a:ext cx="593431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1800" i="1">
                    <a:solidFill>
                      <a:srgbClr val="0000FF"/>
                    </a:solidFill>
                  </a:rPr>
                  <a:t>v</a:t>
                </a:r>
                <a:r>
                  <a:rPr lang="sv-SE" sz="1800">
                    <a:solidFill>
                      <a:srgbClr val="0000FF"/>
                    </a:solidFill>
                  </a:rPr>
                  <a:t>&gt;0</a:t>
                </a:r>
              </a:p>
            </p:txBody>
          </p:sp>
        </p:grpSp>
      </p:grpSp>
      <p:grpSp>
        <p:nvGrpSpPr>
          <p:cNvPr id="29" name="Grupp 28"/>
          <p:cNvGrpSpPr>
            <a:grpSpLocks/>
          </p:cNvGrpSpPr>
          <p:nvPr/>
        </p:nvGrpSpPr>
        <p:grpSpPr bwMode="auto">
          <a:xfrm>
            <a:off x="4707573" y="1550988"/>
            <a:ext cx="3955780" cy="3509879"/>
            <a:chOff x="4975399" y="878526"/>
            <a:chExt cx="4284782" cy="3509152"/>
          </a:xfrm>
        </p:grpSpPr>
        <p:pic>
          <p:nvPicPr>
            <p:cNvPr id="41995" name="Bildobjekt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477" y="878526"/>
              <a:ext cx="3853704" cy="3110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textruta 13"/>
            <p:cNvSpPr txBox="1">
              <a:spLocks noChangeArrowheads="1"/>
            </p:cNvSpPr>
            <p:nvPr/>
          </p:nvSpPr>
          <p:spPr bwMode="auto">
            <a:xfrm>
              <a:off x="6913074" y="3987651"/>
              <a:ext cx="1482960" cy="400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E</a:t>
              </a:r>
              <a:r>
                <a:rPr lang="sv-SE" baseline="-25000"/>
                <a:t>exc</a:t>
              </a:r>
              <a:r>
                <a:rPr lang="sv-SE"/>
                <a:t> (MeV)</a:t>
              </a:r>
            </a:p>
          </p:txBody>
        </p:sp>
        <p:sp>
          <p:nvSpPr>
            <p:cNvPr id="41997" name="textruta 15"/>
            <p:cNvSpPr txBox="1">
              <a:spLocks noChangeArrowheads="1"/>
            </p:cNvSpPr>
            <p:nvPr/>
          </p:nvSpPr>
          <p:spPr bwMode="auto">
            <a:xfrm rot="16200000">
              <a:off x="4298631" y="2090743"/>
              <a:ext cx="178692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Acc. level dens</a:t>
              </a:r>
            </a:p>
          </p:txBody>
        </p:sp>
        <p:sp>
          <p:nvSpPr>
            <p:cNvPr id="41998" name="textruta 23"/>
            <p:cNvSpPr txBox="1">
              <a:spLocks noChangeArrowheads="1"/>
            </p:cNvSpPr>
            <p:nvPr/>
          </p:nvSpPr>
          <p:spPr bwMode="auto">
            <a:xfrm>
              <a:off x="8083424" y="2443589"/>
              <a:ext cx="593383" cy="3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 sz="1800" i="1">
                  <a:solidFill>
                    <a:srgbClr val="FF0000"/>
                  </a:solidFill>
                </a:rPr>
                <a:t>v</a:t>
              </a:r>
              <a:r>
                <a:rPr lang="sv-SE" sz="1800">
                  <a:solidFill>
                    <a:srgbClr val="FF0000"/>
                  </a:solidFill>
                </a:rPr>
                <a:t>=0</a:t>
              </a:r>
            </a:p>
          </p:txBody>
        </p:sp>
        <p:sp>
          <p:nvSpPr>
            <p:cNvPr id="41999" name="textruta 25"/>
            <p:cNvSpPr txBox="1">
              <a:spLocks noChangeArrowheads="1"/>
            </p:cNvSpPr>
            <p:nvPr/>
          </p:nvSpPr>
          <p:spPr bwMode="auto">
            <a:xfrm>
              <a:off x="7364285" y="1724342"/>
              <a:ext cx="593383" cy="3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 sz="1800" i="1">
                  <a:solidFill>
                    <a:srgbClr val="0000FF"/>
                  </a:solidFill>
                </a:rPr>
                <a:t>v</a:t>
              </a:r>
              <a:r>
                <a:rPr lang="sv-SE" sz="1800">
                  <a:solidFill>
                    <a:srgbClr val="0000FF"/>
                  </a:solidFill>
                </a:rPr>
                <a:t>&gt;0</a:t>
              </a:r>
            </a:p>
          </p:txBody>
        </p:sp>
        <p:cxnSp>
          <p:nvCxnSpPr>
            <p:cNvPr id="42000" name="Rak pil 21"/>
            <p:cNvCxnSpPr>
              <a:cxnSpLocks noChangeShapeType="1"/>
            </p:cNvCxnSpPr>
            <p:nvPr/>
          </p:nvCxnSpPr>
          <p:spPr bwMode="auto">
            <a:xfrm flipH="1" flipV="1">
              <a:off x="7159089" y="3474139"/>
              <a:ext cx="12450" cy="211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88" name="textruta 22"/>
          <p:cNvSpPr txBox="1">
            <a:spLocks noChangeArrowheads="1"/>
          </p:cNvSpPr>
          <p:nvPr/>
        </p:nvSpPr>
        <p:spPr bwMode="auto">
          <a:xfrm>
            <a:off x="2539512" y="735014"/>
            <a:ext cx="48908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Accumulated level dens of K=0 band heads</a:t>
            </a:r>
          </a:p>
          <a:p>
            <a:r>
              <a:rPr lang="sv-SE"/>
              <a:t>Fermi-gas model, A=168, seniority = </a:t>
            </a:r>
            <a:r>
              <a:rPr lang="sv-SE" i="1"/>
              <a:t>v</a:t>
            </a:r>
          </a:p>
        </p:txBody>
      </p:sp>
      <p:cxnSp>
        <p:nvCxnSpPr>
          <p:cNvPr id="17" name="Rak pil 16"/>
          <p:cNvCxnSpPr>
            <a:cxnSpLocks noChangeShapeType="1"/>
          </p:cNvCxnSpPr>
          <p:nvPr/>
        </p:nvCxnSpPr>
        <p:spPr bwMode="auto">
          <a:xfrm flipV="1">
            <a:off x="2608385" y="3573463"/>
            <a:ext cx="2690446" cy="735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ing 18"/>
          <p:cNvSpPr/>
          <p:nvPr/>
        </p:nvSpPr>
        <p:spPr bwMode="auto">
          <a:xfrm>
            <a:off x="1056543" y="4295775"/>
            <a:ext cx="2161442" cy="285750"/>
          </a:xfrm>
          <a:prstGeom prst="donu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sv-SE">
              <a:latin typeface="Times" pitchFamily="18" charset="0"/>
            </a:endParaRPr>
          </a:p>
        </p:txBody>
      </p:sp>
      <p:sp>
        <p:nvSpPr>
          <p:cNvPr id="2" name="textruta 1"/>
          <p:cNvSpPr txBox="1">
            <a:spLocks noChangeArrowheads="1"/>
          </p:cNvSpPr>
          <p:nvPr/>
        </p:nvSpPr>
        <p:spPr bwMode="auto">
          <a:xfrm>
            <a:off x="2035420" y="5240338"/>
            <a:ext cx="5444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i="1"/>
              <a:t>v</a:t>
            </a:r>
            <a:r>
              <a:rPr lang="sv-SE"/>
              <a:t>=0 part ignored in traditional Fermi-gas model</a:t>
            </a:r>
          </a:p>
        </p:txBody>
      </p:sp>
      <p:sp>
        <p:nvSpPr>
          <p:cNvPr id="4" name="textruta 3"/>
          <p:cNvSpPr txBox="1">
            <a:spLocks noChangeArrowheads="1"/>
          </p:cNvSpPr>
          <p:nvPr/>
        </p:nvSpPr>
        <p:spPr bwMode="auto">
          <a:xfrm>
            <a:off x="2332893" y="5948364"/>
            <a:ext cx="401665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i="1"/>
              <a:t>v</a:t>
            </a:r>
            <a:r>
              <a:rPr lang="sv-SE"/>
              <a:t>=0 states 	favour pair-vibrations</a:t>
            </a:r>
          </a:p>
          <a:p>
            <a:r>
              <a:rPr lang="sv-SE"/>
              <a:t>		dis-favour β-vibrations </a:t>
            </a:r>
          </a:p>
        </p:txBody>
      </p:sp>
      <p:pic>
        <p:nvPicPr>
          <p:cNvPr id="41993" name="Bildobjekt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5" y="1790700"/>
            <a:ext cx="2826727" cy="5349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1994" name="Bildobjekt 2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5" y="2414588"/>
            <a:ext cx="2813538" cy="5524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86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1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ktangel med rundade hörn 6"/>
          <p:cNvSpPr>
            <a:spLocks noChangeArrowheads="1"/>
          </p:cNvSpPr>
          <p:nvPr/>
        </p:nvSpPr>
        <p:spPr bwMode="auto">
          <a:xfrm>
            <a:off x="1727689" y="1189038"/>
            <a:ext cx="5824903" cy="762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pic>
        <p:nvPicPr>
          <p:cNvPr id="43010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1976438"/>
            <a:ext cx="484163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ruta 2"/>
          <p:cNvSpPr txBox="1">
            <a:spLocks noChangeArrowheads="1"/>
          </p:cNvSpPr>
          <p:nvPr/>
        </p:nvSpPr>
        <p:spPr bwMode="auto">
          <a:xfrm>
            <a:off x="3714750" y="3930650"/>
            <a:ext cx="2353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v&gt;0 states dominate</a:t>
            </a:r>
          </a:p>
        </p:txBody>
      </p:sp>
      <p:sp>
        <p:nvSpPr>
          <p:cNvPr id="43012" name="textruta 3"/>
          <p:cNvSpPr txBox="1">
            <a:spLocks noChangeArrowheads="1"/>
          </p:cNvSpPr>
          <p:nvPr/>
        </p:nvSpPr>
        <p:spPr bwMode="auto">
          <a:xfrm>
            <a:off x="2794489" y="5192713"/>
            <a:ext cx="2353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v=0 states dominate</a:t>
            </a:r>
          </a:p>
        </p:txBody>
      </p:sp>
      <p:graphicFrame>
        <p:nvGraphicFramePr>
          <p:cNvPr id="43013" name="Objekt 4"/>
          <p:cNvGraphicFramePr>
            <a:graphicFrameLocks noChangeAspect="1"/>
          </p:cNvGraphicFramePr>
          <p:nvPr/>
        </p:nvGraphicFramePr>
        <p:xfrm>
          <a:off x="5260731" y="1312863"/>
          <a:ext cx="2082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1143000" imgH="241300" progId="Equation.3">
                  <p:embed/>
                </p:oleObj>
              </mc:Choice>
              <mc:Fallback>
                <p:oleObj name="Equation" r:id="rId4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731" y="1312863"/>
                        <a:ext cx="2082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ruta 5"/>
          <p:cNvSpPr txBox="1">
            <a:spLocks noChangeArrowheads="1"/>
          </p:cNvSpPr>
          <p:nvPr/>
        </p:nvSpPr>
        <p:spPr bwMode="auto">
          <a:xfrm>
            <a:off x="1899139" y="1350963"/>
            <a:ext cx="335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v=0, K=0 states dominate for</a:t>
            </a:r>
          </a:p>
        </p:txBody>
      </p:sp>
      <p:sp>
        <p:nvSpPr>
          <p:cNvPr id="4301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>
                <a:solidFill>
                  <a:schemeClr val="bg1"/>
                </a:solidFill>
                <a:latin typeface="Arial" charset="0"/>
              </a:rPr>
              <a:t>        Two kinds of K=0 excitations </a:t>
            </a:r>
            <a:endParaRPr lang="en-GB" sz="2800" i="1" baseline="300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8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Statistical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assumptions</a:t>
            </a:r>
            <a:endParaRPr lang="en-GB" sz="2800" i="1" baseline="30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58" name="textruta 1"/>
          <p:cNvSpPr txBox="1">
            <a:spLocks noChangeArrowheads="1"/>
          </p:cNvSpPr>
          <p:nvPr/>
        </p:nvSpPr>
        <p:spPr bwMode="auto">
          <a:xfrm>
            <a:off x="237392" y="895351"/>
            <a:ext cx="88956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In reaction calculations it is often assumed a statistical mixing </a:t>
            </a:r>
          </a:p>
          <a:p>
            <a:r>
              <a:rPr lang="sv-SE" sz="2400" i="1"/>
              <a:t>also </a:t>
            </a:r>
            <a:r>
              <a:rPr lang="sv-SE" sz="2400"/>
              <a:t>of the good quantum numbers parity and angular momentum </a:t>
            </a:r>
          </a:p>
        </p:txBody>
      </p:sp>
      <p:grpSp>
        <p:nvGrpSpPr>
          <p:cNvPr id="8" name="Grupp 7"/>
          <p:cNvGrpSpPr>
            <a:grpSpLocks/>
          </p:cNvGrpSpPr>
          <p:nvPr/>
        </p:nvGrpSpPr>
        <p:grpSpPr bwMode="auto">
          <a:xfrm>
            <a:off x="22330" y="1871663"/>
            <a:ext cx="7599460" cy="1003300"/>
            <a:chOff x="24183" y="1871663"/>
            <a:chExt cx="8233047" cy="1002548"/>
          </a:xfrm>
        </p:grpSpPr>
        <p:grpSp>
          <p:nvGrpSpPr>
            <p:cNvPr id="19468" name="Grupp 14"/>
            <p:cNvGrpSpPr>
              <a:grpSpLocks/>
            </p:cNvGrpSpPr>
            <p:nvPr/>
          </p:nvGrpSpPr>
          <p:grpSpPr bwMode="auto">
            <a:xfrm>
              <a:off x="24183" y="1871663"/>
              <a:ext cx="5350255" cy="982646"/>
              <a:chOff x="24699" y="1871585"/>
              <a:chExt cx="5350012" cy="982724"/>
            </a:xfrm>
          </p:grpSpPr>
          <p:sp>
            <p:nvSpPr>
              <p:cNvPr id="19470" name="textruta 6"/>
              <p:cNvSpPr txBox="1">
                <a:spLocks noChangeArrowheads="1"/>
              </p:cNvSpPr>
              <p:nvPr/>
            </p:nvSpPr>
            <p:spPr bwMode="auto">
              <a:xfrm>
                <a:off x="24699" y="2392953"/>
                <a:ext cx="5350012" cy="461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2400" dirty="0" err="1"/>
                  <a:t>Equal</a:t>
                </a:r>
                <a:r>
                  <a:rPr lang="sv-SE" sz="2400" dirty="0"/>
                  <a:t> participation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parities</a:t>
                </a:r>
                <a:r>
                  <a:rPr lang="sv-SE" sz="2400" dirty="0"/>
                  <a:t>:</a:t>
                </a:r>
              </a:p>
            </p:txBody>
          </p:sp>
          <p:sp>
            <p:nvSpPr>
              <p:cNvPr id="19471" name="textruta 9"/>
              <p:cNvSpPr txBox="1">
                <a:spLocks noChangeArrowheads="1"/>
              </p:cNvSpPr>
              <p:nvPr/>
            </p:nvSpPr>
            <p:spPr bwMode="auto">
              <a:xfrm>
                <a:off x="200530" y="1871585"/>
                <a:ext cx="1089176" cy="46135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2400"/>
                  <a:t>Parity</a:t>
                </a:r>
              </a:p>
            </p:txBody>
          </p:sp>
        </p:grpSp>
        <p:pic>
          <p:nvPicPr>
            <p:cNvPr id="19469" name="Bildobjekt 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00" y="2465472"/>
              <a:ext cx="2828030" cy="408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upp 8"/>
          <p:cNvGrpSpPr>
            <a:grpSpLocks/>
          </p:cNvGrpSpPr>
          <p:nvPr/>
        </p:nvGrpSpPr>
        <p:grpSpPr bwMode="auto">
          <a:xfrm>
            <a:off x="35782" y="3194050"/>
            <a:ext cx="9173787" cy="3627438"/>
            <a:chOff x="39180" y="3194137"/>
            <a:chExt cx="9938468" cy="3626792"/>
          </a:xfrm>
        </p:grpSpPr>
        <p:grpSp>
          <p:nvGrpSpPr>
            <p:cNvPr id="19461" name="Grupp 17"/>
            <p:cNvGrpSpPr>
              <a:grpSpLocks/>
            </p:cNvGrpSpPr>
            <p:nvPr/>
          </p:nvGrpSpPr>
          <p:grpSpPr bwMode="auto">
            <a:xfrm>
              <a:off x="39180" y="3194137"/>
              <a:ext cx="6978958" cy="3626792"/>
              <a:chOff x="-161" y="3288633"/>
              <a:chExt cx="6978520" cy="3625863"/>
            </a:xfrm>
          </p:grpSpPr>
          <p:sp>
            <p:nvSpPr>
              <p:cNvPr id="19464" name="textruta 7"/>
              <p:cNvSpPr txBox="1">
                <a:spLocks noChangeArrowheads="1"/>
              </p:cNvSpPr>
              <p:nvPr/>
            </p:nvSpPr>
            <p:spPr bwMode="auto">
              <a:xfrm>
                <a:off x="173791" y="3288633"/>
                <a:ext cx="3092968" cy="4614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2400"/>
                  <a:t>Angular momentum</a:t>
                </a:r>
              </a:p>
            </p:txBody>
          </p:sp>
          <p:sp>
            <p:nvSpPr>
              <p:cNvPr id="19465" name="textruta 10"/>
              <p:cNvSpPr txBox="1">
                <a:spLocks noChangeArrowheads="1"/>
              </p:cNvSpPr>
              <p:nvPr/>
            </p:nvSpPr>
            <p:spPr bwMode="auto">
              <a:xfrm>
                <a:off x="-161" y="3997164"/>
                <a:ext cx="5069010" cy="46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2400" dirty="0" err="1"/>
                  <a:t>Statistical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mixing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Ω</a:t>
                </a:r>
                <a:r>
                  <a:rPr lang="sv-SE" sz="2400" dirty="0"/>
                  <a:t> (=</a:t>
                </a:r>
                <a:r>
                  <a:rPr lang="sv-SE" sz="2400" dirty="0" err="1"/>
                  <a:t>j</a:t>
                </a:r>
                <a:r>
                  <a:rPr lang="sv-SE" sz="2400" baseline="-25000" dirty="0" err="1"/>
                  <a:t>z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states</a:t>
                </a:r>
                <a:r>
                  <a:rPr lang="sv-SE" sz="2400" dirty="0"/>
                  <a:t>:</a:t>
                </a:r>
              </a:p>
            </p:txBody>
          </p:sp>
          <p:pic>
            <p:nvPicPr>
              <p:cNvPr id="19466" name="Bildobjekt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186" y="4518133"/>
                <a:ext cx="3085173" cy="2396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7" name="textruta 16"/>
              <p:cNvSpPr txBox="1">
                <a:spLocks noChangeArrowheads="1"/>
              </p:cNvSpPr>
              <p:nvPr/>
            </p:nvSpPr>
            <p:spPr bwMode="auto">
              <a:xfrm>
                <a:off x="45693" y="4692677"/>
                <a:ext cx="4026125" cy="46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2400" dirty="0"/>
                  <a:t>Spin-distribution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:</a:t>
                </a:r>
              </a:p>
            </p:txBody>
          </p:sp>
        </p:grpSp>
        <p:pic>
          <p:nvPicPr>
            <p:cNvPr id="19462" name="Bildobjekt 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816" y="3836737"/>
              <a:ext cx="4895995" cy="70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upp 6"/>
            <p:cNvGrpSpPr/>
            <p:nvPr/>
          </p:nvGrpSpPr>
          <p:grpSpPr>
            <a:xfrm>
              <a:off x="6960872" y="4765838"/>
              <a:ext cx="3016776" cy="1374703"/>
              <a:chOff x="6907400" y="4645526"/>
              <a:chExt cx="3016776" cy="1374703"/>
            </a:xfrm>
            <a:solidFill>
              <a:srgbClr val="FFFFFF"/>
            </a:solidFill>
          </p:grpSpPr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907400" y="4645526"/>
                <a:ext cx="3016776" cy="4000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sv-SE" dirty="0" err="1" smtClean="0"/>
                  <a:t>with</a:t>
                </a:r>
                <a:r>
                  <a:rPr lang="sv-SE" dirty="0" smtClean="0"/>
                  <a:t> spin </a:t>
                </a:r>
                <a:r>
                  <a:rPr lang="sv-SE" dirty="0" err="1" smtClean="0"/>
                  <a:t>cut</a:t>
                </a:r>
                <a:r>
                  <a:rPr lang="sv-SE" dirty="0" smtClean="0"/>
                  <a:t>-off </a:t>
                </a:r>
                <a:r>
                  <a:rPr lang="sv-SE" dirty="0" err="1" smtClean="0"/>
                  <a:t>factor</a:t>
                </a:r>
                <a:r>
                  <a:rPr lang="sv-SE" dirty="0" smtClean="0"/>
                  <a:t>:</a:t>
                </a:r>
              </a:p>
            </p:txBody>
          </p:sp>
          <p:pic>
            <p:nvPicPr>
              <p:cNvPr id="6" name="Bildobjekt 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567" y="5173674"/>
                <a:ext cx="2383977" cy="846555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43312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0" y="9525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>
                <a:solidFill>
                  <a:schemeClr val="bg1"/>
                </a:solidFill>
              </a:rPr>
              <a:t>Observed and calculated spin-distribution – even-even nuclei  </a:t>
            </a:r>
            <a:r>
              <a:rPr lang="sv-SE" sz="2800" i="1">
                <a:solidFill>
                  <a:schemeClr val="bg1"/>
                </a:solidFill>
                <a:latin typeface="Arial" charset="0"/>
              </a:rPr>
              <a:t> </a:t>
            </a:r>
            <a:endParaRPr lang="en-GB" sz="2800" i="1" baseline="300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4034" name="Bildobjek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01700"/>
            <a:ext cx="4572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ruta 2"/>
          <p:cNvSpPr txBox="1">
            <a:spLocks noChangeArrowheads="1"/>
          </p:cNvSpPr>
          <p:nvPr/>
        </p:nvSpPr>
        <p:spPr bwMode="auto">
          <a:xfrm>
            <a:off x="1453661" y="3733800"/>
            <a:ext cx="1239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>
                <a:solidFill>
                  <a:srgbClr val="FF0000"/>
                </a:solidFill>
              </a:rPr>
              <a:t>Exp. data</a:t>
            </a:r>
          </a:p>
        </p:txBody>
      </p:sp>
      <p:cxnSp>
        <p:nvCxnSpPr>
          <p:cNvPr id="44036" name="Rak pil 4"/>
          <p:cNvCxnSpPr>
            <a:cxnSpLocks noChangeShapeType="1"/>
          </p:cNvCxnSpPr>
          <p:nvPr/>
        </p:nvCxnSpPr>
        <p:spPr bwMode="auto">
          <a:xfrm flipV="1">
            <a:off x="2391508" y="3708400"/>
            <a:ext cx="762000" cy="127000"/>
          </a:xfrm>
          <a:prstGeom prst="straightConnector1">
            <a:avLst/>
          </a:prstGeom>
          <a:noFill/>
          <a:ln w="9525">
            <a:solidFill>
              <a:srgbClr val="FF363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7" name="Rak pil 27"/>
          <p:cNvCxnSpPr>
            <a:cxnSpLocks noChangeShapeType="1"/>
          </p:cNvCxnSpPr>
          <p:nvPr/>
        </p:nvCxnSpPr>
        <p:spPr bwMode="auto">
          <a:xfrm>
            <a:off x="2286000" y="4114800"/>
            <a:ext cx="844062" cy="342900"/>
          </a:xfrm>
          <a:prstGeom prst="straightConnector1">
            <a:avLst/>
          </a:prstGeom>
          <a:noFill/>
          <a:ln w="9525">
            <a:solidFill>
              <a:srgbClr val="FF363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8" name="textruta 9"/>
          <p:cNvSpPr txBox="1">
            <a:spLocks noChangeArrowheads="1"/>
          </p:cNvSpPr>
          <p:nvPr/>
        </p:nvSpPr>
        <p:spPr bwMode="auto">
          <a:xfrm>
            <a:off x="2919047" y="5981701"/>
            <a:ext cx="5032147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- Seniority-zero, K=0 states cause staggering</a:t>
            </a:r>
          </a:p>
          <a:p>
            <a:r>
              <a:rPr lang="sv-SE"/>
              <a:t>- Dissapear with increasing exc. energy</a:t>
            </a:r>
          </a:p>
        </p:txBody>
      </p:sp>
      <p:sp>
        <p:nvSpPr>
          <p:cNvPr id="44039" name="textruta 1"/>
          <p:cNvSpPr txBox="1">
            <a:spLocks noChangeArrowheads="1"/>
          </p:cNvSpPr>
          <p:nvPr/>
        </p:nvSpPr>
        <p:spPr bwMode="auto">
          <a:xfrm>
            <a:off x="959828" y="4144963"/>
            <a:ext cx="18588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>
                <a:solidFill>
                  <a:srgbClr val="FF0000"/>
                </a:solidFill>
              </a:rPr>
              <a:t>(</a:t>
            </a:r>
            <a:r>
              <a:rPr lang="sv-SE" baseline="30000" dirty="0">
                <a:solidFill>
                  <a:srgbClr val="FF0000"/>
                </a:solidFill>
              </a:rPr>
              <a:t>156,158</a:t>
            </a:r>
            <a:r>
              <a:rPr lang="sv-SE" dirty="0">
                <a:solidFill>
                  <a:srgbClr val="FF0000"/>
                </a:solidFill>
              </a:rPr>
              <a:t>Gd,</a:t>
            </a:r>
            <a:r>
              <a:rPr lang="sv-SE" baseline="30000" dirty="0">
                <a:solidFill>
                  <a:srgbClr val="FF0000"/>
                </a:solidFill>
              </a:rPr>
              <a:t>168</a:t>
            </a:r>
            <a:r>
              <a:rPr lang="sv-SE" dirty="0">
                <a:solidFill>
                  <a:srgbClr val="FF0000"/>
                </a:solidFill>
              </a:rPr>
              <a:t>Er) </a:t>
            </a:r>
          </a:p>
        </p:txBody>
      </p:sp>
    </p:spTree>
    <p:extLst>
      <p:ext uri="{BB962C8B-B14F-4D97-AF65-F5344CB8AC3E}">
        <p14:creationId xmlns:p14="http://schemas.microsoft.com/office/powerpoint/2010/main" val="147194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4" y="1193800"/>
            <a:ext cx="437270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9525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>
                <a:solidFill>
                  <a:schemeClr val="bg1"/>
                </a:solidFill>
              </a:rPr>
              <a:t>Observed and calculated spin-distributions – odd-odd nuclei </a:t>
            </a:r>
            <a:r>
              <a:rPr lang="sv-SE" sz="2800" i="1">
                <a:solidFill>
                  <a:schemeClr val="bg1"/>
                </a:solidFill>
                <a:latin typeface="Arial" charset="0"/>
              </a:rPr>
              <a:t> </a:t>
            </a:r>
            <a:endParaRPr lang="en-GB" sz="2800" i="1" baseline="30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8131" name="textruta 2"/>
          <p:cNvSpPr txBox="1">
            <a:spLocks noChangeArrowheads="1"/>
          </p:cNvSpPr>
          <p:nvPr/>
        </p:nvSpPr>
        <p:spPr bwMode="auto">
          <a:xfrm>
            <a:off x="1453661" y="3733800"/>
            <a:ext cx="1239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>
                <a:solidFill>
                  <a:srgbClr val="FF0000"/>
                </a:solidFill>
              </a:rPr>
              <a:t>Exp. data</a:t>
            </a:r>
          </a:p>
        </p:txBody>
      </p:sp>
      <p:cxnSp>
        <p:nvCxnSpPr>
          <p:cNvPr id="48132" name="Rak pil 4"/>
          <p:cNvCxnSpPr>
            <a:cxnSpLocks noChangeShapeType="1"/>
          </p:cNvCxnSpPr>
          <p:nvPr/>
        </p:nvCxnSpPr>
        <p:spPr bwMode="auto">
          <a:xfrm flipV="1">
            <a:off x="2391508" y="3708400"/>
            <a:ext cx="762000" cy="127000"/>
          </a:xfrm>
          <a:prstGeom prst="straightConnector1">
            <a:avLst/>
          </a:prstGeom>
          <a:noFill/>
          <a:ln w="9525">
            <a:solidFill>
              <a:srgbClr val="FF363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Rak pil 27"/>
          <p:cNvCxnSpPr>
            <a:cxnSpLocks noChangeShapeType="1"/>
          </p:cNvCxnSpPr>
          <p:nvPr/>
        </p:nvCxnSpPr>
        <p:spPr bwMode="auto">
          <a:xfrm>
            <a:off x="2286000" y="4114800"/>
            <a:ext cx="844062" cy="342900"/>
          </a:xfrm>
          <a:prstGeom prst="straightConnector1">
            <a:avLst/>
          </a:prstGeom>
          <a:noFill/>
          <a:ln w="9525">
            <a:solidFill>
              <a:srgbClr val="FF363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textruta 6"/>
          <p:cNvSpPr txBox="1">
            <a:spLocks noChangeArrowheads="1"/>
          </p:cNvSpPr>
          <p:nvPr/>
        </p:nvSpPr>
        <p:spPr bwMode="auto">
          <a:xfrm>
            <a:off x="1558526" y="6159500"/>
            <a:ext cx="669047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 err="1" smtClean="0"/>
              <a:t>odd-odd</a:t>
            </a:r>
            <a:r>
              <a:rPr lang="sv-SE" dirty="0" smtClean="0"/>
              <a:t> </a:t>
            </a:r>
            <a:r>
              <a:rPr lang="sv-SE" dirty="0" err="1" smtClean="0"/>
              <a:t>nuclei</a:t>
            </a:r>
            <a:r>
              <a:rPr lang="sv-SE" dirty="0" smtClean="0"/>
              <a:t> </a:t>
            </a:r>
            <a:r>
              <a:rPr lang="sv-SE" dirty="0" smtClean="0">
                <a:latin typeface="Wingdings" charset="0"/>
                <a:cs typeface="Wingdings" charset="0"/>
                <a:sym typeface="Wingdings" charset="0"/>
              </a:rPr>
              <a:t></a:t>
            </a:r>
            <a:r>
              <a:rPr lang="sv-SE" dirty="0" smtClean="0"/>
              <a:t>no </a:t>
            </a:r>
            <a:r>
              <a:rPr lang="sv-SE" dirty="0" err="1"/>
              <a:t>zeniority-zero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</a:t>
            </a:r>
            <a:r>
              <a:rPr lang="sv-SE" dirty="0">
                <a:latin typeface="Wingdings" charset="0"/>
                <a:cs typeface="Wingdings" charset="0"/>
                <a:sym typeface="Wingdings" charset="0"/>
              </a:rPr>
              <a:t></a:t>
            </a:r>
            <a:r>
              <a:rPr lang="sv-SE" dirty="0"/>
              <a:t> no staggering</a:t>
            </a:r>
          </a:p>
        </p:txBody>
      </p:sp>
      <p:sp>
        <p:nvSpPr>
          <p:cNvPr id="8" name="textruta 1"/>
          <p:cNvSpPr txBox="1">
            <a:spLocks noChangeArrowheads="1"/>
          </p:cNvSpPr>
          <p:nvPr/>
        </p:nvSpPr>
        <p:spPr bwMode="auto">
          <a:xfrm>
            <a:off x="353055" y="4144963"/>
            <a:ext cx="2170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>
                <a:solidFill>
                  <a:srgbClr val="FF0000"/>
                </a:solidFill>
              </a:rPr>
              <a:t>(</a:t>
            </a:r>
            <a:r>
              <a:rPr lang="sv-SE" baseline="30000" dirty="0" smtClean="0">
                <a:solidFill>
                  <a:srgbClr val="FF0000"/>
                </a:solidFill>
              </a:rPr>
              <a:t>166</a:t>
            </a:r>
            <a:r>
              <a:rPr lang="sv-SE" dirty="0" smtClean="0">
                <a:solidFill>
                  <a:srgbClr val="FF0000"/>
                </a:solidFill>
              </a:rPr>
              <a:t>H</a:t>
            </a:r>
            <a:r>
              <a:rPr lang="sv-SE" dirty="0">
                <a:solidFill>
                  <a:srgbClr val="FF0000"/>
                </a:solidFill>
              </a:rPr>
              <a:t>o</a:t>
            </a:r>
            <a:r>
              <a:rPr lang="sv-SE" dirty="0" smtClean="0">
                <a:solidFill>
                  <a:srgbClr val="FF0000"/>
                </a:solidFill>
              </a:rPr>
              <a:t>,</a:t>
            </a:r>
            <a:r>
              <a:rPr lang="sv-SE" baseline="30000" dirty="0" smtClean="0">
                <a:solidFill>
                  <a:srgbClr val="FF0000"/>
                </a:solidFill>
              </a:rPr>
              <a:t>176</a:t>
            </a:r>
            <a:r>
              <a:rPr lang="sv-SE" dirty="0" smtClean="0">
                <a:solidFill>
                  <a:srgbClr val="FF0000"/>
                </a:solidFill>
              </a:rPr>
              <a:t>Lu,</a:t>
            </a:r>
            <a:r>
              <a:rPr lang="sv-SE" baseline="30000" dirty="0" smtClean="0">
                <a:solidFill>
                  <a:srgbClr val="FF0000"/>
                </a:solidFill>
              </a:rPr>
              <a:t>182</a:t>
            </a:r>
            <a:r>
              <a:rPr lang="sv-SE" dirty="0" smtClean="0">
                <a:solidFill>
                  <a:srgbClr val="FF0000"/>
                </a:solidFill>
              </a:rPr>
              <a:t>Ta) 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2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9525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i="1" dirty="0" smtClean="0">
                <a:solidFill>
                  <a:schemeClr val="bg1"/>
                </a:solidFill>
                <a:latin typeface="Arial" charset="0"/>
              </a:rPr>
              <a:t>Accumulation of all levels in three nuclei</a:t>
            </a:r>
            <a:endParaRPr lang="en-GB" sz="2800" i="1" baseline="30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8134" name="textruta 6"/>
          <p:cNvSpPr txBox="1">
            <a:spLocks noChangeArrowheads="1"/>
          </p:cNvSpPr>
          <p:nvPr/>
        </p:nvSpPr>
        <p:spPr bwMode="auto">
          <a:xfrm>
            <a:off x="3677839" y="6129221"/>
            <a:ext cx="240920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 smtClean="0"/>
              <a:t>Excellent </a:t>
            </a:r>
            <a:r>
              <a:rPr lang="sv-SE" dirty="0" err="1" smtClean="0"/>
              <a:t>agreement</a:t>
            </a:r>
            <a:endParaRPr lang="sv-SE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7" y="1207912"/>
            <a:ext cx="4445000" cy="472440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" y="1185332"/>
            <a:ext cx="45593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37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4148" y="1709788"/>
            <a:ext cx="9058890" cy="3108544"/>
          </a:xfrm>
          <a:prstGeom prst="rect">
            <a:avLst/>
          </a:prstGeom>
          <a:solidFill>
            <a:srgbClr val="FFFF6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sv-SE" sz="2800" dirty="0">
              <a:cs typeface="+mn-cs"/>
            </a:endParaRPr>
          </a:p>
          <a:p>
            <a:pPr marL="457200" indent="-457200">
              <a:buFontTx/>
              <a:buChar char="-"/>
              <a:defRPr/>
            </a:pPr>
            <a:r>
              <a:rPr lang="sv-SE" sz="2800" dirty="0" err="1">
                <a:solidFill>
                  <a:srgbClr val="FF0000"/>
                </a:solidFill>
                <a:cs typeface="+mn-cs"/>
              </a:rPr>
              <a:t>Parity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i="1" dirty="0">
                <a:solidFill>
                  <a:srgbClr val="FF0000"/>
                </a:solidFill>
                <a:cs typeface="+mn-cs"/>
              </a:rPr>
              <a:t>and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spin distributions from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microscopic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model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may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sv-SE" sz="2800" dirty="0">
                <a:solidFill>
                  <a:srgbClr val="FF0000"/>
                </a:solidFill>
                <a:cs typeface="+mn-cs"/>
              </a:rPr>
              <a:t>    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deviate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strongly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from Fermi-gas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model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–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also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at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high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</a:rPr>
              <a:t>E</a:t>
            </a:r>
            <a:r>
              <a:rPr lang="sv-SE" sz="2800" baseline="-25000" dirty="0" err="1">
                <a:solidFill>
                  <a:srgbClr val="FF0000"/>
                </a:solidFill>
              </a:rPr>
              <a:t>exc</a:t>
            </a:r>
            <a:endParaRPr lang="sv-SE" sz="2800" dirty="0">
              <a:solidFill>
                <a:srgbClr val="FF0000"/>
              </a:solidFill>
            </a:endParaRPr>
          </a:p>
          <a:p>
            <a:pPr>
              <a:defRPr/>
            </a:pPr>
            <a:endParaRPr lang="sv-SE" sz="28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Char char="-"/>
              <a:defRPr/>
            </a:pPr>
            <a:r>
              <a:rPr lang="sv-SE" sz="2800" dirty="0" err="1">
                <a:solidFill>
                  <a:srgbClr val="FF0000"/>
                </a:solidFill>
              </a:rPr>
              <a:t>Observed</a:t>
            </a:r>
            <a:r>
              <a:rPr lang="sv-SE" sz="2800" dirty="0">
                <a:solidFill>
                  <a:srgbClr val="FF0000"/>
                </a:solidFill>
              </a:rPr>
              <a:t> </a:t>
            </a:r>
            <a:r>
              <a:rPr lang="sv-SE" sz="2800" dirty="0" err="1">
                <a:solidFill>
                  <a:srgbClr val="FF0000"/>
                </a:solidFill>
              </a:rPr>
              <a:t>odd-even</a:t>
            </a:r>
            <a:r>
              <a:rPr lang="sv-SE" sz="2800" dirty="0">
                <a:solidFill>
                  <a:srgbClr val="FF0000"/>
                </a:solidFill>
              </a:rPr>
              <a:t> staggering in spin-distribution</a:t>
            </a:r>
          </a:p>
          <a:p>
            <a:pPr>
              <a:defRPr/>
            </a:pPr>
            <a:r>
              <a:rPr lang="sv-SE" sz="2800" dirty="0">
                <a:solidFill>
                  <a:srgbClr val="FF0000"/>
                </a:solidFill>
                <a:cs typeface="+mn-cs"/>
              </a:rPr>
              <a:t>	   -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due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to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>
                <a:solidFill>
                  <a:srgbClr val="FF0000"/>
                </a:solidFill>
                <a:cs typeface="+mn-cs"/>
              </a:rPr>
              <a:t>seniority-zero</a:t>
            </a:r>
            <a:r>
              <a:rPr lang="sv-SE" sz="2800" dirty="0">
                <a:solidFill>
                  <a:srgbClr val="FF0000"/>
                </a:solidFill>
                <a:cs typeface="+mn-cs"/>
              </a:rPr>
              <a:t> </a:t>
            </a:r>
            <a:r>
              <a:rPr lang="sv-SE" sz="2800" dirty="0" err="1" smtClean="0">
                <a:solidFill>
                  <a:srgbClr val="FF0000"/>
                </a:solidFill>
              </a:rPr>
              <a:t>states</a:t>
            </a:r>
            <a:endParaRPr lang="sv-SE" sz="2800" dirty="0">
              <a:solidFill>
                <a:srgbClr val="FF0000"/>
              </a:solidFill>
            </a:endParaRPr>
          </a:p>
          <a:p>
            <a:pPr>
              <a:defRPr/>
            </a:pPr>
            <a:endParaRPr lang="sv-SE" sz="2800" dirty="0">
              <a:cs typeface="+mn-cs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III.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Summary</a:t>
            </a:r>
            <a:endParaRPr lang="en-GB" sz="2800" i="1" baseline="30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1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46" name="Text Box 22"/>
          <p:cNvSpPr txBox="1">
            <a:spLocks noChangeArrowheads="1"/>
          </p:cNvSpPr>
          <p:nvPr/>
        </p:nvSpPr>
        <p:spPr bwMode="auto">
          <a:xfrm>
            <a:off x="1018443" y="5418138"/>
            <a:ext cx="3824654" cy="46196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2400" dirty="0"/>
              <a:t>- No </a:t>
            </a:r>
            <a:r>
              <a:rPr lang="sv-SE" sz="2400" dirty="0" err="1"/>
              <a:t>pairing</a:t>
            </a:r>
            <a:r>
              <a:rPr lang="sv-SE" sz="2400" dirty="0"/>
              <a:t> </a:t>
            </a:r>
            <a:r>
              <a:rPr lang="sv-SE" sz="2400" dirty="0" err="1"/>
              <a:t>phase</a:t>
            </a:r>
            <a:r>
              <a:rPr lang="sv-SE" sz="2400" dirty="0"/>
              <a:t> </a:t>
            </a:r>
            <a:r>
              <a:rPr lang="sv-SE" sz="2400" dirty="0" err="1"/>
              <a:t>transition</a:t>
            </a:r>
            <a:r>
              <a:rPr lang="sv-SE" sz="2400" dirty="0"/>
              <a:t>!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936381" y="627063"/>
            <a:ext cx="3215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2400" dirty="0" err="1"/>
              <a:t>Average</a:t>
            </a:r>
            <a:r>
              <a:rPr lang="sv-SE" sz="2400" dirty="0"/>
              <a:t> proton pair gap </a:t>
            </a:r>
          </a:p>
          <a:p>
            <a:pPr>
              <a:defRPr/>
            </a:pPr>
            <a:r>
              <a:rPr lang="sv-SE" sz="2400" dirty="0"/>
              <a:t>vs excitation </a:t>
            </a:r>
            <a:r>
              <a:rPr lang="sv-SE" sz="2400" dirty="0" err="1"/>
              <a:t>energy</a:t>
            </a:r>
            <a:r>
              <a:rPr lang="sv-SE" sz="2400" dirty="0"/>
              <a:t>:</a:t>
            </a: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946637" y="4146551"/>
            <a:ext cx="8056251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400" dirty="0"/>
              <a:t>-  </a:t>
            </a:r>
            <a:r>
              <a:rPr lang="sv-SE" sz="2400" dirty="0" err="1"/>
              <a:t>Average</a:t>
            </a:r>
            <a:r>
              <a:rPr lang="sv-SE" sz="2400" dirty="0"/>
              <a:t> </a:t>
            </a:r>
            <a:r>
              <a:rPr lang="sv-SE" sz="2400" dirty="0" err="1"/>
              <a:t>pairing</a:t>
            </a:r>
            <a:r>
              <a:rPr lang="sv-SE" sz="2400" dirty="0"/>
              <a:t> </a:t>
            </a:r>
            <a:r>
              <a:rPr lang="sv-SE" sz="2400" dirty="0" err="1"/>
              <a:t>remains</a:t>
            </a:r>
            <a:r>
              <a:rPr lang="sv-SE" sz="2400" dirty="0"/>
              <a:t> non-</a:t>
            </a:r>
            <a:r>
              <a:rPr lang="sv-SE" sz="2400" dirty="0" err="1"/>
              <a:t>zero</a:t>
            </a:r>
            <a:r>
              <a:rPr lang="sv-SE" sz="2400" dirty="0"/>
              <a:t> at </a:t>
            </a:r>
            <a:r>
              <a:rPr lang="sv-SE" sz="2400" dirty="0" err="1"/>
              <a:t>high</a:t>
            </a:r>
            <a:r>
              <a:rPr lang="sv-SE" sz="2400" dirty="0"/>
              <a:t> excitation </a:t>
            </a:r>
            <a:r>
              <a:rPr lang="sv-SE" sz="2400" dirty="0" err="1"/>
              <a:t>energies</a:t>
            </a:r>
            <a:r>
              <a:rPr lang="sv-SE" sz="2400" dirty="0"/>
              <a:t>!</a:t>
            </a:r>
          </a:p>
        </p:txBody>
      </p:sp>
      <p:grpSp>
        <p:nvGrpSpPr>
          <p:cNvPr id="25604" name="Grupp 25"/>
          <p:cNvGrpSpPr>
            <a:grpSpLocks/>
          </p:cNvGrpSpPr>
          <p:nvPr/>
        </p:nvGrpSpPr>
        <p:grpSpPr bwMode="auto">
          <a:xfrm>
            <a:off x="-167053" y="1387475"/>
            <a:ext cx="4141177" cy="2701370"/>
            <a:chOff x="-181091" y="1387643"/>
            <a:chExt cx="4485722" cy="2701124"/>
          </a:xfrm>
        </p:grpSpPr>
        <p:pic>
          <p:nvPicPr>
            <p:cNvPr id="564251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89" y="1392406"/>
              <a:ext cx="3607942" cy="2508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64242" name="Rectangle 18"/>
            <p:cNvSpPr>
              <a:spLocks noChangeArrowheads="1"/>
            </p:cNvSpPr>
            <p:nvPr/>
          </p:nvSpPr>
          <p:spPr bwMode="auto">
            <a:xfrm>
              <a:off x="2260183" y="1649557"/>
              <a:ext cx="774605" cy="209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564244" name="Rectangle 20"/>
            <p:cNvSpPr>
              <a:spLocks noChangeArrowheads="1"/>
            </p:cNvSpPr>
            <p:nvPr/>
          </p:nvSpPr>
          <p:spPr bwMode="auto">
            <a:xfrm>
              <a:off x="-181091" y="3643276"/>
              <a:ext cx="468255" cy="293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25634" name="Grupp 20"/>
            <p:cNvGrpSpPr>
              <a:grpSpLocks/>
            </p:cNvGrpSpPr>
            <p:nvPr/>
          </p:nvGrpSpPr>
          <p:grpSpPr bwMode="auto">
            <a:xfrm>
              <a:off x="952244" y="3489302"/>
              <a:ext cx="3336514" cy="599465"/>
              <a:chOff x="952244" y="3489302"/>
              <a:chExt cx="3336514" cy="599465"/>
            </a:xfrm>
          </p:grpSpPr>
          <p:sp>
            <p:nvSpPr>
              <p:cNvPr id="564254" name="Rectangle 30"/>
              <p:cNvSpPr>
                <a:spLocks noChangeArrowheads="1"/>
              </p:cNvSpPr>
              <p:nvPr/>
            </p:nvSpPr>
            <p:spPr bwMode="auto">
              <a:xfrm>
                <a:off x="952244" y="3608354"/>
                <a:ext cx="3336514" cy="315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sv-SE"/>
              </a:p>
            </p:txBody>
          </p:sp>
          <p:sp>
            <p:nvSpPr>
              <p:cNvPr id="564252" name="Text Box 28"/>
              <p:cNvSpPr txBox="1">
                <a:spLocks noChangeArrowheads="1"/>
              </p:cNvSpPr>
              <p:nvPr/>
            </p:nvSpPr>
            <p:spPr bwMode="auto">
              <a:xfrm>
                <a:off x="955419" y="3489302"/>
                <a:ext cx="326758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0</a:t>
                </a:r>
              </a:p>
            </p:txBody>
          </p:sp>
          <p:sp>
            <p:nvSpPr>
              <p:cNvPr id="564253" name="Text Box 29"/>
              <p:cNvSpPr txBox="1">
                <a:spLocks noChangeArrowheads="1"/>
              </p:cNvSpPr>
              <p:nvPr/>
            </p:nvSpPr>
            <p:spPr bwMode="auto">
              <a:xfrm>
                <a:off x="3671297" y="3500414"/>
                <a:ext cx="326758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8</a:t>
                </a:r>
              </a:p>
            </p:txBody>
          </p:sp>
          <p:sp>
            <p:nvSpPr>
              <p:cNvPr id="564256" name="Text Box 32"/>
              <p:cNvSpPr txBox="1">
                <a:spLocks noChangeArrowheads="1"/>
              </p:cNvSpPr>
              <p:nvPr/>
            </p:nvSpPr>
            <p:spPr bwMode="auto">
              <a:xfrm>
                <a:off x="1631610" y="3489302"/>
                <a:ext cx="326758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2</a:t>
                </a:r>
              </a:p>
            </p:txBody>
          </p:sp>
          <p:sp>
            <p:nvSpPr>
              <p:cNvPr id="564257" name="Text Box 33"/>
              <p:cNvSpPr txBox="1">
                <a:spLocks noChangeArrowheads="1"/>
              </p:cNvSpPr>
              <p:nvPr/>
            </p:nvSpPr>
            <p:spPr bwMode="auto">
              <a:xfrm>
                <a:off x="2274469" y="3489302"/>
                <a:ext cx="326758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4</a:t>
                </a:r>
              </a:p>
            </p:txBody>
          </p:sp>
          <p:sp>
            <p:nvSpPr>
              <p:cNvPr id="564258" name="Text Box 34"/>
              <p:cNvSpPr txBox="1">
                <a:spLocks noChangeArrowheads="1"/>
              </p:cNvSpPr>
              <p:nvPr/>
            </p:nvSpPr>
            <p:spPr bwMode="auto">
              <a:xfrm>
                <a:off x="2983994" y="3489302"/>
                <a:ext cx="326758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6</a:t>
                </a:r>
              </a:p>
            </p:txBody>
          </p:sp>
          <p:sp>
            <p:nvSpPr>
              <p:cNvPr id="564259" name="Text Box 35"/>
              <p:cNvSpPr txBox="1">
                <a:spLocks noChangeArrowheads="1"/>
              </p:cNvSpPr>
              <p:nvPr/>
            </p:nvSpPr>
            <p:spPr bwMode="auto">
              <a:xfrm>
                <a:off x="1828436" y="3719469"/>
                <a:ext cx="1275760" cy="36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 i="1"/>
                  <a:t>E</a:t>
                </a:r>
                <a:r>
                  <a:rPr lang="sv-SE" i="1" baseline="-25000"/>
                  <a:t>exc </a:t>
                </a:r>
                <a:r>
                  <a:rPr lang="sv-SE" i="1"/>
                  <a:t>(MeV)</a:t>
                </a:r>
              </a:p>
            </p:txBody>
          </p:sp>
        </p:grpSp>
        <p:sp>
          <p:nvSpPr>
            <p:cNvPr id="564263" name="Rectangle 39"/>
            <p:cNvSpPr>
              <a:spLocks noChangeArrowheads="1"/>
            </p:cNvSpPr>
            <p:nvPr/>
          </p:nvSpPr>
          <p:spPr bwMode="auto">
            <a:xfrm>
              <a:off x="690340" y="1387643"/>
              <a:ext cx="404762" cy="231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564261" name="Text Box 37"/>
            <p:cNvSpPr txBox="1">
              <a:spLocks noChangeArrowheads="1"/>
            </p:cNvSpPr>
            <p:nvPr/>
          </p:nvSpPr>
          <p:spPr bwMode="auto">
            <a:xfrm>
              <a:off x="715736" y="3352789"/>
              <a:ext cx="326758" cy="369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dirty="0"/>
                <a:t>0</a:t>
              </a:r>
            </a:p>
          </p:txBody>
        </p:sp>
        <p:sp>
          <p:nvSpPr>
            <p:cNvPr id="564262" name="Text Box 38"/>
            <p:cNvSpPr txBox="1">
              <a:spLocks noChangeArrowheads="1"/>
            </p:cNvSpPr>
            <p:nvPr/>
          </p:nvSpPr>
          <p:spPr bwMode="auto">
            <a:xfrm>
              <a:off x="574466" y="1652732"/>
              <a:ext cx="516606" cy="369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/>
                <a:t>0.5</a:t>
              </a:r>
            </a:p>
          </p:txBody>
        </p:sp>
        <p:sp>
          <p:nvSpPr>
            <p:cNvPr id="564265" name="Rectangle 41"/>
            <p:cNvSpPr>
              <a:spLocks noChangeArrowheads="1"/>
            </p:cNvSpPr>
            <p:nvPr/>
          </p:nvSpPr>
          <p:spPr bwMode="auto">
            <a:xfrm>
              <a:off x="3023677" y="1786070"/>
              <a:ext cx="490477" cy="293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564264" name="Text Box 40"/>
            <p:cNvSpPr txBox="1">
              <a:spLocks noChangeArrowheads="1"/>
            </p:cNvSpPr>
            <p:nvPr/>
          </p:nvSpPr>
          <p:spPr bwMode="auto">
            <a:xfrm>
              <a:off x="3164947" y="1640033"/>
              <a:ext cx="1134923" cy="369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v-SE" baseline="30000"/>
                <a:t>162</a:t>
              </a:r>
              <a:r>
                <a:rPr lang="sv-SE"/>
                <a:t>Dy</a:t>
              </a:r>
            </a:p>
          </p:txBody>
        </p:sp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 rot="16200000">
              <a:off x="-503" y="2359874"/>
              <a:ext cx="1042002" cy="40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>
                  <a:latin typeface="Symbol" charset="0"/>
                </a:rPr>
                <a:t>D</a:t>
              </a:r>
              <a:r>
                <a:rPr lang="sv-SE" baseline="-25000"/>
                <a:t>p</a:t>
              </a:r>
              <a:r>
                <a:rPr lang="sv-SE"/>
                <a:t> (MeV)</a:t>
              </a:r>
            </a:p>
          </p:txBody>
        </p:sp>
      </p:grpSp>
      <p:sp>
        <p:nvSpPr>
          <p:cNvPr id="2" name="textruta 1"/>
          <p:cNvSpPr txBox="1">
            <a:spLocks noChangeArrowheads="1"/>
          </p:cNvSpPr>
          <p:nvPr/>
        </p:nvSpPr>
        <p:spPr bwMode="auto">
          <a:xfrm>
            <a:off x="987670" y="4557713"/>
            <a:ext cx="687265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Blocking of qp states far away from Fermi energy region does not affect pairing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/>
          <a:p>
            <a:pPr algn="ctr">
              <a:defRPr/>
            </a:pP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Pairing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remains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to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high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exc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sv-SE" sz="2800" i="1" dirty="0" err="1" smtClean="0">
                <a:solidFill>
                  <a:schemeClr val="bg1"/>
                </a:solidFill>
                <a:latin typeface="Arial" charset="0"/>
              </a:rPr>
              <a:t>energies</a:t>
            </a:r>
            <a:r>
              <a:rPr lang="sv-SE" sz="2800" i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GB" sz="3200" i="1" baseline="30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ruta 16"/>
          <p:cNvSpPr txBox="1">
            <a:spLocks noChangeArrowheads="1"/>
          </p:cNvSpPr>
          <p:nvPr/>
        </p:nvSpPr>
        <p:spPr bwMode="auto">
          <a:xfrm>
            <a:off x="1024304" y="5954713"/>
            <a:ext cx="554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Very different from canonical treatment!</a:t>
            </a:r>
          </a:p>
        </p:txBody>
      </p:sp>
      <p:sp>
        <p:nvSpPr>
          <p:cNvPr id="19" name="textruta 18"/>
          <p:cNvSpPr txBox="1">
            <a:spLocks noChangeArrowheads="1"/>
          </p:cNvSpPr>
          <p:nvPr/>
        </p:nvSpPr>
        <p:spPr bwMode="auto">
          <a:xfrm>
            <a:off x="5515708" y="695326"/>
            <a:ext cx="32012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Eff. moment of inertia </a:t>
            </a:r>
          </a:p>
          <a:p>
            <a:r>
              <a:rPr lang="sv-SE" sz="2400"/>
              <a:t>reduced up to &gt; 8 MeV</a:t>
            </a:r>
          </a:p>
        </p:txBody>
      </p:sp>
      <p:grpSp>
        <p:nvGrpSpPr>
          <p:cNvPr id="25" name="Grupp 24"/>
          <p:cNvGrpSpPr>
            <a:grpSpLocks/>
          </p:cNvGrpSpPr>
          <p:nvPr/>
        </p:nvGrpSpPr>
        <p:grpSpPr bwMode="auto">
          <a:xfrm>
            <a:off x="4939085" y="1163639"/>
            <a:ext cx="3453174" cy="2956958"/>
            <a:chOff x="5351440" y="1163060"/>
            <a:chExt cx="3740813" cy="2957770"/>
          </a:xfrm>
        </p:grpSpPr>
        <p:sp>
          <p:nvSpPr>
            <p:cNvPr id="25615" name="Frihandsfigur 14"/>
            <p:cNvSpPr>
              <a:spLocks/>
            </p:cNvSpPr>
            <p:nvPr/>
          </p:nvSpPr>
          <p:spPr bwMode="auto">
            <a:xfrm>
              <a:off x="5454316" y="1163060"/>
              <a:ext cx="548105" cy="40105"/>
            </a:xfrm>
            <a:custGeom>
              <a:avLst/>
              <a:gdLst>
                <a:gd name="T0" fmla="*/ 0 w 548105"/>
                <a:gd name="T1" fmla="*/ 0 h 40105"/>
                <a:gd name="T2" fmla="*/ 548105 w 548105"/>
                <a:gd name="T3" fmla="*/ 40105 h 40105"/>
                <a:gd name="T4" fmla="*/ 548105 w 548105"/>
                <a:gd name="T5" fmla="*/ 40105 h 40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105" h="40105">
                  <a:moveTo>
                    <a:pt x="0" y="0"/>
                  </a:moveTo>
                  <a:lnTo>
                    <a:pt x="548105" y="40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pic>
          <p:nvPicPr>
            <p:cNvPr id="25616" name="Bildobjekt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0690" y="1433761"/>
              <a:ext cx="3162021" cy="245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7836582" y="2539800"/>
              <a:ext cx="1133437" cy="36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v-SE" baseline="30000" dirty="0"/>
                <a:t>162</a:t>
              </a:r>
              <a:r>
                <a:rPr lang="sv-SE" dirty="0"/>
                <a:t>Dy</a:t>
              </a:r>
            </a:p>
          </p:txBody>
        </p:sp>
        <p:sp>
          <p:nvSpPr>
            <p:cNvPr id="25618" name="Rektangel 19"/>
            <p:cNvSpPr>
              <a:spLocks noChangeArrowheads="1"/>
            </p:cNvSpPr>
            <p:nvPr/>
          </p:nvSpPr>
          <p:spPr bwMode="auto">
            <a:xfrm>
              <a:off x="7406105" y="1671053"/>
              <a:ext cx="320842" cy="200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  <p:grpSp>
          <p:nvGrpSpPr>
            <p:cNvPr id="25619" name="Grupp 21"/>
            <p:cNvGrpSpPr>
              <a:grpSpLocks/>
            </p:cNvGrpSpPr>
            <p:nvPr/>
          </p:nvGrpSpPr>
          <p:grpSpPr bwMode="auto">
            <a:xfrm>
              <a:off x="5757027" y="3521145"/>
              <a:ext cx="3335226" cy="599685"/>
              <a:chOff x="5757027" y="3521145"/>
              <a:chExt cx="3335226" cy="599685"/>
            </a:xfrm>
          </p:grpSpPr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5757027" y="3640240"/>
                <a:ext cx="3335226" cy="315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sv-SE"/>
              </a:p>
            </p:txBody>
          </p:sp>
          <p:sp>
            <p:nvSpPr>
              <p:cNvPr id="51" name="Text Box 29"/>
              <p:cNvSpPr txBox="1">
                <a:spLocks noChangeArrowheads="1"/>
              </p:cNvSpPr>
              <p:nvPr/>
            </p:nvSpPr>
            <p:spPr bwMode="auto">
              <a:xfrm>
                <a:off x="8743015" y="3532261"/>
                <a:ext cx="326787" cy="369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8</a:t>
                </a:r>
              </a:p>
            </p:txBody>
          </p:sp>
          <p:sp>
            <p:nvSpPr>
              <p:cNvPr id="52" name="Text Box 32"/>
              <p:cNvSpPr txBox="1">
                <a:spLocks noChangeArrowheads="1"/>
              </p:cNvSpPr>
              <p:nvPr/>
            </p:nvSpPr>
            <p:spPr bwMode="auto">
              <a:xfrm>
                <a:off x="6436454" y="3521145"/>
                <a:ext cx="326787" cy="36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2</a:t>
                </a:r>
              </a:p>
            </p:txBody>
          </p:sp>
          <p:sp>
            <p:nvSpPr>
              <p:cNvPr id="53" name="Text Box 33"/>
              <p:cNvSpPr txBox="1">
                <a:spLocks noChangeArrowheads="1"/>
              </p:cNvSpPr>
              <p:nvPr/>
            </p:nvSpPr>
            <p:spPr bwMode="auto">
              <a:xfrm>
                <a:off x="7187317" y="3521145"/>
                <a:ext cx="326787" cy="36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/>
                  <a:t>4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/>
            </p:nvSpPr>
            <p:spPr bwMode="auto">
              <a:xfrm>
                <a:off x="7976278" y="3521145"/>
                <a:ext cx="326787" cy="36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 dirty="0"/>
                  <a:t>6</a:t>
                </a:r>
              </a:p>
            </p:txBody>
          </p:sp>
          <p:sp>
            <p:nvSpPr>
              <p:cNvPr id="55" name="Text Box 35"/>
              <p:cNvSpPr txBox="1">
                <a:spLocks noChangeArrowheads="1"/>
              </p:cNvSpPr>
              <p:nvPr/>
            </p:nvSpPr>
            <p:spPr bwMode="auto">
              <a:xfrm>
                <a:off x="7074608" y="3751396"/>
                <a:ext cx="1275875" cy="36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sv-SE" i="1" dirty="0" err="1"/>
                  <a:t>E</a:t>
                </a:r>
                <a:r>
                  <a:rPr lang="sv-SE" i="1" baseline="-25000" dirty="0" err="1"/>
                  <a:t>exc</a:t>
                </a:r>
                <a:r>
                  <a:rPr lang="sv-SE" i="1" baseline="-25000" dirty="0"/>
                  <a:t> </a:t>
                </a:r>
                <a:r>
                  <a:rPr lang="sv-SE" i="1" dirty="0"/>
                  <a:t>(MeV)</a:t>
                </a:r>
              </a:p>
            </p:txBody>
          </p:sp>
        </p:grpSp>
        <p:sp>
          <p:nvSpPr>
            <p:cNvPr id="25620" name="Rektangel 23"/>
            <p:cNvSpPr>
              <a:spLocks noChangeArrowheads="1"/>
            </p:cNvSpPr>
            <p:nvPr/>
          </p:nvSpPr>
          <p:spPr bwMode="auto">
            <a:xfrm>
              <a:off x="5801894" y="1483895"/>
              <a:ext cx="360948" cy="2272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5621" name="textruta 22"/>
            <p:cNvSpPr txBox="1">
              <a:spLocks noChangeArrowheads="1"/>
            </p:cNvSpPr>
            <p:nvPr/>
          </p:nvSpPr>
          <p:spPr bwMode="auto">
            <a:xfrm rot="16200000">
              <a:off x="4972883" y="2269327"/>
              <a:ext cx="1190551" cy="4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J</a:t>
              </a:r>
              <a:r>
                <a:rPr lang="sv-SE" sz="2800" baseline="-25000"/>
                <a:t>eff.</a:t>
              </a:r>
              <a:r>
                <a:rPr lang="sv-SE"/>
                <a:t>/J</a:t>
              </a:r>
              <a:r>
                <a:rPr lang="sv-SE" sz="2800" baseline="-25000"/>
                <a:t>rig.</a:t>
              </a:r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5882436" y="3371878"/>
              <a:ext cx="326787" cy="36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dirty="0"/>
                <a:t>0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5860212" y="1345672"/>
              <a:ext cx="326787" cy="36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dirty="0"/>
                <a:t>1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5766552" y="2347660"/>
              <a:ext cx="516653" cy="36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dirty="0"/>
                <a:t>0.5</a:t>
              </a:r>
            </a:p>
          </p:txBody>
        </p:sp>
      </p:grpSp>
      <p:sp>
        <p:nvSpPr>
          <p:cNvPr id="25612" name="Frihandsfigur 2"/>
          <p:cNvSpPr>
            <a:spLocks/>
          </p:cNvSpPr>
          <p:nvPr/>
        </p:nvSpPr>
        <p:spPr bwMode="auto">
          <a:xfrm>
            <a:off x="1222131" y="1604963"/>
            <a:ext cx="397120" cy="273050"/>
          </a:xfrm>
          <a:custGeom>
            <a:avLst/>
            <a:gdLst>
              <a:gd name="T0" fmla="*/ 0 w 430156"/>
              <a:gd name="T1" fmla="*/ 0 h 273964"/>
              <a:gd name="T2" fmla="*/ 428302 w 430156"/>
              <a:gd name="T3" fmla="*/ 129722 h 273964"/>
              <a:gd name="T4" fmla="*/ 334606 w 430156"/>
              <a:gd name="T5" fmla="*/ 77833 h 2739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156" h="273964">
                <a:moveTo>
                  <a:pt x="0" y="0"/>
                </a:moveTo>
                <a:cubicBezTo>
                  <a:pt x="186043" y="60158"/>
                  <a:pt x="372087" y="120316"/>
                  <a:pt x="427789" y="133684"/>
                </a:cubicBezTo>
                <a:cubicBezTo>
                  <a:pt x="483491" y="147052"/>
                  <a:pt x="-470123" y="474578"/>
                  <a:pt x="334210" y="8021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5613" name="Frihandsfigur 10"/>
          <p:cNvSpPr>
            <a:spLocks/>
          </p:cNvSpPr>
          <p:nvPr/>
        </p:nvSpPr>
        <p:spPr bwMode="auto">
          <a:xfrm>
            <a:off x="1247043" y="1577975"/>
            <a:ext cx="851388" cy="908050"/>
          </a:xfrm>
          <a:custGeom>
            <a:avLst/>
            <a:gdLst>
              <a:gd name="T0" fmla="*/ 0 w 347578"/>
              <a:gd name="T1" fmla="*/ 0 h 120315"/>
              <a:gd name="T2" fmla="*/ 1851748868 w 347578"/>
              <a:gd name="T3" fmla="*/ 2147483647 h 120315"/>
              <a:gd name="T4" fmla="*/ 2147483647 w 347578"/>
              <a:gd name="T5" fmla="*/ 2147483647 h 120315"/>
              <a:gd name="T6" fmla="*/ 2147483647 w 347578"/>
              <a:gd name="T7" fmla="*/ 2147483647 h 120315"/>
              <a:gd name="T8" fmla="*/ 2147483647 w 347578"/>
              <a:gd name="T9" fmla="*/ 2147483647 h 120315"/>
              <a:gd name="T10" fmla="*/ 2147483647 w 347578"/>
              <a:gd name="T11" fmla="*/ 2147483647 h 120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7578" h="120315">
                <a:moveTo>
                  <a:pt x="0" y="0"/>
                </a:moveTo>
                <a:cubicBezTo>
                  <a:pt x="35649" y="4456"/>
                  <a:pt x="72286" y="3915"/>
                  <a:pt x="106947" y="13368"/>
                </a:cubicBezTo>
                <a:cubicBezTo>
                  <a:pt x="122448" y="17595"/>
                  <a:pt x="132284" y="33776"/>
                  <a:pt x="147052" y="40105"/>
                </a:cubicBezTo>
                <a:cubicBezTo>
                  <a:pt x="163940" y="47343"/>
                  <a:pt x="182928" y="48194"/>
                  <a:pt x="200526" y="53473"/>
                </a:cubicBezTo>
                <a:cubicBezTo>
                  <a:pt x="227520" y="61571"/>
                  <a:pt x="280736" y="80210"/>
                  <a:pt x="280736" y="80210"/>
                </a:cubicBezTo>
                <a:cubicBezTo>
                  <a:pt x="329133" y="112474"/>
                  <a:pt x="306471" y="99762"/>
                  <a:pt x="347578" y="1203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2" name="textruta 11"/>
          <p:cNvSpPr txBox="1">
            <a:spLocks noChangeArrowheads="1"/>
          </p:cNvSpPr>
          <p:nvPr/>
        </p:nvSpPr>
        <p:spPr bwMode="auto">
          <a:xfrm>
            <a:off x="1135674" y="6435726"/>
            <a:ext cx="2185364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Consequences?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3691096" y="6434669"/>
            <a:ext cx="5136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</a:rPr>
              <a:t>Moment </a:t>
            </a:r>
            <a:r>
              <a:rPr lang="sv-SE" sz="2000" b="1" dirty="0" err="1" smtClean="0">
                <a:solidFill>
                  <a:srgbClr val="FF0000"/>
                </a:solidFill>
              </a:rPr>
              <a:t>of</a:t>
            </a:r>
            <a:r>
              <a:rPr lang="sv-SE" sz="2000" b="1" dirty="0" smtClean="0">
                <a:solidFill>
                  <a:srgbClr val="FF0000"/>
                </a:solidFill>
              </a:rPr>
              <a:t> </a:t>
            </a:r>
            <a:r>
              <a:rPr lang="sv-SE" sz="2000" b="1" dirty="0" err="1" smtClean="0">
                <a:solidFill>
                  <a:srgbClr val="FF0000"/>
                </a:solidFill>
              </a:rPr>
              <a:t>inertia</a:t>
            </a:r>
            <a:r>
              <a:rPr lang="sv-SE" sz="2000" b="1" dirty="0" smtClean="0">
                <a:solidFill>
                  <a:srgbClr val="FF0000"/>
                </a:solidFill>
              </a:rPr>
              <a:t>.  </a:t>
            </a:r>
            <a:r>
              <a:rPr lang="sv-SE" sz="2000" b="1" dirty="0" err="1" smtClean="0">
                <a:solidFill>
                  <a:srgbClr val="FF0000"/>
                </a:solidFill>
              </a:rPr>
              <a:t>Width</a:t>
            </a:r>
            <a:r>
              <a:rPr lang="sv-SE" sz="2000" b="1" dirty="0" smtClean="0">
                <a:solidFill>
                  <a:srgbClr val="FF0000"/>
                </a:solidFill>
              </a:rPr>
              <a:t> </a:t>
            </a:r>
            <a:r>
              <a:rPr lang="sv-SE" sz="2000" b="1" dirty="0" err="1" smtClean="0">
                <a:solidFill>
                  <a:srgbClr val="FF0000"/>
                </a:solidFill>
              </a:rPr>
              <a:t>of</a:t>
            </a:r>
            <a:r>
              <a:rPr lang="sv-SE" sz="2000" b="1" dirty="0" smtClean="0">
                <a:solidFill>
                  <a:srgbClr val="FF0000"/>
                </a:solidFill>
              </a:rPr>
              <a:t> spin distribution.</a:t>
            </a:r>
            <a:endParaRPr lang="sv-S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8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46" grpId="0" animBg="1"/>
      <p:bldP spid="564236" grpId="0" animBg="1"/>
      <p:bldP spid="2" grpId="0"/>
      <p:bldP spid="17" grpId="0"/>
      <p:bldP spid="1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0" y="1995488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I.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  <a:cs typeface="Arial" charset="0"/>
              </a:rPr>
              <a:t>Parity</a:t>
            </a:r>
            <a:r>
              <a:rPr lang="sv-SE" sz="2800" i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  <a:cs typeface="Arial" charset="0"/>
              </a:rPr>
              <a:t>Enhancement</a:t>
            </a:r>
            <a:endParaRPr lang="sv-SE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ruta 4"/>
          <p:cNvSpPr txBox="1">
            <a:spLocks noChangeArrowheads="1"/>
          </p:cNvSpPr>
          <p:nvPr/>
        </p:nvSpPr>
        <p:spPr bwMode="auto">
          <a:xfrm>
            <a:off x="454862" y="210433"/>
            <a:ext cx="8943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 err="1"/>
              <a:t>Parity</a:t>
            </a:r>
            <a:r>
              <a:rPr lang="sv-SE" dirty="0"/>
              <a:t> distributions </a:t>
            </a:r>
            <a:r>
              <a:rPr lang="sv-SE" dirty="0" err="1"/>
              <a:t>assuming</a:t>
            </a:r>
            <a:r>
              <a:rPr lang="sv-SE" dirty="0"/>
              <a:t> </a:t>
            </a:r>
            <a:r>
              <a:rPr lang="sv-SE" dirty="0" err="1"/>
              <a:t>Poisson</a:t>
            </a:r>
            <a:r>
              <a:rPr lang="sv-SE" dirty="0"/>
              <a:t> </a:t>
            </a:r>
            <a:r>
              <a:rPr lang="sv-SE" dirty="0" err="1"/>
              <a:t>distributed</a:t>
            </a:r>
            <a:r>
              <a:rPr lang="sv-SE" dirty="0"/>
              <a:t> </a:t>
            </a:r>
            <a:r>
              <a:rPr lang="sv-SE" dirty="0" err="1"/>
              <a:t>quasi-particles</a:t>
            </a:r>
            <a:r>
              <a:rPr lang="sv-SE" dirty="0"/>
              <a:t> + BCS [1]</a:t>
            </a:r>
          </a:p>
        </p:txBody>
      </p:sp>
      <p:grpSp>
        <p:nvGrpSpPr>
          <p:cNvPr id="30722" name="Grupp 29"/>
          <p:cNvGrpSpPr>
            <a:grpSpLocks/>
          </p:cNvGrpSpPr>
          <p:nvPr/>
        </p:nvGrpSpPr>
        <p:grpSpPr bwMode="auto">
          <a:xfrm>
            <a:off x="1459523" y="922338"/>
            <a:ext cx="3124200" cy="4995862"/>
            <a:chOff x="1795379" y="721826"/>
            <a:chExt cx="3384216" cy="4995179"/>
          </a:xfrm>
        </p:grpSpPr>
        <p:grpSp>
          <p:nvGrpSpPr>
            <p:cNvPr id="30725" name="Grupp 20"/>
            <p:cNvGrpSpPr>
              <a:grpSpLocks/>
            </p:cNvGrpSpPr>
            <p:nvPr/>
          </p:nvGrpSpPr>
          <p:grpSpPr bwMode="auto">
            <a:xfrm>
              <a:off x="1795379" y="721826"/>
              <a:ext cx="2910307" cy="4555371"/>
              <a:chOff x="1795379" y="721826"/>
              <a:chExt cx="2910307" cy="4555371"/>
            </a:xfrm>
          </p:grpSpPr>
          <p:grpSp>
            <p:nvGrpSpPr>
              <p:cNvPr id="30727" name="Grupp 18"/>
              <p:cNvGrpSpPr>
                <a:grpSpLocks/>
              </p:cNvGrpSpPr>
              <p:nvPr/>
            </p:nvGrpSpPr>
            <p:grpSpPr bwMode="auto">
              <a:xfrm>
                <a:off x="2131597" y="721826"/>
                <a:ext cx="2574089" cy="4555371"/>
                <a:chOff x="2131597" y="721826"/>
                <a:chExt cx="2574089" cy="4555371"/>
              </a:xfrm>
            </p:grpSpPr>
            <p:pic>
              <p:nvPicPr>
                <p:cNvPr id="30729" name="Bildobjekt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1597" y="2184580"/>
                  <a:ext cx="2574089" cy="1632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30730" name="Rak 9"/>
                <p:cNvCxnSpPr>
                  <a:cxnSpLocks noChangeShapeType="1"/>
                </p:cNvCxnSpPr>
                <p:nvPr/>
              </p:nvCxnSpPr>
              <p:spPr bwMode="auto">
                <a:xfrm>
                  <a:off x="2438397" y="2745921"/>
                  <a:ext cx="20186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30731" name="Bildobjekt 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4424" y="721826"/>
                  <a:ext cx="2471155" cy="1547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2" name="Bildobjekt 1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9186" y="3736937"/>
                  <a:ext cx="2342816" cy="1540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30733" name="Rak 15"/>
                <p:cNvCxnSpPr>
                  <a:cxnSpLocks noChangeShapeType="1"/>
                </p:cNvCxnSpPr>
                <p:nvPr/>
              </p:nvCxnSpPr>
              <p:spPr bwMode="auto">
                <a:xfrm>
                  <a:off x="2403639" y="1227268"/>
                  <a:ext cx="20186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34" name="Rak 16"/>
                <p:cNvCxnSpPr>
                  <a:cxnSpLocks noChangeShapeType="1"/>
                </p:cNvCxnSpPr>
                <p:nvPr/>
              </p:nvCxnSpPr>
              <p:spPr bwMode="auto">
                <a:xfrm>
                  <a:off x="2438397" y="4243137"/>
                  <a:ext cx="20186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pic>
            <p:nvPicPr>
              <p:cNvPr id="30728" name="Bildobjekt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379" y="2116221"/>
                <a:ext cx="406400" cy="191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26" name="Bildobjekt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5" y="5285205"/>
              <a:ext cx="3086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3" name="Rektangel 31"/>
          <p:cNvSpPr>
            <a:spLocks noChangeArrowheads="1"/>
          </p:cNvSpPr>
          <p:nvPr/>
        </p:nvSpPr>
        <p:spPr bwMode="auto">
          <a:xfrm>
            <a:off x="126023" y="6083301"/>
            <a:ext cx="7832644" cy="6463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sz="1800" dirty="0"/>
              <a:t>[1] D. </a:t>
            </a:r>
            <a:r>
              <a:rPr lang="sv-SE" sz="1800" dirty="0" err="1"/>
              <a:t>Mocelj</a:t>
            </a:r>
            <a:r>
              <a:rPr lang="sv-SE" sz="1800" dirty="0"/>
              <a:t>, T. </a:t>
            </a:r>
            <a:r>
              <a:rPr lang="sv-SE" sz="1800" dirty="0" err="1"/>
              <a:t>Rauscher</a:t>
            </a:r>
            <a:r>
              <a:rPr lang="sv-SE" sz="1800" dirty="0"/>
              <a:t>, G. </a:t>
            </a:r>
            <a:r>
              <a:rPr lang="sv-SE" sz="1800" dirty="0" err="1"/>
              <a:t>Martínes-Pinedo</a:t>
            </a:r>
            <a:r>
              <a:rPr lang="sv-SE" sz="1800" dirty="0"/>
              <a:t>, K. </a:t>
            </a:r>
            <a:r>
              <a:rPr lang="sv-SE" sz="1800" dirty="0" err="1"/>
              <a:t>Langanke</a:t>
            </a:r>
            <a:r>
              <a:rPr lang="sv-SE" sz="1800" dirty="0"/>
              <a:t>, L. </a:t>
            </a:r>
            <a:r>
              <a:rPr lang="sv-SE" sz="1800" dirty="0" err="1"/>
              <a:t>Pacearescu</a:t>
            </a:r>
            <a:r>
              <a:rPr lang="sv-SE" sz="1800" dirty="0"/>
              <a:t>, </a:t>
            </a:r>
          </a:p>
          <a:p>
            <a:r>
              <a:rPr lang="sv-SE" sz="1800" dirty="0"/>
              <a:t>A. </a:t>
            </a:r>
            <a:r>
              <a:rPr lang="sv-SE" sz="1800" dirty="0" err="1"/>
              <a:t>Faessler</a:t>
            </a:r>
            <a:r>
              <a:rPr lang="sv-SE" sz="1800" dirty="0"/>
              <a:t>, F.-K. </a:t>
            </a:r>
            <a:r>
              <a:rPr lang="sv-SE" sz="1800" dirty="0" err="1"/>
              <a:t>Thielemann</a:t>
            </a:r>
            <a:r>
              <a:rPr lang="sv-SE" sz="1800" dirty="0"/>
              <a:t>, Y. </a:t>
            </a:r>
            <a:r>
              <a:rPr lang="sv-SE" sz="1800" dirty="0" err="1"/>
              <a:t>Alhassid</a:t>
            </a:r>
            <a:r>
              <a:rPr lang="sv-SE" sz="1800" dirty="0"/>
              <a:t>, PRC 75, 045805 (2007)</a:t>
            </a:r>
          </a:p>
        </p:txBody>
      </p:sp>
      <p:sp>
        <p:nvSpPr>
          <p:cNvPr id="30724" name="textruta 32"/>
          <p:cNvSpPr txBox="1">
            <a:spLocks noChangeArrowheads="1"/>
          </p:cNvSpPr>
          <p:nvPr/>
        </p:nvSpPr>
        <p:spPr bwMode="auto">
          <a:xfrm>
            <a:off x="4500197" y="2638425"/>
            <a:ext cx="41513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Suggests that parity ratio may </a:t>
            </a:r>
          </a:p>
          <a:p>
            <a:r>
              <a:rPr lang="sv-SE" sz="2400"/>
              <a:t>equilibrate at high Eexc</a:t>
            </a:r>
          </a:p>
        </p:txBody>
      </p:sp>
    </p:spTree>
    <p:extLst>
      <p:ext uri="{BB962C8B-B14F-4D97-AF65-F5344CB8AC3E}">
        <p14:creationId xmlns:p14="http://schemas.microsoft.com/office/powerpoint/2010/main" val="157375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ruta 4"/>
          <p:cNvSpPr txBox="1">
            <a:spLocks noChangeArrowheads="1"/>
          </p:cNvSpPr>
          <p:nvPr/>
        </p:nvSpPr>
        <p:spPr bwMode="auto">
          <a:xfrm>
            <a:off x="45427" y="6154738"/>
            <a:ext cx="82926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1800"/>
              <a:t>[1] D. Mocelj, T. Rauscher, G. Martínes-Pinedo, K. Langanke, L. Pacearescu, </a:t>
            </a:r>
          </a:p>
          <a:p>
            <a:r>
              <a:rPr lang="sv-SE" sz="1800"/>
              <a:t>A. Faessler, F.-K. Thielemann, Y. Alhassid, PRC 75, 045805 (2007)</a:t>
            </a:r>
          </a:p>
        </p:txBody>
      </p:sp>
      <p:sp>
        <p:nvSpPr>
          <p:cNvPr id="31746" name="Rektangel 1"/>
          <p:cNvSpPr>
            <a:spLocks noChangeArrowheads="1"/>
          </p:cNvSpPr>
          <p:nvPr/>
        </p:nvSpPr>
        <p:spPr bwMode="auto">
          <a:xfrm>
            <a:off x="4572000" y="8667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rgbClr val="FF0000"/>
                </a:solidFill>
              </a:rPr>
              <a:t>Red dashed line: [1] </a:t>
            </a:r>
          </a:p>
          <a:p>
            <a:endParaRPr lang="sv-SE"/>
          </a:p>
          <a:p>
            <a:r>
              <a:rPr lang="sv-SE">
                <a:solidFill>
                  <a:srgbClr val="3366FF"/>
                </a:solidFill>
              </a:rPr>
              <a:t>Blue solid line:</a:t>
            </a:r>
          </a:p>
          <a:p>
            <a:r>
              <a:rPr lang="sv-SE"/>
              <a:t>Present calculation</a:t>
            </a:r>
          </a:p>
        </p:txBody>
      </p:sp>
      <p:grpSp>
        <p:nvGrpSpPr>
          <p:cNvPr id="31747" name="Grupp 22"/>
          <p:cNvGrpSpPr>
            <a:grpSpLocks/>
          </p:cNvGrpSpPr>
          <p:nvPr/>
        </p:nvGrpSpPr>
        <p:grpSpPr bwMode="auto">
          <a:xfrm>
            <a:off x="1534258" y="923925"/>
            <a:ext cx="2930769" cy="5287963"/>
            <a:chOff x="5031196" y="748632"/>
            <a:chExt cx="3209768" cy="4955005"/>
          </a:xfrm>
        </p:grpSpPr>
        <p:grpSp>
          <p:nvGrpSpPr>
            <p:cNvPr id="31748" name="Grupp 31"/>
            <p:cNvGrpSpPr>
              <a:grpSpLocks/>
            </p:cNvGrpSpPr>
            <p:nvPr/>
          </p:nvGrpSpPr>
          <p:grpSpPr bwMode="auto">
            <a:xfrm>
              <a:off x="5144171" y="748632"/>
              <a:ext cx="2646091" cy="4517188"/>
              <a:chOff x="5144171" y="748632"/>
              <a:chExt cx="2646091" cy="4517188"/>
            </a:xfrm>
          </p:grpSpPr>
          <p:pic>
            <p:nvPicPr>
              <p:cNvPr id="31751" name="Bildobjekt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4171" y="748632"/>
                <a:ext cx="2480640" cy="4517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752" name="Rak 35"/>
              <p:cNvCxnSpPr>
                <a:cxnSpLocks noChangeShapeType="1"/>
              </p:cNvCxnSpPr>
              <p:nvPr/>
            </p:nvCxnSpPr>
            <p:spPr bwMode="auto">
              <a:xfrm>
                <a:off x="7633368" y="828842"/>
                <a:ext cx="0" cy="41575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53" name="textruta 36"/>
              <p:cNvSpPr txBox="1">
                <a:spLocks noChangeArrowheads="1"/>
              </p:cNvSpPr>
              <p:nvPr/>
            </p:nvSpPr>
            <p:spPr bwMode="auto">
              <a:xfrm>
                <a:off x="7419479" y="4959691"/>
                <a:ext cx="370783" cy="259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sv-SE" sz="1200" b="0"/>
                  <a:t>20</a:t>
                </a:r>
              </a:p>
            </p:txBody>
          </p:sp>
        </p:grpSp>
        <p:pic>
          <p:nvPicPr>
            <p:cNvPr id="31749" name="Bildobjekt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196" y="2034688"/>
              <a:ext cx="419100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Bildobjekt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864" y="5271837"/>
              <a:ext cx="3086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235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7200900" y="4791076"/>
            <a:ext cx="1943100" cy="206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2D2D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 sz="2800">
                <a:solidFill>
                  <a:schemeClr val="bg1"/>
                </a:solidFill>
              </a:rPr>
              <a:t>Simple understanding of parity enhancement 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608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7" y="1222375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28" y="1417638"/>
            <a:ext cx="5108331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3"/>
          <p:cNvSpPr txBox="1">
            <a:spLocks noChangeArrowheads="1"/>
          </p:cNvSpPr>
          <p:nvPr/>
        </p:nvSpPr>
        <p:spPr bwMode="auto">
          <a:xfrm>
            <a:off x="5959720" y="3181350"/>
            <a:ext cx="77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N=48</a:t>
            </a:r>
          </a:p>
        </p:txBody>
      </p:sp>
      <p:sp>
        <p:nvSpPr>
          <p:cNvPr id="22" name="textruta 21"/>
          <p:cNvSpPr txBox="1">
            <a:spLocks noChangeArrowheads="1"/>
          </p:cNvSpPr>
          <p:nvPr/>
        </p:nvSpPr>
        <p:spPr bwMode="auto">
          <a:xfrm>
            <a:off x="5583116" y="4016375"/>
            <a:ext cx="77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N=52</a:t>
            </a:r>
          </a:p>
        </p:txBody>
      </p:sp>
      <p:sp>
        <p:nvSpPr>
          <p:cNvPr id="23" name="textruta 22"/>
          <p:cNvSpPr txBox="1">
            <a:spLocks noChangeArrowheads="1"/>
          </p:cNvSpPr>
          <p:nvPr/>
        </p:nvSpPr>
        <p:spPr bwMode="auto">
          <a:xfrm>
            <a:off x="5662247" y="4756150"/>
            <a:ext cx="772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N=44</a:t>
            </a:r>
          </a:p>
        </p:txBody>
      </p:sp>
      <p:cxnSp>
        <p:nvCxnSpPr>
          <p:cNvPr id="6" name="Rak pil 5"/>
          <p:cNvCxnSpPr>
            <a:cxnSpLocks noChangeShapeType="1"/>
          </p:cNvCxnSpPr>
          <p:nvPr/>
        </p:nvCxnSpPr>
        <p:spPr bwMode="auto">
          <a:xfrm flipH="1" flipV="1">
            <a:off x="2394439" y="3703638"/>
            <a:ext cx="1948962" cy="112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Rak pil 8"/>
          <p:cNvCxnSpPr>
            <a:cxnSpLocks noChangeShapeType="1"/>
          </p:cNvCxnSpPr>
          <p:nvPr/>
        </p:nvCxnSpPr>
        <p:spPr bwMode="auto">
          <a:xfrm flipH="1">
            <a:off x="2196612" y="3235325"/>
            <a:ext cx="2504342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Rak pil 10"/>
          <p:cNvCxnSpPr>
            <a:cxnSpLocks noChangeShapeType="1"/>
          </p:cNvCxnSpPr>
          <p:nvPr/>
        </p:nvCxnSpPr>
        <p:spPr bwMode="auto">
          <a:xfrm flipH="1" flipV="1">
            <a:off x="2381251" y="3154364"/>
            <a:ext cx="1975338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ruta 14"/>
          <p:cNvSpPr txBox="1">
            <a:spLocks noChangeArrowheads="1"/>
          </p:cNvSpPr>
          <p:nvPr/>
        </p:nvSpPr>
        <p:spPr bwMode="auto">
          <a:xfrm>
            <a:off x="4418135" y="6096001"/>
            <a:ext cx="441341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800"/>
              <a:t>Huge parity enhancements!</a:t>
            </a:r>
          </a:p>
        </p:txBody>
      </p:sp>
      <p:grpSp>
        <p:nvGrpSpPr>
          <p:cNvPr id="20" name="Grupp 19"/>
          <p:cNvGrpSpPr>
            <a:grpSpLocks/>
          </p:cNvGrpSpPr>
          <p:nvPr/>
        </p:nvGrpSpPr>
        <p:grpSpPr bwMode="auto">
          <a:xfrm>
            <a:off x="2146789" y="4117976"/>
            <a:ext cx="1634833" cy="747697"/>
            <a:chOff x="2326105" y="4117475"/>
            <a:chExt cx="1770420" cy="747667"/>
          </a:xfrm>
        </p:grpSpPr>
        <p:sp>
          <p:nvSpPr>
            <p:cNvPr id="32787" name="textruta 2"/>
            <p:cNvSpPr txBox="1">
              <a:spLocks noChangeArrowheads="1"/>
            </p:cNvSpPr>
            <p:nvPr/>
          </p:nvSpPr>
          <p:spPr bwMode="auto">
            <a:xfrm>
              <a:off x="3275263" y="4465048"/>
              <a:ext cx="821262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Z=30</a:t>
              </a:r>
            </a:p>
          </p:txBody>
        </p:sp>
        <p:cxnSp>
          <p:nvCxnSpPr>
            <p:cNvPr id="32788" name="Rak pil 16"/>
            <p:cNvCxnSpPr>
              <a:cxnSpLocks noChangeShapeType="1"/>
            </p:cNvCxnSpPr>
            <p:nvPr/>
          </p:nvCxnSpPr>
          <p:spPr bwMode="auto">
            <a:xfrm flipH="1" flipV="1">
              <a:off x="2326105" y="4117475"/>
              <a:ext cx="1096211" cy="5079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81" name="textruta 18"/>
          <p:cNvSpPr txBox="1">
            <a:spLocks noChangeArrowheads="1"/>
          </p:cNvSpPr>
          <p:nvPr/>
        </p:nvSpPr>
        <p:spPr bwMode="auto">
          <a:xfrm>
            <a:off x="2035420" y="695326"/>
            <a:ext cx="5590443" cy="461665"/>
          </a:xfrm>
          <a:prstGeom prst="rect">
            <a:avLst/>
          </a:prstGeom>
          <a:solidFill>
            <a:srgbClr val="2D2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>
                <a:solidFill>
                  <a:schemeClr val="bg1"/>
                </a:solidFill>
              </a:rPr>
              <a:t>Role of particle number and deformation</a:t>
            </a:r>
          </a:p>
        </p:txBody>
      </p:sp>
      <p:grpSp>
        <p:nvGrpSpPr>
          <p:cNvPr id="26" name="Grupp 25"/>
          <p:cNvGrpSpPr>
            <a:grpSpLocks/>
          </p:cNvGrpSpPr>
          <p:nvPr/>
        </p:nvGrpSpPr>
        <p:grpSpPr bwMode="auto">
          <a:xfrm>
            <a:off x="518746" y="6108701"/>
            <a:ext cx="2354874" cy="708025"/>
            <a:chOff x="561480" y="6109373"/>
            <a:chExt cx="2552018" cy="707886"/>
          </a:xfrm>
        </p:grpSpPr>
        <p:sp>
          <p:nvSpPr>
            <p:cNvPr id="32784" name="textruta 20"/>
            <p:cNvSpPr txBox="1">
              <a:spLocks noChangeArrowheads="1"/>
            </p:cNvSpPr>
            <p:nvPr/>
          </p:nvSpPr>
          <p:spPr bwMode="auto">
            <a:xfrm>
              <a:off x="561480" y="6109373"/>
              <a:ext cx="255201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sv-SE"/>
                <a:t>positive parity:</a:t>
              </a:r>
            </a:p>
            <a:p>
              <a:r>
                <a:rPr lang="sv-SE"/>
                <a:t>negative parity: </a:t>
              </a:r>
            </a:p>
          </p:txBody>
        </p:sp>
        <p:cxnSp>
          <p:nvCxnSpPr>
            <p:cNvPr id="32785" name="Rak 24"/>
            <p:cNvCxnSpPr>
              <a:cxnSpLocks noChangeShapeType="1"/>
            </p:cNvCxnSpPr>
            <p:nvPr/>
          </p:nvCxnSpPr>
          <p:spPr bwMode="auto">
            <a:xfrm flipV="1">
              <a:off x="2593479" y="6309900"/>
              <a:ext cx="387684" cy="133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Rak 42"/>
            <p:cNvCxnSpPr>
              <a:cxnSpLocks noChangeShapeType="1"/>
            </p:cNvCxnSpPr>
            <p:nvPr/>
          </p:nvCxnSpPr>
          <p:spPr bwMode="auto">
            <a:xfrm flipV="1">
              <a:off x="2612199" y="6662820"/>
              <a:ext cx="387684" cy="1336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9" name="Objekt 28"/>
          <p:cNvGraphicFramePr>
            <a:graphicFrameLocks noChangeAspect="1"/>
          </p:cNvGraphicFramePr>
          <p:nvPr/>
        </p:nvGraphicFramePr>
        <p:xfrm>
          <a:off x="3280997" y="5010151"/>
          <a:ext cx="91586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997" y="5010151"/>
                        <a:ext cx="91586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20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7253654" y="5124450"/>
            <a:ext cx="1890346" cy="173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Measured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parity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enhancement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in </a:t>
            </a:r>
            <a:r>
              <a:rPr lang="sv-SE" sz="2800" i="1" baseline="30000" dirty="0">
                <a:solidFill>
                  <a:schemeClr val="bg1"/>
                </a:solidFill>
                <a:latin typeface="Arial" charset="0"/>
              </a:rPr>
              <a:t>90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Zr</a:t>
            </a:r>
            <a:endParaRPr lang="en-GB" sz="3200" i="1" baseline="30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-67408" y="6186489"/>
            <a:ext cx="475592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/>
              <a:t>[2] Skyrme-Hartree-Fock calc.</a:t>
            </a:r>
          </a:p>
          <a:p>
            <a:pPr>
              <a:defRPr/>
            </a:pPr>
            <a:r>
              <a:rPr lang="sv-SE" sz="1600"/>
              <a:t>      S. Hilaire and G. Goriely, Nucl. Phys. A779 (2006) 63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-67408" y="5529264"/>
            <a:ext cx="569849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600"/>
              <a:t>[1] High-res E2 (p-scatt.) and M2 (el. scatt.) giant res.</a:t>
            </a:r>
          </a:p>
          <a:p>
            <a:pPr>
              <a:defRPr/>
            </a:pPr>
            <a:r>
              <a:rPr lang="sv-SE" sz="1600"/>
              <a:t>      Y. Kalmykov et al Phys Rev Lett 99 (2007) 202502 (Richter exp.)</a:t>
            </a:r>
          </a:p>
        </p:txBody>
      </p:sp>
      <p:grpSp>
        <p:nvGrpSpPr>
          <p:cNvPr id="33797" name="Group 15"/>
          <p:cNvGrpSpPr>
            <a:grpSpLocks/>
          </p:cNvGrpSpPr>
          <p:nvPr/>
        </p:nvGrpSpPr>
        <p:grpSpPr bwMode="auto">
          <a:xfrm>
            <a:off x="1" y="879476"/>
            <a:ext cx="4317023" cy="3654425"/>
            <a:chOff x="0" y="554"/>
            <a:chExt cx="2946" cy="2302"/>
          </a:xfrm>
        </p:grpSpPr>
        <p:pic>
          <p:nvPicPr>
            <p:cNvPr id="6195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74"/>
              <a:ext cx="2946" cy="2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19529" name="Text Box 9"/>
            <p:cNvSpPr txBox="1">
              <a:spLocks noChangeArrowheads="1"/>
            </p:cNvSpPr>
            <p:nvPr/>
          </p:nvSpPr>
          <p:spPr bwMode="auto">
            <a:xfrm>
              <a:off x="506" y="1011"/>
              <a:ext cx="21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000" b="0"/>
                <a:t>40</a:t>
              </a:r>
            </a:p>
          </p:txBody>
        </p:sp>
        <p:sp>
          <p:nvSpPr>
            <p:cNvPr id="619531" name="Text Box 11"/>
            <p:cNvSpPr txBox="1">
              <a:spLocks noChangeArrowheads="1"/>
            </p:cNvSpPr>
            <p:nvPr/>
          </p:nvSpPr>
          <p:spPr bwMode="auto">
            <a:xfrm>
              <a:off x="2204" y="1351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400"/>
                <a:t>Exp. [1]</a:t>
              </a:r>
            </a:p>
          </p:txBody>
        </p:sp>
        <p:sp>
          <p:nvSpPr>
            <p:cNvPr id="619532" name="Text Box 12"/>
            <p:cNvSpPr txBox="1">
              <a:spLocks noChangeArrowheads="1"/>
            </p:cNvSpPr>
            <p:nvPr/>
          </p:nvSpPr>
          <p:spPr bwMode="auto">
            <a:xfrm>
              <a:off x="1982" y="1214"/>
              <a:ext cx="25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/>
                <a:t>2</a:t>
              </a:r>
              <a:r>
                <a:rPr lang="sv-SE" baseline="30000"/>
                <a:t>+</a:t>
              </a:r>
            </a:p>
            <a:p>
              <a:pPr>
                <a:defRPr/>
              </a:pPr>
              <a:r>
                <a:rPr lang="sv-SE">
                  <a:solidFill>
                    <a:srgbClr val="FF0000"/>
                  </a:solidFill>
                </a:rPr>
                <a:t>2</a:t>
              </a:r>
              <a:r>
                <a:rPr lang="sv-SE" baseline="3000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619533" name="Text Box 13"/>
            <p:cNvSpPr txBox="1">
              <a:spLocks noChangeArrowheads="1"/>
            </p:cNvSpPr>
            <p:nvPr/>
          </p:nvSpPr>
          <p:spPr bwMode="auto">
            <a:xfrm>
              <a:off x="446" y="554"/>
              <a:ext cx="20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/>
                <a:t>Individual 2</a:t>
              </a:r>
              <a:r>
                <a:rPr lang="sv-SE" baseline="30000"/>
                <a:t>+</a:t>
              </a:r>
              <a:r>
                <a:rPr lang="sv-SE"/>
                <a:t> and 2</a:t>
              </a:r>
              <a:r>
                <a:rPr lang="sv-SE" baseline="30000"/>
                <a:t>-</a:t>
              </a:r>
              <a:r>
                <a:rPr lang="sv-SE"/>
                <a:t> level dens.</a:t>
              </a:r>
            </a:p>
          </p:txBody>
        </p:sp>
      </p:grpSp>
      <p:grpSp>
        <p:nvGrpSpPr>
          <p:cNvPr id="619537" name="Group 17"/>
          <p:cNvGrpSpPr>
            <a:grpSpLocks/>
          </p:cNvGrpSpPr>
          <p:nvPr/>
        </p:nvGrpSpPr>
        <p:grpSpPr bwMode="auto">
          <a:xfrm>
            <a:off x="4180743" y="841376"/>
            <a:ext cx="4563208" cy="3863975"/>
            <a:chOff x="2853" y="530"/>
            <a:chExt cx="3114" cy="2434"/>
          </a:xfrm>
        </p:grpSpPr>
        <p:pic>
          <p:nvPicPr>
            <p:cNvPr id="6195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" y="744"/>
              <a:ext cx="3114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19534" name="Text Box 14"/>
            <p:cNvSpPr txBox="1">
              <a:spLocks noChangeArrowheads="1"/>
            </p:cNvSpPr>
            <p:nvPr/>
          </p:nvSpPr>
          <p:spPr bwMode="auto">
            <a:xfrm>
              <a:off x="4118" y="530"/>
              <a:ext cx="8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/>
                <a:t>Parity ratio</a:t>
              </a:r>
            </a:p>
          </p:txBody>
        </p:sp>
        <p:sp>
          <p:nvSpPr>
            <p:cNvPr id="619536" name="Text Box 16"/>
            <p:cNvSpPr txBox="1">
              <a:spLocks noChangeArrowheads="1"/>
            </p:cNvSpPr>
            <p:nvPr/>
          </p:nvSpPr>
          <p:spPr bwMode="auto">
            <a:xfrm>
              <a:off x="4262" y="877"/>
              <a:ext cx="8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400">
                  <a:solidFill>
                    <a:schemeClr val="accent2"/>
                  </a:solidFill>
                </a:rPr>
                <a:t>Skyrme HF [2]</a:t>
              </a:r>
            </a:p>
          </p:txBody>
        </p:sp>
      </p:grpSp>
      <p:sp>
        <p:nvSpPr>
          <p:cNvPr id="619539" name="Text Box 19"/>
          <p:cNvSpPr txBox="1">
            <a:spLocks noChangeArrowheads="1"/>
          </p:cNvSpPr>
          <p:nvPr/>
        </p:nvSpPr>
        <p:spPr bwMode="auto">
          <a:xfrm>
            <a:off x="3326423" y="1601788"/>
            <a:ext cx="11082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/>
              <a:t>Present calc.</a:t>
            </a:r>
          </a:p>
        </p:txBody>
      </p:sp>
      <p:sp>
        <p:nvSpPr>
          <p:cNvPr id="619540" name="Text Box 20"/>
          <p:cNvSpPr txBox="1">
            <a:spLocks noChangeArrowheads="1"/>
          </p:cNvSpPr>
          <p:nvPr/>
        </p:nvSpPr>
        <p:spPr bwMode="auto">
          <a:xfrm>
            <a:off x="7130562" y="2636838"/>
            <a:ext cx="11082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/>
              <a:t>Present calc.</a:t>
            </a:r>
          </a:p>
        </p:txBody>
      </p:sp>
      <p:grpSp>
        <p:nvGrpSpPr>
          <p:cNvPr id="619546" name="Group 26"/>
          <p:cNvGrpSpPr>
            <a:grpSpLocks/>
          </p:cNvGrpSpPr>
          <p:nvPr/>
        </p:nvGrpSpPr>
        <p:grpSpPr bwMode="auto">
          <a:xfrm>
            <a:off x="4847488" y="1792289"/>
            <a:ext cx="527539" cy="546100"/>
            <a:chOff x="3308" y="1129"/>
            <a:chExt cx="360" cy="344"/>
          </a:xfrm>
        </p:grpSpPr>
        <p:sp>
          <p:nvSpPr>
            <p:cNvPr id="619541" name="Text Box 21"/>
            <p:cNvSpPr txBox="1">
              <a:spLocks noChangeArrowheads="1"/>
            </p:cNvSpPr>
            <p:nvPr/>
          </p:nvSpPr>
          <p:spPr bwMode="auto">
            <a:xfrm>
              <a:off x="3308" y="1129"/>
              <a:ext cx="36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400"/>
                <a:t>total</a:t>
              </a:r>
            </a:p>
          </p:txBody>
        </p:sp>
        <p:sp>
          <p:nvSpPr>
            <p:cNvPr id="619543" name="Text Box 23"/>
            <p:cNvSpPr txBox="1">
              <a:spLocks noChangeArrowheads="1"/>
            </p:cNvSpPr>
            <p:nvPr/>
          </p:nvSpPr>
          <p:spPr bwMode="auto">
            <a:xfrm>
              <a:off x="3320" y="1279"/>
              <a:ext cx="2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400">
                  <a:solidFill>
                    <a:srgbClr val="FF0000"/>
                  </a:solidFill>
                </a:rPr>
                <a:t>I=2</a:t>
              </a:r>
            </a:p>
          </p:txBody>
        </p:sp>
        <p:sp>
          <p:nvSpPr>
            <p:cNvPr id="619544" name="Line 24"/>
            <p:cNvSpPr>
              <a:spLocks noChangeShapeType="1"/>
            </p:cNvSpPr>
            <p:nvPr/>
          </p:nvSpPr>
          <p:spPr bwMode="auto">
            <a:xfrm>
              <a:off x="3540" y="1398"/>
              <a:ext cx="60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>
              <a:off x="3546" y="1266"/>
              <a:ext cx="48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08044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7" grpId="0"/>
      <p:bldP spid="6195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Parity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enhancement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–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role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sv-SE" sz="2800" i="1" dirty="0" err="1">
                <a:solidFill>
                  <a:schemeClr val="bg1"/>
                </a:solidFill>
                <a:latin typeface="Arial" charset="0"/>
              </a:rPr>
              <a:t>of</a:t>
            </a:r>
            <a:r>
              <a:rPr lang="sv-SE" sz="2800" i="1" dirty="0">
                <a:solidFill>
                  <a:schemeClr val="bg1"/>
                </a:solidFill>
                <a:latin typeface="Arial" charset="0"/>
              </a:rPr>
              <a:t> spin distribution</a:t>
            </a:r>
            <a:endParaRPr lang="en-GB" sz="3200" i="1" baseline="30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ruta 9"/>
          <p:cNvSpPr txBox="1">
            <a:spLocks noChangeArrowheads="1"/>
          </p:cNvSpPr>
          <p:nvPr/>
        </p:nvSpPr>
        <p:spPr bwMode="auto">
          <a:xfrm>
            <a:off x="990600" y="5868988"/>
            <a:ext cx="4057421" cy="83099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-  Saturate at higher E</a:t>
            </a:r>
            <a:r>
              <a:rPr lang="sv-SE" sz="3200" baseline="-25000"/>
              <a:t>exc</a:t>
            </a:r>
            <a:endParaRPr lang="sv-SE" sz="3200"/>
          </a:p>
          <a:p>
            <a:r>
              <a:rPr lang="sv-SE" sz="2400"/>
              <a:t>-  Different for different spins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6" y="2197101"/>
            <a:ext cx="409721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ruta 11"/>
          <p:cNvSpPr txBox="1">
            <a:spLocks noChangeArrowheads="1"/>
          </p:cNvSpPr>
          <p:nvPr/>
        </p:nvSpPr>
        <p:spPr bwMode="auto">
          <a:xfrm>
            <a:off x="5194789" y="5922963"/>
            <a:ext cx="4006225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even positive-parity spins favoured</a:t>
            </a:r>
          </a:p>
        </p:txBody>
      </p:sp>
      <p:cxnSp>
        <p:nvCxnSpPr>
          <p:cNvPr id="14" name="Rak pil 13"/>
          <p:cNvCxnSpPr>
            <a:cxnSpLocks noChangeShapeType="1"/>
          </p:cNvCxnSpPr>
          <p:nvPr/>
        </p:nvCxnSpPr>
        <p:spPr bwMode="auto">
          <a:xfrm flipH="1" flipV="1">
            <a:off x="5331070" y="4826000"/>
            <a:ext cx="518746" cy="1042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Rak pil 15"/>
          <p:cNvCxnSpPr>
            <a:cxnSpLocks noChangeShapeType="1"/>
          </p:cNvCxnSpPr>
          <p:nvPr/>
        </p:nvCxnSpPr>
        <p:spPr bwMode="auto">
          <a:xfrm flipH="1" flipV="1">
            <a:off x="5799993" y="4371976"/>
            <a:ext cx="49823" cy="149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ruta 16"/>
          <p:cNvSpPr txBox="1">
            <a:spLocks noChangeArrowheads="1"/>
          </p:cNvSpPr>
          <p:nvPr/>
        </p:nvSpPr>
        <p:spPr bwMode="auto">
          <a:xfrm>
            <a:off x="5775081" y="6389688"/>
            <a:ext cx="331503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2400"/>
              <a:t>Study spin distribution!</a:t>
            </a:r>
          </a:p>
        </p:txBody>
      </p:sp>
      <p:sp>
        <p:nvSpPr>
          <p:cNvPr id="34824" name="Rektangel 1"/>
          <p:cNvSpPr>
            <a:spLocks noChangeArrowheads="1"/>
          </p:cNvSpPr>
          <p:nvPr/>
        </p:nvSpPr>
        <p:spPr bwMode="auto">
          <a:xfrm>
            <a:off x="2542443" y="4478338"/>
            <a:ext cx="1085850" cy="24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textruta 2"/>
          <p:cNvSpPr txBox="1">
            <a:spLocks noChangeArrowheads="1"/>
          </p:cNvSpPr>
          <p:nvPr/>
        </p:nvSpPr>
        <p:spPr bwMode="auto">
          <a:xfrm>
            <a:off x="4973516" y="2071688"/>
            <a:ext cx="4436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dirty="0"/>
              <a:t>Spin distributions for different </a:t>
            </a:r>
            <a:r>
              <a:rPr lang="sv-SE" dirty="0" err="1"/>
              <a:t>parities</a:t>
            </a:r>
            <a:endParaRPr lang="sv-SE" dirty="0"/>
          </a:p>
        </p:txBody>
      </p:sp>
      <p:pic>
        <p:nvPicPr>
          <p:cNvPr id="34826" name="Bildobjekt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2" y="2198688"/>
            <a:ext cx="4169019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2211388"/>
            <a:ext cx="4186604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2" y="2211388"/>
            <a:ext cx="4170485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9" name="textruta 18"/>
          <p:cNvSpPr txBox="1">
            <a:spLocks noChangeArrowheads="1"/>
          </p:cNvSpPr>
          <p:nvPr/>
        </p:nvSpPr>
        <p:spPr bwMode="auto">
          <a:xfrm>
            <a:off x="789843" y="1457325"/>
            <a:ext cx="4843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Parity enhancement may quickly saturate:</a:t>
            </a:r>
          </a:p>
        </p:txBody>
      </p:sp>
      <p:sp>
        <p:nvSpPr>
          <p:cNvPr id="20" name="textruta 19"/>
          <p:cNvSpPr txBox="1">
            <a:spLocks noChangeArrowheads="1"/>
          </p:cNvSpPr>
          <p:nvPr/>
        </p:nvSpPr>
        <p:spPr bwMode="auto">
          <a:xfrm>
            <a:off x="1233854" y="1911350"/>
            <a:ext cx="3416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/>
              <a:t>What about individual spins?</a:t>
            </a:r>
          </a:p>
        </p:txBody>
      </p:sp>
      <p:sp>
        <p:nvSpPr>
          <p:cNvPr id="34831" name="textruta 20"/>
          <p:cNvSpPr txBox="1">
            <a:spLocks noChangeArrowheads="1"/>
          </p:cNvSpPr>
          <p:nvPr/>
        </p:nvSpPr>
        <p:spPr bwMode="auto">
          <a:xfrm>
            <a:off x="3943351" y="2840039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1600"/>
              <a:t>44</a:t>
            </a:r>
          </a:p>
        </p:txBody>
      </p:sp>
      <p:sp>
        <p:nvSpPr>
          <p:cNvPr id="22" name="textruta 21"/>
          <p:cNvSpPr txBox="1">
            <a:spLocks noChangeArrowheads="1"/>
          </p:cNvSpPr>
          <p:nvPr/>
        </p:nvSpPr>
        <p:spPr bwMode="auto">
          <a:xfrm>
            <a:off x="8090389" y="2819400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sv-SE" sz="1600"/>
              <a:t>44</a:t>
            </a:r>
          </a:p>
        </p:txBody>
      </p:sp>
      <p:pic>
        <p:nvPicPr>
          <p:cNvPr id="34833" name="Bildobjekt 2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39" y="3194051"/>
            <a:ext cx="899746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43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3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1082</Words>
  <Application>Microsoft Macintosh PowerPoint</Application>
  <PresentationFormat>Bildspel på skärmen (4:3)</PresentationFormat>
  <Paragraphs>181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5" baseType="lpstr">
      <vt:lpstr>Office-tema</vt:lpstr>
      <vt:lpstr>Equation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Lunds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Sven Åberg</dc:creator>
  <cp:lastModifiedBy>Sven Åberg</cp:lastModifiedBy>
  <cp:revision>16</cp:revision>
  <dcterms:created xsi:type="dcterms:W3CDTF">2015-11-15T18:39:41Z</dcterms:created>
  <dcterms:modified xsi:type="dcterms:W3CDTF">2015-11-17T07:13:01Z</dcterms:modified>
</cp:coreProperties>
</file>