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7"/>
  </p:notesMasterIdLst>
  <p:handoutMasterIdLst>
    <p:handoutMasterId r:id="rId18"/>
  </p:handoutMasterIdLst>
  <p:sldIdLst>
    <p:sldId id="297" r:id="rId2"/>
    <p:sldId id="410" r:id="rId3"/>
    <p:sldId id="411" r:id="rId4"/>
    <p:sldId id="460" r:id="rId5"/>
    <p:sldId id="412" r:id="rId6"/>
    <p:sldId id="446" r:id="rId7"/>
    <p:sldId id="453" r:id="rId8"/>
    <p:sldId id="416" r:id="rId9"/>
    <p:sldId id="454" r:id="rId10"/>
    <p:sldId id="417" r:id="rId11"/>
    <p:sldId id="452" r:id="rId12"/>
    <p:sldId id="457" r:id="rId13"/>
    <p:sldId id="456" r:id="rId14"/>
    <p:sldId id="458" r:id="rId15"/>
    <p:sldId id="447" r:id="rId16"/>
  </p:sldIdLst>
  <p:sldSz cx="9144000" cy="6858000" type="screen4x3"/>
  <p:notesSz cx="6858000" cy="9313863"/>
  <p:defaultTextStyle>
    <a:defPPr>
      <a:defRPr lang="da-DK"/>
    </a:defPPr>
    <a:lvl1pPr algn="l" rtl="0" fontAlgn="base">
      <a:spcBef>
        <a:spcPct val="20000"/>
      </a:spcBef>
      <a:spcAft>
        <a:spcPct val="0"/>
      </a:spcAft>
      <a:buChar char="•"/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0000"/>
    <a:srgbClr val="990000"/>
    <a:srgbClr val="009900"/>
    <a:srgbClr val="800000"/>
    <a:srgbClr val="CC0099"/>
    <a:srgbClr val="CC0066"/>
    <a:srgbClr val="FF66FF"/>
    <a:srgbClr val="66FF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93" autoAdjust="0"/>
    <p:restoredTop sz="94612" autoAdjust="0"/>
  </p:normalViewPr>
  <p:slideViewPr>
    <p:cSldViewPr>
      <p:cViewPr varScale="1">
        <p:scale>
          <a:sx n="81" d="100"/>
          <a:sy n="81" d="100"/>
        </p:scale>
        <p:origin x="686" y="67"/>
      </p:cViewPr>
      <p:guideLst>
        <p:guide orient="horz" pos="2160"/>
        <p:guide pos="2880"/>
      </p:guideLst>
    </p:cSldViewPr>
  </p:slideViewPr>
  <p:outlineViewPr>
    <p:cViewPr>
      <p:scale>
        <a:sx n="75" d="100"/>
        <a:sy n="7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472" cy="465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b="0"/>
            </a:lvl1pPr>
          </a:lstStyle>
          <a:p>
            <a:endParaRPr lang="da-DK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528" y="0"/>
            <a:ext cx="2971472" cy="465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b="0"/>
            </a:lvl1pPr>
          </a:lstStyle>
          <a:p>
            <a:endParaRPr lang="da-DK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8776"/>
            <a:ext cx="2971472" cy="46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b="0"/>
            </a:lvl1pPr>
          </a:lstStyle>
          <a:p>
            <a:endParaRPr lang="da-DK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528" y="8848776"/>
            <a:ext cx="2971472" cy="46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b="0"/>
            </a:lvl1pPr>
          </a:lstStyle>
          <a:p>
            <a:fld id="{85AED650-0E0D-452A-BDC5-EED651B32177}" type="slidenum">
              <a:rPr lang="da-DK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674677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1151" cy="436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b="0"/>
            </a:lvl1pPr>
          </a:lstStyle>
          <a:p>
            <a:endParaRPr lang="da-DK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7010" y="0"/>
            <a:ext cx="2991151" cy="436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b="0"/>
            </a:lvl1pPr>
          </a:lstStyle>
          <a:p>
            <a:endParaRPr lang="da-DK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5063" y="727075"/>
            <a:ext cx="4656137" cy="34909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574" y="4435750"/>
            <a:ext cx="5037727" cy="4144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71500"/>
            <a:ext cx="2991151" cy="436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b="0"/>
            </a:lvl1pPr>
          </a:lstStyle>
          <a:p>
            <a:endParaRPr lang="da-DK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7010" y="8871500"/>
            <a:ext cx="2991151" cy="436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b="0"/>
            </a:lvl1pPr>
          </a:lstStyle>
          <a:p>
            <a:fld id="{27722CD7-B83A-4B92-92A8-E0658767B5FD}" type="slidenum">
              <a:rPr lang="da-DK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507153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22CD7-B83A-4B92-92A8-E0658767B5FD}" type="slidenum">
              <a:rPr lang="da-DK" smtClean="0"/>
              <a:pPr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58017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22CD7-B83A-4B92-92A8-E0658767B5FD}" type="slidenum">
              <a:rPr lang="da-DK" smtClean="0"/>
              <a:pPr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45808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22CD7-B83A-4B92-92A8-E0658767B5FD}" type="slidenum">
              <a:rPr lang="da-DK" smtClean="0"/>
              <a:pPr/>
              <a:t>11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90718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22CD7-B83A-4B92-92A8-E0658767B5FD}" type="slidenum">
              <a:rPr lang="da-DK" smtClean="0"/>
              <a:pPr/>
              <a:t>14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37899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Krapp_nov15_intro_TD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EBDE-960A-452D-95E2-13FBEBD29CA0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84145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Krapp_nov15_intro_TD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77452-676E-461A-8770-9F2FADFD3B85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36953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Krapp_nov15_intro_TD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61568-BC2A-4A00-BAFB-22295E358D3B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21450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Krapp_nov15_intro_TD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96C5-614A-4DAC-887F-41934D51A69D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94660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Krapp_nov15_intro_TD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6CC8-3C8B-4BF5-9874-F082E440DFD3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60439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Krapp_nov15_intro_TD</a:t>
            </a:r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ECEC8-6C7E-4E4D-A8D9-6AE76F50BB8B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3469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Krapp_nov15_intro_TD</a:t>
            </a:r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5B13A-E6FB-4D59-898F-A1703F869878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99585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Krapp_nov15_intro_TD</a:t>
            </a:r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366F5-A9FA-4CF4-B27F-A15088DCA1FD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93482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Krapp_nov15_intro_TD</a:t>
            </a:r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9ED81-10C0-468E-91BD-9C5B68629A4C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28646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Krapp_nov15_intro_TD</a:t>
            </a:r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F705-832A-4163-B209-2E46F66054A5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83330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Krapp_nov15_intro_TD</a:t>
            </a:r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83659-32D7-499C-BA1D-202BBBC17483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53128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 smtClean="0"/>
              <a:t>Krapp_nov15_intro_TD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2D690-0ADF-4962-8C69-FD4867ED915C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1009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006474"/>
          </a:xfrm>
          <a:ln w="19050">
            <a:solidFill>
              <a:schemeClr val="accent2"/>
            </a:solidFill>
          </a:ln>
        </p:spPr>
        <p:txBody>
          <a:bodyPr/>
          <a:lstStyle/>
          <a:p>
            <a:pPr algn="ctr"/>
            <a:r>
              <a:rPr lang="da-DK" sz="3200" dirty="0" smtClean="0">
                <a:latin typeface="Tahoma" pitchFamily="34" charset="0"/>
              </a:rPr>
              <a:t>Combinatorial level density evaluation </a:t>
            </a:r>
            <a:endParaRPr lang="da-DK" sz="3200" dirty="0">
              <a:latin typeface="Tahoma" pitchFamily="34" charset="0"/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133600"/>
            <a:ext cx="5791200" cy="7620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dirty="0"/>
              <a:t>   </a:t>
            </a:r>
            <a:endParaRPr lang="en-US" sz="2000" dirty="0">
              <a:latin typeface="Tahoma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62800" y="6096000"/>
            <a:ext cx="1828800" cy="457200"/>
          </a:xfrm>
        </p:spPr>
        <p:txBody>
          <a:bodyPr/>
          <a:lstStyle/>
          <a:p>
            <a:r>
              <a:rPr lang="da-DK" smtClean="0"/>
              <a:t>Krapp_nov15_intro_TD</a:t>
            </a:r>
            <a:endParaRPr lang="da-DK" dirty="0"/>
          </a:p>
        </p:txBody>
      </p:sp>
      <p:sp>
        <p:nvSpPr>
          <p:cNvPr id="11" name="Rectangle 10"/>
          <p:cNvSpPr/>
          <p:nvPr/>
        </p:nvSpPr>
        <p:spPr>
          <a:xfrm>
            <a:off x="685800" y="2057400"/>
            <a:ext cx="6324600" cy="2702278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da-DK" sz="1600" dirty="0" smtClean="0">
                <a:latin typeface="Tahoma" pitchFamily="34" charset="0"/>
                <a:cs typeface="Tahoma" pitchFamily="34" charset="0"/>
              </a:rPr>
              <a:t>-- Basis:</a:t>
            </a:r>
          </a:p>
          <a:p>
            <a:pPr>
              <a:buFontTx/>
              <a:buNone/>
            </a:pPr>
            <a:r>
              <a:rPr lang="da-DK" sz="1600" b="0" dirty="0" smtClean="0">
                <a:latin typeface="Tahoma" pitchFamily="34" charset="0"/>
                <a:cs typeface="Tahoma" pitchFamily="34" charset="0"/>
              </a:rPr>
              <a:t>  PM levels (folded Yukawa), gap parameter, </a:t>
            </a:r>
          </a:p>
          <a:p>
            <a:pPr>
              <a:buFontTx/>
              <a:buNone/>
            </a:pPr>
            <a:r>
              <a:rPr lang="da-DK" sz="1600" b="0" dirty="0">
                <a:latin typeface="Tahoma" pitchFamily="34" charset="0"/>
                <a:cs typeface="Tahoma" pitchFamily="34" charset="0"/>
              </a:rPr>
              <a:t> </a:t>
            </a:r>
            <a:r>
              <a:rPr lang="da-DK" sz="1600" b="0" dirty="0" smtClean="0">
                <a:latin typeface="Tahoma" pitchFamily="34" charset="0"/>
                <a:cs typeface="Tahoma" pitchFamily="34" charset="0"/>
              </a:rPr>
              <a:t>  moment of inertia parameterisation</a:t>
            </a:r>
            <a:r>
              <a:rPr lang="da-DK" sz="1600" b="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. (no fit)</a:t>
            </a:r>
          </a:p>
          <a:p>
            <a:pPr>
              <a:buFontTx/>
              <a:buNone/>
            </a:pPr>
            <a:r>
              <a:rPr lang="da-DK" sz="1600" b="0" dirty="0" smtClean="0">
                <a:solidFill>
                  <a:srgbClr val="009900"/>
                </a:solidFill>
                <a:latin typeface="Tahoma" pitchFamily="34" charset="0"/>
                <a:cs typeface="Tahoma" pitchFamily="34" charset="0"/>
              </a:rPr>
              <a:t> </a:t>
            </a:r>
            <a:endParaRPr lang="da-DK" sz="1600" b="0" dirty="0" smtClean="0">
              <a:latin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da-DK" sz="1600" b="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da-DK" sz="1600" dirty="0" smtClean="0">
                <a:latin typeface="Tahoma" pitchFamily="34" charset="0"/>
                <a:cs typeface="Tahoma" pitchFamily="34" charset="0"/>
              </a:rPr>
              <a:t>-- a) </a:t>
            </a:r>
            <a:r>
              <a:rPr lang="da-DK" sz="1600" dirty="0">
                <a:latin typeface="Tahoma" pitchFamily="34" charset="0"/>
                <a:cs typeface="Tahoma" pitchFamily="34" charset="0"/>
              </a:rPr>
              <a:t>P</a:t>
            </a:r>
            <a:r>
              <a:rPr lang="da-DK" sz="1600" dirty="0" smtClean="0">
                <a:latin typeface="Tahoma" pitchFamily="34" charset="0"/>
                <a:cs typeface="Tahoma" pitchFamily="34" charset="0"/>
              </a:rPr>
              <a:t>rogram and basic results: </a:t>
            </a:r>
          </a:p>
          <a:p>
            <a:pPr>
              <a:buNone/>
            </a:pPr>
            <a:r>
              <a:rPr lang="da-DK" sz="1600" b="0" dirty="0" smtClean="0">
                <a:latin typeface="Tahoma" pitchFamily="34" charset="0"/>
                <a:cs typeface="Tahoma" pitchFamily="34" charset="0"/>
              </a:rPr>
              <a:t>     - how to generate levels</a:t>
            </a:r>
          </a:p>
          <a:p>
            <a:pPr>
              <a:buNone/>
            </a:pPr>
            <a:r>
              <a:rPr lang="da-DK" sz="1600" b="0" dirty="0">
                <a:latin typeface="Tahoma" pitchFamily="34" charset="0"/>
                <a:cs typeface="Tahoma" pitchFamily="34" charset="0"/>
              </a:rPr>
              <a:t> </a:t>
            </a:r>
            <a:r>
              <a:rPr lang="da-DK" sz="1600" b="0" dirty="0" smtClean="0">
                <a:latin typeface="Tahoma" pitchFamily="34" charset="0"/>
                <a:cs typeface="Tahoma" pitchFamily="34" charset="0"/>
              </a:rPr>
              <a:t>    - comparison to resolved levels at low energy and at neutron</a:t>
            </a:r>
          </a:p>
          <a:p>
            <a:pPr>
              <a:buNone/>
            </a:pPr>
            <a:r>
              <a:rPr lang="da-DK" sz="1600" b="0" dirty="0">
                <a:latin typeface="Tahoma" pitchFamily="34" charset="0"/>
                <a:cs typeface="Tahoma" pitchFamily="34" charset="0"/>
              </a:rPr>
              <a:t> </a:t>
            </a:r>
            <a:r>
              <a:rPr lang="da-DK" sz="1600" b="0" dirty="0" smtClean="0">
                <a:latin typeface="Tahoma" pitchFamily="34" charset="0"/>
                <a:cs typeface="Tahoma" pitchFamily="34" charset="0"/>
              </a:rPr>
              <a:t>      separation energy</a:t>
            </a:r>
          </a:p>
          <a:p>
            <a:pPr>
              <a:buNone/>
            </a:pPr>
            <a:r>
              <a:rPr lang="da-DK" sz="1600" b="0" dirty="0" smtClean="0">
                <a:latin typeface="Tahoma" pitchFamily="34" charset="0"/>
                <a:cs typeface="Tahoma" pitchFamily="34" charset="0"/>
              </a:rPr>
              <a:t>    - basic comparison to Oslo results</a:t>
            </a:r>
          </a:p>
        </p:txBody>
      </p:sp>
      <p:sp>
        <p:nvSpPr>
          <p:cNvPr id="8" name="Rectangle 7"/>
          <p:cNvSpPr/>
          <p:nvPr/>
        </p:nvSpPr>
        <p:spPr>
          <a:xfrm>
            <a:off x="2286000" y="4572000"/>
            <a:ext cx="4572000" cy="113877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da-DK" b="0" dirty="0" smtClean="0">
                <a:latin typeface="Tahoma" pitchFamily="34" charset="0"/>
                <a:cs typeface="Tahoma" pitchFamily="34" charset="0"/>
              </a:rPr>
              <a:t> </a:t>
            </a:r>
          </a:p>
          <a:p>
            <a:pPr>
              <a:buNone/>
            </a:pPr>
            <a:endParaRPr lang="da-DK" b="0" dirty="0" smtClean="0">
              <a:latin typeface="Tahoma" pitchFamily="34" charset="0"/>
              <a:cs typeface="Tahoma" pitchFamily="34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391400" y="2057400"/>
            <a:ext cx="13716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b="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 </a:t>
            </a:r>
            <a:r>
              <a:rPr lang="en-US" sz="1400" b="0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Åberg</a:t>
            </a:r>
            <a:endParaRPr lang="en-US" sz="1400" b="0" dirty="0" smtClean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None/>
            </a:pPr>
            <a:r>
              <a:rPr lang="en-US" sz="14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P. </a:t>
            </a:r>
            <a:r>
              <a:rPr lang="en-US" sz="1400" b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Møller</a:t>
            </a:r>
            <a:endParaRPr lang="en-US" sz="1400" b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None/>
            </a:pPr>
            <a:r>
              <a:rPr lang="en-US" sz="14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T. </a:t>
            </a:r>
            <a:r>
              <a:rPr lang="en-US" sz="1400" b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Døssing</a:t>
            </a:r>
            <a:endParaRPr lang="en-US" sz="1400" b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None/>
            </a:pPr>
            <a:r>
              <a:rPr lang="en-US" sz="14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H. </a:t>
            </a:r>
            <a:r>
              <a:rPr lang="en-US" sz="1400" b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Uhrenholt</a:t>
            </a:r>
            <a:endParaRPr lang="en-US" sz="1400" b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None/>
            </a:pPr>
            <a:r>
              <a:rPr lang="en-US" sz="14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G. </a:t>
            </a:r>
            <a:r>
              <a:rPr lang="en-US" sz="1400" b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Carlsson</a:t>
            </a:r>
            <a:endParaRPr lang="en-US" sz="1400" b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None/>
            </a:pPr>
            <a:r>
              <a:rPr lang="en-US" sz="14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Daniel </a:t>
            </a:r>
            <a:endParaRPr lang="en-US" sz="14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0" y="5141386"/>
            <a:ext cx="6477000" cy="6340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da-DK" sz="1600" dirty="0" smtClean="0">
                <a:latin typeface="Tahoma" pitchFamily="34" charset="0"/>
                <a:cs typeface="Tahoma" pitchFamily="34" charset="0"/>
              </a:rPr>
              <a:t>-- b) Applications and results sofar: (Sven)</a:t>
            </a:r>
          </a:p>
          <a:p>
            <a:pPr>
              <a:buNone/>
            </a:pPr>
            <a:endParaRPr lang="da-DK" sz="1600" b="0" dirty="0" smtClean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Lowest energies in</a:t>
            </a:r>
            <a:b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166Ho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771" y="1825625"/>
            <a:ext cx="5756457" cy="435133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Krapp_nov15_intro_TD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3319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much emphasis on single states</a:t>
            </a:r>
            <a:b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specific nuclei?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380" y="2589388"/>
            <a:ext cx="5961362" cy="3536951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Krapp_nov15_intro_TD</a:t>
            </a:r>
            <a:endParaRPr lang="da-DK"/>
          </a:p>
        </p:txBody>
      </p:sp>
      <p:cxnSp>
        <p:nvCxnSpPr>
          <p:cNvPr id="10" name="Straight Connector 9"/>
          <p:cNvCxnSpPr/>
          <p:nvPr/>
        </p:nvCxnSpPr>
        <p:spPr>
          <a:xfrm>
            <a:off x="5105400" y="4357864"/>
            <a:ext cx="1009650" cy="67031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3962400" y="4357864"/>
            <a:ext cx="1066800" cy="21413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819400" y="4267200"/>
            <a:ext cx="1143000" cy="3048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5105400" y="4202641"/>
            <a:ext cx="1143000" cy="568743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886200" y="4673662"/>
            <a:ext cx="1143000" cy="9772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819400" y="4648200"/>
            <a:ext cx="1066800" cy="62076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955410" y="4958580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</a:t>
            </a:r>
            <a:r>
              <a:rPr lang="en-US" sz="1600" b="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862</a:t>
            </a:r>
            <a:r>
              <a:rPr lang="en-US" sz="16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   </a:t>
            </a:r>
            <a:endParaRPr lang="en-US" sz="16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498335" y="4889675"/>
            <a:ext cx="285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b="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498335" y="5061621"/>
            <a:ext cx="285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en-US" sz="12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 flipV="1">
            <a:off x="7625842" y="4771384"/>
            <a:ext cx="293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/>
              <a:t>+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896100" y="4044122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</a:t>
            </a:r>
            <a:r>
              <a:rPr lang="en-US" sz="1600" b="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512</a:t>
            </a:r>
            <a:r>
              <a:rPr lang="en-US" sz="16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   </a:t>
            </a:r>
            <a:endParaRPr lang="en-US" sz="16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 flipV="1">
            <a:off x="7533698" y="3848887"/>
            <a:ext cx="293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427609" y="3969588"/>
            <a:ext cx="285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b="0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en-US" sz="1200" b="0" u="sng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419030" y="4139129"/>
            <a:ext cx="285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en-US" sz="12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3000" y="1905000"/>
            <a:ext cx="6775957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b="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the study of fission isomers  -- V. </a:t>
            </a:r>
            <a:r>
              <a:rPr lang="en-US" sz="1600" b="0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Metag</a:t>
            </a:r>
            <a:r>
              <a:rPr lang="en-US" sz="1600" b="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in conference </a:t>
            </a:r>
          </a:p>
          <a:p>
            <a:pPr>
              <a:buNone/>
            </a:pPr>
            <a:r>
              <a:rPr lang="en-US" sz="1600" b="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“Physics and Chemistry of Fission”, </a:t>
            </a:r>
            <a:r>
              <a:rPr lang="en-US" sz="1600" b="0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Jülich</a:t>
            </a:r>
            <a:r>
              <a:rPr lang="en-US" sz="1600" b="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1980</a:t>
            </a:r>
            <a:endParaRPr lang="en-US" sz="1600" b="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895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5" grpId="0"/>
      <p:bldP spid="37" grpId="0"/>
      <p:bldP spid="38" grpId="0"/>
      <p:bldP spid="39" grpId="0"/>
      <p:bldP spid="4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30274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Level density from resolved states in 161Dy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82984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 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Krapp_nov15_intro_TD</a:t>
            </a:r>
            <a:endParaRPr lang="da-DK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379306"/>
            <a:ext cx="4943166" cy="4985159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5067300" y="3769409"/>
            <a:ext cx="495300" cy="345092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5105400" y="2515492"/>
            <a:ext cx="457200" cy="1178126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419600" y="3599613"/>
            <a:ext cx="533400" cy="188009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686300" y="4114800"/>
            <a:ext cx="266700" cy="43854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610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30274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Level density from resolved states in 162Dy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82984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 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Krapp_nov15_intro_TD</a:t>
            </a:r>
            <a:endParaRPr lang="da-DK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416773"/>
            <a:ext cx="4901864" cy="4943506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4953000" y="3862570"/>
            <a:ext cx="533400" cy="35866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4953000" y="3810000"/>
            <a:ext cx="457200" cy="30480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562600" y="3174988"/>
            <a:ext cx="457200" cy="558812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5486400" y="2438400"/>
            <a:ext cx="533400" cy="121920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944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30274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Total level density in 161,162Dy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82984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 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Krapp_nov15_intro_TD</a:t>
            </a:r>
            <a:endParaRPr lang="da-DK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472794"/>
            <a:ext cx="5023444" cy="506611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429000" y="4953000"/>
            <a:ext cx="45719" cy="228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257800" y="3352800"/>
            <a:ext cx="45719" cy="228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50977" y="4998776"/>
            <a:ext cx="45719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67400" y="3297238"/>
            <a:ext cx="45719" cy="555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48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30274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Status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82984"/>
            <a:ext cx="78867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  -  </a:t>
            </a:r>
            <a:r>
              <a:rPr lang="en-US" sz="2300" dirty="0" smtClean="0">
                <a:solidFill>
                  <a:srgbClr val="FF0000"/>
                </a:solidFill>
              </a:rPr>
              <a:t>level density can be calculated up to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     </a:t>
            </a:r>
            <a:r>
              <a:rPr lang="en-US" sz="1700" dirty="0" smtClean="0"/>
              <a:t>36 MeV for mass 160 nucleus (takes ~ 36 hours)</a:t>
            </a:r>
            <a:endParaRPr lang="en-US" sz="1700" dirty="0"/>
          </a:p>
          <a:p>
            <a:pPr marL="0" indent="0">
              <a:buNone/>
            </a:pPr>
            <a:r>
              <a:rPr lang="en-US" sz="1700" dirty="0" smtClean="0"/>
              <a:t>       72 MeV for mass 80 nucleus</a:t>
            </a:r>
          </a:p>
          <a:p>
            <a:pPr marL="0" indent="0">
              <a:buNone/>
            </a:pPr>
            <a:r>
              <a:rPr lang="en-US" sz="1700" dirty="0"/>
              <a:t> </a:t>
            </a:r>
            <a:r>
              <a:rPr lang="en-US" sz="1700" dirty="0" smtClean="0"/>
              <a:t>      20 MeV for mass 250 nucleus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- realistic description of level density of resolved low lying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   levels in mass 160 nuclei</a:t>
            </a:r>
          </a:p>
          <a:p>
            <a:pPr marL="0" indent="0">
              <a:buNone/>
            </a:pPr>
            <a:r>
              <a:rPr lang="en-US" sz="1700" dirty="0"/>
              <a:t> </a:t>
            </a:r>
            <a:r>
              <a:rPr lang="en-US" sz="1700" dirty="0" smtClean="0"/>
              <a:t>     individual levels within +- 500 </a:t>
            </a:r>
            <a:r>
              <a:rPr lang="en-US" sz="1700" dirty="0" err="1" smtClean="0"/>
              <a:t>keV</a:t>
            </a:r>
            <a:r>
              <a:rPr lang="en-US" sz="1700" dirty="0" smtClean="0"/>
              <a:t> (typical for single particle potentials)</a:t>
            </a:r>
            <a:endParaRPr lang="en-US" sz="17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600" dirty="0"/>
          </a:p>
          <a:p>
            <a:pPr>
              <a:buFontTx/>
              <a:buChar char="-"/>
            </a:pPr>
            <a:r>
              <a:rPr lang="en-US" sz="2400" dirty="0">
                <a:solidFill>
                  <a:srgbClr val="FF0000"/>
                </a:solidFill>
              </a:rPr>
              <a:t>a</a:t>
            </a:r>
            <a:r>
              <a:rPr lang="en-US" sz="2400" dirty="0" smtClean="0">
                <a:solidFill>
                  <a:srgbClr val="FF0000"/>
                </a:solidFill>
              </a:rPr>
              <a:t>t neutron separation energy (6-7 MeV)</a:t>
            </a:r>
          </a:p>
          <a:p>
            <a:pPr marL="0" indent="0">
              <a:buNone/>
            </a:pPr>
            <a:r>
              <a:rPr lang="en-US" sz="1600" dirty="0" smtClean="0"/>
              <a:t>     calculated level density below experimental  </a:t>
            </a:r>
            <a:r>
              <a:rPr lang="en-US" sz="1600" dirty="0" smtClean="0">
                <a:solidFill>
                  <a:srgbClr val="FF0000"/>
                </a:solidFill>
              </a:rPr>
              <a:t>– factor of about 2-6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sz="2300" dirty="0" smtClean="0">
                <a:solidFill>
                  <a:srgbClr val="FF0000"/>
                </a:solidFill>
              </a:rPr>
              <a:t>Comparison to Oslo data:</a:t>
            </a:r>
          </a:p>
          <a:p>
            <a:pPr>
              <a:buFontTx/>
              <a:buChar char="-"/>
            </a:pPr>
            <a:r>
              <a:rPr lang="en-US" sz="1900" dirty="0" smtClean="0"/>
              <a:t>Discrepancy in regions of resolved </a:t>
            </a:r>
            <a:r>
              <a:rPr lang="en-US" sz="1900" smtClean="0"/>
              <a:t>levels – why? </a:t>
            </a:r>
            <a:endParaRPr lang="en-US" sz="19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Krapp_nov15_intro_TD</a:t>
            </a:r>
            <a:endParaRPr lang="da-DK"/>
          </a:p>
        </p:txBody>
      </p:sp>
      <p:sp>
        <p:nvSpPr>
          <p:cNvPr id="5" name="TextBox 4"/>
          <p:cNvSpPr txBox="1"/>
          <p:nvPr/>
        </p:nvSpPr>
        <p:spPr>
          <a:xfrm>
            <a:off x="628650" y="1439137"/>
            <a:ext cx="632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</a:rPr>
              <a:t>Combinatorial level density</a:t>
            </a:r>
            <a:endParaRPr lang="en-US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1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19050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Generating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configurations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00066"/>
            <a:ext cx="7772400" cy="76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Single particle states sorted into    2 * 3 loops -  base 3 numbers</a:t>
            </a: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Krapp_nov15_intro_TD</a:t>
            </a:r>
            <a:endParaRPr lang="da-DK" dirty="0"/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6248400" y="5791200"/>
            <a:ext cx="6858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auto">
          <a:xfrm>
            <a:off x="6248400" y="5486400"/>
            <a:ext cx="6858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 bwMode="auto">
          <a:xfrm>
            <a:off x="6248400" y="5257800"/>
            <a:ext cx="6858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auto">
          <a:xfrm>
            <a:off x="6248400" y="4986130"/>
            <a:ext cx="6858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 bwMode="auto">
          <a:xfrm>
            <a:off x="6248400" y="4724400"/>
            <a:ext cx="6858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 bwMode="auto">
          <a:xfrm>
            <a:off x="6248400" y="4572000"/>
            <a:ext cx="6858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 bwMode="auto">
          <a:xfrm>
            <a:off x="6248400" y="4351538"/>
            <a:ext cx="6858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 bwMode="auto">
          <a:xfrm>
            <a:off x="6248400" y="2971800"/>
            <a:ext cx="6858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 bwMode="auto">
          <a:xfrm>
            <a:off x="6019800" y="4156229"/>
            <a:ext cx="1143000" cy="0"/>
          </a:xfrm>
          <a:prstGeom prst="line">
            <a:avLst/>
          </a:prstGeom>
          <a:ln w="28575">
            <a:prstDash val="dash"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194612" y="3940638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800" dirty="0" smtClean="0">
                <a:latin typeface="Symbol" panose="05050102010706020507" pitchFamily="18" charset="2"/>
              </a:rPr>
              <a:t>l</a:t>
            </a:r>
            <a:endParaRPr lang="en-US" sz="2800" dirty="0">
              <a:latin typeface="Symbol" panose="05050102010706020507" pitchFamily="18" charset="2"/>
            </a:endParaRPr>
          </a:p>
        </p:txBody>
      </p:sp>
      <p:sp>
        <p:nvSpPr>
          <p:cNvPr id="29" name="Right Brace 28"/>
          <p:cNvSpPr/>
          <p:nvPr/>
        </p:nvSpPr>
        <p:spPr bwMode="auto">
          <a:xfrm>
            <a:off x="2596834" y="2607335"/>
            <a:ext cx="192604" cy="457200"/>
          </a:xfrm>
          <a:prstGeom prst="righ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Right Brace 29"/>
          <p:cNvSpPr/>
          <p:nvPr/>
        </p:nvSpPr>
        <p:spPr bwMode="auto">
          <a:xfrm>
            <a:off x="2595461" y="3079625"/>
            <a:ext cx="160353" cy="457200"/>
          </a:xfrm>
          <a:prstGeom prst="righ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Right Brace 30"/>
          <p:cNvSpPr/>
          <p:nvPr/>
        </p:nvSpPr>
        <p:spPr bwMode="auto">
          <a:xfrm>
            <a:off x="2596833" y="3536825"/>
            <a:ext cx="184466" cy="457200"/>
          </a:xfrm>
          <a:prstGeom prst="righ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Right Brace 31"/>
          <p:cNvSpPr/>
          <p:nvPr/>
        </p:nvSpPr>
        <p:spPr bwMode="auto">
          <a:xfrm>
            <a:off x="2574893" y="4065972"/>
            <a:ext cx="183842" cy="467062"/>
          </a:xfrm>
          <a:prstGeom prst="righ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Right Brace 32"/>
          <p:cNvSpPr/>
          <p:nvPr/>
        </p:nvSpPr>
        <p:spPr bwMode="auto">
          <a:xfrm>
            <a:off x="2595461" y="4540184"/>
            <a:ext cx="266290" cy="558554"/>
          </a:xfrm>
          <a:prstGeom prst="righ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Right Brace 34"/>
          <p:cNvSpPr/>
          <p:nvPr/>
        </p:nvSpPr>
        <p:spPr bwMode="auto">
          <a:xfrm>
            <a:off x="2665446" y="5105400"/>
            <a:ext cx="142848" cy="492999"/>
          </a:xfrm>
          <a:prstGeom prst="righ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8" name="Straight Connector 37"/>
          <p:cNvCxnSpPr/>
          <p:nvPr/>
        </p:nvCxnSpPr>
        <p:spPr bwMode="auto">
          <a:xfrm>
            <a:off x="6248400" y="2667000"/>
            <a:ext cx="6858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 bwMode="auto">
          <a:xfrm>
            <a:off x="6248400" y="3889159"/>
            <a:ext cx="6858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 bwMode="auto">
          <a:xfrm>
            <a:off x="6248400" y="3124200"/>
            <a:ext cx="6858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 bwMode="auto">
          <a:xfrm>
            <a:off x="6248400" y="3292876"/>
            <a:ext cx="6858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 bwMode="auto">
          <a:xfrm>
            <a:off x="6248400" y="3505200"/>
            <a:ext cx="6858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 bwMode="auto">
          <a:xfrm>
            <a:off x="6248400" y="3733800"/>
            <a:ext cx="6858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 bwMode="auto">
          <a:xfrm>
            <a:off x="1725966" y="5486400"/>
            <a:ext cx="685800" cy="0"/>
          </a:xfrm>
          <a:prstGeom prst="line">
            <a:avLst/>
          </a:prstGeom>
          <a:ln w="19050">
            <a:solidFill>
              <a:srgbClr val="FF660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 bwMode="auto">
          <a:xfrm>
            <a:off x="1442196" y="4031970"/>
            <a:ext cx="1215464" cy="6599"/>
          </a:xfrm>
          <a:prstGeom prst="line">
            <a:avLst/>
          </a:prstGeom>
          <a:ln w="19050">
            <a:solidFill>
              <a:srgbClr val="FF66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2751337" y="3831455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>
                <a:latin typeface="Symbol" panose="05050102010706020507" pitchFamily="18" charset="2"/>
              </a:rPr>
              <a:t>l</a:t>
            </a:r>
            <a:endParaRPr lang="en-US" dirty="0">
              <a:latin typeface="Symbol" panose="05050102010706020507" pitchFamily="18" charset="2"/>
            </a:endParaRPr>
          </a:p>
        </p:txBody>
      </p:sp>
      <p:cxnSp>
        <p:nvCxnSpPr>
          <p:cNvPr id="81" name="Straight Connector 80"/>
          <p:cNvCxnSpPr/>
          <p:nvPr/>
        </p:nvCxnSpPr>
        <p:spPr bwMode="auto">
          <a:xfrm flipV="1">
            <a:off x="3136545" y="3962401"/>
            <a:ext cx="2883255" cy="52147"/>
          </a:xfrm>
          <a:prstGeom prst="line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 bwMode="auto">
          <a:xfrm flipV="1">
            <a:off x="3276600" y="2590801"/>
            <a:ext cx="2667000" cy="914399"/>
          </a:xfrm>
          <a:prstGeom prst="line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935767" y="3469673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b="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en-US" sz="1400" b="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article state 100002</a:t>
            </a:r>
            <a:endParaRPr lang="en-US" sz="1400" b="0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86" name="Straight Connector 85"/>
          <p:cNvCxnSpPr/>
          <p:nvPr/>
        </p:nvCxnSpPr>
        <p:spPr bwMode="auto">
          <a:xfrm>
            <a:off x="3124200" y="4156229"/>
            <a:ext cx="2781300" cy="86708"/>
          </a:xfrm>
          <a:prstGeom prst="line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 bwMode="auto">
          <a:xfrm>
            <a:off x="3124201" y="4487654"/>
            <a:ext cx="2971799" cy="1287640"/>
          </a:xfrm>
          <a:prstGeom prst="line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3906546" y="4272369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b="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hole state 0000111</a:t>
            </a:r>
            <a:endParaRPr lang="en-US" sz="1400" b="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2" name="Flowchart: Connector 91"/>
          <p:cNvSpPr/>
          <p:nvPr/>
        </p:nvSpPr>
        <p:spPr bwMode="auto">
          <a:xfrm>
            <a:off x="6664541" y="2567866"/>
            <a:ext cx="152400" cy="152400"/>
          </a:xfrm>
          <a:prstGeom prst="flowChartConnector">
            <a:avLst/>
          </a:prstGeom>
          <a:solidFill>
            <a:srgbClr val="00B0F0"/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3" name="Flowchart: Connector 92"/>
          <p:cNvSpPr/>
          <p:nvPr/>
        </p:nvSpPr>
        <p:spPr bwMode="auto">
          <a:xfrm>
            <a:off x="6711518" y="4273858"/>
            <a:ext cx="152400" cy="152400"/>
          </a:xfrm>
          <a:prstGeom prst="flowChartConnector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4" name="Flowchart: Connector 93"/>
          <p:cNvSpPr/>
          <p:nvPr/>
        </p:nvSpPr>
        <p:spPr bwMode="auto">
          <a:xfrm>
            <a:off x="6716697" y="4486930"/>
            <a:ext cx="152400" cy="152400"/>
          </a:xfrm>
          <a:prstGeom prst="flowChartConnector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5" name="Flowchart: Connector 94"/>
          <p:cNvSpPr/>
          <p:nvPr/>
        </p:nvSpPr>
        <p:spPr bwMode="auto">
          <a:xfrm>
            <a:off x="6711518" y="4650420"/>
            <a:ext cx="152400" cy="152400"/>
          </a:xfrm>
          <a:prstGeom prst="flowChartConnector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6" name="Flowchart: Connector 95"/>
          <p:cNvSpPr/>
          <p:nvPr/>
        </p:nvSpPr>
        <p:spPr bwMode="auto">
          <a:xfrm>
            <a:off x="6348275" y="3818871"/>
            <a:ext cx="152400" cy="152400"/>
          </a:xfrm>
          <a:prstGeom prst="flowChartConnector">
            <a:avLst/>
          </a:prstGeom>
          <a:solidFill>
            <a:srgbClr val="00B0F0"/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7" name="Flowchart: Connector 96"/>
          <p:cNvSpPr/>
          <p:nvPr/>
        </p:nvSpPr>
        <p:spPr bwMode="auto">
          <a:xfrm>
            <a:off x="6695243" y="3819245"/>
            <a:ext cx="152400" cy="152400"/>
          </a:xfrm>
          <a:prstGeom prst="flowChartConnector">
            <a:avLst/>
          </a:prstGeom>
          <a:solidFill>
            <a:srgbClr val="00B0F0"/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8" name="Left Brace 97"/>
          <p:cNvSpPr/>
          <p:nvPr/>
        </p:nvSpPr>
        <p:spPr bwMode="auto">
          <a:xfrm>
            <a:off x="1228076" y="2556029"/>
            <a:ext cx="334763" cy="3200400"/>
          </a:xfrm>
          <a:prstGeom prst="lef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99553" y="3435200"/>
            <a:ext cx="929936" cy="129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Pairing </a:t>
            </a:r>
          </a:p>
          <a:p>
            <a:pPr>
              <a:buNone/>
            </a:pP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Interval</a:t>
            </a:r>
          </a:p>
          <a:p>
            <a:pPr>
              <a:buNone/>
            </a:pP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None/>
            </a:pP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+- 8 MeV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124200" y="5257800"/>
            <a:ext cx="2115068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no of p. = no. of h. </a:t>
            </a:r>
          </a:p>
          <a:p>
            <a:pPr>
              <a:buNone/>
            </a:pPr>
            <a:r>
              <a:rPr lang="en-US" sz="16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unpaired E &lt; E </a:t>
            </a:r>
          </a:p>
          <a:p>
            <a:pPr>
              <a:buNone/>
            </a:pPr>
            <a:r>
              <a:rPr lang="en-US" sz="16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-&gt; go on to pairing</a:t>
            </a:r>
            <a:endParaRPr lang="en-US" sz="16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21566" y="5636794"/>
            <a:ext cx="533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max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73" name="Straight Connector 72"/>
          <p:cNvCxnSpPr/>
          <p:nvPr/>
        </p:nvCxnSpPr>
        <p:spPr bwMode="auto">
          <a:xfrm>
            <a:off x="1725966" y="5562600"/>
            <a:ext cx="685800" cy="0"/>
          </a:xfrm>
          <a:prstGeom prst="line">
            <a:avLst/>
          </a:prstGeom>
          <a:ln w="19050">
            <a:solidFill>
              <a:srgbClr val="FF660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 bwMode="auto">
          <a:xfrm>
            <a:off x="1725966" y="4533034"/>
            <a:ext cx="685800" cy="0"/>
          </a:xfrm>
          <a:prstGeom prst="line">
            <a:avLst/>
          </a:prstGeom>
          <a:ln w="19050">
            <a:solidFill>
              <a:srgbClr val="FF660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 bwMode="auto">
          <a:xfrm>
            <a:off x="1725966" y="4633831"/>
            <a:ext cx="685800" cy="0"/>
          </a:xfrm>
          <a:prstGeom prst="line">
            <a:avLst/>
          </a:prstGeom>
          <a:ln w="19050">
            <a:solidFill>
              <a:srgbClr val="FF660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 bwMode="auto">
          <a:xfrm>
            <a:off x="1725966" y="4734017"/>
            <a:ext cx="685800" cy="0"/>
          </a:xfrm>
          <a:prstGeom prst="line">
            <a:avLst/>
          </a:prstGeom>
          <a:ln w="19050">
            <a:solidFill>
              <a:srgbClr val="FF660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 bwMode="auto">
          <a:xfrm>
            <a:off x="1725966" y="4876800"/>
            <a:ext cx="685800" cy="0"/>
          </a:xfrm>
          <a:prstGeom prst="line">
            <a:avLst/>
          </a:prstGeom>
          <a:ln w="19050">
            <a:solidFill>
              <a:srgbClr val="FF660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 bwMode="auto">
          <a:xfrm>
            <a:off x="1725966" y="4975918"/>
            <a:ext cx="685800" cy="0"/>
          </a:xfrm>
          <a:prstGeom prst="line">
            <a:avLst/>
          </a:prstGeom>
          <a:ln w="19050">
            <a:solidFill>
              <a:srgbClr val="FF660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 bwMode="auto">
          <a:xfrm>
            <a:off x="1725966" y="5105400"/>
            <a:ext cx="685800" cy="0"/>
          </a:xfrm>
          <a:prstGeom prst="line">
            <a:avLst/>
          </a:prstGeom>
          <a:ln w="19050">
            <a:solidFill>
              <a:srgbClr val="FF660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 bwMode="auto">
          <a:xfrm>
            <a:off x="1725966" y="5257800"/>
            <a:ext cx="685800" cy="0"/>
          </a:xfrm>
          <a:prstGeom prst="line">
            <a:avLst/>
          </a:prstGeom>
          <a:ln w="19050">
            <a:solidFill>
              <a:srgbClr val="FF660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 bwMode="auto">
          <a:xfrm>
            <a:off x="1725966" y="5334000"/>
            <a:ext cx="685800" cy="0"/>
          </a:xfrm>
          <a:prstGeom prst="line">
            <a:avLst/>
          </a:prstGeom>
          <a:ln w="19050">
            <a:solidFill>
              <a:srgbClr val="FF660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 bwMode="auto">
          <a:xfrm>
            <a:off x="1687866" y="3779807"/>
            <a:ext cx="685800" cy="0"/>
          </a:xfrm>
          <a:prstGeom prst="line">
            <a:avLst/>
          </a:prstGeom>
          <a:ln w="19050">
            <a:solidFill>
              <a:srgbClr val="FF660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 bwMode="auto">
          <a:xfrm>
            <a:off x="1687866" y="3874233"/>
            <a:ext cx="685800" cy="0"/>
          </a:xfrm>
          <a:prstGeom prst="line">
            <a:avLst/>
          </a:prstGeom>
          <a:ln w="19050">
            <a:solidFill>
              <a:srgbClr val="FF660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 bwMode="auto">
          <a:xfrm>
            <a:off x="1687866" y="3927283"/>
            <a:ext cx="685800" cy="0"/>
          </a:xfrm>
          <a:prstGeom prst="line">
            <a:avLst/>
          </a:prstGeom>
          <a:ln w="19050">
            <a:solidFill>
              <a:srgbClr val="FF660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 bwMode="auto">
          <a:xfrm>
            <a:off x="1725966" y="4351538"/>
            <a:ext cx="685800" cy="0"/>
          </a:xfrm>
          <a:prstGeom prst="line">
            <a:avLst/>
          </a:prstGeom>
          <a:ln w="19050">
            <a:solidFill>
              <a:srgbClr val="FF660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 bwMode="auto">
          <a:xfrm>
            <a:off x="1725966" y="4136590"/>
            <a:ext cx="685800" cy="0"/>
          </a:xfrm>
          <a:prstGeom prst="line">
            <a:avLst/>
          </a:prstGeom>
          <a:ln w="19050">
            <a:solidFill>
              <a:srgbClr val="FF660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 bwMode="auto">
          <a:xfrm>
            <a:off x="1725966" y="4234296"/>
            <a:ext cx="685800" cy="0"/>
          </a:xfrm>
          <a:prstGeom prst="line">
            <a:avLst/>
          </a:prstGeom>
          <a:ln w="19050">
            <a:solidFill>
              <a:srgbClr val="FF660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 bwMode="auto">
          <a:xfrm>
            <a:off x="1725966" y="4272369"/>
            <a:ext cx="685800" cy="0"/>
          </a:xfrm>
          <a:prstGeom prst="line">
            <a:avLst/>
          </a:prstGeom>
          <a:ln w="19050">
            <a:solidFill>
              <a:srgbClr val="FF660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 bwMode="auto">
          <a:xfrm>
            <a:off x="1725966" y="4426258"/>
            <a:ext cx="685800" cy="0"/>
          </a:xfrm>
          <a:prstGeom prst="line">
            <a:avLst/>
          </a:prstGeom>
          <a:ln w="19050">
            <a:solidFill>
              <a:srgbClr val="FF660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 bwMode="auto">
          <a:xfrm>
            <a:off x="1687866" y="3536825"/>
            <a:ext cx="685800" cy="0"/>
          </a:xfrm>
          <a:prstGeom prst="line">
            <a:avLst/>
          </a:prstGeom>
          <a:ln w="19050">
            <a:solidFill>
              <a:srgbClr val="FF660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 bwMode="auto">
          <a:xfrm>
            <a:off x="1687866" y="3657600"/>
            <a:ext cx="685800" cy="0"/>
          </a:xfrm>
          <a:prstGeom prst="line">
            <a:avLst/>
          </a:prstGeom>
          <a:ln w="19050">
            <a:solidFill>
              <a:srgbClr val="FF660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 bwMode="auto">
          <a:xfrm>
            <a:off x="1687866" y="3435200"/>
            <a:ext cx="685800" cy="0"/>
          </a:xfrm>
          <a:prstGeom prst="line">
            <a:avLst/>
          </a:prstGeom>
          <a:ln w="19050">
            <a:solidFill>
              <a:srgbClr val="FF660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 bwMode="auto">
          <a:xfrm>
            <a:off x="1687866" y="3292876"/>
            <a:ext cx="685800" cy="0"/>
          </a:xfrm>
          <a:prstGeom prst="line">
            <a:avLst/>
          </a:prstGeom>
          <a:ln w="19050">
            <a:solidFill>
              <a:srgbClr val="FF660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 bwMode="auto">
          <a:xfrm>
            <a:off x="1725966" y="5636794"/>
            <a:ext cx="685800" cy="0"/>
          </a:xfrm>
          <a:prstGeom prst="line">
            <a:avLst/>
          </a:prstGeom>
          <a:ln w="19050">
            <a:solidFill>
              <a:srgbClr val="FF660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 bwMode="auto">
          <a:xfrm>
            <a:off x="1687866" y="2895600"/>
            <a:ext cx="685800" cy="0"/>
          </a:xfrm>
          <a:prstGeom prst="line">
            <a:avLst/>
          </a:prstGeom>
          <a:ln w="19050">
            <a:solidFill>
              <a:srgbClr val="FF660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 bwMode="auto">
          <a:xfrm>
            <a:off x="1687866" y="3064535"/>
            <a:ext cx="685800" cy="0"/>
          </a:xfrm>
          <a:prstGeom prst="line">
            <a:avLst/>
          </a:prstGeom>
          <a:ln w="19050">
            <a:solidFill>
              <a:srgbClr val="FF660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 bwMode="auto">
          <a:xfrm>
            <a:off x="1687866" y="3200400"/>
            <a:ext cx="685800" cy="0"/>
          </a:xfrm>
          <a:prstGeom prst="line">
            <a:avLst/>
          </a:prstGeom>
          <a:ln w="19050">
            <a:solidFill>
              <a:srgbClr val="FF660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 bwMode="auto">
          <a:xfrm>
            <a:off x="1687866" y="3109718"/>
            <a:ext cx="685800" cy="0"/>
          </a:xfrm>
          <a:prstGeom prst="line">
            <a:avLst/>
          </a:prstGeom>
          <a:ln w="19050">
            <a:solidFill>
              <a:srgbClr val="FF660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 bwMode="auto">
          <a:xfrm>
            <a:off x="1687866" y="2971800"/>
            <a:ext cx="685800" cy="0"/>
          </a:xfrm>
          <a:prstGeom prst="line">
            <a:avLst/>
          </a:prstGeom>
          <a:ln w="19050">
            <a:solidFill>
              <a:srgbClr val="FF660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 bwMode="auto">
          <a:xfrm>
            <a:off x="1687866" y="2514600"/>
            <a:ext cx="685800" cy="0"/>
          </a:xfrm>
          <a:prstGeom prst="line">
            <a:avLst/>
          </a:prstGeom>
          <a:ln w="19050">
            <a:solidFill>
              <a:srgbClr val="FF660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 bwMode="auto">
          <a:xfrm>
            <a:off x="1687866" y="2607335"/>
            <a:ext cx="685800" cy="0"/>
          </a:xfrm>
          <a:prstGeom prst="line">
            <a:avLst/>
          </a:prstGeom>
          <a:ln w="19050">
            <a:solidFill>
              <a:srgbClr val="FF660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 bwMode="auto">
          <a:xfrm>
            <a:off x="1687866" y="2667000"/>
            <a:ext cx="685800" cy="0"/>
          </a:xfrm>
          <a:prstGeom prst="line">
            <a:avLst/>
          </a:prstGeom>
          <a:ln w="19050">
            <a:solidFill>
              <a:srgbClr val="FF660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 bwMode="auto">
          <a:xfrm>
            <a:off x="1687866" y="2819400"/>
            <a:ext cx="685800" cy="0"/>
          </a:xfrm>
          <a:prstGeom prst="line">
            <a:avLst/>
          </a:prstGeom>
          <a:ln w="19050">
            <a:solidFill>
              <a:srgbClr val="FF660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72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2401"/>
            <a:ext cx="7886700" cy="1114944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Particles =&gt; quasiparticles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51795"/>
            <a:ext cx="7886700" cy="4525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Possible truncation of quasiparticles: “throw particles </a:t>
            </a:r>
            <a:r>
              <a:rPr lang="en-US" sz="1600" dirty="0" smtClean="0"/>
              <a:t>back into the </a:t>
            </a:r>
            <a:r>
              <a:rPr lang="en-US" sz="1800" dirty="0" smtClean="0"/>
              <a:t>BCS vacuum”:</a:t>
            </a:r>
          </a:p>
          <a:p>
            <a:pPr marL="0" indent="0">
              <a:buNone/>
            </a:pPr>
            <a:r>
              <a:rPr lang="en-US" sz="1800" dirty="0" smtClean="0"/>
              <a:t>-&gt; one paired state for each unpaired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Krapp_nov15_intro_TD</a:t>
            </a:r>
            <a:endParaRPr lang="da-DK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1143000" y="2514600"/>
            <a:ext cx="6858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 bwMode="auto">
          <a:xfrm>
            <a:off x="1143000" y="2819400"/>
            <a:ext cx="6858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 bwMode="auto">
          <a:xfrm>
            <a:off x="1143000" y="2971800"/>
            <a:ext cx="6858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 bwMode="auto">
          <a:xfrm>
            <a:off x="1143000" y="3200400"/>
            <a:ext cx="6858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 bwMode="auto">
          <a:xfrm>
            <a:off x="1143000" y="3505200"/>
            <a:ext cx="6858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 bwMode="auto">
          <a:xfrm>
            <a:off x="1143000" y="3733800"/>
            <a:ext cx="6858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 bwMode="auto">
          <a:xfrm>
            <a:off x="1143000" y="3886200"/>
            <a:ext cx="6858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auto">
          <a:xfrm>
            <a:off x="1143000" y="4267200"/>
            <a:ext cx="6858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auto">
          <a:xfrm>
            <a:off x="1143000" y="4495800"/>
            <a:ext cx="6858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auto">
          <a:xfrm>
            <a:off x="1143000" y="4648200"/>
            <a:ext cx="6858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auto">
          <a:xfrm>
            <a:off x="1143000" y="4953000"/>
            <a:ext cx="6858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auto">
          <a:xfrm>
            <a:off x="1143000" y="5181600"/>
            <a:ext cx="6858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auto">
          <a:xfrm>
            <a:off x="1143000" y="5334000"/>
            <a:ext cx="6858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 bwMode="auto">
          <a:xfrm>
            <a:off x="1143000" y="5562600"/>
            <a:ext cx="6858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auto">
          <a:xfrm>
            <a:off x="3028950" y="2514600"/>
            <a:ext cx="6858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 bwMode="auto">
          <a:xfrm>
            <a:off x="3028950" y="2819400"/>
            <a:ext cx="6858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 bwMode="auto">
          <a:xfrm>
            <a:off x="3028950" y="2971800"/>
            <a:ext cx="6858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 bwMode="auto">
          <a:xfrm>
            <a:off x="3028950" y="3200400"/>
            <a:ext cx="6858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 bwMode="auto">
          <a:xfrm>
            <a:off x="3028950" y="3508513"/>
            <a:ext cx="6858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 bwMode="auto">
          <a:xfrm>
            <a:off x="3028950" y="3737113"/>
            <a:ext cx="6858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 bwMode="auto">
          <a:xfrm>
            <a:off x="3028950" y="3892826"/>
            <a:ext cx="6858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 bwMode="auto">
          <a:xfrm>
            <a:off x="3028950" y="4264297"/>
            <a:ext cx="6858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 bwMode="auto">
          <a:xfrm>
            <a:off x="3014417" y="4495013"/>
            <a:ext cx="6858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 bwMode="auto">
          <a:xfrm>
            <a:off x="3028950" y="4648200"/>
            <a:ext cx="6858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 bwMode="auto">
          <a:xfrm>
            <a:off x="3028950" y="4959626"/>
            <a:ext cx="6858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 bwMode="auto">
          <a:xfrm>
            <a:off x="3028950" y="5181600"/>
            <a:ext cx="6858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 bwMode="auto">
          <a:xfrm>
            <a:off x="3028950" y="5334000"/>
            <a:ext cx="6858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 bwMode="auto">
          <a:xfrm>
            <a:off x="3028950" y="5562600"/>
            <a:ext cx="6858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 bwMode="auto">
          <a:xfrm>
            <a:off x="4876800" y="2514600"/>
            <a:ext cx="6858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 bwMode="auto">
          <a:xfrm>
            <a:off x="4876800" y="2819400"/>
            <a:ext cx="6858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 bwMode="auto">
          <a:xfrm>
            <a:off x="4876800" y="2971800"/>
            <a:ext cx="6858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 bwMode="auto">
          <a:xfrm>
            <a:off x="4876800" y="3216965"/>
            <a:ext cx="6858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 bwMode="auto">
          <a:xfrm>
            <a:off x="4876800" y="3505200"/>
            <a:ext cx="6858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 bwMode="auto">
          <a:xfrm>
            <a:off x="4876800" y="3733800"/>
            <a:ext cx="6858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 bwMode="auto">
          <a:xfrm>
            <a:off x="4876800" y="3886200"/>
            <a:ext cx="6858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 bwMode="auto">
          <a:xfrm>
            <a:off x="4876800" y="4287078"/>
            <a:ext cx="6858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 bwMode="auto">
          <a:xfrm>
            <a:off x="4876800" y="4495800"/>
            <a:ext cx="6858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 bwMode="auto">
          <a:xfrm>
            <a:off x="4876800" y="4648200"/>
            <a:ext cx="6858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 bwMode="auto">
          <a:xfrm>
            <a:off x="4876800" y="4953000"/>
            <a:ext cx="6858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 bwMode="auto">
          <a:xfrm>
            <a:off x="4876800" y="5181600"/>
            <a:ext cx="6858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 bwMode="auto">
          <a:xfrm>
            <a:off x="4876800" y="5334000"/>
            <a:ext cx="6858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 bwMode="auto">
          <a:xfrm>
            <a:off x="4876800" y="5562600"/>
            <a:ext cx="6858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 bwMode="auto">
          <a:xfrm>
            <a:off x="990600" y="4114800"/>
            <a:ext cx="1143000" cy="0"/>
          </a:xfrm>
          <a:prstGeom prst="line">
            <a:avLst/>
          </a:prstGeom>
          <a:ln w="28575">
            <a:prstDash val="dash"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 bwMode="auto">
          <a:xfrm>
            <a:off x="2819400" y="3844011"/>
            <a:ext cx="1219200" cy="14133"/>
          </a:xfrm>
          <a:prstGeom prst="line">
            <a:avLst/>
          </a:prstGeom>
          <a:ln w="28575">
            <a:prstDash val="dash"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 bwMode="auto">
          <a:xfrm>
            <a:off x="4724400" y="4113159"/>
            <a:ext cx="1143000" cy="0"/>
          </a:xfrm>
          <a:prstGeom prst="line">
            <a:avLst/>
          </a:prstGeom>
          <a:ln w="28575">
            <a:prstDash val="dash"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7" name="Flowchart: Connector 66"/>
          <p:cNvSpPr/>
          <p:nvPr/>
        </p:nvSpPr>
        <p:spPr bwMode="auto">
          <a:xfrm>
            <a:off x="1562100" y="4191000"/>
            <a:ext cx="152400" cy="152400"/>
          </a:xfrm>
          <a:prstGeom prst="flowChartConnector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8" name="Flowchart: Connector 67"/>
          <p:cNvSpPr/>
          <p:nvPr/>
        </p:nvSpPr>
        <p:spPr bwMode="auto">
          <a:xfrm>
            <a:off x="1562100" y="4418813"/>
            <a:ext cx="152400" cy="152400"/>
          </a:xfrm>
          <a:prstGeom prst="flowChartConnector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9" name="Flowchart: Connector 68"/>
          <p:cNvSpPr/>
          <p:nvPr/>
        </p:nvSpPr>
        <p:spPr bwMode="auto">
          <a:xfrm>
            <a:off x="1562100" y="4595312"/>
            <a:ext cx="152400" cy="152400"/>
          </a:xfrm>
          <a:prstGeom prst="flowChartConnector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0" name="Flowchart: Connector 69"/>
          <p:cNvSpPr/>
          <p:nvPr/>
        </p:nvSpPr>
        <p:spPr bwMode="auto">
          <a:xfrm>
            <a:off x="3429000" y="4419600"/>
            <a:ext cx="152400" cy="152400"/>
          </a:xfrm>
          <a:prstGeom prst="flowChartConnector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1" name="Flowchart: Connector 70"/>
          <p:cNvSpPr/>
          <p:nvPr/>
        </p:nvSpPr>
        <p:spPr bwMode="auto">
          <a:xfrm>
            <a:off x="3429000" y="4587405"/>
            <a:ext cx="152400" cy="152400"/>
          </a:xfrm>
          <a:prstGeom prst="flowChartConnector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2" name="Flowchart: Connector 71"/>
          <p:cNvSpPr/>
          <p:nvPr/>
        </p:nvSpPr>
        <p:spPr bwMode="auto">
          <a:xfrm>
            <a:off x="3419475" y="4188081"/>
            <a:ext cx="152400" cy="152400"/>
          </a:xfrm>
          <a:prstGeom prst="flowChartConnector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6" name="Flowchart: Connector 75"/>
          <p:cNvSpPr/>
          <p:nvPr/>
        </p:nvSpPr>
        <p:spPr bwMode="auto">
          <a:xfrm>
            <a:off x="1543050" y="3828550"/>
            <a:ext cx="152400" cy="152400"/>
          </a:xfrm>
          <a:prstGeom prst="flowChartConnector">
            <a:avLst/>
          </a:prstGeom>
          <a:solidFill>
            <a:srgbClr val="00B0F0"/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7" name="Flowchart: Connector 76"/>
          <p:cNvSpPr/>
          <p:nvPr/>
        </p:nvSpPr>
        <p:spPr bwMode="auto">
          <a:xfrm>
            <a:off x="1244250" y="3819275"/>
            <a:ext cx="152400" cy="152400"/>
          </a:xfrm>
          <a:prstGeom prst="flowChartConnector">
            <a:avLst/>
          </a:prstGeom>
          <a:solidFill>
            <a:srgbClr val="00B0F0"/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8" name="Flowchart: Connector 77"/>
          <p:cNvSpPr/>
          <p:nvPr/>
        </p:nvSpPr>
        <p:spPr bwMode="auto">
          <a:xfrm>
            <a:off x="1543050" y="2462057"/>
            <a:ext cx="152400" cy="152400"/>
          </a:xfrm>
          <a:prstGeom prst="flowChartConnector">
            <a:avLst/>
          </a:prstGeom>
          <a:solidFill>
            <a:srgbClr val="00B0F0"/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9" name="Flowchart: Connector 78"/>
          <p:cNvSpPr/>
          <p:nvPr/>
        </p:nvSpPr>
        <p:spPr bwMode="auto">
          <a:xfrm>
            <a:off x="3429000" y="2452429"/>
            <a:ext cx="152400" cy="152400"/>
          </a:xfrm>
          <a:prstGeom prst="flowChartConnector">
            <a:avLst/>
          </a:prstGeom>
          <a:solidFill>
            <a:srgbClr val="00B0F0"/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0" name="Flowchart: Connector 79"/>
          <p:cNvSpPr/>
          <p:nvPr/>
        </p:nvSpPr>
        <p:spPr bwMode="auto">
          <a:xfrm>
            <a:off x="5264585" y="2446683"/>
            <a:ext cx="152400" cy="152400"/>
          </a:xfrm>
          <a:prstGeom prst="flowChartConnector">
            <a:avLst/>
          </a:prstGeom>
          <a:solidFill>
            <a:srgbClr val="00B0F0"/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1" name="Flowchart: Connector 80"/>
          <p:cNvSpPr/>
          <p:nvPr/>
        </p:nvSpPr>
        <p:spPr bwMode="auto">
          <a:xfrm>
            <a:off x="4999403" y="3659242"/>
            <a:ext cx="152400" cy="152400"/>
          </a:xfrm>
          <a:prstGeom prst="flowChartConnector">
            <a:avLst/>
          </a:prstGeom>
          <a:solidFill>
            <a:srgbClr val="00B0F0"/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2" name="Flowchart: Connector 81"/>
          <p:cNvSpPr/>
          <p:nvPr/>
        </p:nvSpPr>
        <p:spPr bwMode="auto">
          <a:xfrm>
            <a:off x="5301899" y="3669890"/>
            <a:ext cx="152400" cy="152400"/>
          </a:xfrm>
          <a:prstGeom prst="flowChartConnector">
            <a:avLst/>
          </a:prstGeom>
          <a:solidFill>
            <a:srgbClr val="00B0F0"/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3" name="Flowchart: Connector 82"/>
          <p:cNvSpPr/>
          <p:nvPr/>
        </p:nvSpPr>
        <p:spPr bwMode="auto">
          <a:xfrm>
            <a:off x="5276850" y="4210878"/>
            <a:ext cx="152400" cy="152400"/>
          </a:xfrm>
          <a:prstGeom prst="flowChartConnector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4" name="Flowchart: Connector 83"/>
          <p:cNvSpPr/>
          <p:nvPr/>
        </p:nvSpPr>
        <p:spPr bwMode="auto">
          <a:xfrm>
            <a:off x="5295900" y="4401394"/>
            <a:ext cx="152400" cy="152400"/>
          </a:xfrm>
          <a:prstGeom prst="flowChartConnector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5" name="Flowchart: Connector 84"/>
          <p:cNvSpPr/>
          <p:nvPr/>
        </p:nvSpPr>
        <p:spPr bwMode="auto">
          <a:xfrm>
            <a:off x="5295900" y="4584290"/>
            <a:ext cx="152400" cy="152400"/>
          </a:xfrm>
          <a:prstGeom prst="flowChartConnector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149506" y="3819275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800" dirty="0" smtClean="0">
                <a:latin typeface="Symbol" panose="05050102010706020507" pitchFamily="18" charset="2"/>
              </a:rPr>
              <a:t>l</a:t>
            </a:r>
            <a:endParaRPr lang="en-US" sz="2800" dirty="0">
              <a:latin typeface="Symbol" panose="05050102010706020507" pitchFamily="18" charset="2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892450" y="3828550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800" dirty="0" smtClean="0">
                <a:latin typeface="Symbol" panose="05050102010706020507" pitchFamily="18" charset="2"/>
              </a:rPr>
              <a:t>l</a:t>
            </a:r>
            <a:endParaRPr lang="en-US" sz="2800" dirty="0">
              <a:latin typeface="Symbol" panose="05050102010706020507" pitchFamily="18" charset="2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076700" y="3566940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800" dirty="0" smtClean="0">
                <a:latin typeface="Symbol" panose="05050102010706020507" pitchFamily="18" charset="2"/>
              </a:rPr>
              <a:t>l</a:t>
            </a:r>
            <a:endParaRPr lang="en-US" sz="2800" dirty="0">
              <a:latin typeface="Symbol" panose="05050102010706020507" pitchFamily="18" charset="2"/>
            </a:endParaRPr>
          </a:p>
        </p:txBody>
      </p:sp>
      <p:sp>
        <p:nvSpPr>
          <p:cNvPr id="47" name="Left Brace 46"/>
          <p:cNvSpPr/>
          <p:nvPr/>
        </p:nvSpPr>
        <p:spPr>
          <a:xfrm rot="16200000">
            <a:off x="5282231" y="4958380"/>
            <a:ext cx="109538" cy="1556101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1320450" y="5933141"/>
            <a:ext cx="31706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sz="16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runcation 6 </a:t>
            </a:r>
            <a:r>
              <a:rPr lang="en-US" sz="1600" b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q.p.</a:t>
            </a:r>
            <a:r>
              <a:rPr lang="en-US" sz="16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-&gt; 4 </a:t>
            </a:r>
            <a:r>
              <a:rPr lang="en-US" sz="1600" b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q.p.</a:t>
            </a:r>
            <a:endParaRPr lang="en-US" sz="16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6" name="Left Brace 85"/>
          <p:cNvSpPr/>
          <p:nvPr/>
        </p:nvSpPr>
        <p:spPr>
          <a:xfrm rot="16200000">
            <a:off x="2495594" y="4178203"/>
            <a:ext cx="76112" cy="308610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4234903" y="5915727"/>
            <a:ext cx="28516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sz="16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annot be truncated:  6 </a:t>
            </a:r>
            <a:r>
              <a:rPr lang="en-US" sz="1600" b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q.p.</a:t>
            </a:r>
            <a:endParaRPr lang="en-US" sz="16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928595" y="2283495"/>
            <a:ext cx="2343150" cy="566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One </a:t>
            </a:r>
            <a:r>
              <a:rPr lang="en-US" sz="1400" b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qp</a:t>
            </a:r>
            <a:r>
              <a:rPr lang="en-US" sz="14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state:</a:t>
            </a:r>
          </a:p>
          <a:p>
            <a:pPr>
              <a:buNone/>
            </a:pPr>
            <a:r>
              <a:rPr lang="en-US" sz="14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en-US" sz="14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ot contributing to pairing</a:t>
            </a:r>
            <a:endParaRPr lang="en-US" sz="14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892450" y="3149643"/>
            <a:ext cx="2540701" cy="566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Two </a:t>
            </a:r>
            <a:r>
              <a:rPr lang="en-US" sz="1400" b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qp’s</a:t>
            </a:r>
            <a:r>
              <a:rPr lang="en-US" sz="14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time reversed</a:t>
            </a:r>
          </a:p>
          <a:p>
            <a:pPr>
              <a:buNone/>
            </a:pPr>
            <a:r>
              <a:rPr lang="en-US" sz="14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lang="en-US" sz="14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rbitals: counteracts pairing</a:t>
            </a:r>
          </a:p>
        </p:txBody>
      </p:sp>
    </p:spTree>
    <p:extLst>
      <p:ext uri="{BB962C8B-B14F-4D97-AF65-F5344CB8AC3E}">
        <p14:creationId xmlns:p14="http://schemas.microsoft.com/office/powerpoint/2010/main" val="2649826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8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82984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 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Krapp_may15_TD</a:t>
            </a:r>
            <a:endParaRPr lang="da-DK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33" y="398655"/>
            <a:ext cx="7556685" cy="44047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30274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Blocking BCS equations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44370" y="5290921"/>
            <a:ext cx="4338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en-US" b="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roblem: non-orthogonality of states</a:t>
            </a:r>
            <a:endParaRPr lang="en-US" b="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02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Physical states: </a:t>
            </a:r>
            <a:b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 rotational bands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48048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Combine neutrons and protons to all possible intrinsic states,</a:t>
            </a:r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haracterized by </a:t>
            </a:r>
            <a:r>
              <a:rPr lang="en-US" dirty="0" smtClean="0">
                <a:solidFill>
                  <a:srgbClr val="FF0000"/>
                </a:solidFill>
              </a:rPr>
              <a:t>angular momentum projection K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Build rotational band on top of each K-state: each state combines with r-symmetric state of –K to form band head. Moment of inertia depends on       and    </a:t>
            </a:r>
          </a:p>
          <a:p>
            <a:pPr marL="0" indent="0">
              <a:buNone/>
            </a:pPr>
            <a:r>
              <a:rPr lang="en-US" sz="1800" dirty="0" smtClean="0"/>
              <a:t>Problem: keep track of K = +0 and -0 to form one band. Solution random numbers: K = + 0.00013 combines with K = - 0.00013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Krapp_nov15_intro_TD</a:t>
            </a:r>
            <a:endParaRPr lang="da-DK" dirty="0"/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990600" y="5562600"/>
            <a:ext cx="533400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auto">
          <a:xfrm>
            <a:off x="1866900" y="5486400"/>
            <a:ext cx="533400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auto">
          <a:xfrm>
            <a:off x="2618098" y="5067300"/>
            <a:ext cx="533400" cy="0"/>
          </a:xfrm>
          <a:prstGeom prst="line">
            <a:avLst/>
          </a:prstGeom>
          <a:ln w="28575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auto">
          <a:xfrm>
            <a:off x="3429000" y="4648200"/>
            <a:ext cx="533400" cy="0"/>
          </a:xfrm>
          <a:prstGeom prst="line">
            <a:avLst/>
          </a:prstGeom>
          <a:ln w="28575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auto">
          <a:xfrm>
            <a:off x="2618098" y="5257800"/>
            <a:ext cx="533400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auto">
          <a:xfrm>
            <a:off x="3429000" y="4873633"/>
            <a:ext cx="533400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14400" y="5867400"/>
            <a:ext cx="48006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914400" y="4267200"/>
            <a:ext cx="0" cy="1600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75849" y="5911334"/>
            <a:ext cx="2639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8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angular momentum</a:t>
            </a:r>
            <a:endParaRPr lang="en-US" sz="18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 rot="16200000">
            <a:off x="112034" y="4760232"/>
            <a:ext cx="1083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8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energy</a:t>
            </a:r>
            <a:endParaRPr lang="en-US" sz="18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311279" y="4944898"/>
            <a:ext cx="1472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b="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 = 0 band</a:t>
            </a:r>
            <a:endParaRPr lang="en-US" sz="1400" b="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42624" y="4285792"/>
            <a:ext cx="1472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b="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 = 2 band</a:t>
            </a:r>
            <a:endParaRPr lang="en-US" sz="1400" b="0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92261" y="3186713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>
                <a:latin typeface="Symbol" panose="05050102010706020507" pitchFamily="18" charset="2"/>
              </a:rPr>
              <a:t>D</a:t>
            </a:r>
            <a:endParaRPr lang="en-US" dirty="0">
              <a:latin typeface="Symbol" panose="05050102010706020507" pitchFamily="18" charset="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81200" y="320040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>
                <a:latin typeface="Symbol" panose="05050102010706020507" pitchFamily="18" charset="2"/>
              </a:rPr>
              <a:t>D</a:t>
            </a:r>
            <a:endParaRPr lang="en-US" dirty="0">
              <a:latin typeface="Symbol" panose="05050102010706020507" pitchFamily="18" charset="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79081" y="3336666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091206" y="3291150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413449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Straight Connector 96"/>
          <p:cNvCxnSpPr/>
          <p:nvPr/>
        </p:nvCxnSpPr>
        <p:spPr bwMode="auto">
          <a:xfrm>
            <a:off x="6629204" y="4299866"/>
            <a:ext cx="6858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2400"/>
            <a:ext cx="7886700" cy="1034783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Special case: seniority zero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13780"/>
            <a:ext cx="7886700" cy="47631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pairwise excitations of particles in time-reversed orbitals :</a:t>
            </a:r>
          </a:p>
          <a:p>
            <a:pPr marL="0" indent="0">
              <a:buNone/>
            </a:pPr>
            <a:r>
              <a:rPr lang="en-US" sz="1800" dirty="0" smtClean="0"/>
              <a:t>r(state) = state:     Only </a:t>
            </a:r>
            <a:r>
              <a:rPr lang="en-US" sz="1800" dirty="0" smtClean="0">
                <a:solidFill>
                  <a:srgbClr val="FF0000"/>
                </a:solidFill>
              </a:rPr>
              <a:t>even angular momenta K   = 0 </a:t>
            </a:r>
          </a:p>
          <a:p>
            <a:pPr marL="0" indent="0">
              <a:buNone/>
            </a:pPr>
            <a:r>
              <a:rPr lang="en-US" sz="1800" dirty="0" smtClean="0"/>
              <a:t>Examples: ground state and lowest 2 </a:t>
            </a:r>
            <a:r>
              <a:rPr lang="en-US" sz="1800" dirty="0" err="1" smtClean="0"/>
              <a:t>q.p.</a:t>
            </a:r>
            <a:r>
              <a:rPr lang="en-US" sz="1800" dirty="0" smtClean="0"/>
              <a:t> excitation.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Krapp_nov15_intro_TD</a:t>
            </a:r>
            <a:endParaRPr lang="da-DK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1143000" y="2514600"/>
            <a:ext cx="6858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 bwMode="auto">
          <a:xfrm>
            <a:off x="1143000" y="2819400"/>
            <a:ext cx="6858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 bwMode="auto">
          <a:xfrm>
            <a:off x="1143000" y="2971800"/>
            <a:ext cx="6858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 bwMode="auto">
          <a:xfrm>
            <a:off x="1143000" y="3200400"/>
            <a:ext cx="6858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 bwMode="auto">
          <a:xfrm>
            <a:off x="1143000" y="3505200"/>
            <a:ext cx="6858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 bwMode="auto">
          <a:xfrm>
            <a:off x="1143000" y="3733800"/>
            <a:ext cx="6858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 bwMode="auto">
          <a:xfrm>
            <a:off x="1143000" y="3886200"/>
            <a:ext cx="6858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auto">
          <a:xfrm>
            <a:off x="1143000" y="4267200"/>
            <a:ext cx="6858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auto">
          <a:xfrm>
            <a:off x="1143000" y="4495800"/>
            <a:ext cx="6858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auto">
          <a:xfrm>
            <a:off x="1143000" y="4648200"/>
            <a:ext cx="6858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auto">
          <a:xfrm>
            <a:off x="1143000" y="4953000"/>
            <a:ext cx="6858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auto">
          <a:xfrm>
            <a:off x="1143000" y="5181600"/>
            <a:ext cx="6858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auto">
          <a:xfrm>
            <a:off x="1143000" y="5334000"/>
            <a:ext cx="6858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 bwMode="auto">
          <a:xfrm>
            <a:off x="1143000" y="5562600"/>
            <a:ext cx="6858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auto">
          <a:xfrm>
            <a:off x="3028950" y="2514600"/>
            <a:ext cx="6858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 bwMode="auto">
          <a:xfrm>
            <a:off x="3028950" y="2819400"/>
            <a:ext cx="6858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 bwMode="auto">
          <a:xfrm>
            <a:off x="3028950" y="2971800"/>
            <a:ext cx="6858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 bwMode="auto">
          <a:xfrm>
            <a:off x="3028950" y="3200400"/>
            <a:ext cx="6858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 bwMode="auto">
          <a:xfrm>
            <a:off x="3028950" y="3508513"/>
            <a:ext cx="6858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 bwMode="auto">
          <a:xfrm>
            <a:off x="3028950" y="3748859"/>
            <a:ext cx="6858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 bwMode="auto">
          <a:xfrm>
            <a:off x="3028950" y="3892826"/>
            <a:ext cx="6858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 bwMode="auto">
          <a:xfrm>
            <a:off x="3028950" y="4267200"/>
            <a:ext cx="6858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 bwMode="auto">
          <a:xfrm>
            <a:off x="3014417" y="4495013"/>
            <a:ext cx="6858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 bwMode="auto">
          <a:xfrm>
            <a:off x="3028950" y="4648200"/>
            <a:ext cx="6858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 bwMode="auto">
          <a:xfrm>
            <a:off x="3028950" y="4959626"/>
            <a:ext cx="6858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 bwMode="auto">
          <a:xfrm>
            <a:off x="3028950" y="5181600"/>
            <a:ext cx="6858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 bwMode="auto">
          <a:xfrm>
            <a:off x="3028950" y="5334000"/>
            <a:ext cx="6858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 bwMode="auto">
          <a:xfrm>
            <a:off x="3028950" y="5562600"/>
            <a:ext cx="6858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 bwMode="auto">
          <a:xfrm>
            <a:off x="4876800" y="2514600"/>
            <a:ext cx="6858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 bwMode="auto">
          <a:xfrm>
            <a:off x="4876800" y="2819400"/>
            <a:ext cx="6858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 bwMode="auto">
          <a:xfrm>
            <a:off x="4876800" y="2971800"/>
            <a:ext cx="6858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 bwMode="auto">
          <a:xfrm>
            <a:off x="4876800" y="3216965"/>
            <a:ext cx="6858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 bwMode="auto">
          <a:xfrm>
            <a:off x="4876800" y="3505200"/>
            <a:ext cx="6858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 bwMode="auto">
          <a:xfrm>
            <a:off x="4876800" y="3733800"/>
            <a:ext cx="6858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 bwMode="auto">
          <a:xfrm>
            <a:off x="4876800" y="3886200"/>
            <a:ext cx="6858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 bwMode="auto">
          <a:xfrm>
            <a:off x="4876800" y="4287078"/>
            <a:ext cx="6858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 bwMode="auto">
          <a:xfrm>
            <a:off x="4876800" y="4495013"/>
            <a:ext cx="6858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 bwMode="auto">
          <a:xfrm>
            <a:off x="4876800" y="4648200"/>
            <a:ext cx="6858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 bwMode="auto">
          <a:xfrm>
            <a:off x="4876800" y="4953000"/>
            <a:ext cx="6858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 bwMode="auto">
          <a:xfrm>
            <a:off x="4876800" y="5181600"/>
            <a:ext cx="6858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 bwMode="auto">
          <a:xfrm>
            <a:off x="4876800" y="5334000"/>
            <a:ext cx="6858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 bwMode="auto">
          <a:xfrm>
            <a:off x="4876800" y="5562600"/>
            <a:ext cx="6858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 bwMode="auto">
          <a:xfrm>
            <a:off x="990600" y="4114800"/>
            <a:ext cx="1143000" cy="0"/>
          </a:xfrm>
          <a:prstGeom prst="line">
            <a:avLst/>
          </a:prstGeom>
          <a:ln w="28575">
            <a:prstDash val="dash"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 bwMode="auto">
          <a:xfrm>
            <a:off x="2692431" y="4090989"/>
            <a:ext cx="1219200" cy="14133"/>
          </a:xfrm>
          <a:prstGeom prst="line">
            <a:avLst/>
          </a:prstGeom>
          <a:ln w="28575">
            <a:prstDash val="dash"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 bwMode="auto">
          <a:xfrm>
            <a:off x="4724400" y="4351770"/>
            <a:ext cx="1143000" cy="0"/>
          </a:xfrm>
          <a:prstGeom prst="line">
            <a:avLst/>
          </a:prstGeom>
          <a:ln w="28575">
            <a:prstDash val="dash"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2" name="Flowchart: Connector 71"/>
          <p:cNvSpPr/>
          <p:nvPr/>
        </p:nvSpPr>
        <p:spPr bwMode="auto">
          <a:xfrm>
            <a:off x="3429785" y="4196840"/>
            <a:ext cx="152400" cy="152400"/>
          </a:xfrm>
          <a:prstGeom prst="flowChartConnector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9" name="Flowchart: Connector 78"/>
          <p:cNvSpPr/>
          <p:nvPr/>
        </p:nvSpPr>
        <p:spPr bwMode="auto">
          <a:xfrm>
            <a:off x="3136189" y="3818469"/>
            <a:ext cx="152400" cy="152400"/>
          </a:xfrm>
          <a:prstGeom prst="flowChartConnector">
            <a:avLst/>
          </a:prstGeom>
          <a:solidFill>
            <a:srgbClr val="00B0F0"/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1" name="Flowchart: Connector 80"/>
          <p:cNvSpPr/>
          <p:nvPr/>
        </p:nvSpPr>
        <p:spPr bwMode="auto">
          <a:xfrm>
            <a:off x="4999403" y="3800607"/>
            <a:ext cx="152400" cy="152400"/>
          </a:xfrm>
          <a:prstGeom prst="flowChartConnector">
            <a:avLst/>
          </a:prstGeom>
          <a:solidFill>
            <a:srgbClr val="00B0F0"/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2" name="Flowchart: Connector 81"/>
          <p:cNvSpPr/>
          <p:nvPr/>
        </p:nvSpPr>
        <p:spPr bwMode="auto">
          <a:xfrm>
            <a:off x="5304148" y="3810000"/>
            <a:ext cx="152400" cy="152400"/>
          </a:xfrm>
          <a:prstGeom prst="flowChartConnector">
            <a:avLst/>
          </a:prstGeom>
          <a:solidFill>
            <a:srgbClr val="00B0F0"/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3" name="Flowchart: Connector 82"/>
          <p:cNvSpPr/>
          <p:nvPr/>
        </p:nvSpPr>
        <p:spPr bwMode="auto">
          <a:xfrm>
            <a:off x="3143250" y="4183588"/>
            <a:ext cx="152400" cy="152400"/>
          </a:xfrm>
          <a:prstGeom prst="flowChartConnector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4" name="Flowchart: Connector 83"/>
          <p:cNvSpPr/>
          <p:nvPr/>
        </p:nvSpPr>
        <p:spPr bwMode="auto">
          <a:xfrm>
            <a:off x="6760393" y="4231164"/>
            <a:ext cx="152400" cy="152400"/>
          </a:xfrm>
          <a:prstGeom prst="flowChartConnector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5" name="Flowchart: Connector 84"/>
          <p:cNvSpPr/>
          <p:nvPr/>
        </p:nvSpPr>
        <p:spPr bwMode="auto">
          <a:xfrm>
            <a:off x="7079530" y="4224108"/>
            <a:ext cx="152400" cy="152400"/>
          </a:xfrm>
          <a:prstGeom prst="flowChartConnector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149506" y="3819275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800" dirty="0" smtClean="0">
                <a:latin typeface="Symbol" panose="05050102010706020507" pitchFamily="18" charset="2"/>
              </a:rPr>
              <a:t>l</a:t>
            </a:r>
            <a:endParaRPr lang="en-US" sz="2800" dirty="0">
              <a:latin typeface="Symbol" panose="05050102010706020507" pitchFamily="18" charset="2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881737" y="4072854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800" dirty="0" smtClean="0">
                <a:latin typeface="Symbol" panose="05050102010706020507" pitchFamily="18" charset="2"/>
              </a:rPr>
              <a:t>l</a:t>
            </a:r>
            <a:endParaRPr lang="en-US" sz="2800" dirty="0">
              <a:latin typeface="Symbol" panose="05050102010706020507" pitchFamily="18" charset="2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076700" y="3566940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800" dirty="0" smtClean="0">
                <a:latin typeface="Symbol" panose="05050102010706020507" pitchFamily="18" charset="2"/>
              </a:rPr>
              <a:t>l</a:t>
            </a:r>
            <a:endParaRPr lang="en-US" sz="2800" dirty="0">
              <a:latin typeface="Symbol" panose="05050102010706020507" pitchFamily="18" charset="2"/>
            </a:endParaRPr>
          </a:p>
        </p:txBody>
      </p:sp>
      <p:sp>
        <p:nvSpPr>
          <p:cNvPr id="88" name="Flowchart: Connector 87"/>
          <p:cNvSpPr/>
          <p:nvPr/>
        </p:nvSpPr>
        <p:spPr bwMode="auto">
          <a:xfrm>
            <a:off x="3451194" y="3830549"/>
            <a:ext cx="152400" cy="152400"/>
          </a:xfrm>
          <a:prstGeom prst="flowChartConnector">
            <a:avLst/>
          </a:prstGeom>
          <a:solidFill>
            <a:srgbClr val="00B0F0"/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90" name="Straight Connector 89"/>
          <p:cNvCxnSpPr/>
          <p:nvPr/>
        </p:nvCxnSpPr>
        <p:spPr bwMode="auto">
          <a:xfrm>
            <a:off x="6629400" y="2514600"/>
            <a:ext cx="6858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 bwMode="auto">
          <a:xfrm>
            <a:off x="6629400" y="2819400"/>
            <a:ext cx="6858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 bwMode="auto">
          <a:xfrm>
            <a:off x="6629400" y="2971800"/>
            <a:ext cx="6858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 bwMode="auto">
          <a:xfrm>
            <a:off x="6629400" y="3216965"/>
            <a:ext cx="6858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 bwMode="auto">
          <a:xfrm>
            <a:off x="6629400" y="3505200"/>
            <a:ext cx="6858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 bwMode="auto">
          <a:xfrm>
            <a:off x="6629400" y="3733800"/>
            <a:ext cx="6858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 bwMode="auto">
          <a:xfrm>
            <a:off x="6629204" y="3892826"/>
            <a:ext cx="6858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 bwMode="auto">
          <a:xfrm>
            <a:off x="6629204" y="4495013"/>
            <a:ext cx="6858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 bwMode="auto">
          <a:xfrm>
            <a:off x="6629204" y="4660490"/>
            <a:ext cx="6858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 bwMode="auto">
          <a:xfrm>
            <a:off x="6627044" y="4959626"/>
            <a:ext cx="6858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 bwMode="auto">
          <a:xfrm>
            <a:off x="6627044" y="5181600"/>
            <a:ext cx="6858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 bwMode="auto">
          <a:xfrm>
            <a:off x="6627044" y="5334786"/>
            <a:ext cx="6858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 bwMode="auto">
          <a:xfrm>
            <a:off x="6627044" y="5562600"/>
            <a:ext cx="6858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 bwMode="auto">
          <a:xfrm>
            <a:off x="6398444" y="3828550"/>
            <a:ext cx="1143000" cy="0"/>
          </a:xfrm>
          <a:prstGeom prst="line">
            <a:avLst/>
          </a:prstGeom>
          <a:ln w="28575">
            <a:prstDash val="dash"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7532706" y="3538997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800" dirty="0" smtClean="0">
                <a:latin typeface="Symbol" panose="05050102010706020507" pitchFamily="18" charset="2"/>
              </a:rPr>
              <a:t>l</a:t>
            </a:r>
            <a:endParaRPr lang="en-US" sz="2800" dirty="0">
              <a:latin typeface="Symbol" panose="05050102010706020507" pitchFamily="18" charset="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38200" y="5791200"/>
            <a:ext cx="7391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lang="en-US" sz="16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round state.             4 </a:t>
            </a:r>
            <a:r>
              <a:rPr lang="en-US" sz="1600" b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q.p.</a:t>
            </a:r>
            <a:r>
              <a:rPr lang="en-US" sz="16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</a:t>
            </a:r>
            <a:r>
              <a:rPr lang="en-US" sz="16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      either 2.q.p (part.)    or  2.q.p (hole)   </a:t>
            </a:r>
            <a:endParaRPr lang="en-US" sz="16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527394" y="3723416"/>
            <a:ext cx="0" cy="3388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380348" y="3716790"/>
            <a:ext cx="0" cy="3388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3505985" y="4117668"/>
            <a:ext cx="0" cy="3388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 flipV="1">
            <a:off x="3194274" y="3701098"/>
            <a:ext cx="11094" cy="3048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H="1" flipV="1">
            <a:off x="3219450" y="4107172"/>
            <a:ext cx="11094" cy="3048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 flipV="1">
            <a:off x="5063531" y="3715301"/>
            <a:ext cx="11094" cy="3048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7155730" y="4114800"/>
            <a:ext cx="0" cy="3388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H="1" flipV="1">
            <a:off x="6836593" y="4130967"/>
            <a:ext cx="11094" cy="3048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118557" y="1696737"/>
            <a:ext cx="319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dirty="0" smtClean="0">
                <a:solidFill>
                  <a:srgbClr val="FF0000"/>
                </a:solidFill>
                <a:latin typeface="Symbol" panose="05050102010706020507" pitchFamily="18" charset="2"/>
                <a:cs typeface="Sakkal Majalla" panose="02000000000000000000" pitchFamily="2" charset="-78"/>
              </a:rPr>
              <a:t>p</a:t>
            </a:r>
            <a:endParaRPr lang="en-US" sz="1400" dirty="0">
              <a:solidFill>
                <a:srgbClr val="FF0000"/>
              </a:solidFill>
              <a:latin typeface="Symbol" panose="05050102010706020507" pitchFamily="18" charset="2"/>
              <a:cs typeface="Sakkal Majalla" panose="02000000000000000000" pitchFamily="2" charset="-78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562600" y="1728428"/>
            <a:ext cx="219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b="0" dirty="0" smtClean="0">
                <a:solidFill>
                  <a:srgbClr val="FF0000"/>
                </a:solidFill>
                <a:latin typeface="Showcard Gothic" panose="04020904020102020604" pitchFamily="82" charset="0"/>
              </a:rPr>
              <a:t>+</a:t>
            </a:r>
            <a:endParaRPr lang="en-US" sz="1400" b="0" dirty="0">
              <a:solidFill>
                <a:srgbClr val="FF0000"/>
              </a:solidFill>
              <a:latin typeface="Showcard Gothic" panose="040209040201020206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44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Moment of inertia – and one example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950" y="1847851"/>
            <a:ext cx="5486400" cy="4351338"/>
          </a:xfrm>
          <a:ln>
            <a:solidFill>
              <a:schemeClr val="bg1"/>
            </a:solidFill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Krapp_nov15_intro_TD</a:t>
            </a:r>
            <a:endParaRPr lang="da-DK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099" y="2895600"/>
            <a:ext cx="2593672" cy="3200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00200" y="2057400"/>
            <a:ext cx="289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Scaling of moment of inertia (</a:t>
            </a:r>
            <a:r>
              <a:rPr lang="en-US" sz="1600" b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Belyaev</a:t>
            </a:r>
            <a:r>
              <a:rPr lang="en-US" sz="16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):</a:t>
            </a:r>
            <a:endParaRPr lang="en-US" sz="16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19400" y="5878190"/>
            <a:ext cx="14478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Pairing gap </a:t>
            </a:r>
            <a:r>
              <a:rPr lang="en-US" dirty="0" smtClean="0">
                <a:latin typeface="Symbol" panose="05050102010706020507" pitchFamily="18" charset="2"/>
              </a:rPr>
              <a:t>D</a:t>
            </a:r>
            <a:endParaRPr lang="en-US" dirty="0">
              <a:latin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3750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158874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Move on to results – lowest energies in</a:t>
            </a:r>
            <a:b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162Dy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943600" y="6173788"/>
            <a:ext cx="3086100" cy="365125"/>
          </a:xfrm>
        </p:spPr>
        <p:txBody>
          <a:bodyPr/>
          <a:lstStyle/>
          <a:p>
            <a:r>
              <a:rPr lang="da-DK" dirty="0" smtClean="0"/>
              <a:t>Krapp_nov15_intro_TD</a:t>
            </a:r>
            <a:endParaRPr lang="da-DK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752600"/>
            <a:ext cx="4953000" cy="4995077"/>
          </a:xfrm>
        </p:spPr>
      </p:pic>
      <p:sp>
        <p:nvSpPr>
          <p:cNvPr id="3" name="TextBox 2"/>
          <p:cNvSpPr txBox="1"/>
          <p:nvPr/>
        </p:nvSpPr>
        <p:spPr>
          <a:xfrm>
            <a:off x="2133600" y="1552545"/>
            <a:ext cx="411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                   calculation</a:t>
            </a:r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0" y="5745134"/>
            <a:ext cx="289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sz="14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ngular momentum</a:t>
            </a:r>
            <a:endParaRPr lang="en-US" sz="14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457200" y="3014061"/>
            <a:ext cx="213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energy</a:t>
            </a:r>
            <a:endParaRPr lang="en-US" sz="16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33600" y="5824312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dirty="0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complete</a:t>
            </a:r>
            <a:endParaRPr lang="en-US" sz="1400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27739" y="3352800"/>
            <a:ext cx="1371600" cy="227145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243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158874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owest energies in </a:t>
            </a:r>
            <a:b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161Dy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943600" y="6356351"/>
            <a:ext cx="3086100" cy="365125"/>
          </a:xfrm>
        </p:spPr>
        <p:txBody>
          <a:bodyPr/>
          <a:lstStyle/>
          <a:p>
            <a:r>
              <a:rPr lang="da-DK" dirty="0" smtClean="0"/>
              <a:t>Krapp_nov15_intro_TD</a:t>
            </a:r>
            <a:endParaRPr lang="da-DK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655064"/>
            <a:ext cx="4987465" cy="5029836"/>
          </a:xfrm>
        </p:spPr>
      </p:pic>
      <p:sp>
        <p:nvSpPr>
          <p:cNvPr id="5" name="TextBox 4"/>
          <p:cNvSpPr txBox="1"/>
          <p:nvPr/>
        </p:nvSpPr>
        <p:spPr>
          <a:xfrm>
            <a:off x="3429000" y="5829154"/>
            <a:ext cx="289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sz="14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ngular momentum</a:t>
            </a:r>
            <a:endParaRPr lang="en-US" sz="14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685800" y="3031123"/>
            <a:ext cx="213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energy</a:t>
            </a:r>
            <a:endParaRPr lang="en-US" sz="16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38400" y="1719038"/>
            <a:ext cx="411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                   calculation</a:t>
            </a:r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57400" y="4191000"/>
            <a:ext cx="1371600" cy="16764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086466" y="5983042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dirty="0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complete</a:t>
            </a:r>
            <a:endParaRPr lang="en-US" sz="1400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028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4737</TotalTime>
  <Words>601</Words>
  <Application>Microsoft Office PowerPoint</Application>
  <PresentationFormat>On-screen Show (4:3)</PresentationFormat>
  <Paragraphs>138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Calibri</vt:lpstr>
      <vt:lpstr>Calibri Light</vt:lpstr>
      <vt:lpstr>Sakkal Majalla</vt:lpstr>
      <vt:lpstr>Showcard Gothic</vt:lpstr>
      <vt:lpstr>Symbol</vt:lpstr>
      <vt:lpstr>Tahoma</vt:lpstr>
      <vt:lpstr>Times New Roman</vt:lpstr>
      <vt:lpstr>Wingdings</vt:lpstr>
      <vt:lpstr>Office Theme</vt:lpstr>
      <vt:lpstr>Combinatorial level density evaluation </vt:lpstr>
      <vt:lpstr>Generating configurations</vt:lpstr>
      <vt:lpstr>Particles =&gt; quasiparticles</vt:lpstr>
      <vt:lpstr>Blocking BCS equations</vt:lpstr>
      <vt:lpstr>Physical states:  build rotational bands</vt:lpstr>
      <vt:lpstr>Special case: seniority zero</vt:lpstr>
      <vt:lpstr>Moment of inertia – and one example</vt:lpstr>
      <vt:lpstr>Move on to results – lowest energies in 162Dy</vt:lpstr>
      <vt:lpstr> Lowest energies in  161Dy</vt:lpstr>
      <vt:lpstr>Lowest energies in 166Ho</vt:lpstr>
      <vt:lpstr>How much emphasis on single states and specific nuclei?</vt:lpstr>
      <vt:lpstr>Level density from resolved states in 161Dy</vt:lpstr>
      <vt:lpstr>Level density from resolved states in 162Dy</vt:lpstr>
      <vt:lpstr>Total level density in 161,162Dy</vt:lpstr>
      <vt:lpstr>Status</vt:lpstr>
    </vt:vector>
  </TitlesOfParts>
  <Company>Niels Bohr Institute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Strength distributions</dc:title>
  <dc:creator>Thomas Dossing</dc:creator>
  <cp:lastModifiedBy>Thomas Dossing</cp:lastModifiedBy>
  <cp:revision>323</cp:revision>
  <cp:lastPrinted>2015-11-12T21:42:13Z</cp:lastPrinted>
  <dcterms:created xsi:type="dcterms:W3CDTF">2004-07-05T09:52:42Z</dcterms:created>
  <dcterms:modified xsi:type="dcterms:W3CDTF">2015-11-16T20:46:42Z</dcterms:modified>
</cp:coreProperties>
</file>