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297" r:id="rId2"/>
    <p:sldId id="450" r:id="rId3"/>
    <p:sldId id="451" r:id="rId4"/>
    <p:sldId id="452" r:id="rId5"/>
    <p:sldId id="453" r:id="rId6"/>
    <p:sldId id="454" r:id="rId7"/>
    <p:sldId id="455" r:id="rId8"/>
    <p:sldId id="459" r:id="rId9"/>
    <p:sldId id="460" r:id="rId10"/>
    <p:sldId id="461" r:id="rId11"/>
    <p:sldId id="456" r:id="rId12"/>
    <p:sldId id="457" r:id="rId13"/>
    <p:sldId id="465" r:id="rId14"/>
    <p:sldId id="462" r:id="rId15"/>
    <p:sldId id="463" r:id="rId16"/>
    <p:sldId id="368" r:id="rId17"/>
    <p:sldId id="365" r:id="rId18"/>
    <p:sldId id="366" r:id="rId19"/>
    <p:sldId id="458" r:id="rId20"/>
    <p:sldId id="444" r:id="rId21"/>
    <p:sldId id="466" r:id="rId22"/>
  </p:sldIdLst>
  <p:sldSz cx="9144000" cy="6858000" type="screen4x3"/>
  <p:notesSz cx="6858000" cy="9313863"/>
  <p:defaultTextStyle>
    <a:defPPr>
      <a:defRPr lang="da-DK"/>
    </a:defPPr>
    <a:lvl1pPr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00"/>
    <a:srgbClr val="009900"/>
    <a:srgbClr val="800000"/>
    <a:srgbClr val="FF0000"/>
    <a:srgbClr val="CC0099"/>
    <a:srgbClr val="CC0066"/>
    <a:srgbClr val="FF66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3" autoAdjust="0"/>
    <p:restoredTop sz="94612" autoAdjust="0"/>
  </p:normalViewPr>
  <p:slideViewPr>
    <p:cSldViewPr>
      <p:cViewPr varScale="1">
        <p:scale>
          <a:sx n="81" d="100"/>
          <a:sy n="81" d="100"/>
        </p:scale>
        <p:origin x="686" y="67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472" cy="4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528" y="0"/>
            <a:ext cx="2971472" cy="46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8776"/>
            <a:ext cx="2971472" cy="4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528" y="8848776"/>
            <a:ext cx="2971472" cy="46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fld id="{85AED650-0E0D-452A-BDC5-EED651B32177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467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010" y="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7075"/>
            <a:ext cx="4656137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74" y="4435750"/>
            <a:ext cx="5037727" cy="414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150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/>
            </a:lvl1pPr>
          </a:lstStyle>
          <a:p>
            <a:endParaRPr lang="da-DK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010" y="8871500"/>
            <a:ext cx="2991151" cy="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/>
            </a:lvl1pPr>
          </a:lstStyle>
          <a:p>
            <a:fld id="{27722CD7-B83A-4B92-92A8-E0658767B5F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0715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017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8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796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9986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16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77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314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44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0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16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9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95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22CD7-B83A-4B92-92A8-E0658767B5FD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03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EBDE-960A-452D-95E2-13FBEBD29CA0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1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452-676E-461A-8770-9F2FADFD3B8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9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1568-BC2A-4A00-BAFB-22295E358D3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14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96C5-614A-4DAC-887F-41934D51A69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6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CC8-3C8B-4BF5-9874-F082E440DFD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4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EC8-6C7E-4E4D-A8D9-6AE76F50BB8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6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B13A-E6FB-4D59-898F-A1703F86987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5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66F5-A9FA-4CF4-B27F-A15088DCA1F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4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ED81-10C0-468E-91BD-9C5B68629A4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864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F705-832A-4163-B209-2E46F66054A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3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3659-32D7-499C-BA1D-202BBBC1748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1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D690-0ADF-4962-8C69-FD4867ED915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10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ln w="19050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smtClean="0">
                <a:latin typeface="Tahoma" pitchFamily="34" charset="0"/>
              </a:rPr>
              <a:t>Thermal properties</a:t>
            </a:r>
            <a:endParaRPr lang="da-DK" sz="3200" dirty="0">
              <a:latin typeface="Tahom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57912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  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6096000"/>
            <a:ext cx="1828800" cy="457200"/>
          </a:xfrm>
        </p:spPr>
        <p:txBody>
          <a:bodyPr/>
          <a:lstStyle/>
          <a:p>
            <a:r>
              <a:rPr lang="da-DK" smtClean="0"/>
              <a:t>Krapp_nov15_temp_TD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701510" y="1987659"/>
            <a:ext cx="7375689" cy="181588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 Microcanonical temperature</a:t>
            </a:r>
          </a:p>
          <a:p>
            <a:pPr>
              <a:buFontTx/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Smoothing of logarithm of level density:</a:t>
            </a:r>
          </a:p>
          <a:p>
            <a:pPr>
              <a:buFontTx/>
              <a:buNone/>
            </a:pPr>
            <a:r>
              <a:rPr lang="da-DK" sz="1600" b="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slope </a:t>
            </a:r>
            <a:r>
              <a:rPr lang="da-DK" sz="1600" b="0" dirty="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 microcanonical temperaure</a:t>
            </a:r>
            <a:endParaRPr lang="da-DK" sz="1600" b="0" dirty="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da-DK" sz="1600" b="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da-DK" sz="1600" b="0" dirty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Canonical ensemble: </a:t>
            </a:r>
          </a:p>
          <a:p>
            <a:pPr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 nucleus out of thermal bath – Partition function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da-DK" b="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endParaRPr lang="da-DK" b="0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4528910"/>
            <a:ext cx="6477000" cy="12249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-- Topics to discuss:</a:t>
            </a:r>
          </a:p>
          <a:p>
            <a:pPr>
              <a:buNone/>
            </a:pPr>
            <a:r>
              <a:rPr lang="da-DK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  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evidence for constant temperature</a:t>
            </a:r>
          </a:p>
          <a:p>
            <a:pPr>
              <a:buNone/>
            </a:pPr>
            <a:r>
              <a:rPr lang="da-DK" sz="1600" b="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signatures of a phase transition</a:t>
            </a:r>
          </a:p>
          <a:p>
            <a:pPr>
              <a:buNone/>
            </a:pPr>
            <a:r>
              <a:rPr lang="da-DK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 ensemble instead?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88595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20833" y="3809221"/>
            <a:ext cx="1878677" cy="225513"/>
          </a:xfrm>
          <a:custGeom>
            <a:avLst/>
            <a:gdLst>
              <a:gd name="connsiteX0" fmla="*/ 0 w 1878677"/>
              <a:gd name="connsiteY0" fmla="*/ 133050 h 225513"/>
              <a:gd name="connsiteX1" fmla="*/ 157942 w 1878677"/>
              <a:gd name="connsiteY1" fmla="*/ 47 h 225513"/>
              <a:gd name="connsiteX2" fmla="*/ 324197 w 1878677"/>
              <a:gd name="connsiteY2" fmla="*/ 116425 h 225513"/>
              <a:gd name="connsiteX3" fmla="*/ 482139 w 1878677"/>
              <a:gd name="connsiteY3" fmla="*/ 224490 h 225513"/>
              <a:gd name="connsiteX4" fmla="*/ 739833 w 1878677"/>
              <a:gd name="connsiteY4" fmla="*/ 49923 h 225513"/>
              <a:gd name="connsiteX5" fmla="*/ 989215 w 1878677"/>
              <a:gd name="connsiteY5" fmla="*/ 224490 h 225513"/>
              <a:gd name="connsiteX6" fmla="*/ 1255222 w 1878677"/>
              <a:gd name="connsiteY6" fmla="*/ 74861 h 225513"/>
              <a:gd name="connsiteX7" fmla="*/ 1479666 w 1878677"/>
              <a:gd name="connsiteY7" fmla="*/ 216177 h 225513"/>
              <a:gd name="connsiteX8" fmla="*/ 1729048 w 1878677"/>
              <a:gd name="connsiteY8" fmla="*/ 108112 h 225513"/>
              <a:gd name="connsiteX9" fmla="*/ 1870364 w 1878677"/>
              <a:gd name="connsiteY9" fmla="*/ 157988 h 225513"/>
              <a:gd name="connsiteX10" fmla="*/ 1870364 w 1878677"/>
              <a:gd name="connsiteY10" fmla="*/ 157988 h 225513"/>
              <a:gd name="connsiteX11" fmla="*/ 1870364 w 1878677"/>
              <a:gd name="connsiteY11" fmla="*/ 157988 h 225513"/>
              <a:gd name="connsiteX12" fmla="*/ 1878677 w 1878677"/>
              <a:gd name="connsiteY12" fmla="*/ 157988 h 225513"/>
              <a:gd name="connsiteX13" fmla="*/ 1862051 w 1878677"/>
              <a:gd name="connsiteY13" fmla="*/ 157988 h 225513"/>
              <a:gd name="connsiteX14" fmla="*/ 1862051 w 1878677"/>
              <a:gd name="connsiteY14" fmla="*/ 157988 h 225513"/>
              <a:gd name="connsiteX15" fmla="*/ 1870364 w 1878677"/>
              <a:gd name="connsiteY15" fmla="*/ 166301 h 2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8677" h="225513">
                <a:moveTo>
                  <a:pt x="0" y="133050"/>
                </a:moveTo>
                <a:cubicBezTo>
                  <a:pt x="51954" y="67934"/>
                  <a:pt x="103909" y="2818"/>
                  <a:pt x="157942" y="47"/>
                </a:cubicBezTo>
                <a:cubicBezTo>
                  <a:pt x="211975" y="-2724"/>
                  <a:pt x="324197" y="116425"/>
                  <a:pt x="324197" y="116425"/>
                </a:cubicBezTo>
                <a:cubicBezTo>
                  <a:pt x="378230" y="153832"/>
                  <a:pt x="412866" y="235574"/>
                  <a:pt x="482139" y="224490"/>
                </a:cubicBezTo>
                <a:cubicBezTo>
                  <a:pt x="551412" y="213406"/>
                  <a:pt x="655320" y="49923"/>
                  <a:pt x="739833" y="49923"/>
                </a:cubicBezTo>
                <a:cubicBezTo>
                  <a:pt x="824346" y="49923"/>
                  <a:pt x="903317" y="220334"/>
                  <a:pt x="989215" y="224490"/>
                </a:cubicBezTo>
                <a:cubicBezTo>
                  <a:pt x="1075113" y="228646"/>
                  <a:pt x="1173480" y="76246"/>
                  <a:pt x="1255222" y="74861"/>
                </a:cubicBezTo>
                <a:cubicBezTo>
                  <a:pt x="1336964" y="73476"/>
                  <a:pt x="1400695" y="210635"/>
                  <a:pt x="1479666" y="216177"/>
                </a:cubicBezTo>
                <a:cubicBezTo>
                  <a:pt x="1558637" y="221719"/>
                  <a:pt x="1663932" y="117810"/>
                  <a:pt x="1729048" y="108112"/>
                </a:cubicBezTo>
                <a:cubicBezTo>
                  <a:pt x="1794164" y="98414"/>
                  <a:pt x="1870364" y="157988"/>
                  <a:pt x="1870364" y="157988"/>
                </a:cubicBezTo>
                <a:lnTo>
                  <a:pt x="1870364" y="157988"/>
                </a:lnTo>
                <a:lnTo>
                  <a:pt x="1870364" y="157988"/>
                </a:lnTo>
                <a:lnTo>
                  <a:pt x="1878677" y="157988"/>
                </a:lnTo>
                <a:lnTo>
                  <a:pt x="1862051" y="157988"/>
                </a:lnTo>
                <a:lnTo>
                  <a:pt x="1862051" y="157988"/>
                </a:lnTo>
                <a:lnTo>
                  <a:pt x="1870364" y="16630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120832" y="4329506"/>
            <a:ext cx="1878677" cy="225513"/>
          </a:xfrm>
          <a:custGeom>
            <a:avLst/>
            <a:gdLst>
              <a:gd name="connsiteX0" fmla="*/ 0 w 1878677"/>
              <a:gd name="connsiteY0" fmla="*/ 133050 h 225513"/>
              <a:gd name="connsiteX1" fmla="*/ 157942 w 1878677"/>
              <a:gd name="connsiteY1" fmla="*/ 47 h 225513"/>
              <a:gd name="connsiteX2" fmla="*/ 324197 w 1878677"/>
              <a:gd name="connsiteY2" fmla="*/ 116425 h 225513"/>
              <a:gd name="connsiteX3" fmla="*/ 482139 w 1878677"/>
              <a:gd name="connsiteY3" fmla="*/ 224490 h 225513"/>
              <a:gd name="connsiteX4" fmla="*/ 739833 w 1878677"/>
              <a:gd name="connsiteY4" fmla="*/ 49923 h 225513"/>
              <a:gd name="connsiteX5" fmla="*/ 989215 w 1878677"/>
              <a:gd name="connsiteY5" fmla="*/ 224490 h 225513"/>
              <a:gd name="connsiteX6" fmla="*/ 1255222 w 1878677"/>
              <a:gd name="connsiteY6" fmla="*/ 74861 h 225513"/>
              <a:gd name="connsiteX7" fmla="*/ 1479666 w 1878677"/>
              <a:gd name="connsiteY7" fmla="*/ 216177 h 225513"/>
              <a:gd name="connsiteX8" fmla="*/ 1729048 w 1878677"/>
              <a:gd name="connsiteY8" fmla="*/ 108112 h 225513"/>
              <a:gd name="connsiteX9" fmla="*/ 1870364 w 1878677"/>
              <a:gd name="connsiteY9" fmla="*/ 157988 h 225513"/>
              <a:gd name="connsiteX10" fmla="*/ 1870364 w 1878677"/>
              <a:gd name="connsiteY10" fmla="*/ 157988 h 225513"/>
              <a:gd name="connsiteX11" fmla="*/ 1870364 w 1878677"/>
              <a:gd name="connsiteY11" fmla="*/ 157988 h 225513"/>
              <a:gd name="connsiteX12" fmla="*/ 1878677 w 1878677"/>
              <a:gd name="connsiteY12" fmla="*/ 157988 h 225513"/>
              <a:gd name="connsiteX13" fmla="*/ 1862051 w 1878677"/>
              <a:gd name="connsiteY13" fmla="*/ 157988 h 225513"/>
              <a:gd name="connsiteX14" fmla="*/ 1862051 w 1878677"/>
              <a:gd name="connsiteY14" fmla="*/ 157988 h 225513"/>
              <a:gd name="connsiteX15" fmla="*/ 1870364 w 1878677"/>
              <a:gd name="connsiteY15" fmla="*/ 166301 h 2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8677" h="225513">
                <a:moveTo>
                  <a:pt x="0" y="133050"/>
                </a:moveTo>
                <a:cubicBezTo>
                  <a:pt x="51954" y="67934"/>
                  <a:pt x="103909" y="2818"/>
                  <a:pt x="157942" y="47"/>
                </a:cubicBezTo>
                <a:cubicBezTo>
                  <a:pt x="211975" y="-2724"/>
                  <a:pt x="324197" y="116425"/>
                  <a:pt x="324197" y="116425"/>
                </a:cubicBezTo>
                <a:cubicBezTo>
                  <a:pt x="378230" y="153832"/>
                  <a:pt x="412866" y="235574"/>
                  <a:pt x="482139" y="224490"/>
                </a:cubicBezTo>
                <a:cubicBezTo>
                  <a:pt x="551412" y="213406"/>
                  <a:pt x="655320" y="49923"/>
                  <a:pt x="739833" y="49923"/>
                </a:cubicBezTo>
                <a:cubicBezTo>
                  <a:pt x="824346" y="49923"/>
                  <a:pt x="903317" y="220334"/>
                  <a:pt x="989215" y="224490"/>
                </a:cubicBezTo>
                <a:cubicBezTo>
                  <a:pt x="1075113" y="228646"/>
                  <a:pt x="1173480" y="76246"/>
                  <a:pt x="1255222" y="74861"/>
                </a:cubicBezTo>
                <a:cubicBezTo>
                  <a:pt x="1336964" y="73476"/>
                  <a:pt x="1400695" y="210635"/>
                  <a:pt x="1479666" y="216177"/>
                </a:cubicBezTo>
                <a:cubicBezTo>
                  <a:pt x="1558637" y="221719"/>
                  <a:pt x="1663932" y="117810"/>
                  <a:pt x="1729048" y="108112"/>
                </a:cubicBezTo>
                <a:cubicBezTo>
                  <a:pt x="1794164" y="98414"/>
                  <a:pt x="1870364" y="157988"/>
                  <a:pt x="1870364" y="157988"/>
                </a:cubicBezTo>
                <a:lnTo>
                  <a:pt x="1870364" y="157988"/>
                </a:lnTo>
                <a:lnTo>
                  <a:pt x="1870364" y="157988"/>
                </a:lnTo>
                <a:lnTo>
                  <a:pt x="1878677" y="157988"/>
                </a:lnTo>
                <a:lnTo>
                  <a:pt x="1862051" y="157988"/>
                </a:lnTo>
                <a:lnTo>
                  <a:pt x="1862051" y="157988"/>
                </a:lnTo>
                <a:lnTo>
                  <a:pt x="1870364" y="16630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20833" y="4067915"/>
            <a:ext cx="1878677" cy="225513"/>
          </a:xfrm>
          <a:custGeom>
            <a:avLst/>
            <a:gdLst>
              <a:gd name="connsiteX0" fmla="*/ 0 w 1878677"/>
              <a:gd name="connsiteY0" fmla="*/ 133050 h 225513"/>
              <a:gd name="connsiteX1" fmla="*/ 157942 w 1878677"/>
              <a:gd name="connsiteY1" fmla="*/ 47 h 225513"/>
              <a:gd name="connsiteX2" fmla="*/ 324197 w 1878677"/>
              <a:gd name="connsiteY2" fmla="*/ 116425 h 225513"/>
              <a:gd name="connsiteX3" fmla="*/ 482139 w 1878677"/>
              <a:gd name="connsiteY3" fmla="*/ 224490 h 225513"/>
              <a:gd name="connsiteX4" fmla="*/ 739833 w 1878677"/>
              <a:gd name="connsiteY4" fmla="*/ 49923 h 225513"/>
              <a:gd name="connsiteX5" fmla="*/ 989215 w 1878677"/>
              <a:gd name="connsiteY5" fmla="*/ 224490 h 225513"/>
              <a:gd name="connsiteX6" fmla="*/ 1255222 w 1878677"/>
              <a:gd name="connsiteY6" fmla="*/ 74861 h 225513"/>
              <a:gd name="connsiteX7" fmla="*/ 1479666 w 1878677"/>
              <a:gd name="connsiteY7" fmla="*/ 216177 h 225513"/>
              <a:gd name="connsiteX8" fmla="*/ 1729048 w 1878677"/>
              <a:gd name="connsiteY8" fmla="*/ 108112 h 225513"/>
              <a:gd name="connsiteX9" fmla="*/ 1870364 w 1878677"/>
              <a:gd name="connsiteY9" fmla="*/ 157988 h 225513"/>
              <a:gd name="connsiteX10" fmla="*/ 1870364 w 1878677"/>
              <a:gd name="connsiteY10" fmla="*/ 157988 h 225513"/>
              <a:gd name="connsiteX11" fmla="*/ 1870364 w 1878677"/>
              <a:gd name="connsiteY11" fmla="*/ 157988 h 225513"/>
              <a:gd name="connsiteX12" fmla="*/ 1878677 w 1878677"/>
              <a:gd name="connsiteY12" fmla="*/ 157988 h 225513"/>
              <a:gd name="connsiteX13" fmla="*/ 1862051 w 1878677"/>
              <a:gd name="connsiteY13" fmla="*/ 157988 h 225513"/>
              <a:gd name="connsiteX14" fmla="*/ 1862051 w 1878677"/>
              <a:gd name="connsiteY14" fmla="*/ 157988 h 225513"/>
              <a:gd name="connsiteX15" fmla="*/ 1870364 w 1878677"/>
              <a:gd name="connsiteY15" fmla="*/ 166301 h 2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8677" h="225513">
                <a:moveTo>
                  <a:pt x="0" y="133050"/>
                </a:moveTo>
                <a:cubicBezTo>
                  <a:pt x="51954" y="67934"/>
                  <a:pt x="103909" y="2818"/>
                  <a:pt x="157942" y="47"/>
                </a:cubicBezTo>
                <a:cubicBezTo>
                  <a:pt x="211975" y="-2724"/>
                  <a:pt x="324197" y="116425"/>
                  <a:pt x="324197" y="116425"/>
                </a:cubicBezTo>
                <a:cubicBezTo>
                  <a:pt x="378230" y="153832"/>
                  <a:pt x="412866" y="235574"/>
                  <a:pt x="482139" y="224490"/>
                </a:cubicBezTo>
                <a:cubicBezTo>
                  <a:pt x="551412" y="213406"/>
                  <a:pt x="655320" y="49923"/>
                  <a:pt x="739833" y="49923"/>
                </a:cubicBezTo>
                <a:cubicBezTo>
                  <a:pt x="824346" y="49923"/>
                  <a:pt x="903317" y="220334"/>
                  <a:pt x="989215" y="224490"/>
                </a:cubicBezTo>
                <a:cubicBezTo>
                  <a:pt x="1075113" y="228646"/>
                  <a:pt x="1173480" y="76246"/>
                  <a:pt x="1255222" y="74861"/>
                </a:cubicBezTo>
                <a:cubicBezTo>
                  <a:pt x="1336964" y="73476"/>
                  <a:pt x="1400695" y="210635"/>
                  <a:pt x="1479666" y="216177"/>
                </a:cubicBezTo>
                <a:cubicBezTo>
                  <a:pt x="1558637" y="221719"/>
                  <a:pt x="1663932" y="117810"/>
                  <a:pt x="1729048" y="108112"/>
                </a:cubicBezTo>
                <a:cubicBezTo>
                  <a:pt x="1794164" y="98414"/>
                  <a:pt x="1870364" y="157988"/>
                  <a:pt x="1870364" y="157988"/>
                </a:cubicBezTo>
                <a:lnTo>
                  <a:pt x="1870364" y="157988"/>
                </a:lnTo>
                <a:lnTo>
                  <a:pt x="1870364" y="157988"/>
                </a:lnTo>
                <a:lnTo>
                  <a:pt x="1878677" y="157988"/>
                </a:lnTo>
                <a:lnTo>
                  <a:pt x="1862051" y="157988"/>
                </a:lnTo>
                <a:lnTo>
                  <a:pt x="1862051" y="157988"/>
                </a:lnTo>
                <a:lnTo>
                  <a:pt x="1870364" y="16630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118062" y="4588200"/>
            <a:ext cx="1878677" cy="225513"/>
          </a:xfrm>
          <a:custGeom>
            <a:avLst/>
            <a:gdLst>
              <a:gd name="connsiteX0" fmla="*/ 0 w 1878677"/>
              <a:gd name="connsiteY0" fmla="*/ 133050 h 225513"/>
              <a:gd name="connsiteX1" fmla="*/ 157942 w 1878677"/>
              <a:gd name="connsiteY1" fmla="*/ 47 h 225513"/>
              <a:gd name="connsiteX2" fmla="*/ 324197 w 1878677"/>
              <a:gd name="connsiteY2" fmla="*/ 116425 h 225513"/>
              <a:gd name="connsiteX3" fmla="*/ 482139 w 1878677"/>
              <a:gd name="connsiteY3" fmla="*/ 224490 h 225513"/>
              <a:gd name="connsiteX4" fmla="*/ 739833 w 1878677"/>
              <a:gd name="connsiteY4" fmla="*/ 49923 h 225513"/>
              <a:gd name="connsiteX5" fmla="*/ 989215 w 1878677"/>
              <a:gd name="connsiteY5" fmla="*/ 224490 h 225513"/>
              <a:gd name="connsiteX6" fmla="*/ 1255222 w 1878677"/>
              <a:gd name="connsiteY6" fmla="*/ 74861 h 225513"/>
              <a:gd name="connsiteX7" fmla="*/ 1479666 w 1878677"/>
              <a:gd name="connsiteY7" fmla="*/ 216177 h 225513"/>
              <a:gd name="connsiteX8" fmla="*/ 1729048 w 1878677"/>
              <a:gd name="connsiteY8" fmla="*/ 108112 h 225513"/>
              <a:gd name="connsiteX9" fmla="*/ 1870364 w 1878677"/>
              <a:gd name="connsiteY9" fmla="*/ 157988 h 225513"/>
              <a:gd name="connsiteX10" fmla="*/ 1870364 w 1878677"/>
              <a:gd name="connsiteY10" fmla="*/ 157988 h 225513"/>
              <a:gd name="connsiteX11" fmla="*/ 1870364 w 1878677"/>
              <a:gd name="connsiteY11" fmla="*/ 157988 h 225513"/>
              <a:gd name="connsiteX12" fmla="*/ 1878677 w 1878677"/>
              <a:gd name="connsiteY12" fmla="*/ 157988 h 225513"/>
              <a:gd name="connsiteX13" fmla="*/ 1862051 w 1878677"/>
              <a:gd name="connsiteY13" fmla="*/ 157988 h 225513"/>
              <a:gd name="connsiteX14" fmla="*/ 1862051 w 1878677"/>
              <a:gd name="connsiteY14" fmla="*/ 157988 h 225513"/>
              <a:gd name="connsiteX15" fmla="*/ 1870364 w 1878677"/>
              <a:gd name="connsiteY15" fmla="*/ 166301 h 2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8677" h="225513">
                <a:moveTo>
                  <a:pt x="0" y="133050"/>
                </a:moveTo>
                <a:cubicBezTo>
                  <a:pt x="51954" y="67934"/>
                  <a:pt x="103909" y="2818"/>
                  <a:pt x="157942" y="47"/>
                </a:cubicBezTo>
                <a:cubicBezTo>
                  <a:pt x="211975" y="-2724"/>
                  <a:pt x="324197" y="116425"/>
                  <a:pt x="324197" y="116425"/>
                </a:cubicBezTo>
                <a:cubicBezTo>
                  <a:pt x="378230" y="153832"/>
                  <a:pt x="412866" y="235574"/>
                  <a:pt x="482139" y="224490"/>
                </a:cubicBezTo>
                <a:cubicBezTo>
                  <a:pt x="551412" y="213406"/>
                  <a:pt x="655320" y="49923"/>
                  <a:pt x="739833" y="49923"/>
                </a:cubicBezTo>
                <a:cubicBezTo>
                  <a:pt x="824346" y="49923"/>
                  <a:pt x="903317" y="220334"/>
                  <a:pt x="989215" y="224490"/>
                </a:cubicBezTo>
                <a:cubicBezTo>
                  <a:pt x="1075113" y="228646"/>
                  <a:pt x="1173480" y="76246"/>
                  <a:pt x="1255222" y="74861"/>
                </a:cubicBezTo>
                <a:cubicBezTo>
                  <a:pt x="1336964" y="73476"/>
                  <a:pt x="1400695" y="210635"/>
                  <a:pt x="1479666" y="216177"/>
                </a:cubicBezTo>
                <a:cubicBezTo>
                  <a:pt x="1558637" y="221719"/>
                  <a:pt x="1663932" y="117810"/>
                  <a:pt x="1729048" y="108112"/>
                </a:cubicBezTo>
                <a:cubicBezTo>
                  <a:pt x="1794164" y="98414"/>
                  <a:pt x="1870364" y="157988"/>
                  <a:pt x="1870364" y="157988"/>
                </a:cubicBezTo>
                <a:lnTo>
                  <a:pt x="1870364" y="157988"/>
                </a:lnTo>
                <a:lnTo>
                  <a:pt x="1870364" y="157988"/>
                </a:lnTo>
                <a:lnTo>
                  <a:pt x="1878677" y="157988"/>
                </a:lnTo>
                <a:lnTo>
                  <a:pt x="1862051" y="157988"/>
                </a:lnTo>
                <a:lnTo>
                  <a:pt x="1862051" y="157988"/>
                </a:lnTo>
                <a:lnTo>
                  <a:pt x="1870364" y="16630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18062" y="4811897"/>
            <a:ext cx="1878677" cy="225513"/>
          </a:xfrm>
          <a:custGeom>
            <a:avLst/>
            <a:gdLst>
              <a:gd name="connsiteX0" fmla="*/ 0 w 1878677"/>
              <a:gd name="connsiteY0" fmla="*/ 133050 h 225513"/>
              <a:gd name="connsiteX1" fmla="*/ 157942 w 1878677"/>
              <a:gd name="connsiteY1" fmla="*/ 47 h 225513"/>
              <a:gd name="connsiteX2" fmla="*/ 324197 w 1878677"/>
              <a:gd name="connsiteY2" fmla="*/ 116425 h 225513"/>
              <a:gd name="connsiteX3" fmla="*/ 482139 w 1878677"/>
              <a:gd name="connsiteY3" fmla="*/ 224490 h 225513"/>
              <a:gd name="connsiteX4" fmla="*/ 739833 w 1878677"/>
              <a:gd name="connsiteY4" fmla="*/ 49923 h 225513"/>
              <a:gd name="connsiteX5" fmla="*/ 989215 w 1878677"/>
              <a:gd name="connsiteY5" fmla="*/ 224490 h 225513"/>
              <a:gd name="connsiteX6" fmla="*/ 1255222 w 1878677"/>
              <a:gd name="connsiteY6" fmla="*/ 74861 h 225513"/>
              <a:gd name="connsiteX7" fmla="*/ 1479666 w 1878677"/>
              <a:gd name="connsiteY7" fmla="*/ 216177 h 225513"/>
              <a:gd name="connsiteX8" fmla="*/ 1729048 w 1878677"/>
              <a:gd name="connsiteY8" fmla="*/ 108112 h 225513"/>
              <a:gd name="connsiteX9" fmla="*/ 1870364 w 1878677"/>
              <a:gd name="connsiteY9" fmla="*/ 157988 h 225513"/>
              <a:gd name="connsiteX10" fmla="*/ 1870364 w 1878677"/>
              <a:gd name="connsiteY10" fmla="*/ 157988 h 225513"/>
              <a:gd name="connsiteX11" fmla="*/ 1870364 w 1878677"/>
              <a:gd name="connsiteY11" fmla="*/ 157988 h 225513"/>
              <a:gd name="connsiteX12" fmla="*/ 1878677 w 1878677"/>
              <a:gd name="connsiteY12" fmla="*/ 157988 h 225513"/>
              <a:gd name="connsiteX13" fmla="*/ 1862051 w 1878677"/>
              <a:gd name="connsiteY13" fmla="*/ 157988 h 225513"/>
              <a:gd name="connsiteX14" fmla="*/ 1862051 w 1878677"/>
              <a:gd name="connsiteY14" fmla="*/ 157988 h 225513"/>
              <a:gd name="connsiteX15" fmla="*/ 1870364 w 1878677"/>
              <a:gd name="connsiteY15" fmla="*/ 166301 h 2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8677" h="225513">
                <a:moveTo>
                  <a:pt x="0" y="133050"/>
                </a:moveTo>
                <a:cubicBezTo>
                  <a:pt x="51954" y="67934"/>
                  <a:pt x="103909" y="2818"/>
                  <a:pt x="157942" y="47"/>
                </a:cubicBezTo>
                <a:cubicBezTo>
                  <a:pt x="211975" y="-2724"/>
                  <a:pt x="324197" y="116425"/>
                  <a:pt x="324197" y="116425"/>
                </a:cubicBezTo>
                <a:cubicBezTo>
                  <a:pt x="378230" y="153832"/>
                  <a:pt x="412866" y="235574"/>
                  <a:pt x="482139" y="224490"/>
                </a:cubicBezTo>
                <a:cubicBezTo>
                  <a:pt x="551412" y="213406"/>
                  <a:pt x="655320" y="49923"/>
                  <a:pt x="739833" y="49923"/>
                </a:cubicBezTo>
                <a:cubicBezTo>
                  <a:pt x="824346" y="49923"/>
                  <a:pt x="903317" y="220334"/>
                  <a:pt x="989215" y="224490"/>
                </a:cubicBezTo>
                <a:cubicBezTo>
                  <a:pt x="1075113" y="228646"/>
                  <a:pt x="1173480" y="76246"/>
                  <a:pt x="1255222" y="74861"/>
                </a:cubicBezTo>
                <a:cubicBezTo>
                  <a:pt x="1336964" y="73476"/>
                  <a:pt x="1400695" y="210635"/>
                  <a:pt x="1479666" y="216177"/>
                </a:cubicBezTo>
                <a:cubicBezTo>
                  <a:pt x="1558637" y="221719"/>
                  <a:pt x="1663932" y="117810"/>
                  <a:pt x="1729048" y="108112"/>
                </a:cubicBezTo>
                <a:cubicBezTo>
                  <a:pt x="1794164" y="98414"/>
                  <a:pt x="1870364" y="157988"/>
                  <a:pt x="1870364" y="157988"/>
                </a:cubicBezTo>
                <a:lnTo>
                  <a:pt x="1870364" y="157988"/>
                </a:lnTo>
                <a:lnTo>
                  <a:pt x="1870364" y="157988"/>
                </a:lnTo>
                <a:lnTo>
                  <a:pt x="1878677" y="157988"/>
                </a:lnTo>
                <a:lnTo>
                  <a:pt x="1862051" y="157988"/>
                </a:lnTo>
                <a:lnTo>
                  <a:pt x="1862051" y="157988"/>
                </a:lnTo>
                <a:lnTo>
                  <a:pt x="1870364" y="16630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143000" y="5065451"/>
            <a:ext cx="1878677" cy="225513"/>
          </a:xfrm>
          <a:custGeom>
            <a:avLst/>
            <a:gdLst>
              <a:gd name="connsiteX0" fmla="*/ 0 w 1878677"/>
              <a:gd name="connsiteY0" fmla="*/ 133050 h 225513"/>
              <a:gd name="connsiteX1" fmla="*/ 157942 w 1878677"/>
              <a:gd name="connsiteY1" fmla="*/ 47 h 225513"/>
              <a:gd name="connsiteX2" fmla="*/ 324197 w 1878677"/>
              <a:gd name="connsiteY2" fmla="*/ 116425 h 225513"/>
              <a:gd name="connsiteX3" fmla="*/ 482139 w 1878677"/>
              <a:gd name="connsiteY3" fmla="*/ 224490 h 225513"/>
              <a:gd name="connsiteX4" fmla="*/ 739833 w 1878677"/>
              <a:gd name="connsiteY4" fmla="*/ 49923 h 225513"/>
              <a:gd name="connsiteX5" fmla="*/ 989215 w 1878677"/>
              <a:gd name="connsiteY5" fmla="*/ 224490 h 225513"/>
              <a:gd name="connsiteX6" fmla="*/ 1255222 w 1878677"/>
              <a:gd name="connsiteY6" fmla="*/ 74861 h 225513"/>
              <a:gd name="connsiteX7" fmla="*/ 1479666 w 1878677"/>
              <a:gd name="connsiteY7" fmla="*/ 216177 h 225513"/>
              <a:gd name="connsiteX8" fmla="*/ 1729048 w 1878677"/>
              <a:gd name="connsiteY8" fmla="*/ 108112 h 225513"/>
              <a:gd name="connsiteX9" fmla="*/ 1870364 w 1878677"/>
              <a:gd name="connsiteY9" fmla="*/ 157988 h 225513"/>
              <a:gd name="connsiteX10" fmla="*/ 1870364 w 1878677"/>
              <a:gd name="connsiteY10" fmla="*/ 157988 h 225513"/>
              <a:gd name="connsiteX11" fmla="*/ 1870364 w 1878677"/>
              <a:gd name="connsiteY11" fmla="*/ 157988 h 225513"/>
              <a:gd name="connsiteX12" fmla="*/ 1878677 w 1878677"/>
              <a:gd name="connsiteY12" fmla="*/ 157988 h 225513"/>
              <a:gd name="connsiteX13" fmla="*/ 1862051 w 1878677"/>
              <a:gd name="connsiteY13" fmla="*/ 157988 h 225513"/>
              <a:gd name="connsiteX14" fmla="*/ 1862051 w 1878677"/>
              <a:gd name="connsiteY14" fmla="*/ 157988 h 225513"/>
              <a:gd name="connsiteX15" fmla="*/ 1870364 w 1878677"/>
              <a:gd name="connsiteY15" fmla="*/ 166301 h 2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8677" h="225513">
                <a:moveTo>
                  <a:pt x="0" y="133050"/>
                </a:moveTo>
                <a:cubicBezTo>
                  <a:pt x="51954" y="67934"/>
                  <a:pt x="103909" y="2818"/>
                  <a:pt x="157942" y="47"/>
                </a:cubicBezTo>
                <a:cubicBezTo>
                  <a:pt x="211975" y="-2724"/>
                  <a:pt x="324197" y="116425"/>
                  <a:pt x="324197" y="116425"/>
                </a:cubicBezTo>
                <a:cubicBezTo>
                  <a:pt x="378230" y="153832"/>
                  <a:pt x="412866" y="235574"/>
                  <a:pt x="482139" y="224490"/>
                </a:cubicBezTo>
                <a:cubicBezTo>
                  <a:pt x="551412" y="213406"/>
                  <a:pt x="655320" y="49923"/>
                  <a:pt x="739833" y="49923"/>
                </a:cubicBezTo>
                <a:cubicBezTo>
                  <a:pt x="824346" y="49923"/>
                  <a:pt x="903317" y="220334"/>
                  <a:pt x="989215" y="224490"/>
                </a:cubicBezTo>
                <a:cubicBezTo>
                  <a:pt x="1075113" y="228646"/>
                  <a:pt x="1173480" y="76246"/>
                  <a:pt x="1255222" y="74861"/>
                </a:cubicBezTo>
                <a:cubicBezTo>
                  <a:pt x="1336964" y="73476"/>
                  <a:pt x="1400695" y="210635"/>
                  <a:pt x="1479666" y="216177"/>
                </a:cubicBezTo>
                <a:cubicBezTo>
                  <a:pt x="1558637" y="221719"/>
                  <a:pt x="1663932" y="117810"/>
                  <a:pt x="1729048" y="108112"/>
                </a:cubicBezTo>
                <a:cubicBezTo>
                  <a:pt x="1794164" y="98414"/>
                  <a:pt x="1870364" y="157988"/>
                  <a:pt x="1870364" y="157988"/>
                </a:cubicBezTo>
                <a:lnTo>
                  <a:pt x="1870364" y="157988"/>
                </a:lnTo>
                <a:lnTo>
                  <a:pt x="1870364" y="157988"/>
                </a:lnTo>
                <a:lnTo>
                  <a:pt x="1878677" y="157988"/>
                </a:lnTo>
                <a:lnTo>
                  <a:pt x="1862051" y="157988"/>
                </a:lnTo>
                <a:lnTo>
                  <a:pt x="1862051" y="157988"/>
                </a:lnTo>
                <a:lnTo>
                  <a:pt x="1870364" y="16630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1838" y="4399139"/>
            <a:ext cx="381000" cy="256278"/>
          </a:xfrm>
          <a:prstGeom prst="ellipse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2228515"/>
            <a:ext cx="32766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reservoir of increasing</a:t>
            </a: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Temperature – how much</a:t>
            </a: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is absorbed by nucleus with increasing temperature – </a:t>
            </a:r>
            <a:r>
              <a:rPr lang="en-US" sz="1600" b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capacity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None/>
            </a:pP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with partition </a:t>
            </a: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</a:p>
          <a:p>
            <a:pPr>
              <a:buNone/>
            </a:pPr>
            <a:endParaRPr lang="en-US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with level density –</a:t>
            </a:r>
          </a:p>
          <a:p>
            <a:pPr>
              <a:buNone/>
            </a:pPr>
            <a:r>
              <a:rPr lang="en-US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hould be state density</a:t>
            </a:r>
            <a:endParaRPr lang="en-US" sz="16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 – combinatorial and Fermi gas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1274"/>
            <a:ext cx="4953000" cy="49950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3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 – comparison to Oslo analysis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9" y="1982788"/>
            <a:ext cx="4314682" cy="43513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6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angular momentum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4742058" cy="47823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4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angular momentum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8" y="1388484"/>
            <a:ext cx="4748142" cy="4788479"/>
          </a:xfrm>
        </p:spPr>
      </p:pic>
    </p:spTree>
    <p:extLst>
      <p:ext uri="{BB962C8B-B14F-4D97-AF65-F5344CB8AC3E}">
        <p14:creationId xmlns:p14="http://schemas.microsoft.com/office/powerpoint/2010/main" val="14628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angular momentum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8" y="1447800"/>
            <a:ext cx="4845165" cy="48863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6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Schematic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shell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structure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in </a:t>
            </a:r>
            <a:br>
              <a:rPr lang="da-DK" sz="3200" dirty="0" smtClean="0">
                <a:latin typeface="Tahoma" pitchFamily="34" charset="0"/>
                <a:cs typeface="Tahoma" pitchFamily="34" charset="0"/>
              </a:rPr>
            </a:br>
            <a:r>
              <a:rPr lang="da-DK" sz="3200" dirty="0" smtClean="0">
                <a:latin typeface="Tahoma" pitchFamily="34" charset="0"/>
                <a:cs typeface="Tahoma" pitchFamily="34" charset="0"/>
              </a:rPr>
              <a:t>single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particle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energies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Content Placeholder 5" descr="bm_displa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17770" y="1825624"/>
            <a:ext cx="3911630" cy="45897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0" y="6172200"/>
            <a:ext cx="2819400" cy="457200"/>
          </a:xfrm>
        </p:spPr>
        <p:txBody>
          <a:bodyPr/>
          <a:lstStyle/>
          <a:p>
            <a:r>
              <a:rPr lang="da-DK" smtClean="0"/>
              <a:t>Krapp_nov15_temp_TD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Thermal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quantities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with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schematic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da-DK" sz="3200" dirty="0" smtClean="0">
                <a:latin typeface="Tahoma" pitchFamily="34" charset="0"/>
                <a:cs typeface="Tahoma" pitchFamily="34" charset="0"/>
              </a:rPr>
            </a:b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shell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structure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 descr="BM_two_engent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399" y="1981200"/>
            <a:ext cx="5325670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r>
              <a:rPr lang="da-DK" smtClean="0"/>
              <a:t>Krapp_nov15_temp_TD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smtClean="0">
                <a:latin typeface="Tahoma" pitchFamily="34" charset="0"/>
                <a:cs typeface="Tahoma" pitchFamily="34" charset="0"/>
              </a:rPr>
              <a:t>”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Melting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” of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shell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structure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–</a:t>
            </a:r>
            <a:br>
              <a:rPr lang="da-DK" sz="3200" dirty="0" smtClean="0">
                <a:latin typeface="Tahoma" pitchFamily="34" charset="0"/>
                <a:cs typeface="Tahoma" pitchFamily="34" charset="0"/>
              </a:rPr>
            </a:b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shell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structure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in heat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capacity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 descr="bm_entrop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981200"/>
            <a:ext cx="3473605" cy="4114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pic>
        <p:nvPicPr>
          <p:cNvPr id="6" name="Content Placeholder 4" descr="bm_C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48200" y="1981200"/>
            <a:ext cx="34736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28650" y="1982788"/>
            <a:ext cx="7886700" cy="43513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-- Topics to discuss:</a:t>
            </a:r>
          </a:p>
          <a:p>
            <a:pPr>
              <a:buNone/>
            </a:pPr>
            <a:r>
              <a:rPr lang="da-DK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  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evidence for constant temperature</a:t>
            </a:r>
          </a:p>
          <a:p>
            <a:pPr>
              <a:buNone/>
            </a:pPr>
            <a:r>
              <a:rPr lang="da-DK" sz="1600" b="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   signatures of a phase transition</a:t>
            </a:r>
          </a:p>
          <a:p>
            <a:pPr>
              <a:buNone/>
            </a:pPr>
            <a:r>
              <a:rPr lang="da-DK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939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6187"/>
            <a:ext cx="4800600" cy="48413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Smoothing of log(rho)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066800"/>
          </a:xfrm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Smooth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behavior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of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level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density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: </a:t>
            </a:r>
            <a:br>
              <a:rPr lang="da-DK" sz="3200" dirty="0" smtClean="0">
                <a:latin typeface="Tahoma" pitchFamily="34" charset="0"/>
                <a:cs typeface="Tahoma" pitchFamily="34" charset="0"/>
              </a:rPr>
            </a:b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Fermi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Gas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 descr="Fermigas_x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447800"/>
            <a:ext cx="5410200" cy="51715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0" y="6248400"/>
            <a:ext cx="2895600" cy="457200"/>
          </a:xfrm>
        </p:spPr>
        <p:txBody>
          <a:bodyPr/>
          <a:lstStyle/>
          <a:p>
            <a:r>
              <a:rPr lang="da-DK" smtClean="0"/>
              <a:t>Krapp_nov15_temp_TD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8862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b="0" dirty="0" err="1" smtClean="0">
                <a:latin typeface="Tahoma" pitchFamily="34" charset="0"/>
                <a:cs typeface="Tahoma" pitchFamily="34" charset="0"/>
              </a:rPr>
              <a:t>Spherical</a:t>
            </a:r>
            <a:r>
              <a:rPr lang="da-DK" b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b="0" dirty="0" err="1" smtClean="0">
                <a:latin typeface="Tahoma" pitchFamily="34" charset="0"/>
                <a:cs typeface="Tahoma" pitchFamily="34" charset="0"/>
              </a:rPr>
              <a:t>nuclei</a:t>
            </a:r>
            <a:r>
              <a:rPr lang="da-DK" b="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r>
              <a:rPr lang="da-DK" b="0" dirty="0" err="1" smtClean="0">
                <a:latin typeface="Tahoma" pitchFamily="34" charset="0"/>
                <a:cs typeface="Tahoma" pitchFamily="34" charset="0"/>
              </a:rPr>
              <a:t>Bethe</a:t>
            </a:r>
            <a:r>
              <a:rPr lang="da-DK" b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b="0" dirty="0" err="1" smtClean="0">
                <a:latin typeface="Tahoma" pitchFamily="34" charset="0"/>
                <a:cs typeface="Tahoma" pitchFamily="34" charset="0"/>
              </a:rPr>
              <a:t>formula</a:t>
            </a:r>
            <a:endParaRPr 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50292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b="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Deformed</a:t>
            </a:r>
            <a:r>
              <a:rPr lang="da-DK" b="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a-DK" b="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nuclei</a:t>
            </a:r>
            <a:r>
              <a:rPr lang="da-DK" b="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r>
              <a:rPr lang="da-DK" b="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Ericsson </a:t>
            </a:r>
            <a:r>
              <a:rPr lang="da-DK" b="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formula</a:t>
            </a:r>
            <a:endParaRPr lang="en-US" b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715000" y="5105400"/>
            <a:ext cx="685800" cy="533400"/>
          </a:xfrm>
          <a:prstGeom prst="lef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5715000" y="4038600"/>
            <a:ext cx="685800" cy="533400"/>
          </a:xfrm>
          <a:prstGeom prst="lef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676400"/>
            <a:ext cx="18288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800" b="0" dirty="0" err="1" smtClean="0">
                <a:latin typeface="Tahoma" pitchFamily="34" charset="0"/>
                <a:cs typeface="Tahoma" pitchFamily="34" charset="0"/>
              </a:rPr>
              <a:t>level</a:t>
            </a:r>
            <a:r>
              <a:rPr lang="da-DK" sz="1800" b="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1800" b="0" dirty="0" err="1" smtClean="0">
                <a:latin typeface="Tahoma" pitchFamily="34" charset="0"/>
                <a:cs typeface="Tahoma" pitchFamily="34" charset="0"/>
              </a:rPr>
              <a:t>density</a:t>
            </a:r>
            <a:r>
              <a:rPr lang="da-DK" sz="1800" b="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da-DK" sz="1800" b="0" dirty="0" smtClean="0">
                <a:latin typeface="Tahoma" pitchFamily="34" charset="0"/>
                <a:cs typeface="Tahoma" pitchFamily="34" charset="0"/>
              </a:rPr>
              <a:t>parameter </a:t>
            </a:r>
            <a:r>
              <a:rPr lang="da-DK" dirty="0" smtClean="0"/>
              <a:t> </a:t>
            </a:r>
            <a:r>
              <a:rPr lang="da-DK" sz="2400" i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en-US" sz="2400" i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92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ln>
            <a:solidFill>
              <a:srgbClr val="990000"/>
            </a:solidFill>
          </a:ln>
        </p:spPr>
        <p:txBody>
          <a:bodyPr/>
          <a:lstStyle/>
          <a:p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Higher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up in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excitation</a:t>
            </a:r>
            <a:r>
              <a:rPr lang="da-DK" sz="3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sz="3200" dirty="0" err="1" smtClean="0">
                <a:latin typeface="Tahoma" pitchFamily="34" charset="0"/>
                <a:cs typeface="Tahoma" pitchFamily="34" charset="0"/>
              </a:rPr>
              <a:t>energy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endParaRPr lang="da-DK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457200"/>
          </a:xfrm>
        </p:spPr>
        <p:txBody>
          <a:bodyPr/>
          <a:lstStyle/>
          <a:p>
            <a:r>
              <a:rPr lang="da-DK" smtClean="0"/>
              <a:t>Krapp_may15_TD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33528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05400" y="2057400"/>
            <a:ext cx="2971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G. Hansen and A.S. Jensen,</a:t>
            </a:r>
          </a:p>
          <a:p>
            <a:pPr>
              <a:buNone/>
            </a:pPr>
            <a:r>
              <a:rPr lang="da-DK" sz="1600" b="0" dirty="0" err="1" smtClean="0">
                <a:latin typeface="Tahoma" pitchFamily="34" charset="0"/>
                <a:cs typeface="Tahoma" pitchFamily="34" charset="0"/>
              </a:rPr>
              <a:t>Nucl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da-DK" sz="1600" b="0" dirty="0" err="1" smtClean="0">
                <a:latin typeface="Tahoma" pitchFamily="34" charset="0"/>
                <a:cs typeface="Tahoma" pitchFamily="34" charset="0"/>
              </a:rPr>
              <a:t>Phys</a:t>
            </a: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. A406 (1983)236:</a:t>
            </a:r>
          </a:p>
          <a:p>
            <a:pPr>
              <a:buNone/>
            </a:pPr>
            <a:r>
              <a:rPr lang="da-DK" sz="1600" b="0" dirty="0" smtClean="0">
                <a:latin typeface="Tahoma" pitchFamily="34" charset="0"/>
                <a:cs typeface="Tahoma" pitchFamily="34" charset="0"/>
              </a:rPr>
              <a:t>Elliot model</a:t>
            </a:r>
            <a:endParaRPr lang="en-US" sz="1600" b="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590800" y="2819400"/>
            <a:ext cx="1981200" cy="9144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800" b="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Bethe</a:t>
            </a:r>
            <a:endParaRPr lang="en-US" sz="1800" b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114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800" b="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Ericsson</a:t>
            </a:r>
            <a:endParaRPr lang="en-US" sz="1800" b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6248400"/>
            <a:ext cx="12192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600" dirty="0" smtClean="0">
                <a:latin typeface="Tahoma" pitchFamily="34" charset="0"/>
                <a:cs typeface="Tahoma" pitchFamily="34" charset="0"/>
              </a:rPr>
              <a:t>E (</a:t>
            </a:r>
            <a:r>
              <a:rPr lang="da-DK" sz="1600" dirty="0" err="1" smtClean="0">
                <a:latin typeface="Tahoma" pitchFamily="34" charset="0"/>
                <a:cs typeface="Tahoma" pitchFamily="34" charset="0"/>
              </a:rPr>
              <a:t>MeV</a:t>
            </a:r>
            <a:r>
              <a:rPr lang="da-DK" sz="1600" dirty="0" smtClean="0">
                <a:latin typeface="Tahoma" pitchFamily="34" charset="0"/>
                <a:cs typeface="Tahoma" pitchFamily="34" charset="0"/>
              </a:rPr>
              <a:t>)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38279" y="3614722"/>
            <a:ext cx="771555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dirty="0" err="1" smtClean="0">
                <a:latin typeface="Tahoma" pitchFamily="34" charset="0"/>
                <a:cs typeface="Tahoma" pitchFamily="34" charset="0"/>
              </a:rPr>
              <a:t>ln</a:t>
            </a:r>
            <a:r>
              <a:rPr lang="da-DK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a-DK" dirty="0" smtClean="0">
                <a:latin typeface="Symbol" pitchFamily="18" charset="2"/>
              </a:rPr>
              <a:t>r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" y="6324600"/>
            <a:ext cx="45720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447800" y="4343400"/>
            <a:ext cx="838200" cy="533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524000" y="4267200"/>
            <a:ext cx="685800" cy="76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410200" y="33528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6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1’st </a:t>
            </a:r>
            <a:r>
              <a:rPr lang="da-DK" sz="16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order</a:t>
            </a:r>
            <a:r>
              <a:rPr lang="da-DK" sz="16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phase</a:t>
            </a:r>
            <a:r>
              <a:rPr lang="da-DK" sz="16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transition</a:t>
            </a:r>
            <a:endParaRPr lang="en-US" sz="1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 bwMode="auto">
          <a:xfrm flipH="1" flipV="1">
            <a:off x="4343400" y="2895602"/>
            <a:ext cx="1066800" cy="6264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895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Resulting temperatures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9" y="1447800"/>
            <a:ext cx="4314682" cy="48863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4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nuclei – wide smoothing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7800"/>
            <a:ext cx="4595741" cy="50422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5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nuclei – narrow smoothing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8" y="1371600"/>
            <a:ext cx="4920721" cy="4962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5581650" y="1905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Const.T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4800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Const.T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4800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Const.T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9509" y="3296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Incr.T</a:t>
            </a:r>
            <a:endParaRPr lang="en-US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7805" y="3296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Incr.T</a:t>
            </a:r>
            <a:endParaRPr lang="en-US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Yb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nuclei – narrow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smoohting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93826"/>
            <a:ext cx="4920721" cy="4962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5581650" y="4724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Const.T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4564" y="472439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Incr.T</a:t>
            </a:r>
            <a:endParaRPr lang="en-US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1650" y="325660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Incr.T</a:t>
            </a:r>
            <a:endParaRPr lang="en-US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8087" y="178881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Const.T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600" y="327854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Incr.T</a:t>
            </a:r>
            <a:endParaRPr lang="en-US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161,162Dy, pairing and no pairing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38106"/>
            <a:ext cx="4876800" cy="49182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5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161,162Dy, pairing and no pairing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9" y="1391950"/>
            <a:ext cx="4900542" cy="49421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35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Digression: temperature by finite differences in stead of by smoothing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1"/>
            <a:ext cx="4929517" cy="49713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Krapp_nov15_temp_TD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292</Words>
  <Application>Microsoft Office PowerPoint</Application>
  <PresentationFormat>On-screen Show (4:3)</PresentationFormat>
  <Paragraphs>104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Thermal properties</vt:lpstr>
      <vt:lpstr>Smoothing of log(rho)</vt:lpstr>
      <vt:lpstr>Resulting temperatures</vt:lpstr>
      <vt:lpstr>Dy nuclei – wide smoothing</vt:lpstr>
      <vt:lpstr>Dy nuclei – narrow smoothing</vt:lpstr>
      <vt:lpstr>Er and Yb nuclei – narrow smoohting</vt:lpstr>
      <vt:lpstr>161,162Dy, pairing and no pairing</vt:lpstr>
      <vt:lpstr>161,162Dy, pairing and no pairing</vt:lpstr>
      <vt:lpstr>Digression: temperature by finite differences in stead of by smoothing</vt:lpstr>
      <vt:lpstr>Canonical ensemble instead?</vt:lpstr>
      <vt:lpstr>Canonical – combinatorial and Fermi gas</vt:lpstr>
      <vt:lpstr>Canonical – comparison to Oslo analysis</vt:lpstr>
      <vt:lpstr>Selection of angular momentum</vt:lpstr>
      <vt:lpstr>Selection of angular momentum</vt:lpstr>
      <vt:lpstr>Selection of angular momentum</vt:lpstr>
      <vt:lpstr>Schematic shell structure in  single particle energies</vt:lpstr>
      <vt:lpstr>Thermal quantities with schematic shell structure</vt:lpstr>
      <vt:lpstr>”Melting” of shell structure – shell structure in heat capacity</vt:lpstr>
      <vt:lpstr>Topics</vt:lpstr>
      <vt:lpstr>Smooth behavior of level density:  Fermi Gas</vt:lpstr>
      <vt:lpstr>Higher up in excitation energy</vt:lpstr>
    </vt:vector>
  </TitlesOfParts>
  <Company>Niels Bohr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distributions</dc:title>
  <dc:creator>Thomas Dossing</dc:creator>
  <cp:lastModifiedBy>Thomas Dossing</cp:lastModifiedBy>
  <cp:revision>321</cp:revision>
  <cp:lastPrinted>2015-11-15T22:17:37Z</cp:lastPrinted>
  <dcterms:created xsi:type="dcterms:W3CDTF">2004-07-05T09:52:42Z</dcterms:created>
  <dcterms:modified xsi:type="dcterms:W3CDTF">2015-11-16T20:53:11Z</dcterms:modified>
</cp:coreProperties>
</file>