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59" r:id="rId1"/>
  </p:sldMasterIdLst>
  <p:notesMasterIdLst>
    <p:notesMasterId r:id="rId2"/>
  </p:notesMasterIdLst>
  <p:sldIdLst>
    <p:sldId id="256" r:id="rId3"/>
    <p:sldId id="257" r:id="rId4"/>
    <p:sldId id="259" r:id="rId5"/>
    <p:sldId id="267" r:id="rId6"/>
    <p:sldId id="266" r:id="rId7"/>
    <p:sldId id="268" r:id="rId8"/>
    <p:sldId id="269" r:id="rId9"/>
    <p:sldId id="270" r:id="rId10"/>
    <p:sldId id="271" r:id="rId11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600" y="6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10" Type="http://schemas.openxmlformats.org/officeDocument/2006/relationships/image" Target="../media/image11.png"  /><Relationship Id="rId11" Type="http://schemas.openxmlformats.org/officeDocument/2006/relationships/image" Target="../media/image12.png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16.png"  /><Relationship Id="rId4" Type="http://schemas.openxmlformats.org/officeDocument/2006/relationships/image" Target="../media/image17.jpeg"  /><Relationship Id="rId5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hyperlink" Target="http://44.202.24.128:8080/index.html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55790" y="2719983"/>
            <a:ext cx="6141006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</a:rPr>
              <a:t>Kim &amp; Bop Web Project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1555790" y="376892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ko-KR" altLang="en-US" sz="1750"/>
              <a:t>개인 프로젝트 </a:t>
            </a:r>
            <a:r>
              <a:rPr lang="en-US" altLang="ko-KR" sz="1750"/>
              <a:t>– </a:t>
            </a:r>
            <a:r>
              <a:rPr lang="ko-KR" altLang="en-US" sz="1750"/>
              <a:t>웹 구현</a:t>
            </a:r>
            <a:endParaRPr lang="ko-KR" altLang="en-US" sz="1750"/>
          </a:p>
          <a:p>
            <a:pPr marL="0" indent="0" algn="l">
              <a:lnSpc>
                <a:spcPts val="2850"/>
              </a:lnSpc>
              <a:buNone/>
              <a:defRPr/>
            </a:pPr>
            <a:r>
              <a:rPr lang="ko-KR" altLang="en-US" sz="1750"/>
              <a:t>디지털 아카데미아 </a:t>
            </a:r>
            <a:r>
              <a:rPr lang="en-US" altLang="ko-KR" sz="1750"/>
              <a:t>6</a:t>
            </a:r>
            <a:r>
              <a:rPr lang="ko-KR" altLang="en-US" sz="1750"/>
              <a:t>기 오상민</a:t>
            </a:r>
            <a:endParaRPr lang="ko-KR" altLang="en-US" sz="1750"/>
          </a:p>
          <a:p>
            <a:pPr mar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pic>
        <p:nvPicPr>
          <p:cNvPr id="5122" name="Picture 2" descr="https://lh7-rt.googleusercontent.com/docsz/AD_4nXfeBIMlteU_vdwuqwqnHhHnGVryhRzO-RdiKVO0cHcNItYPNGJwIcv5eEd9J4bEWBOS4wqV9P3tTMQH9uhk9wrj-xcrhF8LUNj4CcuxBmGOTn_Id8LeB4d4vT4y2Rdo-sjk1HqD?key=ItEmwM7AcjcTWq2nXbljOGkW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48227" y="2518104"/>
            <a:ext cx="1555785" cy="233952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 개요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/>
              <a:t>프로젝트 사용 기술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어떠한 기술을 사용했는가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프로젝트 구성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프로젝트가 어떻게 구성되어 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 세부화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- Frontend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어떤 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UI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혹은 디자인을 구현했는가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프로젝트 세부화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</a:rPr>
              <a:t>-</a:t>
            </a: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</a:rPr>
              <a:t>Backend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어떻게 </a:t>
            </a:r>
            <a:r>
              <a:rPr lang="ko-KR" altLang="en-US" sz="1750" dirty="0" err="1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백엔드를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구현했는가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026" name="Picture 2" descr="https://i.pinimg.com/736x/cd/e7/0f/cde70fa675d3d4a3d4f79546172554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" y="0"/>
            <a:ext cx="5878284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5844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 smtClean="0"/>
              <a:t>프로젝트 사용 기술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71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프론트 </a:t>
            </a:r>
            <a:r>
              <a:rPr lang="ko-KR" altLang="en-US" sz="2200" b="1" dirty="0" err="1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엔드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2071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err="1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백엔드</a:t>
            </a:r>
            <a:endParaRPr lang="en-US" sz="2200" dirty="0"/>
          </a:p>
        </p:txBody>
      </p:sp>
      <p:pic>
        <p:nvPicPr>
          <p:cNvPr id="2050" name="Picture 2" descr="Html 5 - 무료 컴퓨터개 아이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89" y="2809601"/>
            <a:ext cx="1257869" cy="125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s - 무료 브랜드 및 로고개 아이콘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858" y="2799839"/>
            <a:ext cx="1277392" cy="12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JavaScript 정리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551" y="2809601"/>
            <a:ext cx="1257869" cy="125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React에서 Google Maps API를 자유롭게 사용하는 방법 (@googlemaps/react-wrapper) :: Leirba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441" y="5557506"/>
            <a:ext cx="1667840" cy="150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37719" y="4155649"/>
            <a:ext cx="715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+</a:t>
            </a:r>
            <a:endParaRPr lang="ko-KR" altLang="en-US" sz="8000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6748070" y="1504623"/>
            <a:ext cx="9939" cy="6072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6" name="Picture 18" descr="Python 수직 로고 - 소셜 미디어 및 로고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98" y="2668816"/>
            <a:ext cx="1217589" cy="136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ython] 윈도우 Poetry 사용법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182" y="3206742"/>
            <a:ext cx="2555992" cy="94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891504" y="4234069"/>
            <a:ext cx="715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/>
              <a:t>+</a:t>
            </a:r>
            <a:endParaRPr lang="ko-KR" altLang="en-US" sz="8000" dirty="0"/>
          </a:p>
        </p:txBody>
      </p:sp>
      <p:pic>
        <p:nvPicPr>
          <p:cNvPr id="2070" name="Picture 22" descr="FastAPI 파이썬으로 간단하게 웹 API 만들기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09" y="1977535"/>
            <a:ext cx="3166189" cy="114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파일:Amazon Web Services Logo.svg - 위키백과, 우리 모두의 백과사전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364" y="5714348"/>
            <a:ext cx="2293897" cy="137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Json 파일 - 무료 상호 작용개 아이콘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355" y="5557508"/>
            <a:ext cx="1406885" cy="14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5844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 smtClean="0"/>
              <a:t>프로젝트 구상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71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프론트 </a:t>
            </a:r>
            <a:r>
              <a:rPr lang="ko-KR" altLang="en-US" sz="2200" b="1" dirty="0" err="1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엔드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20715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b="1" dirty="0" err="1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백엔드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2616237" y="1989547"/>
            <a:ext cx="34123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t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emplates/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index.html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├ map_view.html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css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│   ├ common.css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│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├ header.css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│   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footer.css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│   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index.css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│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map_view.css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js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│   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map.js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│   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map_content.js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│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└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slide.js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img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└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json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├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config.json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└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map_points.json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017138" y="1989547"/>
            <a:ext cx="3412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ysClr val="windowText" lastClr="000000"/>
                </a:solidFill>
              </a:rPr>
              <a:t>Home/</a:t>
            </a: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poetry.lock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pyproject.toml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└ project/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smtClean="0">
                <a:solidFill>
                  <a:sysClr val="windowText" lastClr="000000"/>
                </a:solidFill>
              </a:rPr>
              <a:t>       └ app/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 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├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main.py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       └ templates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59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419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</a:t>
            </a:r>
            <a:r>
              <a:rPr 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 </a:t>
            </a: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세부화 </a:t>
            </a:r>
            <a:r>
              <a:rPr lang="en-US" altLang="ko-KR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- Front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61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Header - Footer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64215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 - Header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Grid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로 표현했으며 특정 비율에 맞추어 넣었다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.</a:t>
            </a:r>
            <a:b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</a:b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Hover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시 노란색으로 변화한다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.</a:t>
            </a:r>
          </a:p>
          <a:p>
            <a:pPr algn="l">
              <a:lnSpc>
                <a:spcPts val="2850"/>
              </a:lnSpc>
            </a:pPr>
            <a:r>
              <a:rPr lang="en-US" sz="1750" dirty="0" smtClean="0">
                <a:solidFill>
                  <a:srgbClr val="403C4E"/>
                </a:solidFill>
                <a:latin typeface="Open Sans" pitchFamily="34" charset="0"/>
                <a:ea typeface="Open Sans" pitchFamily="34" charset="-122"/>
              </a:rPr>
              <a:t>- Footer</a:t>
            </a:r>
          </a:p>
          <a:p>
            <a:pPr algn="l">
              <a:lnSpc>
                <a:spcPts val="2850"/>
              </a:lnSpc>
            </a:pPr>
            <a:r>
              <a:rPr lang="en-US" sz="1750" dirty="0" smtClean="0"/>
              <a:t>Flex </a:t>
            </a:r>
            <a:r>
              <a:rPr lang="ko-KR" altLang="en-US" sz="1750" dirty="0" smtClean="0"/>
              <a:t>로 중앙 정렬했다</a:t>
            </a:r>
            <a:r>
              <a:rPr lang="en-US" altLang="ko-KR" sz="1750" dirty="0" smtClean="0"/>
              <a:t>.</a:t>
            </a:r>
            <a:endParaRPr lang="en-US" sz="175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4819334"/>
            <a:ext cx="6082268" cy="2728752"/>
          </a:xfrm>
          <a:prstGeom prst="rect">
            <a:avLst/>
          </a:prstGeom>
        </p:spPr>
      </p:pic>
      <p:sp>
        <p:nvSpPr>
          <p:cNvPr id="15" name="Text 1"/>
          <p:cNvSpPr/>
          <p:nvPr/>
        </p:nvSpPr>
        <p:spPr>
          <a:xfrm>
            <a:off x="7453008" y="2061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Index</a:t>
            </a:r>
            <a:r>
              <a:rPr lang="ko-KR" altLang="en-US" sz="2200" b="1" dirty="0" smtClean="0">
                <a:solidFill>
                  <a:srgbClr val="403C4E"/>
                </a:solidFill>
                <a:latin typeface="Merriweather Bold" pitchFamily="34" charset="0"/>
              </a:rPr>
              <a:t>의 </a:t>
            </a:r>
            <a:r>
              <a:rPr lang="en-US" altLang="ko-KR" sz="2200" b="1" dirty="0" smtClean="0">
                <a:solidFill>
                  <a:srgbClr val="403C4E"/>
                </a:solidFill>
                <a:latin typeface="Merriweather Bold" pitchFamily="34" charset="0"/>
              </a:rPr>
              <a:t>main</a:t>
            </a:r>
            <a:endParaRPr lang="en-US" sz="2200" dirty="0"/>
          </a:p>
        </p:txBody>
      </p:sp>
      <p:sp>
        <p:nvSpPr>
          <p:cNvPr id="16" name="Text 2"/>
          <p:cNvSpPr/>
          <p:nvPr/>
        </p:nvSpPr>
        <p:spPr>
          <a:xfrm>
            <a:off x="7453008" y="264215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50"/>
              </a:lnSpc>
              <a:buFontTx/>
              <a:buChar char="-"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슬라이드 쇼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: </a:t>
            </a:r>
            <a:r>
              <a:rPr lang="en-US" sz="1750" dirty="0" smtClean="0">
                <a:solidFill>
                  <a:srgbClr val="403C4E"/>
                </a:solidFill>
                <a:latin typeface="Open Sans" pitchFamily="34" charset="0"/>
              </a:rPr>
              <a:t>3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초간 보여주고 다음 사진으로  넘어간다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</a:p>
          <a:p>
            <a:pPr marL="285750" indent="-285750" algn="l">
              <a:lnSpc>
                <a:spcPts val="2850"/>
              </a:lnSpc>
              <a:buFontTx/>
              <a:buChar char="-"/>
            </a:pPr>
            <a:r>
              <a:rPr lang="en-US" sz="1750" dirty="0" smtClean="0">
                <a:solidFill>
                  <a:srgbClr val="403C4E"/>
                </a:solidFill>
                <a:latin typeface="Open Sans" pitchFamily="34" charset="0"/>
              </a:rPr>
              <a:t>Hover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시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,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정지되었다 마우스가 벗어나면 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/>
            </a:r>
            <a:b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</a:b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다시 슬라이드 쇼가 재생된다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</a:p>
          <a:p>
            <a:pPr marL="285750" indent="-285750" algn="l">
              <a:lnSpc>
                <a:spcPts val="2850"/>
              </a:lnSpc>
              <a:buFontTx/>
              <a:buChar char="-"/>
            </a:pP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누른다면 </a:t>
            </a:r>
            <a:r>
              <a:rPr lang="en-US" altLang="ko-KR" sz="1750" dirty="0" err="1" smtClean="0">
                <a:solidFill>
                  <a:srgbClr val="403C4E"/>
                </a:solidFill>
                <a:latin typeface="Open Sans" pitchFamily="34" charset="0"/>
              </a:rPr>
              <a:t>href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에 의해 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Map_view.html#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숫자</a:t>
            </a:r>
            <a:r>
              <a:rPr lang="ko-KR" altLang="en-US" sz="1750" dirty="0" smtClean="0"/>
              <a:t>에  </a:t>
            </a:r>
            <a:r>
              <a:rPr lang="en-US" altLang="ko-KR" sz="1750" dirty="0"/>
              <a:t/>
            </a:r>
            <a:br>
              <a:rPr lang="en-US" altLang="ko-KR" sz="1750" dirty="0"/>
            </a:br>
            <a:r>
              <a:rPr lang="ko-KR" altLang="en-US" sz="1750" dirty="0" smtClean="0"/>
              <a:t>해당되는 포인터로 </a:t>
            </a:r>
            <a:r>
              <a:rPr lang="ko-KR" altLang="en-US" sz="1750" dirty="0" smtClean="0">
                <a:solidFill>
                  <a:srgbClr val="403C4E"/>
                </a:solidFill>
                <a:latin typeface="Open Sans" pitchFamily="34" charset="0"/>
              </a:rPr>
              <a:t>이동한다</a:t>
            </a:r>
            <a:r>
              <a:rPr lang="en-US" altLang="ko-KR" sz="1750" dirty="0" smtClean="0">
                <a:solidFill>
                  <a:srgbClr val="403C4E"/>
                </a:solidFill>
                <a:latin typeface="Open Sans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934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419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</a:t>
            </a:r>
            <a:r>
              <a:rPr 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 </a:t>
            </a: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세부화 </a:t>
            </a:r>
            <a:r>
              <a:rPr lang="en-US" altLang="ko-KR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– Front – </a:t>
            </a:r>
            <a:r>
              <a:rPr lang="en-US" altLang="ko-KR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map 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9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smtClean="0"/>
              <a:t> Google maps </a:t>
            </a:r>
            <a:r>
              <a:rPr lang="en-US" sz="2200" dirty="0" err="1" smtClean="0"/>
              <a:t>api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70478"/>
            <a:ext cx="6244709" cy="20789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 err="1" smtClean="0"/>
              <a:t>Config.json</a:t>
            </a:r>
            <a:r>
              <a:rPr lang="ko-KR" altLang="en-US" sz="1750" dirty="0" smtClean="0"/>
              <a:t>와 </a:t>
            </a:r>
            <a:r>
              <a:rPr lang="en-US" altLang="ko-KR" sz="1750" dirty="0" err="1" smtClean="0"/>
              <a:t>map_pointer.json</a:t>
            </a:r>
            <a:r>
              <a:rPr lang="en-US" altLang="ko-KR" sz="1750" dirty="0" smtClean="0"/>
              <a:t> </a:t>
            </a:r>
            <a:r>
              <a:rPr lang="ko-KR" altLang="en-US" sz="1750" dirty="0" smtClean="0"/>
              <a:t>파일을</a:t>
            </a:r>
            <a:r>
              <a:rPr lang="ko-KR" altLang="en-US" sz="1750" dirty="0" smtClean="0"/>
              <a:t> 읽어서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en-US" altLang="ko-KR" sz="1750" dirty="0" err="1" smtClean="0"/>
              <a:t>api_key</a:t>
            </a:r>
            <a:r>
              <a:rPr lang="ko-KR" altLang="en-US" sz="1750" dirty="0" smtClean="0"/>
              <a:t>와 </a:t>
            </a:r>
            <a:r>
              <a:rPr lang="en-US" altLang="ko-KR" sz="1750" dirty="0" smtClean="0"/>
              <a:t>map </a:t>
            </a:r>
            <a:r>
              <a:rPr lang="ko-KR" altLang="en-US" sz="1750" dirty="0" err="1" smtClean="0"/>
              <a:t>마커의</a:t>
            </a:r>
            <a:r>
              <a:rPr lang="ko-KR" altLang="en-US" sz="1750" dirty="0" smtClean="0"/>
              <a:t> 정보를 </a:t>
            </a:r>
            <a:r>
              <a:rPr lang="ko-KR" altLang="en-US" sz="1750" dirty="0" err="1" smtClean="0"/>
              <a:t>갖고와서</a:t>
            </a:r>
            <a:r>
              <a:rPr lang="ko-KR" altLang="en-US" sz="1750" dirty="0" smtClean="0"/>
              <a:t> 지도에 뿌려줍니다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850"/>
              </a:lnSpc>
            </a:pPr>
            <a:endParaRPr lang="en-US" sz="1750" dirty="0"/>
          </a:p>
          <a:p>
            <a:pPr>
              <a:lnSpc>
                <a:spcPts val="2850"/>
              </a:lnSpc>
            </a:pPr>
            <a:r>
              <a:rPr lang="ko-KR" altLang="en-US" sz="1750" dirty="0" smtClean="0"/>
              <a:t>이 과정에서 각각의 </a:t>
            </a:r>
            <a:r>
              <a:rPr lang="ko-KR" altLang="en-US" sz="1750" dirty="0" err="1" smtClean="0"/>
              <a:t>마커에</a:t>
            </a:r>
            <a:r>
              <a:rPr lang="ko-KR" altLang="en-US" sz="1750" dirty="0" smtClean="0"/>
              <a:t> </a:t>
            </a:r>
            <a:r>
              <a:rPr lang="ko-KR" altLang="en-US" sz="1750" dirty="0" err="1" smtClean="0"/>
              <a:t>해쉬값을</a:t>
            </a:r>
            <a:r>
              <a:rPr lang="ko-KR" altLang="en-US" sz="1750" dirty="0" smtClean="0"/>
              <a:t> 부여하고 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ko-KR" altLang="en-US" sz="1750" dirty="0" smtClean="0"/>
              <a:t>그 </a:t>
            </a:r>
            <a:r>
              <a:rPr lang="ko-KR" altLang="en-US" sz="1750" dirty="0" err="1" smtClean="0"/>
              <a:t>해쉬값에</a:t>
            </a:r>
            <a:r>
              <a:rPr lang="ko-KR" altLang="en-US" sz="1750" dirty="0" smtClean="0"/>
              <a:t> 의해 </a:t>
            </a:r>
            <a:r>
              <a:rPr lang="ko-KR" altLang="en-US" sz="1750" dirty="0" smtClean="0"/>
              <a:t>아래와 같이 </a:t>
            </a:r>
            <a:r>
              <a:rPr lang="en-US" altLang="ko-KR" sz="1750" dirty="0" err="1" smtClean="0"/>
              <a:t>MAP_pointer</a:t>
            </a:r>
            <a:r>
              <a:rPr lang="ko-KR" altLang="en-US" sz="1750" dirty="0" smtClean="0"/>
              <a:t>에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ko-KR" altLang="en-US" sz="1750" dirty="0" smtClean="0"/>
              <a:t>기록된 </a:t>
            </a:r>
            <a:r>
              <a:rPr lang="en-US" altLang="ko-KR" sz="1750" dirty="0" smtClean="0"/>
              <a:t>title </a:t>
            </a:r>
            <a:r>
              <a:rPr lang="ko-KR" altLang="en-US" sz="1750" dirty="0" smtClean="0"/>
              <a:t>과 </a:t>
            </a:r>
            <a:r>
              <a:rPr lang="en-US" altLang="ko-KR" sz="1750" dirty="0" smtClean="0"/>
              <a:t>content</a:t>
            </a:r>
            <a:r>
              <a:rPr lang="ko-KR" altLang="en-US" sz="1750" dirty="0" smtClean="0"/>
              <a:t>를 출력하고</a:t>
            </a:r>
            <a:r>
              <a:rPr lang="en-US" altLang="ko-KR" sz="1750" dirty="0" smtClean="0"/>
              <a:t>,</a:t>
            </a:r>
            <a:r>
              <a:rPr lang="en-US" altLang="ko-KR" sz="1750" dirty="0"/>
              <a:t/>
            </a:r>
            <a:br>
              <a:rPr lang="en-US" altLang="ko-KR" sz="1750" dirty="0"/>
            </a:br>
            <a:r>
              <a:rPr lang="ko-KR" altLang="en-US" sz="1750" dirty="0" smtClean="0"/>
              <a:t>지정된 위치로 이동함과 동시에 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en-US" altLang="ko-KR" sz="1750" dirty="0" smtClean="0"/>
              <a:t>zoom </a:t>
            </a:r>
            <a:r>
              <a:rPr lang="ko-KR" altLang="en-US" sz="1750" dirty="0" smtClean="0"/>
              <a:t>값 또한 변화시켜 줍니다</a:t>
            </a:r>
            <a:r>
              <a:rPr lang="en-US" altLang="ko-KR" sz="1750" dirty="0" smtClean="0"/>
              <a:t>.</a:t>
            </a:r>
            <a:endParaRPr lang="en-US" altLang="ko-KR" sz="175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9721"/>
          <a:stretch/>
        </p:blipFill>
        <p:spPr>
          <a:xfrm>
            <a:off x="6554225" y="1801012"/>
            <a:ext cx="6928915" cy="241574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056" y="4387756"/>
            <a:ext cx="6795254" cy="30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419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프로젝트</a:t>
            </a:r>
            <a:r>
              <a:rPr 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 </a:t>
            </a: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세부화 </a:t>
            </a:r>
            <a:r>
              <a:rPr lang="en-US" altLang="ko-KR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– Front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951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 smtClean="0"/>
              <a:t> Map view : Google maps </a:t>
            </a:r>
            <a:r>
              <a:rPr lang="en-US" sz="2200" dirty="0" err="1" smtClean="0"/>
              <a:t>api</a:t>
            </a:r>
            <a:r>
              <a:rPr lang="en-US" sz="2200" dirty="0" smtClean="0"/>
              <a:t> + Cluster Analysis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90399"/>
            <a:ext cx="6571106" cy="20789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ko-KR" altLang="en-US" sz="1750" dirty="0" err="1" smtClean="0"/>
              <a:t>마커들이</a:t>
            </a:r>
            <a:r>
              <a:rPr lang="ko-KR" altLang="en-US" sz="1750" dirty="0" smtClean="0"/>
              <a:t> 밀집해 있을 시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푸른 부분과 같이 표현합니다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850"/>
              </a:lnSpc>
            </a:pPr>
            <a:r>
              <a:rPr lang="ko-KR" altLang="en-US" sz="1750" dirty="0" smtClean="0"/>
              <a:t>이것을 </a:t>
            </a:r>
            <a:r>
              <a:rPr lang="en-US" altLang="ko-KR" sz="1750" dirty="0" smtClean="0"/>
              <a:t>cluster </a:t>
            </a:r>
            <a:r>
              <a:rPr lang="en-US" altLang="ko-KR" sz="1750" dirty="0" err="1" smtClean="0"/>
              <a:t>anaysis</a:t>
            </a:r>
            <a:r>
              <a:rPr lang="ko-KR" altLang="en-US" sz="1750" dirty="0" smtClean="0"/>
              <a:t>라고 하며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데이터 </a:t>
            </a:r>
            <a:r>
              <a:rPr lang="ko-KR" altLang="en-US" sz="1750" dirty="0" err="1" smtClean="0"/>
              <a:t>마이닝</a:t>
            </a:r>
            <a:r>
              <a:rPr lang="ko-KR" altLang="en-US" sz="1750" dirty="0" smtClean="0"/>
              <a:t> 과정을 통해 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ko-KR" altLang="en-US" sz="1750" dirty="0" err="1" smtClean="0"/>
              <a:t>밀집도를</a:t>
            </a:r>
            <a:r>
              <a:rPr lang="ko-KR" altLang="en-US" sz="1750" dirty="0" smtClean="0"/>
              <a:t> 파악하는 것이라 한다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850"/>
              </a:lnSpc>
            </a:pPr>
            <a:r>
              <a:rPr lang="en-US" altLang="ko-KR" sz="1750" dirty="0" smtClean="0"/>
              <a:t>Maps</a:t>
            </a:r>
            <a:r>
              <a:rPr lang="ko-KR" altLang="en-US" sz="1750" dirty="0" smtClean="0"/>
              <a:t>는 모든 </a:t>
            </a:r>
            <a:r>
              <a:rPr lang="ko-KR" altLang="en-US" sz="1750" dirty="0" err="1" smtClean="0"/>
              <a:t>마커의</a:t>
            </a:r>
            <a:r>
              <a:rPr lang="ko-KR" altLang="en-US" sz="1750" dirty="0" smtClean="0"/>
              <a:t> 거리를 구하고 거리를 통해 </a:t>
            </a:r>
            <a:r>
              <a:rPr lang="ko-KR" altLang="en-US" sz="1750" dirty="0" err="1" smtClean="0"/>
              <a:t>대표점을</a:t>
            </a:r>
            <a:r>
              <a:rPr lang="ko-KR" altLang="en-US" sz="1750" dirty="0" smtClean="0"/>
              <a:t> 찾는다</a:t>
            </a:r>
            <a:r>
              <a:rPr lang="en-US" altLang="ko-KR" sz="1750" dirty="0" smtClean="0"/>
              <a:t>.</a:t>
            </a:r>
            <a:br>
              <a:rPr lang="en-US" altLang="ko-KR" sz="1750" dirty="0" smtClean="0"/>
            </a:br>
            <a:r>
              <a:rPr lang="ko-KR" altLang="en-US" sz="1750" dirty="0" smtClean="0"/>
              <a:t>그 </a:t>
            </a:r>
            <a:r>
              <a:rPr lang="ko-KR" altLang="en-US" sz="1750" dirty="0" err="1" smtClean="0"/>
              <a:t>대표점이</a:t>
            </a:r>
            <a:r>
              <a:rPr lang="ko-KR" altLang="en-US" sz="1750" dirty="0" smtClean="0"/>
              <a:t> 파란색 점으로 표현되며</a:t>
            </a:r>
            <a:r>
              <a:rPr lang="en-US" altLang="ko-KR" sz="1750" dirty="0" smtClean="0"/>
              <a:t>, </a:t>
            </a:r>
            <a:r>
              <a:rPr lang="ko-KR" altLang="en-US" sz="1750" dirty="0" smtClean="0"/>
              <a:t>이는 </a:t>
            </a:r>
            <a:r>
              <a:rPr lang="en-US" altLang="ko-KR" sz="1750" dirty="0" smtClean="0"/>
              <a:t>zoom </a:t>
            </a:r>
            <a:r>
              <a:rPr lang="ko-KR" altLang="en-US" sz="1750" dirty="0" smtClean="0"/>
              <a:t>이 달라짐에 따라 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ko-KR" altLang="en-US" sz="1750" dirty="0" smtClean="0"/>
              <a:t>파란색 점의 위치와 뭉쳐지는 숫자 또한 달라진다</a:t>
            </a:r>
            <a:r>
              <a:rPr lang="en-US" altLang="ko-KR" sz="1750" dirty="0" smtClean="0"/>
              <a:t>.</a:t>
            </a:r>
          </a:p>
          <a:p>
            <a:pPr>
              <a:lnSpc>
                <a:spcPts val="2850"/>
              </a:lnSpc>
            </a:pPr>
            <a:endParaRPr lang="en-US" altLang="ko-KR" sz="1750" dirty="0"/>
          </a:p>
          <a:p>
            <a:pPr>
              <a:lnSpc>
                <a:spcPts val="2850"/>
              </a:lnSpc>
            </a:pPr>
            <a:r>
              <a:rPr lang="en-US" altLang="ko-KR" sz="1750" dirty="0" smtClean="0"/>
              <a:t>Google maps </a:t>
            </a:r>
            <a:r>
              <a:rPr lang="en-US" altLang="ko-KR" sz="1750" dirty="0" err="1" smtClean="0"/>
              <a:t>api</a:t>
            </a:r>
            <a:r>
              <a:rPr lang="en-US" altLang="ko-KR" sz="1750" dirty="0" smtClean="0"/>
              <a:t> </a:t>
            </a:r>
            <a:r>
              <a:rPr lang="ko-KR" altLang="en-US" sz="1750" dirty="0" smtClean="0"/>
              <a:t>에는 </a:t>
            </a:r>
            <a:r>
              <a:rPr lang="en-US" altLang="ko-KR" sz="1750" dirty="0" smtClean="0"/>
              <a:t>Cluster analysis </a:t>
            </a:r>
            <a:r>
              <a:rPr lang="ko-KR" altLang="en-US" sz="1750" dirty="0" smtClean="0"/>
              <a:t>함수가 내장되어 있으므로</a:t>
            </a:r>
            <a:r>
              <a:rPr lang="en-US" altLang="ko-KR" sz="1750" dirty="0" smtClean="0"/>
              <a:t/>
            </a:r>
            <a:br>
              <a:rPr lang="en-US" altLang="ko-KR" sz="1750" dirty="0" smtClean="0"/>
            </a:br>
            <a:r>
              <a:rPr lang="ko-KR" altLang="en-US" sz="1750" dirty="0" smtClean="0"/>
              <a:t>이를 사용하고 적용시켜 보았다</a:t>
            </a:r>
            <a:r>
              <a:rPr lang="en-US" altLang="ko-KR" sz="1750" dirty="0" smtClean="0"/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52" y="670097"/>
            <a:ext cx="3953022" cy="3388305"/>
          </a:xfrm>
          <a:prstGeom prst="rect">
            <a:avLst/>
          </a:prstGeom>
        </p:spPr>
      </p:pic>
      <p:pic>
        <p:nvPicPr>
          <p:cNvPr id="3074" name="Picture 2" descr="How many types of Cluster Analysis and Techniques using R – Analytics Buddhu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7" t="5427"/>
          <a:stretch/>
        </p:blipFill>
        <p:spPr bwMode="auto">
          <a:xfrm>
            <a:off x="8547652" y="4393096"/>
            <a:ext cx="4252430" cy="350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793790" y="6559827"/>
            <a:ext cx="6902184" cy="3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2974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419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ko-KR" altLang="en-US" sz="44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</a:rPr>
              <a:t>프로젝트</a:t>
            </a:r>
            <a:r>
              <a:rPr lang="en-US" sz="44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</a:rPr>
              <a:t> </a:t>
            </a:r>
            <a:r>
              <a:rPr lang="ko-KR" altLang="en-US" sz="44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</a:rPr>
              <a:t>세부화 </a:t>
            </a:r>
            <a:r>
              <a:rPr lang="en-US" altLang="ko-KR" sz="4450" b="1">
                <a:solidFill>
                  <a:srgbClr val="403c4e"/>
                </a:solidFill>
                <a:latin typeface="Merriweather Bold"/>
                <a:ea typeface="Merriweather Bold"/>
                <a:cs typeface="Merriweather Bold"/>
              </a:rPr>
              <a:t>– Back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93790" y="1750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/>
              <a:t>Python + fastapi + aws +poetry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2281425"/>
            <a:ext cx="6571106" cy="2787906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lnSpc>
                <a:spcPts val="2850"/>
              </a:lnSpc>
              <a:defRPr/>
            </a:pPr>
            <a:r>
              <a:rPr lang="en-US" altLang="ko-KR" sz="1750"/>
              <a:t>Google maps api</a:t>
            </a:r>
            <a:r>
              <a:rPr lang="ko-KR" altLang="en-US" sz="1750"/>
              <a:t>는 비동기 </a:t>
            </a:r>
            <a:r>
              <a:rPr lang="en-US" altLang="ko-KR" sz="1750"/>
              <a:t>API</a:t>
            </a:r>
            <a:r>
              <a:rPr lang="ko-KR" altLang="en-US" sz="1750"/>
              <a:t>이므로 로컬 환경에서 작동하지 않는다</a:t>
            </a:r>
            <a:r>
              <a:rPr lang="en-US" altLang="ko-KR" sz="1750"/>
              <a:t>.</a:t>
            </a:r>
            <a:endParaRPr lang="en-US" altLang="ko-KR" sz="1750"/>
          </a:p>
          <a:p>
            <a:pPr>
              <a:lnSpc>
                <a:spcPts val="2850"/>
              </a:lnSpc>
              <a:defRPr/>
            </a:pPr>
            <a:r>
              <a:rPr lang="ko-KR" altLang="en-US" sz="1750"/>
              <a:t>그렇기에 백엔드를 어느정도는 구현해야 할 필요가 있었다</a:t>
            </a:r>
            <a:r>
              <a:rPr lang="en-US" altLang="ko-KR" sz="1750"/>
              <a:t>.</a:t>
            </a:r>
            <a:endParaRPr lang="en-US" altLang="ko-KR" sz="1750"/>
          </a:p>
          <a:p>
            <a:pPr>
              <a:lnSpc>
                <a:spcPts val="2850"/>
              </a:lnSpc>
              <a:defRPr/>
            </a:pPr>
            <a:endParaRPr lang="en-US" altLang="ko-KR" sz="1750"/>
          </a:p>
          <a:p>
            <a:pPr>
              <a:lnSpc>
                <a:spcPts val="2850"/>
              </a:lnSpc>
              <a:defRPr/>
            </a:pPr>
            <a:r>
              <a:rPr lang="en-US" altLang="ko-KR" sz="1750"/>
              <a:t>python</a:t>
            </a:r>
            <a:r>
              <a:rPr lang="ko-KR" altLang="en-US" sz="1750"/>
              <a:t> </a:t>
            </a:r>
            <a:r>
              <a:rPr lang="en-US" altLang="ko-KR" sz="1750"/>
              <a:t>fastapi </a:t>
            </a:r>
            <a:r>
              <a:rPr lang="ko-KR" altLang="en-US" sz="1750"/>
              <a:t>백엔드를 구현해본 경험을 바탕으로</a:t>
            </a:r>
            <a:r>
              <a:rPr lang="en-US" altLang="ko-KR" sz="1750"/>
              <a:t> </a:t>
            </a:r>
            <a:r>
              <a:rPr lang="ko-KR" altLang="en-US" sz="1750"/>
              <a:t>코드 구현을</a:t>
            </a:r>
            <a:r>
              <a:rPr lang="en-US" altLang="ko-KR" sz="1750"/>
              <a:t> </a:t>
            </a:r>
            <a:r>
              <a:rPr lang="ko-KR" altLang="en-US" sz="1750"/>
              <a:t>시도</a:t>
            </a:r>
            <a:r>
              <a:rPr lang="en-US" altLang="ko-KR" sz="1750"/>
              <a:t>.</a:t>
            </a:r>
            <a:endParaRPr lang="en-US" altLang="ko-KR" sz="1750"/>
          </a:p>
          <a:p>
            <a:pPr>
              <a:lnSpc>
                <a:spcPts val="2850"/>
              </a:lnSpc>
              <a:defRPr/>
            </a:pPr>
            <a:endParaRPr lang="en-US" altLang="ko-KR" sz="1750"/>
          </a:p>
          <a:p>
            <a:pPr marL="342900" indent="-342900">
              <a:lnSpc>
                <a:spcPts val="2850"/>
              </a:lnSpc>
              <a:buAutoNum type="arabicPeriod"/>
              <a:defRPr/>
            </a:pPr>
            <a:r>
              <a:rPr lang="ko-KR" altLang="en-US" sz="1750"/>
              <a:t>환경 설정을 위해 </a:t>
            </a:r>
            <a:r>
              <a:rPr lang="en-US" altLang="ko-KR" sz="1750"/>
              <a:t>aws </a:t>
            </a:r>
            <a:r>
              <a:rPr lang="ko-KR" altLang="en-US" sz="1750"/>
              <a:t>에 </a:t>
            </a:r>
            <a:r>
              <a:rPr lang="en-US" altLang="ko-KR" sz="1750"/>
              <a:t>poetry</a:t>
            </a:r>
            <a:r>
              <a:rPr lang="ko-KR" altLang="en-US" sz="1750"/>
              <a:t>를 설치하고 가상 환경을 구현</a:t>
            </a:r>
            <a:r>
              <a:rPr lang="en-US" altLang="ko-KR" sz="1750"/>
              <a:t>.</a:t>
            </a:r>
            <a:endParaRPr lang="en-US" altLang="ko-KR" sz="1750"/>
          </a:p>
          <a:p>
            <a:pPr marL="342900" indent="-342900">
              <a:lnSpc>
                <a:spcPts val="2850"/>
              </a:lnSpc>
              <a:buAutoNum type="arabicPeriod"/>
              <a:defRPr/>
            </a:pPr>
            <a:r>
              <a:rPr lang="en-US" altLang="ko-KR" sz="1750"/>
              <a:t>Poetry add</a:t>
            </a:r>
            <a:r>
              <a:rPr lang="ko-KR" altLang="en-US" sz="1750"/>
              <a:t>로 필요한 패키지 추가</a:t>
            </a:r>
            <a:endParaRPr lang="ko-KR" altLang="en-US" sz="1750"/>
          </a:p>
          <a:p>
            <a:pPr marL="342900" indent="-342900">
              <a:lnSpc>
                <a:spcPts val="2850"/>
              </a:lnSpc>
              <a:buAutoNum type="arabicPeriod"/>
              <a:defRPr/>
            </a:pPr>
            <a:r>
              <a:rPr lang="en-US" altLang="ko-KR" sz="1750"/>
              <a:t>Template</a:t>
            </a:r>
            <a:r>
              <a:rPr lang="ko-KR" altLang="en-US" sz="1750"/>
              <a:t>에 </a:t>
            </a:r>
            <a:r>
              <a:rPr lang="en-US" altLang="ko-KR" sz="1750"/>
              <a:t>html </a:t>
            </a:r>
            <a:r>
              <a:rPr lang="ko-KR" altLang="en-US" sz="1750"/>
              <a:t>파일을 넣어둔다</a:t>
            </a:r>
            <a:r>
              <a:rPr lang="en-US" altLang="ko-KR" sz="1750"/>
              <a:t>.</a:t>
            </a:r>
            <a:br>
              <a:rPr lang="en-US" altLang="ko-KR" sz="1750"/>
            </a:br>
            <a:r>
              <a:rPr lang="en-US" altLang="ko-KR" sz="1750"/>
              <a:t>(</a:t>
            </a:r>
            <a:r>
              <a:rPr lang="ko-KR" altLang="en-US" sz="1750"/>
              <a:t>본래는 </a:t>
            </a:r>
            <a:r>
              <a:rPr lang="en-US" altLang="ko-KR" sz="1750"/>
              <a:t>CSS, JS, JSON </a:t>
            </a:r>
            <a:r>
              <a:rPr lang="ko-KR" altLang="en-US" sz="1750"/>
              <a:t>파일은 </a:t>
            </a:r>
            <a:r>
              <a:rPr lang="en-US" altLang="ko-KR" sz="1750"/>
              <a:t>Static</a:t>
            </a:r>
            <a:r>
              <a:rPr lang="ko-KR" altLang="en-US" sz="1750"/>
              <a:t>에 저장해야하나</a:t>
            </a:r>
            <a:br>
              <a:rPr lang="en-US" altLang="ko-KR" sz="1750"/>
            </a:br>
            <a:r>
              <a:rPr lang="ko-KR" altLang="en-US" sz="1750"/>
              <a:t>이미 해당 경로로 지정되어 있어서 코드를 바꾸기가 까다로워</a:t>
            </a:r>
            <a:br>
              <a:rPr lang="en-US" altLang="ko-KR" sz="1750"/>
            </a:br>
            <a:r>
              <a:rPr lang="ko-KR" altLang="en-US" sz="1750"/>
              <a:t>다음과 같이 </a:t>
            </a:r>
            <a:r>
              <a:rPr lang="en-US" altLang="ko-KR" sz="1750"/>
              <a:t>Static</a:t>
            </a:r>
            <a:r>
              <a:rPr lang="ko-KR" altLang="en-US" sz="1750"/>
              <a:t>을 </a:t>
            </a:r>
            <a:r>
              <a:rPr lang="en-US" altLang="ko-KR" sz="1750"/>
              <a:t>main.py</a:t>
            </a:r>
            <a:r>
              <a:rPr lang="ko-KR" altLang="en-US" sz="1750"/>
              <a:t>에 따로 설정해 두었다</a:t>
            </a:r>
            <a:r>
              <a:rPr lang="en-US" altLang="ko-KR" sz="1750"/>
              <a:t>.)</a:t>
            </a:r>
            <a:endParaRPr lang="en-US" altLang="ko-KR" sz="1750"/>
          </a:p>
          <a:p>
            <a:pPr marL="342900" indent="-342900">
              <a:lnSpc>
                <a:spcPts val="2850"/>
              </a:lnSpc>
              <a:buAutoNum type="arabicPeriod"/>
              <a:defRPr/>
            </a:pPr>
            <a:r>
              <a:rPr lang="en-US" altLang="ko-KR" sz="1750"/>
              <a:t>AI</a:t>
            </a:r>
            <a:r>
              <a:rPr lang="ko-KR" altLang="en-US" sz="1750"/>
              <a:t>에도 사용 될만큼 </a:t>
            </a:r>
            <a:r>
              <a:rPr lang="en-US" altLang="ko-KR" sz="1750"/>
              <a:t>Input output </a:t>
            </a:r>
            <a:r>
              <a:rPr lang="ko-KR" altLang="en-US" sz="1750"/>
              <a:t>처리에 특화된  </a:t>
            </a:r>
            <a:r>
              <a:rPr lang="en-US" altLang="ko-KR" sz="1750"/>
              <a:t>fastapi </a:t>
            </a:r>
            <a:r>
              <a:rPr lang="ko-KR" altLang="en-US" sz="1750"/>
              <a:t>지만</a:t>
            </a:r>
            <a:r>
              <a:rPr lang="en-US" altLang="ko-KR" sz="1750"/>
              <a:t>, </a:t>
            </a:r>
            <a:br>
              <a:rPr lang="en-US" altLang="ko-KR" sz="1750"/>
            </a:br>
            <a:r>
              <a:rPr lang="ko-KR" altLang="en-US" sz="1750"/>
              <a:t>우선은 </a:t>
            </a:r>
            <a:r>
              <a:rPr lang="en-US" altLang="ko-KR" sz="1750"/>
              <a:t>html</a:t>
            </a:r>
            <a:r>
              <a:rPr lang="ko-KR" altLang="en-US" sz="1750"/>
              <a:t>을 서버에 띄우는데 목표를 두고 구현하였다</a:t>
            </a:r>
            <a:r>
              <a:rPr lang="en-US" altLang="ko-KR" sz="1750"/>
              <a:t>.</a:t>
            </a:r>
            <a:endParaRPr lang="en-US" altLang="ko-KR" sz="1750"/>
          </a:p>
        </p:txBody>
      </p:sp>
      <p:sp>
        <p:nvSpPr>
          <p:cNvPr id="9" name="TextBox 8"/>
          <p:cNvSpPr txBox="1"/>
          <p:nvPr/>
        </p:nvSpPr>
        <p:spPr>
          <a:xfrm>
            <a:off x="9335190" y="1644053"/>
            <a:ext cx="34123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Home/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├ poetry.lock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├ pyproject.toml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 └ project/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       └ app/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            ├ main.py</a:t>
            </a:r>
            <a:endParaRPr lang="en-US" altLang="ko-KR">
              <a:solidFill>
                <a:sysClr val="windowText" lastClr="00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ysClr val="windowText" lastClr="000000"/>
                </a:solidFill>
              </a:rPr>
              <a:t>             └ templates</a:t>
            </a:r>
            <a:endParaRPr lang="en-US" altLang="ko-KR">
              <a:solidFill>
                <a:sysClr val="windowText" lastClr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64896" y="4212755"/>
            <a:ext cx="6506483" cy="1105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64895" y="5606708"/>
            <a:ext cx="6506483" cy="1485869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793789" y="73496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altLang="ko-KR">
                <a:solidFill>
                  <a:srgbClr val="0070c0"/>
                </a:solidFill>
              </a:rPr>
              <a:t>- </a:t>
            </a:r>
            <a:r>
              <a:rPr lang="ko-KR" altLang="en-US">
                <a:solidFill>
                  <a:srgbClr val="0070c0"/>
                </a:solidFill>
              </a:rPr>
              <a:t>실행 현황은 </a:t>
            </a:r>
            <a:r>
              <a:rPr lang="en-US" altLang="ko-KR">
                <a:solidFill>
                  <a:srgbClr val="0070c0"/>
                </a:solidFill>
              </a:rPr>
              <a:t>ppt</a:t>
            </a:r>
            <a:r>
              <a:rPr lang="ko-KR" altLang="en-US">
                <a:solidFill>
                  <a:srgbClr val="0070c0"/>
                </a:solidFill>
              </a:rPr>
              <a:t>와 함께 첨부될 </a:t>
            </a:r>
            <a:r>
              <a:rPr lang="en-US" altLang="ko-KR">
                <a:solidFill>
                  <a:srgbClr val="0070c0"/>
                </a:solidFill>
              </a:rPr>
              <a:t>video</a:t>
            </a:r>
            <a:r>
              <a:rPr lang="ko-KR" altLang="en-US">
                <a:solidFill>
                  <a:srgbClr val="0070c0"/>
                </a:solidFill>
              </a:rPr>
              <a:t>를 참고</a:t>
            </a:r>
            <a:r>
              <a:rPr lang="en-US" altLang="ko-KR">
                <a:solidFill>
                  <a:srgbClr val="0070c0"/>
                </a:solidFill>
              </a:rPr>
              <a:t>.</a:t>
            </a:r>
            <a:endParaRPr lang="en-US">
              <a:solidFill>
                <a:srgbClr val="0070c0"/>
              </a:solidFill>
            </a:endParaRPr>
          </a:p>
        </p:txBody>
      </p:sp>
      <p:sp>
        <p:nvSpPr>
          <p:cNvPr id="12" name="Text 1">
            <a:hlinkClick r:id="rId5"/>
          </p:cNvPr>
          <p:cNvSpPr/>
          <p:nvPr/>
        </p:nvSpPr>
        <p:spPr>
          <a:xfrm>
            <a:off x="8360280" y="1042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altLang="ko-KR" b="1">
                <a:solidFill>
                  <a:schemeClr val="accent2"/>
                </a:solidFill>
              </a:rPr>
              <a:t>http://44.202.24.128:8080/index.html</a:t>
            </a:r>
            <a:endParaRPr lang="en-US" altLang="ko-KR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18938" y="3548984"/>
            <a:ext cx="59396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감사합니다</a:t>
            </a:r>
            <a:r>
              <a:rPr lang="en-US" altLang="ko-KR" sz="4450" b="1" dirty="0" smtClean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.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778329221"/>
      </p:ext>
    </p:extLst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362</ep:Words>
  <ep:PresentationFormat>사용자 지정</ep:PresentationFormat>
  <ep:Paragraphs>83</ep:Paragraphs>
  <ep:Slides>9</ep:Slides>
  <ep:Notes>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2025-05-28T01:47:54.000</dcterms:created>
  <dc:creator>PptxGenJS</dc:creator>
  <cp:lastModifiedBy>lab6-01</cp:lastModifiedBy>
  <dcterms:modified xsi:type="dcterms:W3CDTF">2025-05-29T02:14:10.153</dcterms:modified>
  <cp:revision>27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