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8" r:id="rId1"/>
  </p:sldMasterIdLst>
  <p:notesMasterIdLst>
    <p:notesMasterId r:id="rId22"/>
  </p:notesMasterIdLst>
  <p:sldIdLst>
    <p:sldId id="256" r:id="rId2"/>
    <p:sldId id="257" r:id="rId3"/>
    <p:sldId id="272" r:id="rId4"/>
    <p:sldId id="273" r:id="rId5"/>
    <p:sldId id="258" r:id="rId6"/>
    <p:sldId id="274" r:id="rId7"/>
    <p:sldId id="277" r:id="rId8"/>
    <p:sldId id="264" r:id="rId9"/>
    <p:sldId id="275" r:id="rId10"/>
    <p:sldId id="276" r:id="rId11"/>
    <p:sldId id="279" r:id="rId12"/>
    <p:sldId id="280" r:id="rId13"/>
    <p:sldId id="278" r:id="rId14"/>
    <p:sldId id="271" r:id="rId15"/>
    <p:sldId id="281" r:id="rId16"/>
    <p:sldId id="282" r:id="rId17"/>
    <p:sldId id="283" r:id="rId18"/>
    <p:sldId id="284" r:id="rId19"/>
    <p:sldId id="285" r:id="rId20"/>
    <p:sldId id="268" r:id="rId21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89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96"/>
      </p:cViewPr>
      <p:guideLst>
        <p:guide orient="horz" pos="2589"/>
        <p:guide pos="46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430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4451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6096000" cy="3429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95038" y="7627938"/>
            <a:ext cx="25161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6DA6AC-1B57-4AC1-8A8D-A8608A032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95038" y="7627938"/>
            <a:ext cx="25161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6DA6AC-1B57-4AC1-8A8D-A8608A032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95038" y="7627938"/>
            <a:ext cx="25161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6DA6AC-1B57-4AC1-8A8D-A8608A032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95038" y="7627938"/>
            <a:ext cx="25161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6DA6AC-1B57-4AC1-8A8D-A8608A032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95038" y="7627938"/>
            <a:ext cx="25161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6DA6AC-1B57-4AC1-8A8D-A8608A032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95038" y="7627938"/>
            <a:ext cx="25161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6DA6AC-1B57-4AC1-8A8D-A8608A032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95038" y="7627938"/>
            <a:ext cx="25161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6DA6AC-1B57-4AC1-8A8D-A8608A0321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m3735/team_project_2nd.g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901434"/>
            <a:ext cx="60088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카페 홈페이지 스토리보드</a:t>
            </a:r>
            <a:endParaRPr lang="en-US" sz="4450" dirty="0"/>
          </a:p>
        </p:txBody>
      </p:sp>
      <p:sp>
        <p:nvSpPr>
          <p:cNvPr id="7" name="Text 3"/>
          <p:cNvSpPr/>
          <p:nvPr/>
        </p:nvSpPr>
        <p:spPr>
          <a:xfrm>
            <a:off x="1270040" y="4931331"/>
            <a:ext cx="4156725" cy="2463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ko-KR" altLang="en-US" sz="2200" b="1" dirty="0">
                <a:solidFill>
                  <a:srgbClr val="CFCBBF"/>
                </a:solidFill>
                <a:latin typeface="Raleway Bold" pitchFamily="34" charset="0"/>
              </a:rPr>
              <a:t>디지털 아카데미 </a:t>
            </a:r>
            <a:r>
              <a:rPr lang="en-US" altLang="ko-KR" sz="2200" b="1" dirty="0">
                <a:solidFill>
                  <a:srgbClr val="CFCBBF"/>
                </a:solidFill>
                <a:latin typeface="Raleway Bold" pitchFamily="34" charset="0"/>
              </a:rPr>
              <a:t>6</a:t>
            </a:r>
            <a:r>
              <a:rPr lang="ko-KR" altLang="en-US" sz="2200" b="1" dirty="0">
                <a:solidFill>
                  <a:srgbClr val="CFCBBF"/>
                </a:solidFill>
                <a:latin typeface="Raleway Bold" pitchFamily="34" charset="0"/>
              </a:rPr>
              <a:t>기 </a:t>
            </a:r>
            <a:r>
              <a:rPr lang="en-US" altLang="ko-KR" sz="2200" b="1" dirty="0">
                <a:solidFill>
                  <a:srgbClr val="CFCBBF"/>
                </a:solidFill>
                <a:latin typeface="Raleway Bold" pitchFamily="34" charset="0"/>
              </a:rPr>
              <a:t>3</a:t>
            </a:r>
            <a:r>
              <a:rPr lang="ko-KR" altLang="en-US" sz="2200" b="1" dirty="0">
                <a:solidFill>
                  <a:srgbClr val="CFCBBF"/>
                </a:solidFill>
                <a:latin typeface="Raleway Bold" pitchFamily="34" charset="0"/>
              </a:rPr>
              <a:t>팀</a:t>
            </a:r>
            <a:endParaRPr lang="en-US" altLang="ko-KR" sz="2200" b="1" dirty="0">
              <a:solidFill>
                <a:srgbClr val="CFCBBF"/>
              </a:solidFill>
              <a:latin typeface="Raleway Bold" pitchFamily="34" charset="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altLang="ko-KR" sz="2200" b="1" dirty="0">
              <a:solidFill>
                <a:srgbClr val="CFCBBF"/>
              </a:solidFill>
              <a:latin typeface="Raleway Bold" pitchFamily="34" charset="0"/>
            </a:endParaRPr>
          </a:p>
          <a:p>
            <a:pPr>
              <a:lnSpc>
                <a:spcPts val="3100"/>
              </a:lnSpc>
            </a:pPr>
            <a:r>
              <a:rPr lang="ko-KR" altLang="en-US" sz="2200" b="1" dirty="0" err="1">
                <a:solidFill>
                  <a:srgbClr val="CFCBBF"/>
                </a:solidFill>
                <a:latin typeface="Raleway Bold" pitchFamily="34" charset="0"/>
              </a:rPr>
              <a:t>오상민</a:t>
            </a:r>
            <a:r>
              <a:rPr lang="en-US" altLang="ko-KR" sz="2200" b="1" dirty="0">
                <a:solidFill>
                  <a:srgbClr val="CFCBBF"/>
                </a:solidFill>
                <a:latin typeface="Raleway Bold" pitchFamily="34" charset="0"/>
              </a:rPr>
              <a:t>(</a:t>
            </a:r>
            <a:r>
              <a:rPr lang="ko-KR" altLang="en-US" sz="2200" b="1" dirty="0">
                <a:solidFill>
                  <a:srgbClr val="CFCBBF"/>
                </a:solidFill>
                <a:latin typeface="Raleway Bold" pitchFamily="34" charset="0"/>
              </a:rPr>
              <a:t>조장</a:t>
            </a:r>
            <a:r>
              <a:rPr lang="en-US" altLang="ko-KR" sz="2200" b="1" dirty="0">
                <a:solidFill>
                  <a:srgbClr val="CFCBBF"/>
                </a:solidFill>
                <a:latin typeface="Raleway Bold" pitchFamily="34" charset="0"/>
              </a:rPr>
              <a:t>), </a:t>
            </a:r>
            <a:r>
              <a:rPr lang="ko-KR" altLang="en-US" sz="2200" b="1" dirty="0">
                <a:solidFill>
                  <a:srgbClr val="CFCBBF"/>
                </a:solidFill>
                <a:latin typeface="Raleway Bold" pitchFamily="34" charset="0"/>
              </a:rPr>
              <a:t>이정민</a:t>
            </a:r>
            <a:r>
              <a:rPr lang="en-US" altLang="ko-KR" sz="2200" b="1" dirty="0">
                <a:solidFill>
                  <a:srgbClr val="CFCBBF"/>
                </a:solidFill>
                <a:latin typeface="Raleway Bold" pitchFamily="34" charset="0"/>
              </a:rPr>
              <a:t>, </a:t>
            </a:r>
            <a:r>
              <a:rPr lang="ko-KR" altLang="en-US" sz="2200" b="1" dirty="0" err="1">
                <a:solidFill>
                  <a:srgbClr val="CFCBBF"/>
                </a:solidFill>
                <a:latin typeface="Raleway Bold" pitchFamily="34" charset="0"/>
              </a:rPr>
              <a:t>황대훈</a:t>
            </a:r>
            <a:endParaRPr lang="en-US" altLang="ko-KR" sz="2200" b="1" dirty="0">
              <a:solidFill>
                <a:srgbClr val="CFCBBF"/>
              </a:solidFill>
              <a:latin typeface="Raleway Bold" pitchFamily="34" charset="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altLang="ko-KR" sz="2200" b="1" dirty="0">
              <a:solidFill>
                <a:srgbClr val="CFCBBF"/>
              </a:solidFill>
              <a:latin typeface="Raleway Bold" pitchFamily="34" charset="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altLang="ko-KR" sz="2200" b="1" dirty="0">
              <a:solidFill>
                <a:srgbClr val="CFCBBF"/>
              </a:solidFill>
              <a:latin typeface="Raleway Bold" pitchFamily="34" charset="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6DA6AC-1B57-4AC1-8A8D-A8608A0321C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868561"/>
            <a:ext cx="65010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헤더 정의 </a:t>
            </a:r>
            <a:r>
              <a:rPr lang="en-US" altLang="ko-KR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(index.html)</a:t>
            </a:r>
            <a:endParaRPr lang="en-US" sz="4450" dirty="0"/>
          </a:p>
        </p:txBody>
      </p:sp>
      <p:sp>
        <p:nvSpPr>
          <p:cNvPr id="4" name="직사각형 3"/>
          <p:cNvSpPr/>
          <p:nvPr/>
        </p:nvSpPr>
        <p:spPr>
          <a:xfrm>
            <a:off x="1114425" y="1924051"/>
            <a:ext cx="11849100" cy="381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38650" y="2305050"/>
            <a:ext cx="3619500" cy="1514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</a:t>
            </a:r>
          </a:p>
          <a:p>
            <a:pPr algn="ctr"/>
            <a:r>
              <a:rPr lang="en-US" altLang="ko-KR" dirty="0"/>
              <a:t>src=index.html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3050" y="4362449"/>
            <a:ext cx="2381250" cy="1081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</a:t>
            </a:r>
            <a:r>
              <a:rPr lang="en-US" altLang="ko-KR" dirty="0"/>
              <a:t>&amp; </a:t>
            </a:r>
            <a:r>
              <a:rPr lang="ko-KR" altLang="en-US" dirty="0"/>
              <a:t>공지 보드</a:t>
            </a:r>
            <a:endParaRPr lang="en-US" altLang="ko-KR" dirty="0"/>
          </a:p>
          <a:p>
            <a:pPr algn="ctr"/>
            <a:r>
              <a:rPr lang="en-US" altLang="ko-KR" dirty="0"/>
              <a:t>src=board.html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58225" y="2333624"/>
            <a:ext cx="3667125" cy="1457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</a:t>
            </a:r>
            <a:r>
              <a:rPr lang="ko-KR" altLang="en-US" dirty="0"/>
              <a:t>상태 표시</a:t>
            </a:r>
            <a:br>
              <a:rPr lang="en-US" altLang="ko-KR" dirty="0"/>
            </a:br>
            <a:r>
              <a:rPr lang="ko-KR" altLang="en-US" dirty="0"/>
              <a:t>포인트 쿠폰 표시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4872037" y="4362448"/>
            <a:ext cx="2381250" cy="1081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  <a:endParaRPr lang="en-US" altLang="ko-KR" dirty="0"/>
          </a:p>
          <a:p>
            <a:pPr algn="ctr"/>
            <a:r>
              <a:rPr lang="en-US" altLang="ko-KR" dirty="0"/>
              <a:t>src=menu.html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05800" y="4362449"/>
            <a:ext cx="2381250" cy="1081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내역</a:t>
            </a:r>
            <a:br>
              <a:rPr lang="en-US" altLang="ko-KR" dirty="0"/>
            </a:br>
            <a:r>
              <a:rPr lang="en-US" altLang="ko-KR" dirty="0"/>
              <a:t>src=history.html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71599" y="4067174"/>
            <a:ext cx="10658475" cy="15144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cxnSp>
        <p:nvCxnSpPr>
          <p:cNvPr id="11" name="직선 연결선 10"/>
          <p:cNvCxnSpPr>
            <a:stCxn id="6" idx="2"/>
          </p:cNvCxnSpPr>
          <p:nvPr/>
        </p:nvCxnSpPr>
        <p:spPr>
          <a:xfrm flipH="1">
            <a:off x="2724150" y="5443536"/>
            <a:ext cx="9525" cy="12263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05799" y="6815138"/>
            <a:ext cx="458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주문 내역에 픽업이 않았거나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배송 완료 시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회 </a:t>
            </a:r>
            <a:r>
              <a:rPr lang="en-US" altLang="ko-KR" dirty="0">
                <a:solidFill>
                  <a:schemeClr val="bg1"/>
                </a:solidFill>
              </a:rPr>
              <a:t>! </a:t>
            </a:r>
            <a:r>
              <a:rPr lang="ko-KR" altLang="en-US" dirty="0">
                <a:solidFill>
                  <a:schemeClr val="bg1"/>
                </a:solidFill>
              </a:rPr>
              <a:t>표시를 통해 </a:t>
            </a:r>
            <a:r>
              <a:rPr lang="ko-KR" altLang="en-US" dirty="0" err="1">
                <a:solidFill>
                  <a:schemeClr val="bg1"/>
                </a:solidFill>
              </a:rPr>
              <a:t>알람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7509" y="6819901"/>
            <a:ext cx="341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Hover </a:t>
            </a:r>
            <a:r>
              <a:rPr lang="ko-KR" altLang="en-US" dirty="0">
                <a:solidFill>
                  <a:schemeClr val="bg1"/>
                </a:solidFill>
              </a:rPr>
              <a:t>로 이벤트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공지 따로 표시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이벤트 </a:t>
            </a:r>
            <a:r>
              <a:rPr lang="en-US" altLang="ko-KR" dirty="0">
                <a:solidFill>
                  <a:schemeClr val="bg1"/>
                </a:solidFill>
              </a:rPr>
              <a:t>: event_board.html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공지 </a:t>
            </a:r>
            <a:r>
              <a:rPr lang="en-US" altLang="ko-KR" dirty="0">
                <a:solidFill>
                  <a:schemeClr val="bg1"/>
                </a:solidFill>
              </a:rPr>
              <a:t>: notice_board.html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stCxn id="9" idx="2"/>
          </p:cNvCxnSpPr>
          <p:nvPr/>
        </p:nvCxnSpPr>
        <p:spPr>
          <a:xfrm flipH="1">
            <a:off x="9363491" y="5443536"/>
            <a:ext cx="132934" cy="1219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44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6DA6AC-1B57-4AC1-8A8D-A8608A0321C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868561"/>
            <a:ext cx="65010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헤더 정의 </a:t>
            </a:r>
            <a:r>
              <a:rPr lang="en-US" altLang="ko-KR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(index.html</a:t>
            </a: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제외</a:t>
            </a:r>
            <a:r>
              <a:rPr lang="en-US" altLang="ko-KR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)</a:t>
            </a:r>
            <a:endParaRPr lang="en-US" sz="4450" dirty="0"/>
          </a:p>
        </p:txBody>
      </p:sp>
      <p:sp>
        <p:nvSpPr>
          <p:cNvPr id="4" name="직사각형 3"/>
          <p:cNvSpPr/>
          <p:nvPr/>
        </p:nvSpPr>
        <p:spPr>
          <a:xfrm>
            <a:off x="1114425" y="4021208"/>
            <a:ext cx="11849100" cy="15248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66826" y="4270445"/>
            <a:ext cx="1784488" cy="1103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 or Home</a:t>
            </a:r>
          </a:p>
          <a:p>
            <a:pPr algn="ctr"/>
            <a:r>
              <a:rPr lang="en-US" altLang="ko-KR" dirty="0"/>
              <a:t>src=index.html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49216" y="4270445"/>
            <a:ext cx="2381250" cy="1081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</a:t>
            </a:r>
            <a:r>
              <a:rPr lang="en-US" altLang="ko-KR" dirty="0"/>
              <a:t>&amp; </a:t>
            </a:r>
            <a:r>
              <a:rPr lang="ko-KR" altLang="en-US" dirty="0"/>
              <a:t>공지 보드</a:t>
            </a:r>
            <a:endParaRPr lang="en-US" altLang="ko-KR" dirty="0"/>
          </a:p>
          <a:p>
            <a:pPr algn="ctr"/>
            <a:r>
              <a:rPr lang="en-US" altLang="ko-KR" dirty="0"/>
              <a:t>src=board.html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87050" y="4270445"/>
            <a:ext cx="2028825" cy="1103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</a:t>
            </a:r>
            <a:r>
              <a:rPr lang="ko-KR" altLang="en-US" dirty="0"/>
              <a:t>상태 표시</a:t>
            </a:r>
            <a:br>
              <a:rPr lang="en-US" altLang="ko-KR" dirty="0"/>
            </a:br>
            <a:r>
              <a:rPr lang="ko-KR" altLang="en-US" dirty="0"/>
              <a:t>포인트 쿠폰 표시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859894" y="4270445"/>
            <a:ext cx="2381250" cy="1081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  <a:endParaRPr lang="en-US" altLang="ko-KR" dirty="0"/>
          </a:p>
          <a:p>
            <a:pPr algn="ctr"/>
            <a:r>
              <a:rPr lang="en-US" altLang="ko-KR" dirty="0"/>
              <a:t>src=menu.html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99601" y="4281557"/>
            <a:ext cx="2060713" cy="1081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내역</a:t>
            </a:r>
            <a:br>
              <a:rPr lang="en-US" altLang="ko-KR" dirty="0"/>
            </a:br>
            <a:r>
              <a:rPr lang="en-US" altLang="ko-KR" dirty="0"/>
              <a:t>src=history.html</a:t>
            </a:r>
          </a:p>
        </p:txBody>
      </p:sp>
      <p:cxnSp>
        <p:nvCxnSpPr>
          <p:cNvPr id="11" name="직선 연결선 10"/>
          <p:cNvCxnSpPr>
            <a:stCxn id="6" idx="2"/>
          </p:cNvCxnSpPr>
          <p:nvPr/>
        </p:nvCxnSpPr>
        <p:spPr>
          <a:xfrm flipH="1">
            <a:off x="4153729" y="5351532"/>
            <a:ext cx="286112" cy="13767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05799" y="6815138"/>
            <a:ext cx="458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주문 내역에 픽업이 않았거나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배송 완료 시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회 </a:t>
            </a:r>
            <a:r>
              <a:rPr lang="en-US" altLang="ko-KR" dirty="0">
                <a:solidFill>
                  <a:schemeClr val="bg1"/>
                </a:solidFill>
              </a:rPr>
              <a:t>! </a:t>
            </a:r>
            <a:r>
              <a:rPr lang="ko-KR" altLang="en-US" dirty="0">
                <a:solidFill>
                  <a:schemeClr val="bg1"/>
                </a:solidFill>
              </a:rPr>
              <a:t>표시를 통해 </a:t>
            </a:r>
            <a:r>
              <a:rPr lang="ko-KR" altLang="en-US" dirty="0" err="1">
                <a:solidFill>
                  <a:schemeClr val="bg1"/>
                </a:solidFill>
              </a:rPr>
              <a:t>알람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47562" y="6819901"/>
            <a:ext cx="341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Hover </a:t>
            </a:r>
            <a:r>
              <a:rPr lang="ko-KR" altLang="en-US" dirty="0">
                <a:solidFill>
                  <a:schemeClr val="bg1"/>
                </a:solidFill>
              </a:rPr>
              <a:t>로 이벤트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공지 따로 표시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이벤트 </a:t>
            </a:r>
            <a:r>
              <a:rPr lang="en-US" altLang="ko-KR" dirty="0">
                <a:solidFill>
                  <a:schemeClr val="bg1"/>
                </a:solidFill>
              </a:rPr>
              <a:t>: event_board.html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공지 </a:t>
            </a:r>
            <a:r>
              <a:rPr lang="en-US" altLang="ko-KR" dirty="0">
                <a:solidFill>
                  <a:schemeClr val="bg1"/>
                </a:solidFill>
              </a:rPr>
              <a:t>: notice_board.html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stCxn id="9" idx="2"/>
          </p:cNvCxnSpPr>
          <p:nvPr/>
        </p:nvCxnSpPr>
        <p:spPr>
          <a:xfrm flipH="1">
            <a:off x="9363491" y="5362644"/>
            <a:ext cx="66467" cy="13000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0"/>
            <a:endCxn id="21" idx="2"/>
          </p:cNvCxnSpPr>
          <p:nvPr/>
        </p:nvCxnSpPr>
        <p:spPr>
          <a:xfrm flipV="1">
            <a:off x="7038975" y="2838935"/>
            <a:ext cx="623" cy="11822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9237" y="2469603"/>
            <a:ext cx="478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기본적으로 간편하게 </a:t>
            </a:r>
            <a:r>
              <a:rPr lang="ko-KR" altLang="en-US" dirty="0">
                <a:solidFill>
                  <a:schemeClr val="bg1"/>
                </a:solidFill>
              </a:rPr>
              <a:t>한 줄 표기 간단하게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50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6DA6AC-1B57-4AC1-8A8D-A8608A0321C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868561"/>
            <a:ext cx="65010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푸터</a:t>
            </a: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정의</a:t>
            </a:r>
            <a:endParaRPr lang="en-US" sz="4450" dirty="0"/>
          </a:p>
        </p:txBody>
      </p:sp>
      <p:sp>
        <p:nvSpPr>
          <p:cNvPr id="4" name="직사각형 3"/>
          <p:cNvSpPr/>
          <p:nvPr/>
        </p:nvSpPr>
        <p:spPr>
          <a:xfrm>
            <a:off x="1114425" y="4021208"/>
            <a:ext cx="11849100" cy="15248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66826" y="4270445"/>
            <a:ext cx="1784488" cy="1092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Logo or Home</a:t>
            </a:r>
          </a:p>
          <a:p>
            <a:pPr algn="ctr"/>
            <a:r>
              <a:rPr lang="en-US" altLang="ko-KR" dirty="0"/>
              <a:t>src=index.html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49216" y="4270445"/>
            <a:ext cx="2381250" cy="1092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</a:t>
            </a:r>
            <a:r>
              <a:rPr lang="en-US" altLang="ko-KR" dirty="0"/>
              <a:t>&amp; </a:t>
            </a:r>
            <a:r>
              <a:rPr lang="ko-KR" altLang="en-US" dirty="0"/>
              <a:t>공지 보드</a:t>
            </a:r>
            <a:endParaRPr lang="en-US" altLang="ko-KR" dirty="0"/>
          </a:p>
          <a:p>
            <a:pPr algn="ctr"/>
            <a:r>
              <a:rPr lang="en-US" altLang="ko-KR" dirty="0"/>
              <a:t>src=board.html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87050" y="4270445"/>
            <a:ext cx="2028825" cy="1092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 </a:t>
            </a:r>
            <a:r>
              <a:rPr lang="ko-KR" altLang="en-US" dirty="0"/>
              <a:t>상태 표시</a:t>
            </a:r>
            <a:br>
              <a:rPr lang="en-US" altLang="ko-KR" dirty="0"/>
            </a:br>
            <a:r>
              <a:rPr lang="ko-KR" altLang="en-US" dirty="0"/>
              <a:t>포인트 쿠폰 표시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5859894" y="4270445"/>
            <a:ext cx="2381250" cy="10921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  <a:endParaRPr lang="en-US" altLang="ko-KR" dirty="0"/>
          </a:p>
          <a:p>
            <a:pPr algn="ctr"/>
            <a:r>
              <a:rPr lang="en-US" altLang="ko-KR" dirty="0"/>
              <a:t>src=menu.html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99601" y="4281557"/>
            <a:ext cx="2060713" cy="1081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내역</a:t>
            </a:r>
            <a:br>
              <a:rPr lang="en-US" altLang="ko-KR" dirty="0"/>
            </a:br>
            <a:r>
              <a:rPr lang="en-US" altLang="ko-KR" dirty="0"/>
              <a:t>src=history.html</a:t>
            </a:r>
          </a:p>
        </p:txBody>
      </p:sp>
      <p:cxnSp>
        <p:nvCxnSpPr>
          <p:cNvPr id="11" name="직선 연결선 10"/>
          <p:cNvCxnSpPr>
            <a:stCxn id="6" idx="2"/>
          </p:cNvCxnSpPr>
          <p:nvPr/>
        </p:nvCxnSpPr>
        <p:spPr>
          <a:xfrm flipH="1">
            <a:off x="4153729" y="5351532"/>
            <a:ext cx="286112" cy="13767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05799" y="6815138"/>
            <a:ext cx="458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주문 내역에 픽업이 않았거나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배송 완료 시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회 </a:t>
            </a:r>
            <a:r>
              <a:rPr lang="en-US" altLang="ko-KR" dirty="0">
                <a:solidFill>
                  <a:schemeClr val="bg1"/>
                </a:solidFill>
              </a:rPr>
              <a:t>! </a:t>
            </a:r>
            <a:r>
              <a:rPr lang="ko-KR" altLang="en-US" dirty="0">
                <a:solidFill>
                  <a:schemeClr val="bg1"/>
                </a:solidFill>
              </a:rPr>
              <a:t>표시를 통해 </a:t>
            </a:r>
            <a:r>
              <a:rPr lang="ko-KR" altLang="en-US" dirty="0" err="1">
                <a:solidFill>
                  <a:schemeClr val="bg1"/>
                </a:solidFill>
              </a:rPr>
              <a:t>알람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47562" y="6819901"/>
            <a:ext cx="341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Hover </a:t>
            </a:r>
            <a:r>
              <a:rPr lang="ko-KR" altLang="en-US" dirty="0">
                <a:solidFill>
                  <a:schemeClr val="bg1"/>
                </a:solidFill>
              </a:rPr>
              <a:t>로 이벤트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공지 따로 표시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이벤트 </a:t>
            </a:r>
            <a:r>
              <a:rPr lang="en-US" altLang="ko-KR" dirty="0">
                <a:solidFill>
                  <a:schemeClr val="bg1"/>
                </a:solidFill>
              </a:rPr>
              <a:t>: event_board.html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공지 </a:t>
            </a:r>
            <a:r>
              <a:rPr lang="en-US" altLang="ko-KR" dirty="0">
                <a:solidFill>
                  <a:schemeClr val="bg1"/>
                </a:solidFill>
              </a:rPr>
              <a:t>: notice_board.html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4" name="직선 연결선 13"/>
          <p:cNvCxnSpPr>
            <a:stCxn id="9" idx="2"/>
          </p:cNvCxnSpPr>
          <p:nvPr/>
        </p:nvCxnSpPr>
        <p:spPr>
          <a:xfrm flipH="1">
            <a:off x="9363491" y="5362644"/>
            <a:ext cx="66467" cy="13000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0"/>
            <a:endCxn id="21" idx="2"/>
          </p:cNvCxnSpPr>
          <p:nvPr/>
        </p:nvCxnSpPr>
        <p:spPr>
          <a:xfrm flipV="1">
            <a:off x="7038975" y="2838935"/>
            <a:ext cx="623" cy="11822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9237" y="2469603"/>
            <a:ext cx="478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기본적으로 간편하게 </a:t>
            </a:r>
            <a:r>
              <a:rPr lang="ko-KR" altLang="en-US" dirty="0">
                <a:solidFill>
                  <a:schemeClr val="bg1"/>
                </a:solidFill>
              </a:rPr>
              <a:t>한 줄 표기 간단하게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79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6DA6AC-1B57-4AC1-8A8D-A8608A0321CA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4" name="Text 0"/>
          <p:cNvSpPr/>
          <p:nvPr/>
        </p:nvSpPr>
        <p:spPr>
          <a:xfrm>
            <a:off x="793790" y="868561"/>
            <a:ext cx="65010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인덱스 </a:t>
            </a:r>
            <a:r>
              <a:rPr lang="en-US" sz="4450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페이지</a:t>
            </a: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(index.html)</a:t>
            </a:r>
            <a:endParaRPr lang="en-US" sz="4450" dirty="0"/>
          </a:p>
        </p:txBody>
      </p:sp>
      <p:sp>
        <p:nvSpPr>
          <p:cNvPr id="15" name="직사각형 14"/>
          <p:cNvSpPr/>
          <p:nvPr/>
        </p:nvSpPr>
        <p:spPr>
          <a:xfrm>
            <a:off x="1114425" y="1924050"/>
            <a:ext cx="5842966" cy="58682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66825" y="2076451"/>
            <a:ext cx="5491784" cy="2276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Img</a:t>
            </a:r>
            <a:r>
              <a:rPr lang="en-US" altLang="ko-KR" dirty="0"/>
              <a:t> </a:t>
            </a:r>
            <a:r>
              <a:rPr lang="ko-KR" altLang="en-US" dirty="0"/>
              <a:t>슬라이드 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266825" y="4934364"/>
            <a:ext cx="2649192" cy="2276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109417" y="4934364"/>
            <a:ext cx="2649192" cy="2276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935318" y="2158366"/>
            <a:ext cx="347870" cy="375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351105" y="2158366"/>
            <a:ext cx="347870" cy="375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4" name="직선 연결선 23"/>
          <p:cNvCxnSpPr>
            <a:stCxn id="17" idx="3"/>
            <a:endCxn id="25" idx="1"/>
          </p:cNvCxnSpPr>
          <p:nvPr/>
        </p:nvCxnSpPr>
        <p:spPr>
          <a:xfrm>
            <a:off x="3916017" y="6072808"/>
            <a:ext cx="4198092" cy="538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14109" y="6010923"/>
            <a:ext cx="488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가장 최근 올라왔거나 강조 하고픈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 공지 이벤트 위주 기입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이벤트 </a:t>
            </a:r>
            <a:r>
              <a:rPr lang="en-US" altLang="ko-KR" dirty="0">
                <a:solidFill>
                  <a:schemeClr val="bg1"/>
                </a:solidFill>
              </a:rPr>
              <a:t>: event_board.html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공지 </a:t>
            </a:r>
            <a:r>
              <a:rPr lang="en-US" altLang="ko-KR" dirty="0">
                <a:solidFill>
                  <a:schemeClr val="bg1"/>
                </a:solidFill>
              </a:rPr>
              <a:t>: notice_board.html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8" name="직선 연결선 27"/>
          <p:cNvCxnSpPr>
            <a:stCxn id="18" idx="3"/>
          </p:cNvCxnSpPr>
          <p:nvPr/>
        </p:nvCxnSpPr>
        <p:spPr>
          <a:xfrm>
            <a:off x="6758609" y="6072808"/>
            <a:ext cx="1355500" cy="2782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37909" y="2076451"/>
            <a:ext cx="4886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이벤트에서 중요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ko-KR" altLang="en-US" dirty="0">
                <a:solidFill>
                  <a:schemeClr val="bg1"/>
                </a:solidFill>
              </a:rPr>
              <a:t>나 </a:t>
            </a:r>
            <a:r>
              <a:rPr lang="ko-KR" altLang="en-US" dirty="0" err="1">
                <a:solidFill>
                  <a:schemeClr val="bg1"/>
                </a:solidFill>
              </a:rPr>
              <a:t>신메뉴</a:t>
            </a:r>
            <a:r>
              <a:rPr lang="ko-KR" altLang="en-US" dirty="0">
                <a:solidFill>
                  <a:schemeClr val="bg1"/>
                </a:solidFill>
              </a:rPr>
              <a:t> 기입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이미지 슬라이드 쇼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상위 숫자 택할 시 해당 이미지로 이동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hover</a:t>
            </a:r>
            <a:r>
              <a:rPr lang="ko-KR" altLang="en-US" dirty="0">
                <a:solidFill>
                  <a:schemeClr val="bg1"/>
                </a:solidFill>
              </a:rPr>
              <a:t>시 이미지 슬라이드 쇼 일시정지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3" name="직선 연결선 32"/>
          <p:cNvCxnSpPr>
            <a:stCxn id="16" idx="3"/>
          </p:cNvCxnSpPr>
          <p:nvPr/>
        </p:nvCxnSpPr>
        <p:spPr>
          <a:xfrm flipV="1">
            <a:off x="6758609" y="2951922"/>
            <a:ext cx="1192695" cy="2629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325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047512"/>
            <a:ext cx="69959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25" name="Text 0"/>
          <p:cNvSpPr/>
          <p:nvPr/>
        </p:nvSpPr>
        <p:spPr>
          <a:xfrm>
            <a:off x="793790" y="868561"/>
            <a:ext cx="73662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</a:rPr>
              <a:t>이벤트 보드</a:t>
            </a:r>
            <a:r>
              <a:rPr lang="en-US" altLang="ko-KR" sz="4450" dirty="0">
                <a:solidFill>
                  <a:srgbClr val="F2E782"/>
                </a:solidFill>
                <a:latin typeface="Prata" pitchFamily="34" charset="0"/>
              </a:rPr>
              <a:t>, </a:t>
            </a: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</a:rPr>
              <a:t>공지사항 보드</a:t>
            </a:r>
            <a:endParaRPr lang="en-US" sz="4450" dirty="0"/>
          </a:p>
        </p:txBody>
      </p:sp>
      <p:sp>
        <p:nvSpPr>
          <p:cNvPr id="26" name="직사각형 25"/>
          <p:cNvSpPr/>
          <p:nvPr/>
        </p:nvSpPr>
        <p:spPr>
          <a:xfrm>
            <a:off x="1114425" y="1924050"/>
            <a:ext cx="5842966" cy="58682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00808" y="2087552"/>
            <a:ext cx="2102540" cy="44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보드 이름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109417" y="2087552"/>
            <a:ext cx="2393051" cy="44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선택 버튼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12416" y="4434824"/>
            <a:ext cx="4778444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 1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1612416" y="4856822"/>
            <a:ext cx="4778444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 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622355" y="5273435"/>
            <a:ext cx="4778444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List 3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500808" y="3894572"/>
            <a:ext cx="5001660" cy="36044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612416" y="4019307"/>
            <a:ext cx="4778444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항목 </a:t>
            </a:r>
            <a:r>
              <a:rPr lang="en-US" altLang="ko-KR" dirty="0"/>
              <a:t>1, </a:t>
            </a:r>
            <a:r>
              <a:rPr lang="ko-KR" altLang="en-US" dirty="0"/>
              <a:t>항목</a:t>
            </a:r>
            <a:r>
              <a:rPr lang="en-US" altLang="ko-KR" dirty="0"/>
              <a:t>2, ….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00808" y="2676795"/>
            <a:ext cx="5001660" cy="11047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대표 사진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36" idx="3"/>
            <a:endCxn id="54" idx="1"/>
          </p:cNvCxnSpPr>
          <p:nvPr/>
        </p:nvCxnSpPr>
        <p:spPr>
          <a:xfrm>
            <a:off x="6390860" y="4173778"/>
            <a:ext cx="1647049" cy="6150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37909" y="2076451"/>
            <a:ext cx="4886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토글</a:t>
            </a:r>
            <a:r>
              <a:rPr lang="ko-KR" altLang="en-US" dirty="0">
                <a:solidFill>
                  <a:schemeClr val="bg1"/>
                </a:solidFill>
              </a:rPr>
              <a:t> 스위치 로 구현할 것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이벤트 </a:t>
            </a:r>
            <a:r>
              <a:rPr lang="en-US" altLang="ko-KR" dirty="0">
                <a:solidFill>
                  <a:schemeClr val="bg1"/>
                </a:solidFill>
              </a:rPr>
              <a:t>/ </a:t>
            </a:r>
            <a:r>
              <a:rPr lang="ko-KR" altLang="en-US" dirty="0">
                <a:solidFill>
                  <a:schemeClr val="bg1"/>
                </a:solidFill>
              </a:rPr>
              <a:t>공지사항 두개로 나뉘어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누르면 보드 이름이 바뀌며 내용 또한 달라진다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>
            <a:stCxn id="28" idx="3"/>
            <a:endCxn id="39" idx="1"/>
          </p:cNvCxnSpPr>
          <p:nvPr/>
        </p:nvCxnSpPr>
        <p:spPr>
          <a:xfrm>
            <a:off x="6502468" y="2311596"/>
            <a:ext cx="1535441" cy="2265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355" y="5709700"/>
            <a:ext cx="4768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37909" y="4465656"/>
            <a:ext cx="488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제목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내용 일부분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요약</a:t>
            </a:r>
            <a:r>
              <a:rPr lang="en-US" altLang="ko-KR" dirty="0">
                <a:solidFill>
                  <a:schemeClr val="bg1"/>
                </a:solidFill>
              </a:rPr>
              <a:t>),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작성자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조회수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적은 일자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427578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0"/>
          <p:cNvSpPr/>
          <p:nvPr/>
        </p:nvSpPr>
        <p:spPr>
          <a:xfrm>
            <a:off x="793789" y="868561"/>
            <a:ext cx="8449601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ko-KR" altLang="en-US" sz="4450">
                <a:solidFill>
                  <a:srgbClr val="F2E782"/>
                </a:solidFill>
                <a:latin typeface="Prata"/>
              </a:rPr>
              <a:t>이벤트 보드</a:t>
            </a:r>
            <a:r>
              <a:rPr lang="en-US" altLang="ko-KR" sz="4450">
                <a:solidFill>
                  <a:srgbClr val="F2E782"/>
                </a:solidFill>
                <a:latin typeface="Prata"/>
              </a:rPr>
              <a:t>, </a:t>
            </a:r>
            <a:r>
              <a:rPr lang="ko-KR" altLang="en-US" sz="4450">
                <a:solidFill>
                  <a:srgbClr val="F2E782"/>
                </a:solidFill>
                <a:latin typeface="Prata"/>
              </a:rPr>
              <a:t>공지사항 보드 </a:t>
            </a:r>
            <a:r>
              <a:rPr lang="en-US" altLang="ko-KR" sz="4450">
                <a:solidFill>
                  <a:srgbClr val="F2E782"/>
                </a:solidFill>
                <a:latin typeface="Prata"/>
              </a:rPr>
              <a:t>view</a:t>
            </a:r>
            <a:endParaRPr lang="en-US" sz="4450"/>
          </a:p>
        </p:txBody>
      </p:sp>
      <p:sp>
        <p:nvSpPr>
          <p:cNvPr id="26" name="직사각형 25"/>
          <p:cNvSpPr/>
          <p:nvPr/>
        </p:nvSpPr>
        <p:spPr>
          <a:xfrm>
            <a:off x="1114425" y="1924050"/>
            <a:ext cx="5842966" cy="58682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00808" y="2087552"/>
            <a:ext cx="5001660" cy="4480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보드 이름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612416" y="5315994"/>
            <a:ext cx="4778444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List 1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12416" y="5737992"/>
            <a:ext cx="4778444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List 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622355" y="6154605"/>
            <a:ext cx="4778444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List 3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00808" y="5181084"/>
            <a:ext cx="5001660" cy="23178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500808" y="2676795"/>
            <a:ext cx="5001660" cy="23912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내용</a:t>
            </a:r>
          </a:p>
        </p:txBody>
      </p:sp>
      <p:cxnSp>
        <p:nvCxnSpPr>
          <p:cNvPr id="38" name="직선 연결선 37"/>
          <p:cNvCxnSpPr>
            <a:stCxn id="35" idx="3"/>
            <a:endCxn id="54" idx="1"/>
          </p:cNvCxnSpPr>
          <p:nvPr/>
        </p:nvCxnSpPr>
        <p:spPr>
          <a:xfrm>
            <a:off x="6502468" y="6340030"/>
            <a:ext cx="1406233" cy="5740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37909" y="2076451"/>
            <a:ext cx="4886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제목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작성자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작성 날짜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수정 날짜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등등</a:t>
            </a:r>
            <a:r>
              <a:rPr lang="en-US" altLang="ko-KR">
                <a:solidFill>
                  <a:schemeClr val="bg1"/>
                </a:solidFill>
              </a:rPr>
              <a:t>.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>
            <a:stCxn id="27" idx="3"/>
            <a:endCxn id="39" idx="1"/>
          </p:cNvCxnSpPr>
          <p:nvPr/>
        </p:nvCxnSpPr>
        <p:spPr>
          <a:xfrm flipV="1">
            <a:off x="6502468" y="2261117"/>
            <a:ext cx="1535441" cy="504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22355" y="6590870"/>
            <a:ext cx="4768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.</a:t>
            </a:r>
          </a:p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08701" y="6729369"/>
            <a:ext cx="4886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댓글 </a:t>
            </a:r>
            <a:r>
              <a:rPr lang="en-US" altLang="ko-KR">
                <a:solidFill>
                  <a:schemeClr val="bg1"/>
                </a:solidFill>
              </a:rPr>
              <a:t>- </a:t>
            </a:r>
            <a:r>
              <a:rPr lang="ko-KR" altLang="en-US">
                <a:solidFill>
                  <a:schemeClr val="bg1"/>
                </a:solidFill>
              </a:rPr>
              <a:t>덧글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114425" y="1924050"/>
            <a:ext cx="5842966" cy="58682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82746" y="1997695"/>
            <a:ext cx="774272" cy="448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/>
              <a:t>Menu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682746" y="2445782"/>
            <a:ext cx="4429397" cy="516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8" name="직선 연결선 37"/>
          <p:cNvCxnSpPr>
            <a:stCxn id="58" idx="3"/>
            <a:endCxn id="54" idx="1"/>
          </p:cNvCxnSpPr>
          <p:nvPr/>
        </p:nvCxnSpPr>
        <p:spPr>
          <a:xfrm>
            <a:off x="5831155" y="3796979"/>
            <a:ext cx="2077546" cy="6202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37909" y="2076451"/>
            <a:ext cx="4886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커피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종류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신제품</a:t>
            </a:r>
          </a:p>
        </p:txBody>
      </p:sp>
      <p:cxnSp>
        <p:nvCxnSpPr>
          <p:cNvPr id="40" name="직선 연결선 39"/>
          <p:cNvCxnSpPr>
            <a:stCxn id="56" idx="3"/>
            <a:endCxn id="39" idx="1"/>
          </p:cNvCxnSpPr>
          <p:nvPr/>
        </p:nvCxnSpPr>
        <p:spPr>
          <a:xfrm flipV="1">
            <a:off x="6036196" y="2261117"/>
            <a:ext cx="2001713" cy="458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08701" y="4232587"/>
            <a:ext cx="4886274" cy="642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사진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메뉴명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 바로구매</a:t>
            </a:r>
            <a:br>
              <a:rPr lang="ko-KR" altLang="en-US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-</a:t>
            </a:r>
            <a:r>
              <a:rPr lang="ko-KR" altLang="en-US">
                <a:solidFill>
                  <a:schemeClr val="bg1"/>
                </a:solidFill>
              </a:rPr>
              <a:t> 구매모드시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체크박스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수량 표시 추가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 0"/>
          <p:cNvSpPr/>
          <p:nvPr/>
        </p:nvSpPr>
        <p:spPr>
          <a:xfrm>
            <a:off x="793789" y="868561"/>
            <a:ext cx="8449601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ko-KR" altLang="en-US" sz="4450">
                <a:solidFill>
                  <a:srgbClr val="F2E782"/>
                </a:solidFill>
                <a:latin typeface="Prata"/>
              </a:rPr>
              <a:t>메뉴 </a:t>
            </a:r>
            <a:r>
              <a:rPr lang="en-US" altLang="ko-KR" sz="4450">
                <a:solidFill>
                  <a:srgbClr val="F2E782"/>
                </a:solidFill>
                <a:latin typeface="Prata"/>
              </a:rPr>
              <a:t>menu.html</a:t>
            </a:r>
            <a:endParaRPr lang="en-US" sz="4450"/>
          </a:p>
        </p:txBody>
      </p:sp>
      <p:sp>
        <p:nvSpPr>
          <p:cNvPr id="56" name="직사각형 28"/>
          <p:cNvSpPr/>
          <p:nvPr/>
        </p:nvSpPr>
        <p:spPr>
          <a:xfrm>
            <a:off x="1758694" y="2565516"/>
            <a:ext cx="4277502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List 1</a:t>
            </a:r>
            <a:endParaRPr lang="ko-KR" altLang="en-US"/>
          </a:p>
        </p:txBody>
      </p:sp>
      <p:sp>
        <p:nvSpPr>
          <p:cNvPr id="57" name="직사각형 28"/>
          <p:cNvSpPr/>
          <p:nvPr/>
        </p:nvSpPr>
        <p:spPr>
          <a:xfrm>
            <a:off x="1758694" y="3082199"/>
            <a:ext cx="1933710" cy="14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item1</a:t>
            </a:r>
          </a:p>
        </p:txBody>
      </p:sp>
      <p:sp>
        <p:nvSpPr>
          <p:cNvPr id="58" name="직사각형 28"/>
          <p:cNvSpPr/>
          <p:nvPr/>
        </p:nvSpPr>
        <p:spPr>
          <a:xfrm>
            <a:off x="3897445" y="3082199"/>
            <a:ext cx="1933710" cy="14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item2</a:t>
            </a:r>
          </a:p>
        </p:txBody>
      </p:sp>
      <p:sp>
        <p:nvSpPr>
          <p:cNvPr id="59" name="직사각형 28"/>
          <p:cNvSpPr/>
          <p:nvPr/>
        </p:nvSpPr>
        <p:spPr>
          <a:xfrm>
            <a:off x="1758694" y="4601919"/>
            <a:ext cx="1933710" cy="14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item1</a:t>
            </a:r>
          </a:p>
        </p:txBody>
      </p:sp>
      <p:sp>
        <p:nvSpPr>
          <p:cNvPr id="60" name="직사각형 28"/>
          <p:cNvSpPr/>
          <p:nvPr/>
        </p:nvSpPr>
        <p:spPr>
          <a:xfrm>
            <a:off x="3897445" y="4601919"/>
            <a:ext cx="1933710" cy="14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item2</a:t>
            </a:r>
          </a:p>
        </p:txBody>
      </p:sp>
      <p:sp>
        <p:nvSpPr>
          <p:cNvPr id="61" name="직사각형 28"/>
          <p:cNvSpPr/>
          <p:nvPr/>
        </p:nvSpPr>
        <p:spPr>
          <a:xfrm>
            <a:off x="6344862" y="4312197"/>
            <a:ext cx="525066" cy="1429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list</a:t>
            </a:r>
          </a:p>
        </p:txBody>
      </p:sp>
      <p:cxnSp>
        <p:nvCxnSpPr>
          <p:cNvPr id="62" name="직선 연결선 37"/>
          <p:cNvCxnSpPr>
            <a:stCxn id="61" idx="3"/>
            <a:endCxn id="63" idx="1"/>
          </p:cNvCxnSpPr>
          <p:nvPr/>
        </p:nvCxnSpPr>
        <p:spPr>
          <a:xfrm>
            <a:off x="6869928" y="5026977"/>
            <a:ext cx="1167981" cy="4743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53"/>
          <p:cNvSpPr txBox="1"/>
          <p:nvPr/>
        </p:nvSpPr>
        <p:spPr>
          <a:xfrm>
            <a:off x="8037909" y="5316699"/>
            <a:ext cx="4886274" cy="634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구매모드 유무 결정 </a:t>
            </a:r>
            <a:r>
              <a:rPr lang="en-US" altLang="ko-KR">
                <a:solidFill>
                  <a:schemeClr val="bg1"/>
                </a:solidFill>
              </a:rPr>
              <a:t>(Avbsolute)</a:t>
            </a:r>
            <a:br>
              <a:rPr lang="en-US" altLang="ko-KR">
                <a:solidFill>
                  <a:schemeClr val="bg1"/>
                </a:solidFill>
              </a:rPr>
            </a:br>
            <a:r>
              <a:rPr lang="en-US" altLang="ko-KR">
                <a:solidFill>
                  <a:schemeClr val="bg1"/>
                </a:solidFill>
              </a:rPr>
              <a:t> -</a:t>
            </a:r>
            <a:r>
              <a:rPr lang="ko-KR" altLang="en-US">
                <a:solidFill>
                  <a:schemeClr val="bg1"/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width</a:t>
            </a:r>
            <a:r>
              <a:rPr lang="ko-KR" altLang="en-US">
                <a:solidFill>
                  <a:schemeClr val="bg1"/>
                </a:solidFill>
              </a:rPr>
              <a:t>가 얼마 이하시 아래로 고정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0"/>
          <p:cNvSpPr/>
          <p:nvPr/>
        </p:nvSpPr>
        <p:spPr>
          <a:xfrm>
            <a:off x="793789" y="868561"/>
            <a:ext cx="8449601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ko-KR" altLang="en-US" sz="4450">
                <a:solidFill>
                  <a:srgbClr val="F2E782"/>
                </a:solidFill>
                <a:latin typeface="Prata"/>
              </a:rPr>
              <a:t>메뉴 </a:t>
            </a:r>
            <a:r>
              <a:rPr lang="en-US" altLang="ko-KR" sz="4450">
                <a:solidFill>
                  <a:srgbClr val="F2E782"/>
                </a:solidFill>
                <a:latin typeface="Prata"/>
              </a:rPr>
              <a:t>menu.html</a:t>
            </a:r>
            <a:r>
              <a:rPr lang="ko-KR" altLang="en-US" sz="4450">
                <a:solidFill>
                  <a:srgbClr val="F2E782"/>
                </a:solidFill>
                <a:latin typeface="Prata"/>
              </a:rPr>
              <a:t> 모달창</a:t>
            </a:r>
          </a:p>
        </p:txBody>
      </p:sp>
      <p:sp>
        <p:nvSpPr>
          <p:cNvPr id="64" name="직사각형 36"/>
          <p:cNvSpPr/>
          <p:nvPr/>
        </p:nvSpPr>
        <p:spPr>
          <a:xfrm>
            <a:off x="1746247" y="2001282"/>
            <a:ext cx="4429397" cy="516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38"/>
          <p:cNvSpPr txBox="1"/>
          <p:nvPr/>
        </p:nvSpPr>
        <p:spPr>
          <a:xfrm>
            <a:off x="7826243" y="868561"/>
            <a:ext cx="4886274" cy="901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바로 구매 모드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r>
              <a:rPr lang="ko-KR" altLang="en-US">
                <a:solidFill>
                  <a:schemeClr val="bg1"/>
                </a:solidFill>
              </a:rPr>
              <a:t> 혹은 구매모드에서 </a:t>
            </a:r>
            <a:br>
              <a:rPr lang="ko-KR" altLang="en-US">
                <a:solidFill>
                  <a:schemeClr val="bg1"/>
                </a:solidFill>
              </a:rPr>
            </a:br>
            <a:r>
              <a:rPr lang="ko-KR" altLang="en-US">
                <a:solidFill>
                  <a:schemeClr val="bg1"/>
                </a:solidFill>
              </a:rPr>
              <a:t>구매 확인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버튼 누를 시</a:t>
            </a:r>
            <a:r>
              <a:rPr lang="en-US" altLang="ko-KR">
                <a:solidFill>
                  <a:schemeClr val="bg1"/>
                </a:solidFill>
              </a:rPr>
              <a:t>,</a:t>
            </a:r>
            <a:br>
              <a:rPr lang="ko-KR" altLang="en-US">
                <a:solidFill>
                  <a:schemeClr val="bg1"/>
                </a:solidFill>
              </a:rPr>
            </a:br>
            <a:r>
              <a:rPr lang="ko-KR" altLang="en-US">
                <a:solidFill>
                  <a:schemeClr val="bg1"/>
                </a:solidFill>
              </a:rPr>
              <a:t>모달창이 뜬다</a:t>
            </a:r>
            <a:r>
              <a:rPr lang="en-US" altLang="ko-KR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6" name="직사각형 26"/>
          <p:cNvSpPr/>
          <p:nvPr/>
        </p:nvSpPr>
        <p:spPr>
          <a:xfrm>
            <a:off x="1936746" y="2198778"/>
            <a:ext cx="1864355" cy="448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/>
              <a:t>구매 확인서</a:t>
            </a:r>
          </a:p>
        </p:txBody>
      </p:sp>
      <p:sp>
        <p:nvSpPr>
          <p:cNvPr id="67" name="직사각형 28"/>
          <p:cNvSpPr/>
          <p:nvPr/>
        </p:nvSpPr>
        <p:spPr>
          <a:xfrm>
            <a:off x="1936746" y="2646866"/>
            <a:ext cx="3970586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item 1 X </a:t>
            </a:r>
            <a:r>
              <a:rPr lang="ko-KR" altLang="en-US"/>
              <a:t>수량 </a:t>
            </a:r>
            <a:r>
              <a:rPr lang="en-US" altLang="ko-KR"/>
              <a:t>=</a:t>
            </a:r>
            <a:r>
              <a:rPr lang="ko-KR" altLang="en-US"/>
              <a:t> 금액</a:t>
            </a:r>
            <a:r>
              <a:rPr lang="en-US" altLang="ko-KR"/>
              <a:t>1</a:t>
            </a:r>
          </a:p>
        </p:txBody>
      </p:sp>
      <p:sp>
        <p:nvSpPr>
          <p:cNvPr id="68" name="직사각형 28"/>
          <p:cNvSpPr/>
          <p:nvPr/>
        </p:nvSpPr>
        <p:spPr>
          <a:xfrm>
            <a:off x="1936746" y="3144283"/>
            <a:ext cx="3970586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item 2</a:t>
            </a:r>
            <a:r>
              <a:rPr lang="ko-KR" altLang="en-US"/>
              <a:t> </a:t>
            </a:r>
            <a:r>
              <a:rPr lang="en-US" altLang="ko-KR"/>
              <a:t>X </a:t>
            </a:r>
            <a:r>
              <a:rPr lang="ko-KR" altLang="en-US"/>
              <a:t>수량 </a:t>
            </a:r>
            <a:r>
              <a:rPr lang="en-US" altLang="ko-KR"/>
              <a:t>=</a:t>
            </a:r>
            <a:r>
              <a:rPr lang="ko-KR" altLang="en-US"/>
              <a:t> 금액</a:t>
            </a:r>
            <a:r>
              <a:rPr lang="en-US" altLang="ko-KR"/>
              <a:t>2</a:t>
            </a:r>
          </a:p>
        </p:txBody>
      </p:sp>
      <p:cxnSp>
        <p:nvCxnSpPr>
          <p:cNvPr id="69" name="직선 연결선 68"/>
          <p:cNvCxnSpPr/>
          <p:nvPr/>
        </p:nvCxnSpPr>
        <p:spPr>
          <a:xfrm flipV="1">
            <a:off x="1936747" y="4114800"/>
            <a:ext cx="39705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28"/>
          <p:cNvSpPr/>
          <p:nvPr/>
        </p:nvSpPr>
        <p:spPr>
          <a:xfrm>
            <a:off x="1936746" y="4428007"/>
            <a:ext cx="3970586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Total sum</a:t>
            </a:r>
          </a:p>
        </p:txBody>
      </p:sp>
      <p:sp>
        <p:nvSpPr>
          <p:cNvPr id="71" name="직사각형 28"/>
          <p:cNvSpPr/>
          <p:nvPr/>
        </p:nvSpPr>
        <p:spPr>
          <a:xfrm>
            <a:off x="1936746" y="5528673"/>
            <a:ext cx="3970586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구매하기</a:t>
            </a:r>
          </a:p>
        </p:txBody>
      </p:sp>
      <p:sp>
        <p:nvSpPr>
          <p:cNvPr id="72" name="직사각형 26"/>
          <p:cNvSpPr/>
          <p:nvPr/>
        </p:nvSpPr>
        <p:spPr>
          <a:xfrm>
            <a:off x="5484678" y="2198778"/>
            <a:ext cx="466088" cy="34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/>
              <a:t>X</a:t>
            </a:r>
          </a:p>
        </p:txBody>
      </p:sp>
      <p:cxnSp>
        <p:nvCxnSpPr>
          <p:cNvPr id="73" name="직선 연결선 72"/>
          <p:cNvCxnSpPr>
            <a:stCxn id="72" idx="3"/>
            <a:endCxn id="74" idx="1"/>
          </p:cNvCxnSpPr>
          <p:nvPr/>
        </p:nvCxnSpPr>
        <p:spPr>
          <a:xfrm>
            <a:off x="5950767" y="2370868"/>
            <a:ext cx="2287649" cy="657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8"/>
          <p:cNvSpPr txBox="1"/>
          <p:nvPr/>
        </p:nvSpPr>
        <p:spPr>
          <a:xfrm>
            <a:off x="8238416" y="2848161"/>
            <a:ext cx="1457274" cy="359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취소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버튼</a:t>
            </a:r>
          </a:p>
        </p:txBody>
      </p:sp>
      <p:sp>
        <p:nvSpPr>
          <p:cNvPr id="75" name="직사각형 28"/>
          <p:cNvSpPr/>
          <p:nvPr/>
        </p:nvSpPr>
        <p:spPr>
          <a:xfrm>
            <a:off x="3404036" y="2198778"/>
            <a:ext cx="2080641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픽업 </a:t>
            </a:r>
            <a:r>
              <a:rPr lang="en-US" altLang="ko-KR"/>
              <a:t>/</a:t>
            </a:r>
            <a:r>
              <a:rPr lang="ko-KR" altLang="en-US"/>
              <a:t> 배달</a:t>
            </a:r>
          </a:p>
        </p:txBody>
      </p:sp>
      <p:cxnSp>
        <p:nvCxnSpPr>
          <p:cNvPr id="76" name="직선 연결선 75"/>
          <p:cNvCxnSpPr>
            <a:stCxn id="75" idx="3"/>
            <a:endCxn id="77" idx="1"/>
          </p:cNvCxnSpPr>
          <p:nvPr/>
        </p:nvCxnSpPr>
        <p:spPr>
          <a:xfrm>
            <a:off x="5484679" y="2353248"/>
            <a:ext cx="2251615" cy="1931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8"/>
          <p:cNvSpPr txBox="1"/>
          <p:nvPr/>
        </p:nvSpPr>
        <p:spPr>
          <a:xfrm>
            <a:off x="7736294" y="3833203"/>
            <a:ext cx="3918792" cy="1184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chemeClr val="bg1"/>
                </a:solidFill>
              </a:rPr>
              <a:t>픽업과 배달을 </a:t>
            </a:r>
            <a:r>
              <a:rPr lang="ko-KR" altLang="en-US" dirty="0" err="1">
                <a:solidFill>
                  <a:schemeClr val="bg1"/>
                </a:solidFill>
              </a:rPr>
              <a:t>선택시</a:t>
            </a:r>
            <a:endParaRPr lang="ko-KR" altLang="en-US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ko-KR" altLang="en-US" dirty="0" err="1">
                <a:solidFill>
                  <a:schemeClr val="bg1"/>
                </a:solidFill>
              </a:rPr>
              <a:t>구글맵스로</a:t>
            </a:r>
            <a:r>
              <a:rPr lang="ko-KR" altLang="en-US" dirty="0">
                <a:solidFill>
                  <a:schemeClr val="bg1"/>
                </a:solidFill>
              </a:rPr>
              <a:t> 지점을 선택</a:t>
            </a:r>
          </a:p>
          <a:p>
            <a:pPr lvl="0">
              <a:defRPr/>
            </a:pPr>
            <a:r>
              <a:rPr lang="ko-KR" altLang="en-US" dirty="0">
                <a:solidFill>
                  <a:schemeClr val="bg1"/>
                </a:solidFill>
              </a:rPr>
              <a:t>선택 </a:t>
            </a:r>
            <a:r>
              <a:rPr lang="ko-KR" altLang="en-US" dirty="0" err="1">
                <a:solidFill>
                  <a:schemeClr val="bg1"/>
                </a:solidFill>
              </a:rPr>
              <a:t>완료시</a:t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‘</a:t>
            </a:r>
            <a:r>
              <a:rPr lang="ko-KR" altLang="en-US" dirty="0" err="1">
                <a:solidFill>
                  <a:schemeClr val="bg1"/>
                </a:solidFill>
              </a:rPr>
              <a:t>ㅁㅁ지점</a:t>
            </a:r>
            <a:r>
              <a:rPr lang="ko-KR" altLang="en-US" dirty="0">
                <a:solidFill>
                  <a:schemeClr val="bg1"/>
                </a:solidFill>
              </a:rPr>
              <a:t> 픽업</a:t>
            </a:r>
            <a:r>
              <a:rPr lang="en-US" altLang="ko-KR" dirty="0">
                <a:solidFill>
                  <a:schemeClr val="bg1"/>
                </a:solidFill>
              </a:rPr>
              <a:t>’</a:t>
            </a:r>
            <a:r>
              <a:rPr lang="ko-KR" altLang="en-US" dirty="0">
                <a:solidFill>
                  <a:schemeClr val="bg1"/>
                </a:solidFill>
              </a:rPr>
              <a:t>으로 지정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8" name="직사각형 28"/>
          <p:cNvSpPr/>
          <p:nvPr/>
        </p:nvSpPr>
        <p:spPr>
          <a:xfrm>
            <a:off x="7315200" y="5229009"/>
            <a:ext cx="3970586" cy="18072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구글 맵스</a:t>
            </a:r>
          </a:p>
        </p:txBody>
      </p:sp>
      <p:sp>
        <p:nvSpPr>
          <p:cNvPr id="79" name="직사각형 28"/>
          <p:cNvSpPr/>
          <p:nvPr/>
        </p:nvSpPr>
        <p:spPr>
          <a:xfrm>
            <a:off x="11478374" y="5218307"/>
            <a:ext cx="599379" cy="18072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지점 버튼들</a:t>
            </a:r>
          </a:p>
        </p:txBody>
      </p:sp>
      <p:sp>
        <p:nvSpPr>
          <p:cNvPr id="81" name="직사각형 28"/>
          <p:cNvSpPr/>
          <p:nvPr/>
        </p:nvSpPr>
        <p:spPr>
          <a:xfrm>
            <a:off x="1936747" y="5017770"/>
            <a:ext cx="3970585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배달시 </a:t>
            </a:r>
            <a:r>
              <a:rPr lang="en-US" altLang="ko-KR"/>
              <a:t>,</a:t>
            </a:r>
            <a:r>
              <a:rPr lang="ko-KR" altLang="en-US"/>
              <a:t> 주소 입력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0"/>
          <p:cNvSpPr/>
          <p:nvPr/>
        </p:nvSpPr>
        <p:spPr>
          <a:xfrm>
            <a:off x="793789" y="868561"/>
            <a:ext cx="8449601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ko-KR" altLang="en-US" sz="4450" dirty="0">
                <a:solidFill>
                  <a:srgbClr val="F2E782"/>
                </a:solidFill>
                <a:latin typeface="Prata"/>
              </a:rPr>
              <a:t>메뉴 </a:t>
            </a:r>
            <a:r>
              <a:rPr lang="en-US" altLang="ko-KR" sz="4450" dirty="0">
                <a:solidFill>
                  <a:srgbClr val="F2E782"/>
                </a:solidFill>
                <a:latin typeface="Prata"/>
              </a:rPr>
              <a:t>menu.html</a:t>
            </a:r>
            <a:r>
              <a:rPr lang="ko-KR" altLang="en-US" sz="4450" dirty="0">
                <a:solidFill>
                  <a:srgbClr val="F2E782"/>
                </a:solidFill>
                <a:latin typeface="Prata"/>
              </a:rPr>
              <a:t> </a:t>
            </a:r>
            <a:r>
              <a:rPr lang="ko-KR" altLang="en-US" sz="4450" dirty="0" err="1">
                <a:solidFill>
                  <a:srgbClr val="F2E782"/>
                </a:solidFill>
                <a:latin typeface="Prata"/>
              </a:rPr>
              <a:t>모달창</a:t>
            </a:r>
            <a:endParaRPr lang="ko-KR" altLang="en-US" sz="4450" dirty="0">
              <a:solidFill>
                <a:srgbClr val="F2E782"/>
              </a:solidFill>
              <a:latin typeface="Prata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5810556" y="3006685"/>
            <a:ext cx="2427859" cy="10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8"/>
          <p:cNvSpPr txBox="1"/>
          <p:nvPr/>
        </p:nvSpPr>
        <p:spPr>
          <a:xfrm>
            <a:off x="8238416" y="2848161"/>
            <a:ext cx="3116124" cy="359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버튼으로도 선택 가능</a:t>
            </a:r>
          </a:p>
        </p:txBody>
      </p:sp>
      <p:cxnSp>
        <p:nvCxnSpPr>
          <p:cNvPr id="76" name="직선 연결선 75"/>
          <p:cNvCxnSpPr>
            <a:stCxn id="78" idx="3"/>
            <a:endCxn id="77" idx="1"/>
          </p:cNvCxnSpPr>
          <p:nvPr/>
        </p:nvCxnSpPr>
        <p:spPr>
          <a:xfrm>
            <a:off x="5018589" y="3119631"/>
            <a:ext cx="2717704" cy="1177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38"/>
          <p:cNvSpPr txBox="1"/>
          <p:nvPr/>
        </p:nvSpPr>
        <p:spPr>
          <a:xfrm>
            <a:off x="7736294" y="4114800"/>
            <a:ext cx="3918792" cy="365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구글 맵스 지점 선택 시 </a:t>
            </a:r>
            <a:r>
              <a:rPr lang="en-US" altLang="ko-KR">
                <a:solidFill>
                  <a:schemeClr val="bg1"/>
                </a:solidFill>
              </a:rPr>
              <a:t>width</a:t>
            </a:r>
            <a:r>
              <a:rPr lang="ko-KR" altLang="en-US">
                <a:solidFill>
                  <a:schemeClr val="bg1"/>
                </a:solidFill>
              </a:rPr>
              <a:t>가 감소</a:t>
            </a:r>
          </a:p>
        </p:txBody>
      </p:sp>
      <p:sp>
        <p:nvSpPr>
          <p:cNvPr id="78" name="직사각형 28"/>
          <p:cNvSpPr/>
          <p:nvPr/>
        </p:nvSpPr>
        <p:spPr>
          <a:xfrm>
            <a:off x="1048003" y="2124462"/>
            <a:ext cx="3970586" cy="19903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구글 맵스</a:t>
            </a:r>
          </a:p>
        </p:txBody>
      </p:sp>
      <p:sp>
        <p:nvSpPr>
          <p:cNvPr id="79" name="직사각형 28"/>
          <p:cNvSpPr/>
          <p:nvPr/>
        </p:nvSpPr>
        <p:spPr>
          <a:xfrm>
            <a:off x="5211177" y="2113760"/>
            <a:ext cx="599379" cy="20010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지점 버튼들</a:t>
            </a:r>
          </a:p>
        </p:txBody>
      </p:sp>
      <p:sp>
        <p:nvSpPr>
          <p:cNvPr id="81" name="직사각형 28"/>
          <p:cNvSpPr/>
          <p:nvPr/>
        </p:nvSpPr>
        <p:spPr>
          <a:xfrm>
            <a:off x="1048003" y="5196007"/>
            <a:ext cx="2395989" cy="18072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구글 맵스</a:t>
            </a:r>
          </a:p>
        </p:txBody>
      </p:sp>
      <p:sp>
        <p:nvSpPr>
          <p:cNvPr id="82" name="직사각형 28"/>
          <p:cNvSpPr/>
          <p:nvPr/>
        </p:nvSpPr>
        <p:spPr>
          <a:xfrm>
            <a:off x="3525573" y="5196007"/>
            <a:ext cx="2284982" cy="18072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구글 맵스</a:t>
            </a:r>
          </a:p>
        </p:txBody>
      </p:sp>
      <p:cxnSp>
        <p:nvCxnSpPr>
          <p:cNvPr id="83" name="직선 연결선 82"/>
          <p:cNvCxnSpPr>
            <a:stCxn id="82" idx="3"/>
          </p:cNvCxnSpPr>
          <p:nvPr/>
        </p:nvCxnSpPr>
        <p:spPr>
          <a:xfrm>
            <a:off x="5810556" y="6099635"/>
            <a:ext cx="17133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38"/>
          <p:cNvSpPr txBox="1"/>
          <p:nvPr/>
        </p:nvSpPr>
        <p:spPr>
          <a:xfrm>
            <a:off x="7523893" y="5916667"/>
            <a:ext cx="3116124" cy="365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지점 상세 정보</a:t>
            </a:r>
          </a:p>
        </p:txBody>
      </p:sp>
      <p:sp>
        <p:nvSpPr>
          <p:cNvPr id="85" name="화살표: 오른쪽 84"/>
          <p:cNvSpPr/>
          <p:nvPr/>
        </p:nvSpPr>
        <p:spPr>
          <a:xfrm rot="5332082">
            <a:off x="3101528" y="4061169"/>
            <a:ext cx="684930" cy="808020"/>
          </a:xfrm>
          <a:prstGeom prst="rightArrow">
            <a:avLst>
              <a:gd name="adj1" fmla="val 42187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직사각형 26"/>
          <p:cNvSpPr/>
          <p:nvPr/>
        </p:nvSpPr>
        <p:spPr>
          <a:xfrm>
            <a:off x="5277823" y="2124462"/>
            <a:ext cx="466088" cy="34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/>
              <a:t>X</a:t>
            </a:r>
          </a:p>
        </p:txBody>
      </p:sp>
      <p:sp>
        <p:nvSpPr>
          <p:cNvPr id="89" name="직사각형 26"/>
          <p:cNvSpPr/>
          <p:nvPr/>
        </p:nvSpPr>
        <p:spPr>
          <a:xfrm>
            <a:off x="5197179" y="5351056"/>
            <a:ext cx="466088" cy="344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ko-KR"/>
              <a:t>X</a:t>
            </a:r>
          </a:p>
        </p:txBody>
      </p:sp>
      <p:sp>
        <p:nvSpPr>
          <p:cNvPr id="90" name="직사각형 28"/>
          <p:cNvSpPr/>
          <p:nvPr/>
        </p:nvSpPr>
        <p:spPr>
          <a:xfrm>
            <a:off x="3725925" y="6539540"/>
            <a:ext cx="942139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픽업</a:t>
            </a:r>
          </a:p>
        </p:txBody>
      </p:sp>
      <p:sp>
        <p:nvSpPr>
          <p:cNvPr id="91" name="직사각형 28"/>
          <p:cNvSpPr/>
          <p:nvPr/>
        </p:nvSpPr>
        <p:spPr>
          <a:xfrm>
            <a:off x="4668065" y="6539540"/>
            <a:ext cx="942139" cy="3089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배달</a:t>
            </a:r>
          </a:p>
        </p:txBody>
      </p:sp>
      <p:cxnSp>
        <p:nvCxnSpPr>
          <p:cNvPr id="92" name="직선 화살표 연결선 91"/>
          <p:cNvCxnSpPr>
            <a:stCxn id="89" idx="0"/>
          </p:cNvCxnSpPr>
          <p:nvPr/>
        </p:nvCxnSpPr>
        <p:spPr>
          <a:xfrm rot="16200000" flipV="1">
            <a:off x="4697631" y="4618466"/>
            <a:ext cx="1053549" cy="411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38"/>
          <p:cNvSpPr txBox="1"/>
          <p:nvPr/>
        </p:nvSpPr>
        <p:spPr>
          <a:xfrm>
            <a:off x="4819380" y="4641316"/>
            <a:ext cx="1413529" cy="366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되돌아가기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3C8F26-DB05-45BE-9A5A-006B5D5D9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6DA6AC-1B57-4AC1-8A8D-A8608A0321CA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A90D4F3D-13B8-40D6-96E5-B08FBB36C206}"/>
              </a:ext>
            </a:extLst>
          </p:cNvPr>
          <p:cNvSpPr/>
          <p:nvPr/>
        </p:nvSpPr>
        <p:spPr>
          <a:xfrm>
            <a:off x="793789" y="868561"/>
            <a:ext cx="8449601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ko-KR" altLang="en-US" sz="4800" b="0" i="0" dirty="0" err="1">
                <a:solidFill>
                  <a:srgbClr val="F2E782"/>
                </a:solidFill>
                <a:effectLst/>
                <a:latin typeface="NotoSansKR"/>
              </a:rPr>
              <a:t>깃허브</a:t>
            </a:r>
            <a:r>
              <a:rPr lang="ko-KR" altLang="en-US" sz="4800" b="0" i="0" dirty="0">
                <a:solidFill>
                  <a:srgbClr val="F2E782"/>
                </a:solidFill>
                <a:effectLst/>
                <a:latin typeface="NotoSansKR"/>
              </a:rPr>
              <a:t> 주소 </a:t>
            </a:r>
            <a:r>
              <a:rPr lang="en-US" altLang="ko-KR" sz="4800" b="0" i="0" dirty="0">
                <a:solidFill>
                  <a:srgbClr val="F2E782"/>
                </a:solidFill>
                <a:effectLst/>
                <a:latin typeface="NotoSansKR"/>
              </a:rPr>
              <a:t>/ AWS </a:t>
            </a:r>
            <a:r>
              <a:rPr lang="ko-KR" altLang="en-US" sz="4800" b="0" i="0" dirty="0">
                <a:solidFill>
                  <a:srgbClr val="F2E782"/>
                </a:solidFill>
                <a:effectLst/>
                <a:latin typeface="NotoSansKR"/>
              </a:rPr>
              <a:t>주소</a:t>
            </a:r>
            <a:endParaRPr lang="ko-KR" altLang="en-US" sz="4450" dirty="0">
              <a:solidFill>
                <a:srgbClr val="F2E782"/>
              </a:solidFill>
              <a:latin typeface="Prata"/>
            </a:endParaRP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04606296-5849-4321-BFE1-E19495D868A0}"/>
              </a:ext>
            </a:extLst>
          </p:cNvPr>
          <p:cNvSpPr txBox="1"/>
          <p:nvPr/>
        </p:nvSpPr>
        <p:spPr>
          <a:xfrm>
            <a:off x="4045164" y="2524767"/>
            <a:ext cx="654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0" i="0" u="none" strike="noStrike" dirty="0">
                <a:solidFill>
                  <a:srgbClr val="1264A3"/>
                </a:solidFill>
                <a:effectLst/>
                <a:latin typeface="NotoSansKR"/>
                <a:hlinkClick r:id="rId2"/>
              </a:rPr>
              <a:t>https://github.com/osm3735/team_project_2nd.git</a:t>
            </a:r>
            <a:r>
              <a:rPr lang="en-US" altLang="ko-KR" b="0" i="0" u="none" strike="noStrike" dirty="0">
                <a:solidFill>
                  <a:srgbClr val="1264A3"/>
                </a:solidFill>
                <a:effectLst/>
                <a:latin typeface="NotoSansKR"/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B1516603-2C7B-40E9-94DE-95B481D6E635}"/>
              </a:ext>
            </a:extLst>
          </p:cNvPr>
          <p:cNvSpPr txBox="1"/>
          <p:nvPr/>
        </p:nvSpPr>
        <p:spPr>
          <a:xfrm>
            <a:off x="2750001" y="2524767"/>
            <a:ext cx="95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</a:rPr>
              <a:t>Git hub : </a:t>
            </a:r>
          </a:p>
        </p:txBody>
      </p:sp>
      <p:sp>
        <p:nvSpPr>
          <p:cNvPr id="6" name="TextBox 38">
            <a:extLst>
              <a:ext uri="{FF2B5EF4-FFF2-40B4-BE49-F238E27FC236}">
                <a16:creationId xmlns:a16="http://schemas.microsoft.com/office/drawing/2014/main" id="{62F4DB56-CEE4-4B60-BC72-6DAA76D8DF8B}"/>
              </a:ext>
            </a:extLst>
          </p:cNvPr>
          <p:cNvSpPr txBox="1"/>
          <p:nvPr/>
        </p:nvSpPr>
        <p:spPr>
          <a:xfrm>
            <a:off x="4045164" y="3581407"/>
            <a:ext cx="654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0" i="0" u="none" strike="noStrike" dirty="0">
                <a:solidFill>
                  <a:srgbClr val="1264A3"/>
                </a:solidFill>
                <a:effectLst/>
                <a:latin typeface="NotoSansKR"/>
                <a:hlinkClick r:id="rId2"/>
              </a:rPr>
              <a:t>https://github.com/osm3735/team_project_2nd.git</a:t>
            </a:r>
            <a:r>
              <a:rPr lang="en-US" altLang="ko-KR" b="0" i="0" u="none" strike="noStrike" dirty="0">
                <a:solidFill>
                  <a:srgbClr val="1264A3"/>
                </a:solidFill>
                <a:effectLst/>
                <a:latin typeface="NotoSansKR"/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TextBox 38">
            <a:extLst>
              <a:ext uri="{FF2B5EF4-FFF2-40B4-BE49-F238E27FC236}">
                <a16:creationId xmlns:a16="http://schemas.microsoft.com/office/drawing/2014/main" id="{0B277120-443E-4D9B-A411-78BA6349ED60}"/>
              </a:ext>
            </a:extLst>
          </p:cNvPr>
          <p:cNvSpPr txBox="1"/>
          <p:nvPr/>
        </p:nvSpPr>
        <p:spPr>
          <a:xfrm>
            <a:off x="2750001" y="3581407"/>
            <a:ext cx="950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solidFill>
                  <a:schemeClr val="bg1"/>
                </a:solidFill>
              </a:rPr>
              <a:t>aws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4774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98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</a:rPr>
              <a:t>목차</a:t>
            </a:r>
            <a:endParaRPr lang="en-US" sz="445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530906" y="5589394"/>
            <a:ext cx="1659555" cy="1126445"/>
            <a:chOff x="1530906" y="5589394"/>
            <a:chExt cx="1659555" cy="1126445"/>
          </a:xfrm>
        </p:grpSpPr>
        <p:sp>
          <p:nvSpPr>
            <p:cNvPr id="11" name="Text 8"/>
            <p:cNvSpPr/>
            <p:nvPr/>
          </p:nvSpPr>
          <p:spPr>
            <a:xfrm>
              <a:off x="1530906" y="6361509"/>
              <a:ext cx="165955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ko-KR" altLang="en-US" sz="2200" dirty="0">
                  <a:solidFill>
                    <a:srgbClr val="CFCBBF"/>
                  </a:solidFill>
                  <a:latin typeface="Prata" pitchFamily="34" charset="0"/>
                  <a:ea typeface="Prata" pitchFamily="34" charset="-122"/>
                  <a:cs typeface="Prata" pitchFamily="34" charset="-120"/>
                </a:rPr>
                <a:t>팀 소개</a:t>
              </a:r>
              <a:endParaRPr lang="en-US" sz="2200" dirty="0"/>
            </a:p>
          </p:txBody>
        </p:sp>
        <p:sp>
          <p:nvSpPr>
            <p:cNvPr id="13" name="Shape 10"/>
            <p:cNvSpPr/>
            <p:nvPr/>
          </p:nvSpPr>
          <p:spPr>
            <a:xfrm>
              <a:off x="2105532" y="5589394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</p:grpSp>
      <p:grpSp>
        <p:nvGrpSpPr>
          <p:cNvPr id="25" name="그룹 24"/>
          <p:cNvGrpSpPr/>
          <p:nvPr/>
        </p:nvGrpSpPr>
        <p:grpSpPr>
          <a:xfrm>
            <a:off x="4075323" y="5589394"/>
            <a:ext cx="1659555" cy="1126445"/>
            <a:chOff x="1530906" y="5589394"/>
            <a:chExt cx="1659555" cy="1126445"/>
          </a:xfrm>
        </p:grpSpPr>
        <p:sp>
          <p:nvSpPr>
            <p:cNvPr id="26" name="Text 8"/>
            <p:cNvSpPr/>
            <p:nvPr/>
          </p:nvSpPr>
          <p:spPr>
            <a:xfrm>
              <a:off x="1530906" y="6361509"/>
              <a:ext cx="165955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ko-KR" altLang="en-US" sz="2200" dirty="0">
                  <a:solidFill>
                    <a:srgbClr val="CFCBBF"/>
                  </a:solidFill>
                  <a:latin typeface="Prata" pitchFamily="34" charset="0"/>
                  <a:ea typeface="Prata" pitchFamily="34" charset="-122"/>
                  <a:cs typeface="Prata" pitchFamily="34" charset="-120"/>
                </a:rPr>
                <a:t>프로젝트 소개</a:t>
              </a:r>
              <a:endParaRPr lang="en-US" sz="2200" dirty="0"/>
            </a:p>
          </p:txBody>
        </p:sp>
        <p:sp>
          <p:nvSpPr>
            <p:cNvPr id="27" name="Shape 10"/>
            <p:cNvSpPr/>
            <p:nvPr/>
          </p:nvSpPr>
          <p:spPr>
            <a:xfrm>
              <a:off x="2105532" y="5589394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</p:grpSp>
      <p:grpSp>
        <p:nvGrpSpPr>
          <p:cNvPr id="28" name="그룹 27"/>
          <p:cNvGrpSpPr/>
          <p:nvPr/>
        </p:nvGrpSpPr>
        <p:grpSpPr>
          <a:xfrm>
            <a:off x="6619740" y="5589394"/>
            <a:ext cx="1659555" cy="1126445"/>
            <a:chOff x="1530906" y="5589394"/>
            <a:chExt cx="1659555" cy="1126445"/>
          </a:xfrm>
        </p:grpSpPr>
        <p:sp>
          <p:nvSpPr>
            <p:cNvPr id="29" name="Text 8"/>
            <p:cNvSpPr/>
            <p:nvPr/>
          </p:nvSpPr>
          <p:spPr>
            <a:xfrm>
              <a:off x="1530906" y="6361509"/>
              <a:ext cx="165955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ko-KR" altLang="en-US" sz="2200" dirty="0">
                  <a:solidFill>
                    <a:srgbClr val="CFCBBF"/>
                  </a:solidFill>
                  <a:latin typeface="Prata" pitchFamily="34" charset="0"/>
                </a:rPr>
                <a:t>프로젝트 구성</a:t>
              </a:r>
              <a:endParaRPr lang="en-US" sz="2200" dirty="0"/>
            </a:p>
          </p:txBody>
        </p:sp>
        <p:sp>
          <p:nvSpPr>
            <p:cNvPr id="30" name="Shape 10"/>
            <p:cNvSpPr/>
            <p:nvPr/>
          </p:nvSpPr>
          <p:spPr>
            <a:xfrm>
              <a:off x="2105532" y="5589394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</p:grpSp>
      <p:cxnSp>
        <p:nvCxnSpPr>
          <p:cNvPr id="68" name="직선 화살표 연결선 67"/>
          <p:cNvCxnSpPr>
            <a:stCxn id="13" idx="3"/>
            <a:endCxn id="27" idx="1"/>
          </p:cNvCxnSpPr>
          <p:nvPr/>
        </p:nvCxnSpPr>
        <p:spPr>
          <a:xfrm>
            <a:off x="2615834" y="5844545"/>
            <a:ext cx="20341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27" idx="3"/>
            <a:endCxn id="30" idx="1"/>
          </p:cNvCxnSpPr>
          <p:nvPr/>
        </p:nvCxnSpPr>
        <p:spPr>
          <a:xfrm>
            <a:off x="5160251" y="5844545"/>
            <a:ext cx="20341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30" idx="3"/>
            <a:endCxn id="77" idx="1"/>
          </p:cNvCxnSpPr>
          <p:nvPr/>
        </p:nvCxnSpPr>
        <p:spPr>
          <a:xfrm>
            <a:off x="7704668" y="5844545"/>
            <a:ext cx="20341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/>
          <p:cNvGrpSpPr/>
          <p:nvPr/>
        </p:nvGrpSpPr>
        <p:grpSpPr>
          <a:xfrm>
            <a:off x="9164157" y="5589394"/>
            <a:ext cx="1659555" cy="1126445"/>
            <a:chOff x="1530906" y="5589394"/>
            <a:chExt cx="1659555" cy="1126445"/>
          </a:xfrm>
        </p:grpSpPr>
        <p:sp>
          <p:nvSpPr>
            <p:cNvPr id="76" name="Text 8"/>
            <p:cNvSpPr/>
            <p:nvPr/>
          </p:nvSpPr>
          <p:spPr>
            <a:xfrm>
              <a:off x="1530906" y="6361509"/>
              <a:ext cx="165955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ko-KR" altLang="en-US" sz="2200">
                  <a:solidFill>
                    <a:srgbClr val="CFCBBF"/>
                  </a:solidFill>
                  <a:latin typeface="Prata" pitchFamily="34" charset="0"/>
                </a:rPr>
                <a:t>스토리 보드</a:t>
              </a:r>
              <a:endParaRPr lang="en-US" sz="2200" dirty="0"/>
            </a:p>
          </p:txBody>
        </p:sp>
        <p:sp>
          <p:nvSpPr>
            <p:cNvPr id="77" name="Shape 10"/>
            <p:cNvSpPr/>
            <p:nvPr/>
          </p:nvSpPr>
          <p:spPr>
            <a:xfrm>
              <a:off x="2105532" y="5589394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</p:grpSp>
      <p:cxnSp>
        <p:nvCxnSpPr>
          <p:cNvPr id="79" name="직선 화살표 연결선 78"/>
          <p:cNvCxnSpPr>
            <a:stCxn id="77" idx="3"/>
            <a:endCxn id="54" idx="1"/>
          </p:cNvCxnSpPr>
          <p:nvPr/>
        </p:nvCxnSpPr>
        <p:spPr>
          <a:xfrm>
            <a:off x="10249085" y="5844545"/>
            <a:ext cx="203411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11708574" y="5589394"/>
            <a:ext cx="1659555" cy="1126445"/>
            <a:chOff x="1530906" y="5589394"/>
            <a:chExt cx="1659555" cy="1126445"/>
          </a:xfrm>
        </p:grpSpPr>
        <p:sp>
          <p:nvSpPr>
            <p:cNvPr id="86" name="Text 8"/>
            <p:cNvSpPr/>
            <p:nvPr/>
          </p:nvSpPr>
          <p:spPr>
            <a:xfrm>
              <a:off x="1530906" y="6361509"/>
              <a:ext cx="165955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altLang="ko-KR" sz="2200" dirty="0">
                  <a:solidFill>
                    <a:srgbClr val="CFCBBF"/>
                  </a:solidFill>
                  <a:latin typeface="Prata" pitchFamily="34" charset="0"/>
                </a:rPr>
                <a:t>Q&amp;A</a:t>
              </a:r>
            </a:p>
          </p:txBody>
        </p:sp>
        <p:sp>
          <p:nvSpPr>
            <p:cNvPr id="87" name="Shape 10"/>
            <p:cNvSpPr/>
            <p:nvPr/>
          </p:nvSpPr>
          <p:spPr>
            <a:xfrm>
              <a:off x="2105532" y="5589394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012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발표를 마치며</a:t>
            </a:r>
            <a:endParaRPr lang="en-US" sz="4450" dirty="0"/>
          </a:p>
        </p:txBody>
      </p:sp>
      <p:grpSp>
        <p:nvGrpSpPr>
          <p:cNvPr id="4" name="그룹 3"/>
          <p:cNvGrpSpPr/>
          <p:nvPr/>
        </p:nvGrpSpPr>
        <p:grpSpPr>
          <a:xfrm>
            <a:off x="3401415" y="7543800"/>
            <a:ext cx="2937291" cy="338442"/>
            <a:chOff x="3401415" y="7543800"/>
            <a:chExt cx="2937291" cy="338442"/>
          </a:xfrm>
        </p:grpSpPr>
        <p:cxnSp>
          <p:nvCxnSpPr>
            <p:cNvPr id="5" name="직선 화살표 연결선 4"/>
            <p:cNvCxnSpPr>
              <a:stCxn id="11" idx="3"/>
              <a:endCxn id="6" idx="1"/>
            </p:cNvCxnSpPr>
            <p:nvPr/>
          </p:nvCxnSpPr>
          <p:spPr>
            <a:xfrm>
              <a:off x="4377836" y="7713021"/>
              <a:ext cx="33082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hape 10"/>
            <p:cNvSpPr/>
            <p:nvPr/>
          </p:nvSpPr>
          <p:spPr>
            <a:xfrm>
              <a:off x="4708662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sp>
          <p:nvSpPr>
            <p:cNvPr id="7" name="Shape 10"/>
            <p:cNvSpPr/>
            <p:nvPr/>
          </p:nvSpPr>
          <p:spPr>
            <a:xfrm>
              <a:off x="5362285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sp>
          <p:nvSpPr>
            <p:cNvPr id="8" name="Shape 10"/>
            <p:cNvSpPr/>
            <p:nvPr/>
          </p:nvSpPr>
          <p:spPr>
            <a:xfrm>
              <a:off x="6015909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5031459" y="7713021"/>
              <a:ext cx="33082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3"/>
              <a:endCxn id="8" idx="1"/>
            </p:cNvCxnSpPr>
            <p:nvPr/>
          </p:nvCxnSpPr>
          <p:spPr>
            <a:xfrm>
              <a:off x="5685082" y="7713021"/>
              <a:ext cx="33082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hape 10"/>
            <p:cNvSpPr/>
            <p:nvPr/>
          </p:nvSpPr>
          <p:spPr>
            <a:xfrm>
              <a:off x="4055039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sp>
          <p:nvSpPr>
            <p:cNvPr id="12" name="Shape 10"/>
            <p:cNvSpPr/>
            <p:nvPr/>
          </p:nvSpPr>
          <p:spPr>
            <a:xfrm>
              <a:off x="3401415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cxnSp>
          <p:nvCxnSpPr>
            <p:cNvPr id="13" name="직선 화살표 연결선 12"/>
            <p:cNvCxnSpPr>
              <a:stCxn id="12" idx="3"/>
              <a:endCxn id="11" idx="1"/>
            </p:cNvCxnSpPr>
            <p:nvPr/>
          </p:nvCxnSpPr>
          <p:spPr>
            <a:xfrm>
              <a:off x="3724212" y="7713021"/>
              <a:ext cx="33082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1" y="7236822"/>
            <a:ext cx="769510" cy="6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9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FA6DA6AC-1B57-4AC1-8A8D-A8608A0321C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3" name="Text 0"/>
          <p:cNvSpPr/>
          <p:nvPr/>
        </p:nvSpPr>
        <p:spPr>
          <a:xfrm>
            <a:off x="668115" y="7176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ko-KR" altLang="en-US" sz="4450">
                <a:solidFill>
                  <a:srgbClr val="F2E782"/>
                </a:solidFill>
                <a:latin typeface="Prata"/>
                <a:ea typeface="Prata"/>
                <a:cs typeface="Prata"/>
              </a:rPr>
              <a:t>팀 소개</a:t>
            </a:r>
            <a:endParaRPr lang="en-US" sz="4450"/>
          </a:p>
        </p:txBody>
      </p:sp>
      <p:grpSp>
        <p:nvGrpSpPr>
          <p:cNvPr id="4" name="그룹 3"/>
          <p:cNvGrpSpPr/>
          <p:nvPr/>
        </p:nvGrpSpPr>
        <p:grpSpPr>
          <a:xfrm>
            <a:off x="3401415" y="7543800"/>
            <a:ext cx="2937291" cy="338442"/>
            <a:chOff x="3401415" y="7543800"/>
            <a:chExt cx="2937291" cy="338442"/>
          </a:xfrm>
        </p:grpSpPr>
        <p:cxnSp>
          <p:nvCxnSpPr>
            <p:cNvPr id="5" name="직선 화살표 연결선 4"/>
            <p:cNvCxnSpPr>
              <a:stCxn id="11" idx="3"/>
              <a:endCxn id="6" idx="1"/>
            </p:cNvCxnSpPr>
            <p:nvPr/>
          </p:nvCxnSpPr>
          <p:spPr>
            <a:xfrm>
              <a:off x="4377836" y="7713021"/>
              <a:ext cx="33082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hape 10"/>
            <p:cNvSpPr/>
            <p:nvPr/>
          </p:nvSpPr>
          <p:spPr>
            <a:xfrm>
              <a:off x="4708662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Shape 10"/>
            <p:cNvSpPr/>
            <p:nvPr/>
          </p:nvSpPr>
          <p:spPr>
            <a:xfrm>
              <a:off x="5362285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Shape 10"/>
            <p:cNvSpPr/>
            <p:nvPr/>
          </p:nvSpPr>
          <p:spPr>
            <a:xfrm>
              <a:off x="6015909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5031459" y="7713021"/>
              <a:ext cx="33082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3"/>
              <a:endCxn id="8" idx="1"/>
            </p:cNvCxnSpPr>
            <p:nvPr/>
          </p:nvCxnSpPr>
          <p:spPr>
            <a:xfrm>
              <a:off x="5685082" y="7713021"/>
              <a:ext cx="33082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hape 10"/>
            <p:cNvSpPr/>
            <p:nvPr/>
          </p:nvSpPr>
          <p:spPr>
            <a:xfrm>
              <a:off x="4055039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Shape 10"/>
            <p:cNvSpPr/>
            <p:nvPr/>
          </p:nvSpPr>
          <p:spPr>
            <a:xfrm>
              <a:off x="3401415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2" idx="3"/>
              <a:endCxn id="11" idx="1"/>
            </p:cNvCxnSpPr>
            <p:nvPr/>
          </p:nvCxnSpPr>
          <p:spPr>
            <a:xfrm>
              <a:off x="3724212" y="7713021"/>
              <a:ext cx="33082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5529" y="7268286"/>
            <a:ext cx="769510" cy="613956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957690" y="1560579"/>
          <a:ext cx="2194698" cy="4507019"/>
        </p:xfrm>
        <a:graphic>
          <a:graphicData uri="http://schemas.openxmlformats.org/drawingml/2006/table">
            <a:tbl>
              <a:tblPr>
                <a:tableStyleId>{01A66EDD-3DAB-4C5B-A090-DC80EC1FD486}</a:tableStyleId>
              </a:tblPr>
              <a:tblGrid>
                <a:gridCol w="2194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75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8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오상민 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팀장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6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python Fastapi aws 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서버 구축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,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google maps api 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92384" y="1606356"/>
            <a:ext cx="1619476" cy="1992842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5461030" y="1554230"/>
          <a:ext cx="2194698" cy="4507019"/>
        </p:xfrm>
        <a:graphic>
          <a:graphicData uri="http://schemas.openxmlformats.org/drawingml/2006/table">
            <a:tbl>
              <a:tblPr>
                <a:tableStyleId>{01A66EDD-3DAB-4C5B-A090-DC80EC1FD486}</a:tableStyleId>
              </a:tblPr>
              <a:tblGrid>
                <a:gridCol w="2194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75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dirty="0">
                        <a:solidFill>
                          <a:schemeClr val="lt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8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이정민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6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HTML </a:t>
                      </a:r>
                      <a:r>
                        <a:rPr lang="ko-KR" altLang="en-US" dirty="0" err="1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기본틀</a:t>
                      </a:r>
                      <a:r>
                        <a:rPr lang="ko-KR" altLang="en-US" dirty="0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 제작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032780" y="1554230"/>
          <a:ext cx="2194698" cy="4507019"/>
        </p:xfrm>
        <a:graphic>
          <a:graphicData uri="http://schemas.openxmlformats.org/drawingml/2006/table">
            <a:tbl>
              <a:tblPr>
                <a:tableStyleId>{01A66EDD-3DAB-4C5B-A090-DC80EC1FD486}</a:tableStyleId>
              </a:tblPr>
              <a:tblGrid>
                <a:gridCol w="2194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75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lt1"/>
                        </a:solidFill>
                        <a:effectLst>
                          <a:outerShdw blurRad="76200" dist="76200" dir="2700000" algn="ctr" rotWithShape="0">
                            <a:srgbClr val="000000">
                              <a:alpha val="50000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81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황대훈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96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  <a:effectLst>
                            <a:outerShdw blurRad="76200" dist="76200" dir="2700000" algn="ctr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</a:rPr>
                        <a:t>CSS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77E7B5D1-E2AA-4373-9DDE-A8E082119245}"/>
              </a:ext>
            </a:extLst>
          </p:cNvPr>
          <p:cNvSpPr/>
          <p:nvPr/>
        </p:nvSpPr>
        <p:spPr>
          <a:xfrm>
            <a:off x="8508564" y="1825550"/>
            <a:ext cx="1243129" cy="1554454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222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marL="0" algn="ctr" defTabSz="22225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ko-KR" altLang="en-US" sz="2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36063F7-DC34-4007-86E4-F65B43388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871" y="1738176"/>
            <a:ext cx="1729201" cy="1729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6DA6AC-1B57-4AC1-8A8D-A8608A0321C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27518" y="14753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프로젝트 개요</a:t>
            </a:r>
            <a:endParaRPr lang="en-US" sz="4450" dirty="0"/>
          </a:p>
        </p:txBody>
      </p:sp>
      <p:grpSp>
        <p:nvGrpSpPr>
          <p:cNvPr id="4" name="그룹 3"/>
          <p:cNvGrpSpPr/>
          <p:nvPr/>
        </p:nvGrpSpPr>
        <p:grpSpPr>
          <a:xfrm>
            <a:off x="3401415" y="7543800"/>
            <a:ext cx="2937291" cy="338442"/>
            <a:chOff x="3401415" y="7543800"/>
            <a:chExt cx="2937291" cy="338442"/>
          </a:xfrm>
        </p:grpSpPr>
        <p:cxnSp>
          <p:nvCxnSpPr>
            <p:cNvPr id="5" name="직선 화살표 연결선 4"/>
            <p:cNvCxnSpPr>
              <a:stCxn id="11" idx="3"/>
              <a:endCxn id="6" idx="1"/>
            </p:cNvCxnSpPr>
            <p:nvPr/>
          </p:nvCxnSpPr>
          <p:spPr>
            <a:xfrm>
              <a:off x="4377836" y="7713021"/>
              <a:ext cx="33082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hape 10"/>
            <p:cNvSpPr/>
            <p:nvPr/>
          </p:nvSpPr>
          <p:spPr>
            <a:xfrm>
              <a:off x="4708662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sp>
          <p:nvSpPr>
            <p:cNvPr id="7" name="Shape 10"/>
            <p:cNvSpPr/>
            <p:nvPr/>
          </p:nvSpPr>
          <p:spPr>
            <a:xfrm>
              <a:off x="5362285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sp>
          <p:nvSpPr>
            <p:cNvPr id="8" name="Shape 10"/>
            <p:cNvSpPr/>
            <p:nvPr/>
          </p:nvSpPr>
          <p:spPr>
            <a:xfrm>
              <a:off x="6015909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5031459" y="7713021"/>
              <a:ext cx="33082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3"/>
              <a:endCxn id="8" idx="1"/>
            </p:cNvCxnSpPr>
            <p:nvPr/>
          </p:nvCxnSpPr>
          <p:spPr>
            <a:xfrm>
              <a:off x="5685082" y="7713021"/>
              <a:ext cx="33082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hape 10"/>
            <p:cNvSpPr/>
            <p:nvPr/>
          </p:nvSpPr>
          <p:spPr>
            <a:xfrm>
              <a:off x="4055039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sp>
          <p:nvSpPr>
            <p:cNvPr id="12" name="Shape 10"/>
            <p:cNvSpPr/>
            <p:nvPr/>
          </p:nvSpPr>
          <p:spPr>
            <a:xfrm>
              <a:off x="3401415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cxnSp>
          <p:nvCxnSpPr>
            <p:cNvPr id="13" name="직선 화살표 연결선 12"/>
            <p:cNvCxnSpPr>
              <a:stCxn id="12" idx="3"/>
              <a:endCxn id="11" idx="1"/>
            </p:cNvCxnSpPr>
            <p:nvPr/>
          </p:nvCxnSpPr>
          <p:spPr>
            <a:xfrm>
              <a:off x="3724212" y="7713021"/>
              <a:ext cx="33082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704" y="7268286"/>
            <a:ext cx="769510" cy="613956"/>
          </a:xfrm>
          <a:prstGeom prst="rect">
            <a:avLst/>
          </a:prstGeom>
        </p:spPr>
      </p:pic>
      <p:sp>
        <p:nvSpPr>
          <p:cNvPr id="15" name="Text 2">
            <a:extLst>
              <a:ext uri="{FF2B5EF4-FFF2-40B4-BE49-F238E27FC236}">
                <a16:creationId xmlns:a16="http://schemas.microsoft.com/office/drawing/2014/main" id="{25BCFBF4-7105-4FA1-9C0D-84F0D6D12528}"/>
              </a:ext>
            </a:extLst>
          </p:cNvPr>
          <p:cNvSpPr/>
          <p:nvPr/>
        </p:nvSpPr>
        <p:spPr>
          <a:xfrm>
            <a:off x="932684" y="27770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A332E559-E6FC-400E-8F5B-FDA7632E9E44}"/>
              </a:ext>
            </a:extLst>
          </p:cNvPr>
          <p:cNvSpPr/>
          <p:nvPr/>
        </p:nvSpPr>
        <p:spPr>
          <a:xfrm>
            <a:off x="932684" y="3321784"/>
            <a:ext cx="11442048" cy="1744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ko-KR" altLang="en-US" sz="1600" b="0" i="0" dirty="0">
                <a:solidFill>
                  <a:schemeClr val="bg1"/>
                </a:solidFill>
                <a:effectLst/>
                <a:latin typeface="NotoSansKR"/>
              </a:rPr>
              <a:t>가상 커피 전문점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NotoSansKR"/>
              </a:rPr>
              <a:t>'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NotoSansKR"/>
              </a:rPr>
              <a:t>아침 햇살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NotoSansKR"/>
              </a:rPr>
              <a:t>'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NotoSansKR"/>
              </a:rPr>
              <a:t>브랜드의 소개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NotoSansKR"/>
              </a:rPr>
              <a:t>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NotoSansKR"/>
              </a:rPr>
              <a:t>주문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NotoSansKR"/>
              </a:rPr>
              <a:t>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NotoSansKR"/>
              </a:rPr>
              <a:t>구매의 자동화처리를 위해 해당 프로젝트를 진행하고자 합니다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NotoSansKR"/>
              </a:rPr>
              <a:t>. </a:t>
            </a:r>
          </a:p>
          <a:p>
            <a:pPr algn="l">
              <a:lnSpc>
                <a:spcPts val="2850"/>
              </a:lnSpc>
              <a:buSzPct val="100000"/>
            </a:pPr>
            <a:br>
              <a:rPr lang="en-US" altLang="ko-KR" sz="1600" b="0" i="0" dirty="0">
                <a:solidFill>
                  <a:schemeClr val="bg1"/>
                </a:solidFill>
                <a:effectLst/>
                <a:latin typeface="NotoSansKR"/>
              </a:rPr>
            </a:br>
            <a:r>
              <a:rPr lang="en-US" altLang="ko-KR" sz="1600" b="0" i="0" dirty="0">
                <a:solidFill>
                  <a:schemeClr val="bg1"/>
                </a:solidFill>
                <a:effectLst/>
                <a:latin typeface="NotoSansKR"/>
              </a:rPr>
              <a:t>	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NotoSansKR"/>
              </a:rPr>
              <a:t>거기에 더하여 </a:t>
            </a:r>
            <a:r>
              <a:rPr lang="ko-KR" altLang="en-US" sz="1600" b="0" i="0" dirty="0" err="1">
                <a:solidFill>
                  <a:schemeClr val="bg1"/>
                </a:solidFill>
                <a:effectLst/>
                <a:latin typeface="NotoSansKR"/>
              </a:rPr>
              <a:t>구글맵스의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NotoSansKR"/>
              </a:rPr>
              <a:t> 위치 정보를 통해 </a:t>
            </a:r>
            <a:r>
              <a:rPr lang="ko-KR" altLang="en-US" sz="1600" b="0" i="0" dirty="0" err="1">
                <a:solidFill>
                  <a:schemeClr val="bg1"/>
                </a:solidFill>
                <a:effectLst/>
                <a:latin typeface="NotoSansKR"/>
              </a:rPr>
              <a:t>보여줌으로서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NotoSansKR"/>
              </a:rPr>
              <a:t> 픽업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NotoSansKR"/>
              </a:rPr>
              <a:t>/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NotoSansKR"/>
              </a:rPr>
              <a:t>배달의 </a:t>
            </a:r>
            <a:r>
              <a:rPr lang="ko-KR" altLang="en-US" sz="1600" b="0" i="0" dirty="0" err="1">
                <a:solidFill>
                  <a:schemeClr val="bg1"/>
                </a:solidFill>
                <a:effectLst/>
                <a:latin typeface="NotoSansKR"/>
              </a:rPr>
              <a:t>직관성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NotoSansKR"/>
              </a:rPr>
              <a:t>, </a:t>
            </a:r>
            <a:r>
              <a:rPr lang="ko-KR" altLang="en-US" sz="1600" b="0" i="0" dirty="0" err="1">
                <a:solidFill>
                  <a:schemeClr val="bg1"/>
                </a:solidFill>
                <a:effectLst/>
                <a:latin typeface="NotoSansKR"/>
              </a:rPr>
              <a:t>원할성을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NotoSansKR"/>
              </a:rPr>
              <a:t> 추가할 예정입니다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NotoSansKR"/>
              </a:rPr>
              <a:t>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6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62203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프로젝트 소개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메뉴 구성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시그니처 음료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베스트셀러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신메뉴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디저트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상세 정보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가격 표시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알러지 안내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원산지 정보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영업시간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6DA6AC-1B57-4AC1-8A8D-A8608A0321C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2012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프로젝트 구성</a:t>
            </a:r>
            <a:endParaRPr lang="en-US" sz="4450" dirty="0"/>
          </a:p>
        </p:txBody>
      </p:sp>
      <p:grpSp>
        <p:nvGrpSpPr>
          <p:cNvPr id="4" name="그룹 3"/>
          <p:cNvGrpSpPr/>
          <p:nvPr/>
        </p:nvGrpSpPr>
        <p:grpSpPr>
          <a:xfrm>
            <a:off x="3401415" y="7543800"/>
            <a:ext cx="2937291" cy="338442"/>
            <a:chOff x="3401415" y="7543800"/>
            <a:chExt cx="2937291" cy="338442"/>
          </a:xfrm>
        </p:grpSpPr>
        <p:cxnSp>
          <p:nvCxnSpPr>
            <p:cNvPr id="5" name="직선 화살표 연결선 4"/>
            <p:cNvCxnSpPr>
              <a:stCxn id="11" idx="3"/>
              <a:endCxn id="6" idx="1"/>
            </p:cNvCxnSpPr>
            <p:nvPr/>
          </p:nvCxnSpPr>
          <p:spPr>
            <a:xfrm>
              <a:off x="4377836" y="7713021"/>
              <a:ext cx="33082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hape 10"/>
            <p:cNvSpPr/>
            <p:nvPr/>
          </p:nvSpPr>
          <p:spPr>
            <a:xfrm>
              <a:off x="4708662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sp>
          <p:nvSpPr>
            <p:cNvPr id="7" name="Shape 10"/>
            <p:cNvSpPr/>
            <p:nvPr/>
          </p:nvSpPr>
          <p:spPr>
            <a:xfrm>
              <a:off x="5362285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sp>
          <p:nvSpPr>
            <p:cNvPr id="8" name="Shape 10"/>
            <p:cNvSpPr/>
            <p:nvPr/>
          </p:nvSpPr>
          <p:spPr>
            <a:xfrm>
              <a:off x="6015909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5031459" y="7713021"/>
              <a:ext cx="33082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3"/>
              <a:endCxn id="8" idx="1"/>
            </p:cNvCxnSpPr>
            <p:nvPr/>
          </p:nvCxnSpPr>
          <p:spPr>
            <a:xfrm>
              <a:off x="5685082" y="7713021"/>
              <a:ext cx="33082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hape 10"/>
            <p:cNvSpPr/>
            <p:nvPr/>
          </p:nvSpPr>
          <p:spPr>
            <a:xfrm>
              <a:off x="4055039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sp>
          <p:nvSpPr>
            <p:cNvPr id="12" name="Shape 10"/>
            <p:cNvSpPr/>
            <p:nvPr/>
          </p:nvSpPr>
          <p:spPr>
            <a:xfrm>
              <a:off x="3401415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cxnSp>
          <p:nvCxnSpPr>
            <p:cNvPr id="13" name="직선 화살표 연결선 12"/>
            <p:cNvCxnSpPr>
              <a:stCxn id="12" idx="3"/>
              <a:endCxn id="11" idx="1"/>
            </p:cNvCxnSpPr>
            <p:nvPr/>
          </p:nvCxnSpPr>
          <p:spPr>
            <a:xfrm>
              <a:off x="3724212" y="7713021"/>
              <a:ext cx="33082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51" y="7268286"/>
            <a:ext cx="769510" cy="6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3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>
              <a:defRPr/>
            </a:pPr>
            <a:fld id="{FA6DA6AC-1B57-4AC1-8A8D-A8608A0321CA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3" name="Text 0"/>
          <p:cNvSpPr/>
          <p:nvPr/>
        </p:nvSpPr>
        <p:spPr>
          <a:xfrm>
            <a:off x="793790" y="2012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ko-KR" altLang="en-US" sz="4450">
                <a:solidFill>
                  <a:srgbClr val="F2E782"/>
                </a:solidFill>
                <a:latin typeface="Prata"/>
                <a:ea typeface="Prata"/>
                <a:cs typeface="Prata"/>
              </a:rPr>
              <a:t>프로젝트 구성</a:t>
            </a:r>
            <a:endParaRPr lang="en-US" sz="4450"/>
          </a:p>
        </p:txBody>
      </p:sp>
      <p:sp>
        <p:nvSpPr>
          <p:cNvPr id="4" name="TextBox 3"/>
          <p:cNvSpPr txBox="1"/>
          <p:nvPr/>
        </p:nvSpPr>
        <p:spPr>
          <a:xfrm>
            <a:off x="7072985" y="916120"/>
            <a:ext cx="3412332" cy="666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project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├ index.html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├ board.html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├ board_view.html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├ menu.html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├ history.html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├ payment.html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├ css/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│   ├ header.css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│   ├ footer.css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│   ├ index.css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│   ├ board.css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│   └ menu.css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├ js/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│   ├ map.js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│   ├ index.js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│   ├ menu_html.js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│   └ payment.js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├ img/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└ json/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    ├ config.json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    ├ market_marker.json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    ├ menu.json</a:t>
            </a:r>
          </a:p>
          <a:p>
            <a:pPr lvl="0">
              <a:defRPr/>
            </a:pPr>
            <a:r>
              <a:rPr lang="en-US" altLang="ko-KR">
                <a:solidFill>
                  <a:schemeClr val="bg1"/>
                </a:solidFill>
              </a:rPr>
              <a:t>      └  history.json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012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프로젝트 구성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0122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3196233"/>
            <a:ext cx="15360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후기 게시판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3686651"/>
            <a:ext cx="15360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고객 리뷰와 평점 시스템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093" y="310122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00882" y="3196233"/>
            <a:ext cx="15360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검색 기능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200882" y="3686651"/>
            <a:ext cx="15360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키워드별 필터링 옵션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395" y="310122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14185" y="3196233"/>
            <a:ext cx="15360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사진 첨부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814185" y="3686651"/>
            <a:ext cx="15360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음식 사진 업로드 가능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90573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587579" y="5000744"/>
            <a:ext cx="15360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회원 전용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587579" y="5491163"/>
            <a:ext cx="15360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로그인 후 작성 가능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02818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6DA6AC-1B57-4AC1-8A8D-A8608A0321C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2012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스토리보드</a:t>
            </a:r>
            <a:endParaRPr lang="en-US" sz="4450" dirty="0"/>
          </a:p>
        </p:txBody>
      </p:sp>
      <p:grpSp>
        <p:nvGrpSpPr>
          <p:cNvPr id="4" name="그룹 3"/>
          <p:cNvGrpSpPr/>
          <p:nvPr/>
        </p:nvGrpSpPr>
        <p:grpSpPr>
          <a:xfrm>
            <a:off x="3401415" y="7543800"/>
            <a:ext cx="2937291" cy="338442"/>
            <a:chOff x="3401415" y="7543800"/>
            <a:chExt cx="2937291" cy="338442"/>
          </a:xfrm>
        </p:grpSpPr>
        <p:cxnSp>
          <p:nvCxnSpPr>
            <p:cNvPr id="5" name="직선 화살표 연결선 4"/>
            <p:cNvCxnSpPr>
              <a:stCxn id="11" idx="3"/>
              <a:endCxn id="6" idx="1"/>
            </p:cNvCxnSpPr>
            <p:nvPr/>
          </p:nvCxnSpPr>
          <p:spPr>
            <a:xfrm>
              <a:off x="4377836" y="7713021"/>
              <a:ext cx="33082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hape 10"/>
            <p:cNvSpPr/>
            <p:nvPr/>
          </p:nvSpPr>
          <p:spPr>
            <a:xfrm>
              <a:off x="4708662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sp>
          <p:nvSpPr>
            <p:cNvPr id="7" name="Shape 10"/>
            <p:cNvSpPr/>
            <p:nvPr/>
          </p:nvSpPr>
          <p:spPr>
            <a:xfrm>
              <a:off x="5362285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sp>
          <p:nvSpPr>
            <p:cNvPr id="8" name="Shape 10"/>
            <p:cNvSpPr/>
            <p:nvPr/>
          </p:nvSpPr>
          <p:spPr>
            <a:xfrm>
              <a:off x="6015909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5031459" y="7713021"/>
              <a:ext cx="330826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3"/>
              <a:endCxn id="8" idx="1"/>
            </p:cNvCxnSpPr>
            <p:nvPr/>
          </p:nvCxnSpPr>
          <p:spPr>
            <a:xfrm>
              <a:off x="5685082" y="7713021"/>
              <a:ext cx="33082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hape 10"/>
            <p:cNvSpPr/>
            <p:nvPr/>
          </p:nvSpPr>
          <p:spPr>
            <a:xfrm>
              <a:off x="4055039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sp>
          <p:nvSpPr>
            <p:cNvPr id="12" name="Shape 10"/>
            <p:cNvSpPr/>
            <p:nvPr/>
          </p:nvSpPr>
          <p:spPr>
            <a:xfrm>
              <a:off x="3401415" y="7543800"/>
              <a:ext cx="322797" cy="338442"/>
            </a:xfrm>
            <a:prstGeom prst="roundRect">
              <a:avLst>
                <a:gd name="adj" fmla="val 6667"/>
              </a:avLst>
            </a:prstGeom>
            <a:solidFill>
              <a:srgbClr val="3A3B3C"/>
            </a:solidFill>
            <a:ln/>
          </p:spPr>
        </p:sp>
        <p:cxnSp>
          <p:nvCxnSpPr>
            <p:cNvPr id="13" name="직선 화살표 연결선 12"/>
            <p:cNvCxnSpPr>
              <a:stCxn id="12" idx="3"/>
              <a:endCxn id="11" idx="1"/>
            </p:cNvCxnSpPr>
            <p:nvPr/>
          </p:nvCxnSpPr>
          <p:spPr>
            <a:xfrm>
              <a:off x="3724212" y="7713021"/>
              <a:ext cx="330827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399" y="7236822"/>
            <a:ext cx="769510" cy="6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876</Words>
  <Application>Microsoft Office PowerPoint</Application>
  <PresentationFormat>사용자 지정</PresentationFormat>
  <Paragraphs>215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NotoSansKR</vt:lpstr>
      <vt:lpstr>Prata</vt:lpstr>
      <vt:lpstr>맑은 고딕</vt:lpstr>
      <vt:lpstr>Arial</vt:lpstr>
      <vt:lpstr>Calibri</vt:lpstr>
      <vt:lpstr>Raleway</vt:lpstr>
      <vt:lpstr>Raleway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PptxGenJS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정민 이</cp:lastModifiedBy>
  <cp:revision>52</cp:revision>
  <dcterms:created xsi:type="dcterms:W3CDTF">2025-05-23T10:52:26Z</dcterms:created>
  <dcterms:modified xsi:type="dcterms:W3CDTF">2025-05-30T07:53:26Z</dcterms:modified>
  <cp:version/>
</cp:coreProperties>
</file>