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B7F50-7C5D-4587-8538-BB339542E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8D3435-BB26-4368-9518-F095E53FC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537B16-1303-4485-AF45-E0DC104C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355E-0259-48BD-ABDE-1E70E937EA6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B43EBF-7308-4C60-B49D-49E1BF3D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7D5B60-1679-47ED-8075-E19F17A1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3E47-92B4-400C-B64A-0D726CDCC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76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5989E-47A6-41EA-8BA7-C14A345D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F53DDF-F951-4CCF-908A-CE2C1AC82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9405A5-4A2C-4459-8888-A4255ACC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355E-0259-48BD-ABDE-1E70E937EA6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AD823-2756-4934-A958-6BEA5E9C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5495FD-D68E-4AAE-8FEF-99923C79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3E47-92B4-400C-B64A-0D726CDCC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68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F7C918-85F3-4DF2-BD3A-C4290A1C3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F685B8-1099-4504-9A71-DD0732860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2167D-CB1C-403D-A5AF-BFCA8E27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355E-0259-48BD-ABDE-1E70E937EA6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8FEF27-D87D-4298-9F85-D4278A91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BC5B1-294D-413F-B27F-DFDB8967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3E47-92B4-400C-B64A-0D726CDCC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55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662A4-6601-4468-807A-449436E3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05235D-9E12-4008-A764-7786D6CE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B49A2E-21E6-4346-834E-329CE2D1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355E-0259-48BD-ABDE-1E70E937EA6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EDE-6B27-4447-8F36-EE290D10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5DB139-E287-4513-884D-33ED9905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3E47-92B4-400C-B64A-0D726CDCC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8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AE012-8576-47DE-8E1E-FD5C0D73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09617E-9AF3-4CBF-9445-A40AAF0C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702EE-3A71-42C7-A671-4215D650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355E-0259-48BD-ABDE-1E70E937EA6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5A962-83E3-45CC-8211-0756296B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DD20D7-6BF4-4DC8-BB1D-A7ED6BB6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3E47-92B4-400C-B64A-0D726CDCC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50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2B8D-DF60-413C-B4B1-7C5B0B22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A7D4A6-892D-44C8-A97A-C3E85D33D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B22465-58B9-4BA4-9972-F749DDEA6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73C3EE-BED5-4B96-82F3-8C56BD03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355E-0259-48BD-ABDE-1E70E937EA6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742872-DE67-4889-9DC6-D862E738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0A01BE-BBBF-48BA-BB77-A2C9D602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3E47-92B4-400C-B64A-0D726CDCC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56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0EA12-52A8-4AE4-908E-6584079E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E8EDEA-F582-4CFA-8D44-1EDD35F1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939AFB-F235-40DF-AA12-5E395BED8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57FE59-722B-4A70-88B3-C0705EEC2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1F8088-F75A-4CD3-BECC-F580ECB9D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57D2D9-19BE-422C-8213-EA9E088A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355E-0259-48BD-ABDE-1E70E937EA6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88835C-36D2-4ACB-9461-88E860DA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6BFAC2-B611-4B95-8550-BB913721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3E47-92B4-400C-B64A-0D726CDCC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97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7C2F5-1A3C-4968-92F0-408C0BFB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7E8E51-35C4-4BB9-949F-21FE6CD7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355E-0259-48BD-ABDE-1E70E937EA6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59071D-A3D8-4284-96E1-624A3088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5D670A-8085-4B5A-9023-B92D309C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3E47-92B4-400C-B64A-0D726CDCC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02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F703F9-72C4-452B-8FBF-EEBAF2DC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355E-0259-48BD-ABDE-1E70E937EA6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2F349E-7B21-4F3C-99C2-BBF9342E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6CEF53-79BE-454E-889D-A1656929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3E47-92B4-400C-B64A-0D726CDCC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27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A305-668C-4553-829B-08EFD0F3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94E57-6444-4B44-8EB1-B718DDC24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2D8CAE-49BC-4402-A164-73519C36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9DFD1C-B1E4-4994-A5EB-01464200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355E-0259-48BD-ABDE-1E70E937EA6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CB4FE7-41CF-4D1E-8552-9BE81E31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8AE304-AD91-4FF8-BE4C-2A66A462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3E47-92B4-400C-B64A-0D726CDCC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79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9C122-B8C6-454F-9ECC-606CD83C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E8A5D1-4EDA-4AA0-851D-D2958031E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1CCA0-F9D9-4032-8897-76CF4BB9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D06404-90EF-4658-BB9D-B72E401C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355E-0259-48BD-ABDE-1E70E937EA6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B640D7-178F-4A8E-B7D9-5ADBDEC8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745EB7-E52C-4958-BBA1-CC321EDB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3E47-92B4-400C-B64A-0D726CDCC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A2EA78-4FAB-4858-94C0-6931585C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FDC6F4-1C84-43AE-8688-7D35A659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39D0B4-8580-4A56-9DD4-9298CA8A5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6355E-0259-48BD-ABDE-1E70E937EA64}" type="datetimeFigureOut">
              <a:rPr lang="es-ES" smtClean="0"/>
              <a:t>12/04/2019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DFC91A-9358-4015-9262-7A286C45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BDA5DD-2592-4692-AB9C-E5253A504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43E47-92B4-400C-B64A-0D726CDCC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2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lpetrocelli/czech-financial-dataset-real-anonymized-transaction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C0F49-58AE-4A3E-9047-50643CDAB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Tenencia de productos en Banca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0DEF4C0-B647-430E-8020-9ACFD331AB04}"/>
              </a:ext>
            </a:extLst>
          </p:cNvPr>
          <p:cNvSpPr txBox="1">
            <a:spLocks/>
          </p:cNvSpPr>
          <p:nvPr/>
        </p:nvSpPr>
        <p:spPr>
          <a:xfrm>
            <a:off x="2821620" y="399133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000" dirty="0"/>
              <a:t>Óscar Martínez Aceña</a:t>
            </a:r>
          </a:p>
        </p:txBody>
      </p:sp>
    </p:spTree>
    <p:extLst>
      <p:ext uri="{BB962C8B-B14F-4D97-AF65-F5344CB8AC3E}">
        <p14:creationId xmlns:p14="http://schemas.microsoft.com/office/powerpoint/2010/main" val="322250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3E49E23-E7F9-429D-B11F-FB7333FD21BE}"/>
              </a:ext>
            </a:extLst>
          </p:cNvPr>
          <p:cNvSpPr txBox="1"/>
          <p:nvPr/>
        </p:nvSpPr>
        <p:spPr>
          <a:xfrm>
            <a:off x="559292" y="905523"/>
            <a:ext cx="108929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/>
              <a:t>Motivación:</a:t>
            </a:r>
            <a:r>
              <a:rPr lang="es-ES" sz="3000" dirty="0"/>
              <a:t> A partir de datos de transacciones entre 1993 y 1998 de un banco checo pretendo averiguar que relaciones se establecen en la tenencia de productos y la operativa de los clientes que llevan a que los clientes compren determinados productos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C39AEB-BE57-4504-8039-12CFA25D804E}"/>
              </a:ext>
            </a:extLst>
          </p:cNvPr>
          <p:cNvSpPr txBox="1"/>
          <p:nvPr/>
        </p:nvSpPr>
        <p:spPr>
          <a:xfrm>
            <a:off x="560772" y="3898783"/>
            <a:ext cx="10892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/>
              <a:t>Datos: </a:t>
            </a:r>
            <a:r>
              <a:rPr lang="es-ES" sz="3000" dirty="0" err="1"/>
              <a:t>Berka</a:t>
            </a:r>
            <a:r>
              <a:rPr lang="es-ES" sz="3000" dirty="0"/>
              <a:t> </a:t>
            </a:r>
            <a:r>
              <a:rPr lang="es-ES" sz="3000" dirty="0" err="1"/>
              <a:t>Dataset</a:t>
            </a:r>
            <a:r>
              <a:rPr lang="es-ES" sz="3000" dirty="0"/>
              <a:t> </a:t>
            </a:r>
            <a:r>
              <a:rPr lang="es-ES" sz="3200" dirty="0">
                <a:hlinkClick r:id="rId2"/>
              </a:rPr>
              <a:t>https://data.world/lpetrocelli/czech-financial-dataset-real-anonymized-transactions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372369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3E49E23-E7F9-429D-B11F-FB7333FD21BE}"/>
              </a:ext>
            </a:extLst>
          </p:cNvPr>
          <p:cNvSpPr txBox="1"/>
          <p:nvPr/>
        </p:nvSpPr>
        <p:spPr>
          <a:xfrm>
            <a:off x="559292" y="621429"/>
            <a:ext cx="10892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err="1"/>
              <a:t>Berka</a:t>
            </a:r>
            <a:r>
              <a:rPr lang="es-ES" sz="4000" dirty="0"/>
              <a:t> </a:t>
            </a:r>
            <a:r>
              <a:rPr lang="es-ES" sz="4000" dirty="0" err="1"/>
              <a:t>Dataset</a:t>
            </a:r>
            <a:r>
              <a:rPr lang="es-ES" sz="4000" dirty="0"/>
              <a:t>:</a:t>
            </a:r>
            <a:r>
              <a:rPr lang="es-ES" sz="3000" dirty="0"/>
              <a:t> Contiene los siguientes ficheros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EA0A021-46A4-4CB6-BB81-BA6B75CB6519}"/>
              </a:ext>
            </a:extLst>
          </p:cNvPr>
          <p:cNvSpPr txBox="1"/>
          <p:nvPr/>
        </p:nvSpPr>
        <p:spPr>
          <a:xfrm>
            <a:off x="381739" y="1604531"/>
            <a:ext cx="15269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Transacciones</a:t>
            </a:r>
          </a:p>
          <a:p>
            <a:r>
              <a:rPr lang="es-ES" dirty="0"/>
              <a:t>(1.056.320 </a:t>
            </a:r>
            <a:r>
              <a:rPr lang="es-ES" dirty="0" err="1"/>
              <a:t>obs</a:t>
            </a:r>
            <a:r>
              <a:rPr lang="es-ES" dirty="0"/>
              <a:t>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7078A8-BEC8-4E90-ACD5-A089F4E52ACB}"/>
              </a:ext>
            </a:extLst>
          </p:cNvPr>
          <p:cNvSpPr txBox="1"/>
          <p:nvPr/>
        </p:nvSpPr>
        <p:spPr>
          <a:xfrm>
            <a:off x="2105485" y="1508350"/>
            <a:ext cx="97817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trans_id</a:t>
            </a:r>
            <a:r>
              <a:rPr lang="es-ES" dirty="0"/>
              <a:t>, </a:t>
            </a:r>
            <a:r>
              <a:rPr lang="es-ES" b="1" dirty="0" err="1"/>
              <a:t>account_id</a:t>
            </a:r>
            <a:r>
              <a:rPr lang="es-ES" dirty="0"/>
              <a:t>, date,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sz="1400" dirty="0"/>
              <a:t>(</a:t>
            </a:r>
            <a:r>
              <a:rPr lang="es-ES" sz="1400" dirty="0">
                <a:solidFill>
                  <a:schemeClr val="accent1"/>
                </a:solidFill>
              </a:rPr>
              <a:t>abonos o cargos</a:t>
            </a:r>
            <a:r>
              <a:rPr lang="es-ES" sz="1400" dirty="0"/>
              <a:t>)</a:t>
            </a:r>
            <a:r>
              <a:rPr lang="es-ES" dirty="0"/>
              <a:t>, </a:t>
            </a:r>
            <a:r>
              <a:rPr lang="es-ES" dirty="0" err="1"/>
              <a:t>operation</a:t>
            </a:r>
            <a:r>
              <a:rPr lang="es-ES" dirty="0"/>
              <a:t> </a:t>
            </a:r>
            <a:r>
              <a:rPr lang="es-ES" sz="1400" dirty="0"/>
              <a:t>(</a:t>
            </a:r>
            <a:r>
              <a:rPr lang="es-ES" sz="1400" dirty="0">
                <a:solidFill>
                  <a:schemeClr val="accent1"/>
                </a:solidFill>
              </a:rPr>
              <a:t>transferencia enviada / recibida, retirada de efectivo tarjeta/cash, ingreso efectivo. </a:t>
            </a:r>
            <a:r>
              <a:rPr lang="es-ES" sz="1400" dirty="0" err="1">
                <a:solidFill>
                  <a:srgbClr val="FFC000"/>
                </a:solidFill>
              </a:rPr>
              <a:t>Missing</a:t>
            </a:r>
            <a:r>
              <a:rPr lang="es-ES" sz="1400" dirty="0">
                <a:solidFill>
                  <a:srgbClr val="FFC000"/>
                </a:solidFill>
              </a:rPr>
              <a:t> 17%</a:t>
            </a:r>
            <a:r>
              <a:rPr lang="es-ES" sz="1400" dirty="0"/>
              <a:t>)</a:t>
            </a:r>
            <a:r>
              <a:rPr lang="es-ES" dirty="0"/>
              <a:t>, </a:t>
            </a:r>
            <a:r>
              <a:rPr lang="es-ES" dirty="0" err="1"/>
              <a:t>amount</a:t>
            </a:r>
            <a:r>
              <a:rPr lang="es-ES" dirty="0"/>
              <a:t>, balance </a:t>
            </a:r>
            <a:r>
              <a:rPr lang="es-ES" sz="1400" dirty="0"/>
              <a:t>(</a:t>
            </a:r>
            <a:r>
              <a:rPr lang="es-ES" sz="1400" dirty="0">
                <a:solidFill>
                  <a:schemeClr val="accent1"/>
                </a:solidFill>
              </a:rPr>
              <a:t>no tiene buena pinta</a:t>
            </a:r>
            <a:r>
              <a:rPr lang="es-ES" sz="1400" dirty="0"/>
              <a:t>)</a:t>
            </a:r>
            <a:r>
              <a:rPr lang="es-ES" dirty="0"/>
              <a:t>, symbol </a:t>
            </a:r>
            <a:r>
              <a:rPr lang="es-ES" sz="1400" dirty="0"/>
              <a:t>(</a:t>
            </a:r>
            <a:r>
              <a:rPr lang="es-ES" sz="1400" dirty="0">
                <a:solidFill>
                  <a:schemeClr val="accent1"/>
                </a:solidFill>
              </a:rPr>
              <a:t>pago seguro, pago factura, abono intereses, cargo intereses de demora, pago préstamo, abono pensión, </a:t>
            </a:r>
            <a:r>
              <a:rPr lang="es-ES" sz="1400" dirty="0" err="1">
                <a:solidFill>
                  <a:schemeClr val="accent1"/>
                </a:solidFill>
              </a:rPr>
              <a:t>household</a:t>
            </a:r>
            <a:r>
              <a:rPr lang="es-ES" sz="1400" dirty="0">
                <a:solidFill>
                  <a:schemeClr val="accent1"/>
                </a:solidFill>
              </a:rPr>
              <a:t>. </a:t>
            </a:r>
            <a:r>
              <a:rPr lang="es-ES" sz="1400" dirty="0" err="1">
                <a:solidFill>
                  <a:srgbClr val="FFC000"/>
                </a:solidFill>
              </a:rPr>
              <a:t>Missing</a:t>
            </a:r>
            <a:r>
              <a:rPr lang="es-ES" sz="1400" dirty="0">
                <a:solidFill>
                  <a:srgbClr val="FFC000"/>
                </a:solidFill>
              </a:rPr>
              <a:t> 46%</a:t>
            </a:r>
            <a:r>
              <a:rPr lang="es-ES" sz="1400" dirty="0"/>
              <a:t>)</a:t>
            </a:r>
            <a:r>
              <a:rPr lang="es-ES" dirty="0"/>
              <a:t>  y banco </a:t>
            </a:r>
            <a:r>
              <a:rPr lang="es-ES" dirty="0" err="1"/>
              <a:t>partner</a:t>
            </a:r>
            <a:r>
              <a:rPr lang="es-ES" dirty="0"/>
              <a:t> (</a:t>
            </a:r>
            <a:r>
              <a:rPr lang="es-ES" sz="1400" dirty="0" err="1">
                <a:solidFill>
                  <a:srgbClr val="FFC000"/>
                </a:solidFill>
              </a:rPr>
              <a:t>Missing</a:t>
            </a:r>
            <a:r>
              <a:rPr lang="es-ES" sz="1400" dirty="0">
                <a:solidFill>
                  <a:srgbClr val="FFC000"/>
                </a:solidFill>
              </a:rPr>
              <a:t> 74%)</a:t>
            </a:r>
            <a:r>
              <a:rPr lang="es-ES" sz="1400" dirty="0"/>
              <a:t> </a:t>
            </a:r>
            <a:r>
              <a:rPr lang="es-ES" dirty="0"/>
              <a:t>y cuenta </a:t>
            </a:r>
            <a:r>
              <a:rPr lang="es-ES" dirty="0" err="1"/>
              <a:t>partner</a:t>
            </a:r>
            <a:r>
              <a:rPr lang="es-ES" dirty="0"/>
              <a:t> </a:t>
            </a:r>
            <a:r>
              <a:rPr lang="es-ES" sz="1400" dirty="0"/>
              <a:t>(</a:t>
            </a:r>
            <a:r>
              <a:rPr lang="es-ES" sz="1400" dirty="0">
                <a:solidFill>
                  <a:schemeClr val="accent1"/>
                </a:solidFill>
              </a:rPr>
              <a:t>en los que se realiza la transacción. </a:t>
            </a:r>
            <a:r>
              <a:rPr lang="es-ES" sz="1400" dirty="0" err="1">
                <a:solidFill>
                  <a:srgbClr val="FFC000"/>
                </a:solidFill>
              </a:rPr>
              <a:t>Missing</a:t>
            </a:r>
            <a:r>
              <a:rPr lang="es-ES" sz="1400" dirty="0">
                <a:solidFill>
                  <a:srgbClr val="FFC000"/>
                </a:solidFill>
              </a:rPr>
              <a:t> 72%</a:t>
            </a:r>
            <a:r>
              <a:rPr lang="es-ES" sz="1400" dirty="0"/>
              <a:t>). </a:t>
            </a:r>
            <a:r>
              <a:rPr lang="es-ES" sz="1400" dirty="0">
                <a:solidFill>
                  <a:srgbClr val="FFC000"/>
                </a:solidFill>
              </a:rPr>
              <a:t>N</a:t>
            </a:r>
            <a:r>
              <a:rPr lang="es-ES" dirty="0">
                <a:solidFill>
                  <a:srgbClr val="FFC000"/>
                </a:solidFill>
              </a:rPr>
              <a:t>o </a:t>
            </a:r>
            <a:r>
              <a:rPr lang="es-ES" dirty="0" err="1">
                <a:solidFill>
                  <a:srgbClr val="FFC000"/>
                </a:solidFill>
              </a:rPr>
              <a:t>duplicates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F5E646-AD65-4AE6-B116-F52A3C2E0878}"/>
              </a:ext>
            </a:extLst>
          </p:cNvPr>
          <p:cNvSpPr txBox="1"/>
          <p:nvPr/>
        </p:nvSpPr>
        <p:spPr>
          <a:xfrm>
            <a:off x="374341" y="2893274"/>
            <a:ext cx="15269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/>
              <a:t>Account</a:t>
            </a:r>
            <a:endParaRPr lang="es-ES" b="1" dirty="0"/>
          </a:p>
          <a:p>
            <a:r>
              <a:rPr lang="es-ES" dirty="0"/>
              <a:t>(4.500 </a:t>
            </a:r>
            <a:r>
              <a:rPr lang="es-ES" dirty="0" err="1"/>
              <a:t>obs</a:t>
            </a:r>
            <a:r>
              <a:rPr lang="es-ES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3687A4-DCF3-4F3B-87A9-94ACE5E91645}"/>
              </a:ext>
            </a:extLst>
          </p:cNvPr>
          <p:cNvSpPr txBox="1"/>
          <p:nvPr/>
        </p:nvSpPr>
        <p:spPr>
          <a:xfrm>
            <a:off x="2115840" y="2876994"/>
            <a:ext cx="97817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/>
              <a:t>account_id</a:t>
            </a:r>
            <a:r>
              <a:rPr lang="es-ES" dirty="0"/>
              <a:t>, </a:t>
            </a:r>
            <a:r>
              <a:rPr lang="es-ES" dirty="0" err="1"/>
              <a:t>district_id</a:t>
            </a:r>
            <a:r>
              <a:rPr lang="es-ES" dirty="0"/>
              <a:t> , periodicidad emisión extractos (</a:t>
            </a:r>
            <a:r>
              <a:rPr lang="es-ES" sz="1400" dirty="0">
                <a:solidFill>
                  <a:schemeClr val="accent1"/>
                </a:solidFill>
              </a:rPr>
              <a:t>semanal, mensual, después de cada movimiento</a:t>
            </a:r>
            <a:r>
              <a:rPr lang="es-ES" dirty="0"/>
              <a:t>), fecha de apertura. </a:t>
            </a:r>
            <a:r>
              <a:rPr lang="es-ES" dirty="0">
                <a:solidFill>
                  <a:srgbClr val="FFC000"/>
                </a:solidFill>
              </a:rPr>
              <a:t>No </a:t>
            </a:r>
            <a:r>
              <a:rPr lang="es-ES" dirty="0" err="1">
                <a:solidFill>
                  <a:srgbClr val="FFC000"/>
                </a:solidFill>
              </a:rPr>
              <a:t>missings</a:t>
            </a:r>
            <a:r>
              <a:rPr lang="es-ES" dirty="0">
                <a:solidFill>
                  <a:srgbClr val="FFC000"/>
                </a:solidFill>
              </a:rPr>
              <a:t>, no </a:t>
            </a:r>
            <a:r>
              <a:rPr lang="es-ES" dirty="0" err="1">
                <a:solidFill>
                  <a:srgbClr val="FFC000"/>
                </a:solidFill>
              </a:rPr>
              <a:t>duplicates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D3BBD2E-8242-45FD-B194-CBF98EDBB574}"/>
              </a:ext>
            </a:extLst>
          </p:cNvPr>
          <p:cNvSpPr txBox="1"/>
          <p:nvPr/>
        </p:nvSpPr>
        <p:spPr>
          <a:xfrm>
            <a:off x="384698" y="3968954"/>
            <a:ext cx="15269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Client</a:t>
            </a:r>
          </a:p>
          <a:p>
            <a:r>
              <a:rPr lang="es-ES" dirty="0"/>
              <a:t>(5.369 </a:t>
            </a:r>
            <a:r>
              <a:rPr lang="es-ES" dirty="0" err="1"/>
              <a:t>obs</a:t>
            </a:r>
            <a:r>
              <a:rPr lang="es-ES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850ABFC-91B5-4FA1-B994-C6F4C782CD6F}"/>
              </a:ext>
            </a:extLst>
          </p:cNvPr>
          <p:cNvSpPr txBox="1"/>
          <p:nvPr/>
        </p:nvSpPr>
        <p:spPr>
          <a:xfrm>
            <a:off x="2108442" y="3961553"/>
            <a:ext cx="97817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/>
              <a:t>client_id</a:t>
            </a:r>
            <a:r>
              <a:rPr lang="es-ES" dirty="0"/>
              <a:t>, </a:t>
            </a:r>
            <a:r>
              <a:rPr lang="es-ES" dirty="0" err="1"/>
              <a:t>birth_id</a:t>
            </a:r>
            <a:r>
              <a:rPr lang="es-ES" dirty="0"/>
              <a:t> (</a:t>
            </a:r>
            <a:r>
              <a:rPr lang="es-ES" sz="1400" dirty="0">
                <a:solidFill>
                  <a:schemeClr val="accent1"/>
                </a:solidFill>
              </a:rPr>
              <a:t>se puede inferir fecha de nacimiento y sexo</a:t>
            </a:r>
            <a:r>
              <a:rPr lang="es-ES" dirty="0"/>
              <a:t>), </a:t>
            </a:r>
            <a:r>
              <a:rPr lang="es-ES" dirty="0" err="1"/>
              <a:t>district_id</a:t>
            </a:r>
            <a:r>
              <a:rPr lang="es-ES" dirty="0"/>
              <a:t>. </a:t>
            </a:r>
            <a:r>
              <a:rPr lang="es-ES" dirty="0">
                <a:solidFill>
                  <a:srgbClr val="FFC000"/>
                </a:solidFill>
              </a:rPr>
              <a:t>No </a:t>
            </a:r>
            <a:r>
              <a:rPr lang="es-ES" dirty="0" err="1">
                <a:solidFill>
                  <a:srgbClr val="FFC000"/>
                </a:solidFill>
              </a:rPr>
              <a:t>missings</a:t>
            </a:r>
            <a:r>
              <a:rPr lang="es-ES" dirty="0">
                <a:solidFill>
                  <a:srgbClr val="FFC000"/>
                </a:solidFill>
              </a:rPr>
              <a:t>, no </a:t>
            </a:r>
            <a:r>
              <a:rPr lang="es-ES" dirty="0" err="1">
                <a:solidFill>
                  <a:srgbClr val="FFC000"/>
                </a:solidFill>
              </a:rPr>
              <a:t>duplicates</a:t>
            </a:r>
            <a:endParaRPr lang="es-ES" dirty="0"/>
          </a:p>
          <a:p>
            <a:r>
              <a:rPr lang="es-ES" dirty="0"/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3E4787-B563-4B14-BEB3-E44CD518D5B5}"/>
              </a:ext>
            </a:extLst>
          </p:cNvPr>
          <p:cNvSpPr txBox="1"/>
          <p:nvPr/>
        </p:nvSpPr>
        <p:spPr>
          <a:xfrm>
            <a:off x="395054" y="5186669"/>
            <a:ext cx="15269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/>
              <a:t>Disp</a:t>
            </a:r>
            <a:endParaRPr lang="es-ES" b="1" dirty="0"/>
          </a:p>
          <a:p>
            <a:r>
              <a:rPr lang="es-ES" dirty="0"/>
              <a:t>(5.369 </a:t>
            </a:r>
            <a:r>
              <a:rPr lang="es-ES" dirty="0" err="1"/>
              <a:t>obs</a:t>
            </a:r>
            <a:r>
              <a:rPr lang="es-ES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258760D-D26D-4760-B685-F5DD6A391778}"/>
              </a:ext>
            </a:extLst>
          </p:cNvPr>
          <p:cNvSpPr txBox="1"/>
          <p:nvPr/>
        </p:nvSpPr>
        <p:spPr>
          <a:xfrm>
            <a:off x="2118798" y="5179268"/>
            <a:ext cx="97817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/>
              <a:t>disp_id</a:t>
            </a:r>
            <a:r>
              <a:rPr lang="es-ES" dirty="0"/>
              <a:t>, </a:t>
            </a:r>
            <a:r>
              <a:rPr lang="es-ES" b="1" dirty="0" err="1"/>
              <a:t>client_id</a:t>
            </a:r>
            <a:r>
              <a:rPr lang="es-ES" b="1" dirty="0"/>
              <a:t>, </a:t>
            </a:r>
            <a:r>
              <a:rPr lang="es-ES" b="1" dirty="0" err="1"/>
              <a:t>account_id</a:t>
            </a:r>
            <a:r>
              <a:rPr lang="es-ES" dirty="0"/>
              <a:t>,</a:t>
            </a:r>
            <a:r>
              <a:rPr lang="es-ES" b="1" dirty="0"/>
              <a:t> </a:t>
            </a:r>
            <a:r>
              <a:rPr lang="es-ES" dirty="0" err="1"/>
              <a:t>Type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sz="1400" dirty="0">
                <a:solidFill>
                  <a:schemeClr val="accent1"/>
                </a:solidFill>
              </a:rPr>
              <a:t>propietario/autorizado</a:t>
            </a:r>
            <a:r>
              <a:rPr lang="es-ES" sz="1400" dirty="0"/>
              <a:t>)</a:t>
            </a:r>
            <a:r>
              <a:rPr lang="es-ES" sz="1400" dirty="0">
                <a:solidFill>
                  <a:schemeClr val="accent1"/>
                </a:solidFill>
              </a:rPr>
              <a:t>.</a:t>
            </a:r>
            <a:r>
              <a:rPr lang="es-ES" dirty="0"/>
              <a:t> </a:t>
            </a:r>
            <a:r>
              <a:rPr lang="es-ES" dirty="0">
                <a:solidFill>
                  <a:srgbClr val="FFC000"/>
                </a:solidFill>
              </a:rPr>
              <a:t>No </a:t>
            </a:r>
            <a:r>
              <a:rPr lang="es-ES" dirty="0" err="1">
                <a:solidFill>
                  <a:srgbClr val="FFC000"/>
                </a:solidFill>
              </a:rPr>
              <a:t>missings</a:t>
            </a:r>
            <a:r>
              <a:rPr lang="es-ES" dirty="0">
                <a:solidFill>
                  <a:srgbClr val="FFC000"/>
                </a:solidFill>
              </a:rPr>
              <a:t>, no </a:t>
            </a:r>
            <a:r>
              <a:rPr lang="es-ES" dirty="0" err="1">
                <a:solidFill>
                  <a:srgbClr val="FFC000"/>
                </a:solidFill>
              </a:rPr>
              <a:t>duplicates</a:t>
            </a:r>
            <a:endParaRPr lang="es-ES" dirty="0">
              <a:solidFill>
                <a:srgbClr val="FFC000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70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3E49E23-E7F9-429D-B11F-FB7333FD21BE}"/>
              </a:ext>
            </a:extLst>
          </p:cNvPr>
          <p:cNvSpPr txBox="1"/>
          <p:nvPr/>
        </p:nvSpPr>
        <p:spPr>
          <a:xfrm>
            <a:off x="559292" y="621429"/>
            <a:ext cx="10892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dirty="0" err="1"/>
              <a:t>Berka</a:t>
            </a:r>
            <a:r>
              <a:rPr lang="es-ES" sz="4000" dirty="0"/>
              <a:t> </a:t>
            </a:r>
            <a:r>
              <a:rPr lang="es-ES" sz="4000" dirty="0" err="1"/>
              <a:t>Dataset</a:t>
            </a:r>
            <a:r>
              <a:rPr lang="es-ES" sz="4000" dirty="0"/>
              <a:t>:</a:t>
            </a:r>
            <a:r>
              <a:rPr lang="es-ES" sz="3000" dirty="0"/>
              <a:t> Contiene los siguientes ficheros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F5E646-AD65-4AE6-B116-F52A3C2E0878}"/>
              </a:ext>
            </a:extLst>
          </p:cNvPr>
          <p:cNvSpPr txBox="1"/>
          <p:nvPr/>
        </p:nvSpPr>
        <p:spPr>
          <a:xfrm>
            <a:off x="374341" y="1543864"/>
            <a:ext cx="15269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Loan</a:t>
            </a:r>
          </a:p>
          <a:p>
            <a:r>
              <a:rPr lang="es-ES" dirty="0"/>
              <a:t>(682 </a:t>
            </a:r>
            <a:r>
              <a:rPr lang="es-ES" dirty="0" err="1"/>
              <a:t>obs</a:t>
            </a:r>
            <a:r>
              <a:rPr lang="es-ES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3687A4-DCF3-4F3B-87A9-94ACE5E91645}"/>
              </a:ext>
            </a:extLst>
          </p:cNvPr>
          <p:cNvSpPr txBox="1"/>
          <p:nvPr/>
        </p:nvSpPr>
        <p:spPr>
          <a:xfrm>
            <a:off x="2115840" y="1527584"/>
            <a:ext cx="97817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/>
              <a:t>account_id</a:t>
            </a:r>
            <a:r>
              <a:rPr lang="es-ES" dirty="0"/>
              <a:t>, </a:t>
            </a:r>
            <a:r>
              <a:rPr lang="es-ES" dirty="0" err="1"/>
              <a:t>loan_id</a:t>
            </a:r>
            <a:r>
              <a:rPr lang="es-ES" dirty="0"/>
              <a:t> , date (</a:t>
            </a:r>
            <a:r>
              <a:rPr lang="es-ES" sz="1400" dirty="0">
                <a:solidFill>
                  <a:schemeClr val="accent1"/>
                </a:solidFill>
              </a:rPr>
              <a:t>fecha de concesión</a:t>
            </a:r>
            <a:r>
              <a:rPr lang="es-ES" dirty="0"/>
              <a:t>), </a:t>
            </a:r>
            <a:r>
              <a:rPr lang="es-ES" dirty="0" err="1"/>
              <a:t>amount</a:t>
            </a:r>
            <a:r>
              <a:rPr lang="es-ES" dirty="0"/>
              <a:t>, </a:t>
            </a:r>
            <a:r>
              <a:rPr lang="es-ES" dirty="0" err="1"/>
              <a:t>duration</a:t>
            </a:r>
            <a:r>
              <a:rPr lang="es-ES" dirty="0"/>
              <a:t> (</a:t>
            </a:r>
            <a:r>
              <a:rPr lang="es-ES" sz="1400" dirty="0">
                <a:solidFill>
                  <a:schemeClr val="accent1"/>
                </a:solidFill>
              </a:rPr>
              <a:t>1,2,3,4 o 5 años</a:t>
            </a:r>
            <a:r>
              <a:rPr lang="es-ES" dirty="0"/>
              <a:t>), </a:t>
            </a:r>
            <a:r>
              <a:rPr lang="es-ES" dirty="0" err="1"/>
              <a:t>payments</a:t>
            </a:r>
            <a:r>
              <a:rPr lang="es-ES" dirty="0"/>
              <a:t> (</a:t>
            </a:r>
            <a:r>
              <a:rPr lang="es-ES" sz="1400" dirty="0">
                <a:solidFill>
                  <a:schemeClr val="accent1"/>
                </a:solidFill>
              </a:rPr>
              <a:t>cuotas</a:t>
            </a:r>
            <a:r>
              <a:rPr lang="es-ES" dirty="0"/>
              <a:t>), status (</a:t>
            </a:r>
            <a:r>
              <a:rPr lang="es-ES" sz="1400" dirty="0">
                <a:solidFill>
                  <a:schemeClr val="accent1"/>
                </a:solidFill>
              </a:rPr>
              <a:t>finalizado con mora / sin mora, en curso con mora / sin mora</a:t>
            </a:r>
            <a:r>
              <a:rPr lang="es-ES" dirty="0"/>
              <a:t>). </a:t>
            </a:r>
            <a:r>
              <a:rPr lang="es-ES" dirty="0">
                <a:solidFill>
                  <a:srgbClr val="FFC000"/>
                </a:solidFill>
              </a:rPr>
              <a:t>No </a:t>
            </a:r>
            <a:r>
              <a:rPr lang="es-ES" dirty="0" err="1">
                <a:solidFill>
                  <a:srgbClr val="FFC000"/>
                </a:solidFill>
              </a:rPr>
              <a:t>missings</a:t>
            </a:r>
            <a:r>
              <a:rPr lang="es-ES" dirty="0">
                <a:solidFill>
                  <a:srgbClr val="FFC000"/>
                </a:solidFill>
              </a:rPr>
              <a:t>, no </a:t>
            </a:r>
            <a:r>
              <a:rPr lang="es-ES" dirty="0" err="1">
                <a:solidFill>
                  <a:srgbClr val="FFC000"/>
                </a:solidFill>
              </a:rPr>
              <a:t>duplicates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D3BBD2E-8242-45FD-B194-CBF98EDBB574}"/>
              </a:ext>
            </a:extLst>
          </p:cNvPr>
          <p:cNvSpPr txBox="1"/>
          <p:nvPr/>
        </p:nvSpPr>
        <p:spPr>
          <a:xfrm>
            <a:off x="384698" y="2619544"/>
            <a:ext cx="15269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/>
              <a:t>Order</a:t>
            </a:r>
            <a:r>
              <a:rPr lang="es-ES" b="1" dirty="0"/>
              <a:t> (</a:t>
            </a:r>
            <a:r>
              <a:rPr lang="es-ES" sz="1400" dirty="0">
                <a:solidFill>
                  <a:schemeClr val="accent1"/>
                </a:solidFill>
              </a:rPr>
              <a:t>transfer periódica</a:t>
            </a:r>
            <a:r>
              <a:rPr lang="es-ES" b="1" dirty="0"/>
              <a:t>)</a:t>
            </a:r>
          </a:p>
          <a:p>
            <a:r>
              <a:rPr lang="es-ES" dirty="0"/>
              <a:t>(6.471 </a:t>
            </a:r>
            <a:r>
              <a:rPr lang="es-ES" dirty="0" err="1"/>
              <a:t>obs</a:t>
            </a:r>
            <a:r>
              <a:rPr lang="es-ES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850ABFC-91B5-4FA1-B994-C6F4C782CD6F}"/>
              </a:ext>
            </a:extLst>
          </p:cNvPr>
          <p:cNvSpPr txBox="1"/>
          <p:nvPr/>
        </p:nvSpPr>
        <p:spPr>
          <a:xfrm>
            <a:off x="2108442" y="2612143"/>
            <a:ext cx="97817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/>
              <a:t>account_id</a:t>
            </a:r>
            <a:r>
              <a:rPr lang="es-ES" dirty="0"/>
              <a:t>, </a:t>
            </a:r>
            <a:r>
              <a:rPr lang="es-ES" dirty="0" err="1"/>
              <a:t>order_id</a:t>
            </a:r>
            <a:r>
              <a:rPr lang="es-ES" dirty="0"/>
              <a:t>, </a:t>
            </a:r>
            <a:r>
              <a:rPr lang="es-ES" dirty="0" err="1"/>
              <a:t>bank_to</a:t>
            </a:r>
            <a:r>
              <a:rPr lang="es-ES" dirty="0"/>
              <a:t>, </a:t>
            </a:r>
            <a:r>
              <a:rPr lang="es-ES" dirty="0" err="1"/>
              <a:t>account_to</a:t>
            </a:r>
            <a:r>
              <a:rPr lang="es-ES" dirty="0"/>
              <a:t>, </a:t>
            </a:r>
            <a:r>
              <a:rPr lang="es-ES" dirty="0" err="1"/>
              <a:t>amount</a:t>
            </a:r>
            <a:r>
              <a:rPr lang="es-ES" dirty="0"/>
              <a:t>, </a:t>
            </a:r>
            <a:r>
              <a:rPr lang="es-ES" dirty="0" err="1"/>
              <a:t>k_symbol</a:t>
            </a:r>
            <a:r>
              <a:rPr lang="es-ES" dirty="0"/>
              <a:t> (</a:t>
            </a:r>
            <a:r>
              <a:rPr lang="es-ES" sz="1400" dirty="0">
                <a:solidFill>
                  <a:schemeClr val="accent1"/>
                </a:solidFill>
              </a:rPr>
              <a:t>transferencias para pago de seguro, </a:t>
            </a:r>
            <a:r>
              <a:rPr lang="es-ES" sz="1400" dirty="0" err="1">
                <a:solidFill>
                  <a:schemeClr val="accent1"/>
                </a:solidFill>
              </a:rPr>
              <a:t>household</a:t>
            </a:r>
            <a:r>
              <a:rPr lang="es-ES" sz="1400" dirty="0">
                <a:solidFill>
                  <a:schemeClr val="accent1"/>
                </a:solidFill>
              </a:rPr>
              <a:t> </a:t>
            </a:r>
            <a:r>
              <a:rPr lang="es-ES" sz="1400" dirty="0" err="1">
                <a:solidFill>
                  <a:schemeClr val="accent1"/>
                </a:solidFill>
              </a:rPr>
              <a:t>payment</a:t>
            </a:r>
            <a:r>
              <a:rPr lang="es-ES" sz="1400" dirty="0">
                <a:solidFill>
                  <a:schemeClr val="accent1"/>
                </a:solidFill>
              </a:rPr>
              <a:t>, leasing, pago préstamo</a:t>
            </a:r>
            <a:r>
              <a:rPr lang="es-ES" dirty="0"/>
              <a:t>). </a:t>
            </a:r>
            <a:r>
              <a:rPr lang="es-ES" dirty="0">
                <a:solidFill>
                  <a:srgbClr val="FFC000"/>
                </a:solidFill>
              </a:rPr>
              <a:t>No </a:t>
            </a:r>
            <a:r>
              <a:rPr lang="es-ES" dirty="0" err="1">
                <a:solidFill>
                  <a:srgbClr val="FFC000"/>
                </a:solidFill>
              </a:rPr>
              <a:t>missings</a:t>
            </a:r>
            <a:r>
              <a:rPr lang="es-ES" dirty="0">
                <a:solidFill>
                  <a:srgbClr val="FFC000"/>
                </a:solidFill>
              </a:rPr>
              <a:t>, no </a:t>
            </a:r>
            <a:r>
              <a:rPr lang="es-ES" dirty="0" err="1">
                <a:solidFill>
                  <a:srgbClr val="FFC000"/>
                </a:solidFill>
              </a:rPr>
              <a:t>duplicates</a:t>
            </a:r>
            <a:endParaRPr lang="es-ES" dirty="0"/>
          </a:p>
          <a:p>
            <a:r>
              <a:rPr lang="es-ES" dirty="0"/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3E4787-B563-4B14-BEB3-E44CD518D5B5}"/>
              </a:ext>
            </a:extLst>
          </p:cNvPr>
          <p:cNvSpPr txBox="1"/>
          <p:nvPr/>
        </p:nvSpPr>
        <p:spPr>
          <a:xfrm>
            <a:off x="395054" y="3837259"/>
            <a:ext cx="15269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/>
              <a:t>Card</a:t>
            </a:r>
            <a:endParaRPr lang="es-ES" b="1" dirty="0"/>
          </a:p>
          <a:p>
            <a:r>
              <a:rPr lang="es-ES" dirty="0"/>
              <a:t>(892 </a:t>
            </a:r>
            <a:r>
              <a:rPr lang="es-ES" dirty="0" err="1"/>
              <a:t>obs</a:t>
            </a:r>
            <a:r>
              <a:rPr lang="es-ES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258760D-D26D-4760-B685-F5DD6A391778}"/>
              </a:ext>
            </a:extLst>
          </p:cNvPr>
          <p:cNvSpPr txBox="1"/>
          <p:nvPr/>
        </p:nvSpPr>
        <p:spPr>
          <a:xfrm>
            <a:off x="2118798" y="3829858"/>
            <a:ext cx="97817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/>
              <a:t>disp_id</a:t>
            </a:r>
            <a:r>
              <a:rPr lang="es-ES" dirty="0"/>
              <a:t>, </a:t>
            </a:r>
            <a:r>
              <a:rPr lang="es-ES" dirty="0" err="1"/>
              <a:t>card_id</a:t>
            </a:r>
            <a:r>
              <a:rPr lang="es-ES" dirty="0"/>
              <a:t>, </a:t>
            </a:r>
            <a:r>
              <a:rPr lang="es-ES" dirty="0" err="1"/>
              <a:t>type</a:t>
            </a:r>
            <a:r>
              <a:rPr lang="es-ES" dirty="0"/>
              <a:t> (</a:t>
            </a:r>
            <a:r>
              <a:rPr lang="es-ES" sz="1400" dirty="0">
                <a:solidFill>
                  <a:schemeClr val="accent1"/>
                </a:solidFill>
              </a:rPr>
              <a:t>junior-</a:t>
            </a:r>
            <a:r>
              <a:rPr lang="es-ES" sz="1400" dirty="0" err="1">
                <a:solidFill>
                  <a:schemeClr val="accent1"/>
                </a:solidFill>
              </a:rPr>
              <a:t>classic</a:t>
            </a:r>
            <a:r>
              <a:rPr lang="es-ES" sz="1400" dirty="0">
                <a:solidFill>
                  <a:schemeClr val="accent1"/>
                </a:solidFill>
              </a:rPr>
              <a:t>-</a:t>
            </a:r>
            <a:r>
              <a:rPr lang="es-ES" sz="1400" dirty="0" err="1">
                <a:solidFill>
                  <a:schemeClr val="accent1"/>
                </a:solidFill>
              </a:rPr>
              <a:t>gold</a:t>
            </a:r>
            <a:r>
              <a:rPr lang="es-ES" dirty="0"/>
              <a:t>), </a:t>
            </a:r>
            <a:r>
              <a:rPr lang="es-ES" dirty="0" err="1"/>
              <a:t>issued</a:t>
            </a:r>
            <a:r>
              <a:rPr lang="es-ES" dirty="0"/>
              <a:t> (</a:t>
            </a:r>
            <a:r>
              <a:rPr lang="es-ES" sz="1400" dirty="0">
                <a:solidFill>
                  <a:schemeClr val="accent1"/>
                </a:solidFill>
              </a:rPr>
              <a:t>fecha emisión</a:t>
            </a:r>
            <a:r>
              <a:rPr lang="es-ES" sz="1400" dirty="0"/>
              <a:t>)</a:t>
            </a:r>
            <a:r>
              <a:rPr lang="es-ES" sz="1400" dirty="0">
                <a:solidFill>
                  <a:schemeClr val="accent1"/>
                </a:solidFill>
              </a:rPr>
              <a:t>.</a:t>
            </a:r>
            <a:r>
              <a:rPr lang="es-ES" dirty="0"/>
              <a:t> </a:t>
            </a:r>
            <a:r>
              <a:rPr lang="es-ES" dirty="0">
                <a:solidFill>
                  <a:srgbClr val="FFC000"/>
                </a:solidFill>
              </a:rPr>
              <a:t>No </a:t>
            </a:r>
            <a:r>
              <a:rPr lang="es-ES" dirty="0" err="1">
                <a:solidFill>
                  <a:srgbClr val="FFC000"/>
                </a:solidFill>
              </a:rPr>
              <a:t>missings</a:t>
            </a:r>
            <a:r>
              <a:rPr lang="es-ES" dirty="0">
                <a:solidFill>
                  <a:srgbClr val="FFC000"/>
                </a:solidFill>
              </a:rPr>
              <a:t>, no </a:t>
            </a:r>
            <a:r>
              <a:rPr lang="es-ES" dirty="0" err="1">
                <a:solidFill>
                  <a:srgbClr val="FFC000"/>
                </a:solidFill>
              </a:rPr>
              <a:t>duplicates</a:t>
            </a:r>
            <a:endParaRPr lang="es-ES" dirty="0">
              <a:solidFill>
                <a:srgbClr val="FFC000"/>
              </a:solidFill>
            </a:endParaRPr>
          </a:p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DC99CB3-1566-4E3D-8369-051AAD7DF489}"/>
              </a:ext>
            </a:extLst>
          </p:cNvPr>
          <p:cNvSpPr txBox="1"/>
          <p:nvPr/>
        </p:nvSpPr>
        <p:spPr>
          <a:xfrm>
            <a:off x="396533" y="4859670"/>
            <a:ext cx="15269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/>
              <a:t>District</a:t>
            </a:r>
            <a:endParaRPr lang="es-ES" b="1" dirty="0"/>
          </a:p>
          <a:p>
            <a:r>
              <a:rPr lang="es-ES" dirty="0"/>
              <a:t>(77 </a:t>
            </a:r>
            <a:r>
              <a:rPr lang="es-ES" dirty="0" err="1"/>
              <a:t>obs</a:t>
            </a:r>
            <a:r>
              <a:rPr lang="es-ES" dirty="0"/>
              <a:t>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07479B1-CBC2-4DCD-A5FC-4A5384E0994F}"/>
              </a:ext>
            </a:extLst>
          </p:cNvPr>
          <p:cNvSpPr txBox="1"/>
          <p:nvPr/>
        </p:nvSpPr>
        <p:spPr>
          <a:xfrm>
            <a:off x="2120277" y="4852269"/>
            <a:ext cx="97817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Variables socio-económicas del distrito, no por cuenta o cliente (</a:t>
            </a:r>
            <a:r>
              <a:rPr lang="es-ES" b="1" dirty="0" err="1"/>
              <a:t>nº</a:t>
            </a:r>
            <a:r>
              <a:rPr lang="es-ES" b="1" dirty="0"/>
              <a:t> </a:t>
            </a:r>
            <a:r>
              <a:rPr lang="es-ES" b="1" dirty="0" err="1"/>
              <a:t>habitants</a:t>
            </a:r>
            <a:r>
              <a:rPr lang="es-ES" b="1" dirty="0"/>
              <a:t>, </a:t>
            </a:r>
            <a:r>
              <a:rPr lang="es-ES" b="1" dirty="0" err="1"/>
              <a:t>average</a:t>
            </a:r>
            <a:r>
              <a:rPr lang="es-ES" b="1" dirty="0"/>
              <a:t> </a:t>
            </a:r>
            <a:r>
              <a:rPr lang="es-ES" b="1" dirty="0" err="1"/>
              <a:t>salary</a:t>
            </a:r>
            <a:r>
              <a:rPr lang="es-ES" b="1" dirty="0"/>
              <a:t>, </a:t>
            </a:r>
            <a:r>
              <a:rPr lang="es-ES" b="1" dirty="0" err="1"/>
              <a:t>unemployment</a:t>
            </a:r>
            <a:r>
              <a:rPr lang="es-ES" b="1" dirty="0"/>
              <a:t>, </a:t>
            </a:r>
            <a:r>
              <a:rPr lang="es-ES" b="1" dirty="0" err="1"/>
              <a:t>commited</a:t>
            </a:r>
            <a:r>
              <a:rPr lang="es-ES" b="1" dirty="0"/>
              <a:t> </a:t>
            </a:r>
            <a:r>
              <a:rPr lang="es-ES" b="1" dirty="0" err="1"/>
              <a:t>crimes</a:t>
            </a:r>
            <a:r>
              <a:rPr lang="es-ES" b="1" dirty="0"/>
              <a:t>,…)</a:t>
            </a:r>
            <a:r>
              <a:rPr lang="es-ES" sz="1400" dirty="0">
                <a:solidFill>
                  <a:schemeClr val="accent1"/>
                </a:solidFill>
              </a:rPr>
              <a:t>.</a:t>
            </a:r>
            <a:r>
              <a:rPr lang="es-ES" dirty="0"/>
              <a:t> </a:t>
            </a:r>
            <a:r>
              <a:rPr lang="es-ES" dirty="0">
                <a:solidFill>
                  <a:srgbClr val="FFC000"/>
                </a:solidFill>
              </a:rPr>
              <a:t>No </a:t>
            </a:r>
            <a:r>
              <a:rPr lang="es-ES" dirty="0" err="1">
                <a:solidFill>
                  <a:srgbClr val="FFC000"/>
                </a:solidFill>
              </a:rPr>
              <a:t>missings</a:t>
            </a:r>
            <a:r>
              <a:rPr lang="es-ES" dirty="0">
                <a:solidFill>
                  <a:srgbClr val="FFC000"/>
                </a:solidFill>
              </a:rPr>
              <a:t>, no </a:t>
            </a:r>
            <a:r>
              <a:rPr lang="es-ES" dirty="0" err="1">
                <a:solidFill>
                  <a:srgbClr val="FFC000"/>
                </a:solidFill>
              </a:rPr>
              <a:t>duplicates</a:t>
            </a:r>
            <a:r>
              <a:rPr lang="es-ES" dirty="0">
                <a:solidFill>
                  <a:srgbClr val="FFC000"/>
                </a:solidFill>
              </a:rPr>
              <a:t>. </a:t>
            </a:r>
            <a:r>
              <a:rPr lang="es-ES" dirty="0">
                <a:solidFill>
                  <a:srgbClr val="FF0000"/>
                </a:solidFill>
              </a:rPr>
              <a:t>De momento no lo estoy utilizando. Luego comentamos.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707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map.gif">
            <a:extLst>
              <a:ext uri="{FF2B5EF4-FFF2-40B4-BE49-F238E27FC236}">
                <a16:creationId xmlns:a16="http://schemas.microsoft.com/office/drawing/2014/main" id="{241CABE6-2FE9-458C-A3F8-43905DDBC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31" y="1983141"/>
            <a:ext cx="6700337" cy="393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B97492C-58D0-4B04-8A94-7868E0602FF5}"/>
              </a:ext>
            </a:extLst>
          </p:cNvPr>
          <p:cNvSpPr/>
          <p:nvPr/>
        </p:nvSpPr>
        <p:spPr>
          <a:xfrm>
            <a:off x="436605" y="421670"/>
            <a:ext cx="87975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sz="4000" dirty="0" err="1"/>
              <a:t>Berka</a:t>
            </a:r>
            <a:r>
              <a:rPr lang="es-ES" sz="4000" dirty="0"/>
              <a:t> </a:t>
            </a:r>
            <a:r>
              <a:rPr lang="es-ES" sz="4000" dirty="0" err="1"/>
              <a:t>Dataset</a:t>
            </a:r>
            <a:r>
              <a:rPr lang="es-ES" sz="4000" dirty="0"/>
              <a:t>: Relación entre los ficheros</a:t>
            </a:r>
          </a:p>
        </p:txBody>
      </p:sp>
    </p:spTree>
    <p:extLst>
      <p:ext uri="{BB962C8B-B14F-4D97-AF65-F5344CB8AC3E}">
        <p14:creationId xmlns:p14="http://schemas.microsoft.com/office/powerpoint/2010/main" val="406443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B97492C-58D0-4B04-8A94-7868E0602FF5}"/>
              </a:ext>
            </a:extLst>
          </p:cNvPr>
          <p:cNvSpPr/>
          <p:nvPr/>
        </p:nvSpPr>
        <p:spPr>
          <a:xfrm>
            <a:off x="163570" y="386159"/>
            <a:ext cx="108587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sz="4000" dirty="0" err="1"/>
              <a:t>Berka</a:t>
            </a:r>
            <a:r>
              <a:rPr lang="es-ES" sz="4000" dirty="0"/>
              <a:t> </a:t>
            </a:r>
            <a:r>
              <a:rPr lang="es-ES" sz="4000" dirty="0" err="1"/>
              <a:t>Dataset</a:t>
            </a:r>
            <a:r>
              <a:rPr lang="es-ES" sz="4000" dirty="0"/>
              <a:t>: Cuestiones a resolver y DF generado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2999B9-C30B-4D29-9B99-CA1412EED550}"/>
              </a:ext>
            </a:extLst>
          </p:cNvPr>
          <p:cNvSpPr txBox="1"/>
          <p:nvPr/>
        </p:nvSpPr>
        <p:spPr>
          <a:xfrm>
            <a:off x="577049" y="2341991"/>
            <a:ext cx="10795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partir de los ficheros comentados antes y basándome en el fichero </a:t>
            </a:r>
            <a:r>
              <a:rPr lang="es-ES" dirty="0" err="1"/>
              <a:t>Account</a:t>
            </a:r>
            <a:r>
              <a:rPr lang="es-ES" dirty="0"/>
              <a:t>, he generado un </a:t>
            </a:r>
            <a:r>
              <a:rPr lang="es-ES" dirty="0" err="1"/>
              <a:t>DataFrame</a:t>
            </a:r>
            <a:r>
              <a:rPr lang="es-ES" dirty="0"/>
              <a:t> en R que añade a las características de la cuenta: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50A6ED-7F47-4328-B409-5933D1EF988E}"/>
              </a:ext>
            </a:extLst>
          </p:cNvPr>
          <p:cNvSpPr txBox="1"/>
          <p:nvPr/>
        </p:nvSpPr>
        <p:spPr>
          <a:xfrm>
            <a:off x="577048" y="3035557"/>
            <a:ext cx="1130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 Las características de los préstamos (</a:t>
            </a:r>
            <a:r>
              <a:rPr lang="es-ES" sz="1400" dirty="0">
                <a:solidFill>
                  <a:schemeClr val="accent1"/>
                </a:solidFill>
              </a:rPr>
              <a:t>fecha concesión, importe, status,…</a:t>
            </a:r>
            <a:r>
              <a:rPr lang="es-ES" dirty="0"/>
              <a:t>) y tarjetas vinculadas (</a:t>
            </a:r>
            <a:r>
              <a:rPr lang="es-ES" sz="1400" dirty="0">
                <a:solidFill>
                  <a:schemeClr val="accent1"/>
                </a:solidFill>
              </a:rPr>
              <a:t>tipo tarje. y fecha emisión,…</a:t>
            </a:r>
            <a:r>
              <a:rPr lang="es-ES" dirty="0"/>
              <a:t>) a cada cuenta y si tiene ese producto (variable categórica)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F4658BE-C33D-4969-A8A6-CB79BBEAA80F}"/>
              </a:ext>
            </a:extLst>
          </p:cNvPr>
          <p:cNvSpPr txBox="1"/>
          <p:nvPr/>
        </p:nvSpPr>
        <p:spPr>
          <a:xfrm>
            <a:off x="536191" y="5628976"/>
            <a:ext cx="10795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- ¿Tiene sentido incluir los datos socio económicos de </a:t>
            </a:r>
            <a:r>
              <a:rPr lang="es-ES" dirty="0" err="1">
                <a:solidFill>
                  <a:srgbClr val="FF0000"/>
                </a:solidFill>
              </a:rPr>
              <a:t>District</a:t>
            </a:r>
            <a:r>
              <a:rPr lang="es-ES" dirty="0">
                <a:solidFill>
                  <a:srgbClr val="FF0000"/>
                </a:solidFill>
              </a:rPr>
              <a:t> sin son agregados?. Salario medio, paro medio, delincuencia media,…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0E5CCE-10EA-4D6B-A9B4-FFD6A6ED2A39}"/>
              </a:ext>
            </a:extLst>
          </p:cNvPr>
          <p:cNvSpPr txBox="1"/>
          <p:nvPr/>
        </p:nvSpPr>
        <p:spPr>
          <a:xfrm>
            <a:off x="577049" y="3668323"/>
            <a:ext cx="10795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 Para cada cuenta: el número de </a:t>
            </a:r>
            <a:r>
              <a:rPr lang="es-ES" dirty="0" err="1"/>
              <a:t>orders</a:t>
            </a:r>
            <a:r>
              <a:rPr lang="es-ES" dirty="0"/>
              <a:t> y transacciones por tipología (seguros, </a:t>
            </a:r>
            <a:r>
              <a:rPr lang="es-ES" dirty="0" err="1"/>
              <a:t>household</a:t>
            </a:r>
            <a:r>
              <a:rPr lang="es-ES" dirty="0"/>
              <a:t>, leasing, préstamos,…) y variables categóricas sobre si tiene o no ese tipo de transaccionalidad. </a:t>
            </a:r>
            <a:r>
              <a:rPr lang="es-ES" dirty="0">
                <a:solidFill>
                  <a:srgbClr val="FF0000"/>
                </a:solidFill>
              </a:rPr>
              <a:t>¿Tiene sentido trabajar con variables de tipo numérico y categóricas sobre la misma información?. Trabajar con muchas variables categóricas implica complejidad adicional?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6B11E17-F336-4DD1-9639-3447C202C4BB}"/>
              </a:ext>
            </a:extLst>
          </p:cNvPr>
          <p:cNvSpPr txBox="1"/>
          <p:nvPr/>
        </p:nvSpPr>
        <p:spPr>
          <a:xfrm>
            <a:off x="536191" y="1125438"/>
            <a:ext cx="10795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b="1" dirty="0">
                <a:solidFill>
                  <a:schemeClr val="accent1"/>
                </a:solidFill>
              </a:rPr>
              <a:t>Preguntas a responder: ¿Qué características tienen las cuentas que…tienen préstamos?, … tienen préstamos que son morosos?,… tienen seguros?, …tienen tarjetas?, …tienen transferencias periódicas?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5407D5-FBB5-4FB9-9933-8D3E8031AE52}"/>
              </a:ext>
            </a:extLst>
          </p:cNvPr>
          <p:cNvSpPr txBox="1"/>
          <p:nvPr/>
        </p:nvSpPr>
        <p:spPr>
          <a:xfrm>
            <a:off x="577048" y="4882450"/>
            <a:ext cx="1130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 Variables pendientes de incluir: sexo, edad cliente, fecha emisión tarjeta, si tarjeta se emite antes que préstamo y viceversa</a:t>
            </a:r>
          </a:p>
        </p:txBody>
      </p:sp>
    </p:spTree>
    <p:extLst>
      <p:ext uri="{BB962C8B-B14F-4D97-AF65-F5344CB8AC3E}">
        <p14:creationId xmlns:p14="http://schemas.microsoft.com/office/powerpoint/2010/main" val="56411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B97492C-58D0-4B04-8A94-7868E0602FF5}"/>
              </a:ext>
            </a:extLst>
          </p:cNvPr>
          <p:cNvSpPr/>
          <p:nvPr/>
        </p:nvSpPr>
        <p:spPr>
          <a:xfrm>
            <a:off x="576256" y="386159"/>
            <a:ext cx="68906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sz="4000" dirty="0" err="1"/>
              <a:t>Berka</a:t>
            </a:r>
            <a:r>
              <a:rPr lang="es-ES" sz="4000" dirty="0"/>
              <a:t> </a:t>
            </a:r>
            <a:r>
              <a:rPr lang="es-ES" sz="4000" dirty="0" err="1"/>
              <a:t>Dataset</a:t>
            </a:r>
            <a:r>
              <a:rPr lang="es-ES" sz="4000" dirty="0"/>
              <a:t>: Análisis a realizar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2999B9-C30B-4D29-9B99-CA1412EED550}"/>
              </a:ext>
            </a:extLst>
          </p:cNvPr>
          <p:cNvSpPr txBox="1"/>
          <p:nvPr/>
        </p:nvSpPr>
        <p:spPr>
          <a:xfrm>
            <a:off x="577048" y="1205647"/>
            <a:ext cx="1115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parte de análisis la voy a intentar realizar con Python y voy a aplicar algoritmos de aprendizaje supervisado (regresión logística, árboles, SVM, K-</a:t>
            </a:r>
            <a:r>
              <a:rPr lang="es-ES" dirty="0" err="1"/>
              <a:t>Vecinos,Random</a:t>
            </a:r>
            <a:r>
              <a:rPr lang="es-ES" dirty="0"/>
              <a:t> Forest y GBT </a:t>
            </a:r>
            <a:r>
              <a:rPr lang="es-ES" dirty="0">
                <a:solidFill>
                  <a:srgbClr val="FF0000"/>
                </a:solidFill>
              </a:rPr>
              <a:t>¿tendría sentido utilizar una red neuronal pequeña?</a:t>
            </a:r>
            <a:r>
              <a:rPr lang="es-ES" dirty="0"/>
              <a:t>, con </a:t>
            </a:r>
            <a:r>
              <a:rPr lang="es-ES" dirty="0" err="1"/>
              <a:t>cross</a:t>
            </a:r>
            <a:r>
              <a:rPr lang="es-ES" dirty="0"/>
              <a:t> </a:t>
            </a:r>
            <a:r>
              <a:rPr lang="es-ES" dirty="0" err="1"/>
              <a:t>validation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50A6ED-7F47-4328-B409-5933D1EF988E}"/>
              </a:ext>
            </a:extLst>
          </p:cNvPr>
          <p:cNvSpPr txBox="1"/>
          <p:nvPr/>
        </p:nvSpPr>
        <p:spPr>
          <a:xfrm>
            <a:off x="577048" y="2236568"/>
            <a:ext cx="1130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tenencia de productos (préstamos, tarjetas,…) se sitúa en alrededor del 20% del </a:t>
            </a:r>
            <a:r>
              <a:rPr lang="es-ES" dirty="0" err="1"/>
              <a:t>dataset</a:t>
            </a:r>
            <a:r>
              <a:rPr lang="es-ES" dirty="0"/>
              <a:t> y los préstamos morosos son el 11% del total de préstamos. Voy a tener que balancear la muestra.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EE41AD5-9E97-4427-ADA3-F6490EBB3B6E}"/>
              </a:ext>
            </a:extLst>
          </p:cNvPr>
          <p:cNvSpPr txBox="1"/>
          <p:nvPr/>
        </p:nvSpPr>
        <p:spPr>
          <a:xfrm>
            <a:off x="578526" y="3116935"/>
            <a:ext cx="11301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Métricas: </a:t>
            </a:r>
          </a:p>
          <a:p>
            <a:pPr marL="285750" indent="-285750">
              <a:buFontTx/>
              <a:buChar char="-"/>
            </a:pPr>
            <a:r>
              <a:rPr lang="es-ES" dirty="0"/>
              <a:t>Para tenencia de productos: </a:t>
            </a:r>
            <a:r>
              <a:rPr lang="es-ES" dirty="0">
                <a:solidFill>
                  <a:srgbClr val="FF0000"/>
                </a:solidFill>
              </a:rPr>
              <a:t>¿</a:t>
            </a:r>
            <a:r>
              <a:rPr lang="es-ES" dirty="0" err="1">
                <a:solidFill>
                  <a:srgbClr val="FF0000"/>
                </a:solidFill>
              </a:rPr>
              <a:t>Precision</a:t>
            </a:r>
            <a:r>
              <a:rPr lang="es-ES" dirty="0">
                <a:solidFill>
                  <a:srgbClr val="FF0000"/>
                </a:solidFill>
              </a:rPr>
              <a:t> o AUC?.</a:t>
            </a:r>
            <a:r>
              <a:rPr lang="es-ES" dirty="0"/>
              <a:t> No quiero que me diga FP, que una cuenta tiene un producto y no lo tiene</a:t>
            </a:r>
          </a:p>
          <a:p>
            <a:r>
              <a:rPr lang="es-ES" dirty="0"/>
              <a:t>-    Para morosidad: </a:t>
            </a:r>
            <a:r>
              <a:rPr lang="es-ES" dirty="0">
                <a:solidFill>
                  <a:srgbClr val="FF0000"/>
                </a:solidFill>
              </a:rPr>
              <a:t>¿</a:t>
            </a:r>
            <a:r>
              <a:rPr lang="es-ES" dirty="0" err="1">
                <a:solidFill>
                  <a:srgbClr val="FF0000"/>
                </a:solidFill>
              </a:rPr>
              <a:t>Recall</a:t>
            </a:r>
            <a:r>
              <a:rPr lang="es-ES" dirty="0">
                <a:solidFill>
                  <a:srgbClr val="FF0000"/>
                </a:solidFill>
              </a:rPr>
              <a:t> o AUC?</a:t>
            </a:r>
            <a:r>
              <a:rPr lang="es-ES" dirty="0"/>
              <a:t>. No quiero FN, que me diga que no es moroso y si lo es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3CBB26B-032C-4188-8263-70B5521804F2}"/>
              </a:ext>
            </a:extLst>
          </p:cNvPr>
          <p:cNvSpPr txBox="1"/>
          <p:nvPr/>
        </p:nvSpPr>
        <p:spPr>
          <a:xfrm>
            <a:off x="578528" y="4564000"/>
            <a:ext cx="1130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Variables categóricas: </a:t>
            </a:r>
            <a:r>
              <a:rPr lang="es-ES" dirty="0" err="1"/>
              <a:t>district_id</a:t>
            </a:r>
            <a:r>
              <a:rPr lang="es-ES" dirty="0"/>
              <a:t> tiene 77 categorías, edad también tiene muchas categorías, los años de emisión también tiene5/6 categorías. </a:t>
            </a:r>
            <a:r>
              <a:rPr lang="es-ES" dirty="0">
                <a:solidFill>
                  <a:srgbClr val="FF0000"/>
                </a:solidFill>
              </a:rPr>
              <a:t>¿</a:t>
            </a:r>
            <a:r>
              <a:rPr lang="es-ES" dirty="0" err="1">
                <a:solidFill>
                  <a:srgbClr val="FF0000"/>
                </a:solidFill>
              </a:rPr>
              <a:t>One-hot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encoding</a:t>
            </a:r>
            <a:r>
              <a:rPr lang="es-ES" dirty="0">
                <a:solidFill>
                  <a:srgbClr val="FF0000"/>
                </a:solidFill>
              </a:rPr>
              <a:t> o solución de los pesos?</a:t>
            </a:r>
          </a:p>
        </p:txBody>
      </p:sp>
    </p:spTree>
    <p:extLst>
      <p:ext uri="{BB962C8B-B14F-4D97-AF65-F5344CB8AC3E}">
        <p14:creationId xmlns:p14="http://schemas.microsoft.com/office/powerpoint/2010/main" val="309130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B97492C-58D0-4B04-8A94-7868E0602FF5}"/>
              </a:ext>
            </a:extLst>
          </p:cNvPr>
          <p:cNvSpPr/>
          <p:nvPr/>
        </p:nvSpPr>
        <p:spPr>
          <a:xfrm>
            <a:off x="577048" y="280921"/>
            <a:ext cx="44498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sz="4000" dirty="0"/>
              <a:t>Proyecto Alternativo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2999B9-C30B-4D29-9B99-CA1412EED550}"/>
              </a:ext>
            </a:extLst>
          </p:cNvPr>
          <p:cNvSpPr txBox="1"/>
          <p:nvPr/>
        </p:nvSpPr>
        <p:spPr>
          <a:xfrm>
            <a:off x="577048" y="1205647"/>
            <a:ext cx="1115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Tomar 2 </a:t>
            </a:r>
            <a:r>
              <a:rPr lang="es-ES" dirty="0" err="1"/>
              <a:t>datasets</a:t>
            </a:r>
            <a:r>
              <a:rPr lang="es-ES" dirty="0"/>
              <a:t> de </a:t>
            </a:r>
            <a:r>
              <a:rPr lang="es-ES" dirty="0" err="1"/>
              <a:t>Kaggle</a:t>
            </a:r>
            <a:r>
              <a:rPr lang="es-ES" dirty="0"/>
              <a:t> (no tienen relación entre ellos):</a:t>
            </a:r>
          </a:p>
          <a:p>
            <a:r>
              <a:rPr lang="es-ES" dirty="0"/>
              <a:t> - Predecir si un cliente contratará un depósito con un </a:t>
            </a:r>
            <a:r>
              <a:rPr lang="es-ES" dirty="0" err="1"/>
              <a:t>dataset</a:t>
            </a:r>
            <a:r>
              <a:rPr lang="es-ES" dirty="0"/>
              <a:t> de 45.000 </a:t>
            </a:r>
            <a:r>
              <a:rPr lang="es-ES" dirty="0" err="1"/>
              <a:t>obs</a:t>
            </a:r>
            <a:r>
              <a:rPr lang="es-ES" dirty="0"/>
              <a:t> y 21 variables</a:t>
            </a:r>
          </a:p>
          <a:p>
            <a:r>
              <a:rPr lang="es-ES" dirty="0"/>
              <a:t> - Predecir si un cliente tendrá </a:t>
            </a:r>
            <a:r>
              <a:rPr lang="es-ES" dirty="0" err="1"/>
              <a:t>churn</a:t>
            </a:r>
            <a:r>
              <a:rPr lang="es-ES" dirty="0"/>
              <a:t> con un </a:t>
            </a:r>
            <a:r>
              <a:rPr lang="es-ES" dirty="0" err="1"/>
              <a:t>dataset</a:t>
            </a:r>
            <a:r>
              <a:rPr lang="es-ES" dirty="0"/>
              <a:t> de 10.000 </a:t>
            </a:r>
            <a:r>
              <a:rPr lang="es-ES" dirty="0" err="1"/>
              <a:t>obs</a:t>
            </a:r>
            <a:r>
              <a:rPr lang="es-ES" dirty="0"/>
              <a:t> y 14 variables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50A6ED-7F47-4328-B409-5933D1EF988E}"/>
              </a:ext>
            </a:extLst>
          </p:cNvPr>
          <p:cNvSpPr txBox="1"/>
          <p:nvPr/>
        </p:nvSpPr>
        <p:spPr>
          <a:xfrm>
            <a:off x="577048" y="2236568"/>
            <a:ext cx="11301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la actualidad los bancos tienen un exceso de liquidez, pero cuando ECB endurezca su política monetaria, es posible que los bancos entren en “una guerra por los depósitos”. Además, a partir de sept-19, con la entrada en vigor de la normativa PSD2, va a ser más habitual que los clientes compartan sus datos bancarios con otros bancos, por lo que otros bancos podrían intentar predecir cuando un cliente va a tener </a:t>
            </a:r>
            <a:r>
              <a:rPr lang="es-ES" dirty="0" err="1"/>
              <a:t>churn</a:t>
            </a:r>
            <a:r>
              <a:rPr lang="es-ES" dirty="0"/>
              <a:t> (¿qué características tienen los clientes que tienen </a:t>
            </a:r>
            <a:r>
              <a:rPr lang="es-ES" dirty="0" err="1"/>
              <a:t>churn</a:t>
            </a:r>
            <a:r>
              <a:rPr lang="es-ES" dirty="0"/>
              <a:t>?). Esas características se podrían cruzar con las características de tendencia a contratar un depósito y si hay un patrón común definir las características que debe cumplir un cliente de la competencia para ser propenso a contratar un depósito con un banco del que no es cliente.</a:t>
            </a:r>
          </a:p>
        </p:txBody>
      </p:sp>
    </p:spTree>
    <p:extLst>
      <p:ext uri="{BB962C8B-B14F-4D97-AF65-F5344CB8AC3E}">
        <p14:creationId xmlns:p14="http://schemas.microsoft.com/office/powerpoint/2010/main" val="3148629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1035</Words>
  <Application>Microsoft Office PowerPoint</Application>
  <PresentationFormat>Panorámica</PresentationFormat>
  <Paragraphs>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Tenencia de productos en Banca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Identificación del “Customer Journey” del cliente en Banca</dc:title>
  <dc:creator>osmaac@gmail.com</dc:creator>
  <cp:lastModifiedBy>osmaac@gmail.com</cp:lastModifiedBy>
  <cp:revision>33</cp:revision>
  <dcterms:created xsi:type="dcterms:W3CDTF">2019-04-11T07:40:18Z</dcterms:created>
  <dcterms:modified xsi:type="dcterms:W3CDTF">2019-04-12T11:34:01Z</dcterms:modified>
</cp:coreProperties>
</file>