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64" r:id="rId3"/>
    <p:sldId id="263" r:id="rId4"/>
    <p:sldId id="261" r:id="rId5"/>
    <p:sldId id="259" r:id="rId6"/>
    <p:sldId id="269" r:id="rId7"/>
    <p:sldId id="266"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6" d="100"/>
          <a:sy n="106" d="100"/>
        </p:scale>
        <p:origin x="792"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12/14/2023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20317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12/14/2023</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76451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12/14/2023</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526999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12/14/2023</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878666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12/14/2023</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87884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12/14/2023</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12407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12/14/2023</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567292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12/14/2023</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77025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12/14/2023</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972714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12/14/2023</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724801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12/14/2023</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609878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12/14/2023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17477747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3" name="Rectangle 332">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35" name="Group 334">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36" name="Straight Connector 335">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6" name="Freeform: Shape 365">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68" name="Freeform: Shape 367">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70" name="Freeform: Shape 369">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372" name="Group 371">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73" name="Straight Connector 372">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403" name="Rectangle 40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05" name="Rectangle 404">
            <a:extLst>
              <a:ext uri="{FF2B5EF4-FFF2-40B4-BE49-F238E27FC236}">
                <a16:creationId xmlns:a16="http://schemas.microsoft.com/office/drawing/2014/main" id="{5839FC30-63C9-4643-98EF-7B1C31BE3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07" name="Right Triangle 406">
            <a:extLst>
              <a:ext uri="{FF2B5EF4-FFF2-40B4-BE49-F238E27FC236}">
                <a16:creationId xmlns:a16="http://schemas.microsoft.com/office/drawing/2014/main" id="{2B76B338-5C91-48AF-BFFC-93C8AAD6D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435802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Freeform: Shape 408">
            <a:extLst>
              <a:ext uri="{FF2B5EF4-FFF2-40B4-BE49-F238E27FC236}">
                <a16:creationId xmlns:a16="http://schemas.microsoft.com/office/drawing/2014/main" id="{07FE80B3-9970-48B3-8883-81ED2FE4A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007832" y="4676762"/>
            <a:ext cx="2222198" cy="2133710"/>
          </a:xfrm>
          <a:custGeom>
            <a:avLst/>
            <a:gdLst>
              <a:gd name="connsiteX0" fmla="*/ 0 w 2222198"/>
              <a:gd name="connsiteY0" fmla="*/ 0 h 2133710"/>
              <a:gd name="connsiteX1" fmla="*/ 44227 w 2222198"/>
              <a:gd name="connsiteY1" fmla="*/ 2234 h 2133710"/>
              <a:gd name="connsiteX2" fmla="*/ 2193454 w 2222198"/>
              <a:gd name="connsiteY2" fmla="*/ 1945372 h 2133710"/>
              <a:gd name="connsiteX3" fmla="*/ 2222198 w 2222198"/>
              <a:gd name="connsiteY3" fmla="*/ 2133710 h 2133710"/>
              <a:gd name="connsiteX4" fmla="*/ 1394653 w 2222198"/>
              <a:gd name="connsiteY4" fmla="*/ 2133710 h 2133710"/>
              <a:gd name="connsiteX5" fmla="*/ 1391100 w 2222198"/>
              <a:gd name="connsiteY5" fmla="*/ 2110427 h 2133710"/>
              <a:gd name="connsiteX6" fmla="*/ 122376 w 2222198"/>
              <a:gd name="connsiteY6" fmla="*/ 841704 h 2133710"/>
              <a:gd name="connsiteX7" fmla="*/ 0 w 2222198"/>
              <a:gd name="connsiteY7" fmla="*/ 823027 h 2133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2198" h="2133710">
                <a:moveTo>
                  <a:pt x="0" y="0"/>
                </a:moveTo>
                <a:lnTo>
                  <a:pt x="44227" y="2234"/>
                </a:lnTo>
                <a:cubicBezTo>
                  <a:pt x="1114682" y="110944"/>
                  <a:pt x="1981368" y="908934"/>
                  <a:pt x="2193454" y="1945372"/>
                </a:cubicBezTo>
                <a:lnTo>
                  <a:pt x="2222198" y="2133710"/>
                </a:lnTo>
                <a:lnTo>
                  <a:pt x="1394653" y="2133710"/>
                </a:lnTo>
                <a:lnTo>
                  <a:pt x="1391100" y="2110427"/>
                </a:lnTo>
                <a:cubicBezTo>
                  <a:pt x="1260786" y="1473602"/>
                  <a:pt x="759202" y="972017"/>
                  <a:pt x="122376" y="841704"/>
                </a:cubicBezTo>
                <a:lnTo>
                  <a:pt x="0" y="823027"/>
                </a:ln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11" name="Group 410">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412" name="Straight Connector 411">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3DD0F42-E44B-571F-5F0A-CA77E42658E9}"/>
              </a:ext>
            </a:extLst>
          </p:cNvPr>
          <p:cNvSpPr>
            <a:spLocks noGrp="1"/>
          </p:cNvSpPr>
          <p:nvPr>
            <p:ph type="ctrTitle"/>
          </p:nvPr>
        </p:nvSpPr>
        <p:spPr>
          <a:xfrm>
            <a:off x="457199" y="3525808"/>
            <a:ext cx="6548127" cy="2141612"/>
          </a:xfrm>
        </p:spPr>
        <p:txBody>
          <a:bodyPr vert="horz" lIns="91440" tIns="45720" rIns="91440" bIns="45720" rtlCol="0" anchor="ctr">
            <a:normAutofit/>
          </a:bodyPr>
          <a:lstStyle/>
          <a:p>
            <a:pPr algn="l"/>
            <a:r>
              <a:rPr lang="en-US" sz="3700" dirty="0">
                <a:solidFill>
                  <a:schemeClr val="tx2"/>
                </a:solidFill>
              </a:rPr>
              <a:t>Using Image Forensic and Wavelet Transform for Detecting Deep Fake Images</a:t>
            </a:r>
          </a:p>
        </p:txBody>
      </p:sp>
      <p:pic>
        <p:nvPicPr>
          <p:cNvPr id="4" name="Picture 3" descr="Wavy 3D art">
            <a:extLst>
              <a:ext uri="{FF2B5EF4-FFF2-40B4-BE49-F238E27FC236}">
                <a16:creationId xmlns:a16="http://schemas.microsoft.com/office/drawing/2014/main" id="{35FD26A7-6098-A326-DEE3-55967DB4F6B2}"/>
              </a:ext>
            </a:extLst>
          </p:cNvPr>
          <p:cNvPicPr>
            <a:picLocks noChangeAspect="1"/>
          </p:cNvPicPr>
          <p:nvPr/>
        </p:nvPicPr>
        <p:blipFill rotWithShape="1">
          <a:blip r:embed="rId2"/>
          <a:srcRect t="31063" b="33197"/>
          <a:stretch/>
        </p:blipFill>
        <p:spPr>
          <a:xfrm>
            <a:off x="-6214" y="2018"/>
            <a:ext cx="12214825" cy="3383384"/>
          </a:xfrm>
          <a:custGeom>
            <a:avLst/>
            <a:gdLst/>
            <a:ahLst/>
            <a:cxnLst/>
            <a:rect l="l" t="t" r="r" b="b"/>
            <a:pathLst>
              <a:path w="12214825" h="3383384">
                <a:moveTo>
                  <a:pt x="12213819" y="0"/>
                </a:moveTo>
                <a:cubicBezTo>
                  <a:pt x="12213819" y="29107"/>
                  <a:pt x="12214067" y="89770"/>
                  <a:pt x="12214502" y="174101"/>
                </a:cubicBezTo>
                <a:lnTo>
                  <a:pt x="12214825" y="234681"/>
                </a:lnTo>
                <a:lnTo>
                  <a:pt x="12214825" y="2718323"/>
                </a:lnTo>
                <a:lnTo>
                  <a:pt x="11377417" y="2725712"/>
                </a:lnTo>
                <a:cubicBezTo>
                  <a:pt x="7318291" y="2799276"/>
                  <a:pt x="6189525" y="3387660"/>
                  <a:pt x="3246747" y="3383361"/>
                </a:cubicBezTo>
                <a:cubicBezTo>
                  <a:pt x="2493396" y="3382260"/>
                  <a:pt x="1619330" y="3339570"/>
                  <a:pt x="544071" y="3235389"/>
                </a:cubicBezTo>
                <a:lnTo>
                  <a:pt x="19466" y="3181198"/>
                </a:lnTo>
                <a:cubicBezTo>
                  <a:pt x="22117" y="2650999"/>
                  <a:pt x="12840" y="2122787"/>
                  <a:pt x="3563" y="1594575"/>
                </a:cubicBezTo>
                <a:lnTo>
                  <a:pt x="0" y="1239098"/>
                </a:lnTo>
                <a:lnTo>
                  <a:pt x="0" y="7944"/>
                </a:lnTo>
                <a:close/>
              </a:path>
            </a:pathLst>
          </a:custGeom>
        </p:spPr>
      </p:pic>
      <p:sp>
        <p:nvSpPr>
          <p:cNvPr id="3" name="Subtitle 2">
            <a:extLst>
              <a:ext uri="{FF2B5EF4-FFF2-40B4-BE49-F238E27FC236}">
                <a16:creationId xmlns:a16="http://schemas.microsoft.com/office/drawing/2014/main" id="{2AE6990B-5451-62E5-8CAB-3889F6D0ECD9}"/>
              </a:ext>
            </a:extLst>
          </p:cNvPr>
          <p:cNvSpPr>
            <a:spLocks noGrp="1"/>
          </p:cNvSpPr>
          <p:nvPr>
            <p:ph type="subTitle" idx="1"/>
          </p:nvPr>
        </p:nvSpPr>
        <p:spPr>
          <a:xfrm>
            <a:off x="7211421" y="3525807"/>
            <a:ext cx="4788050" cy="2722593"/>
          </a:xfrm>
        </p:spPr>
        <p:txBody>
          <a:bodyPr vert="horz" lIns="91440" tIns="45720" rIns="91440" bIns="45720" rtlCol="0" anchor="ctr">
            <a:normAutofit/>
          </a:bodyPr>
          <a:lstStyle/>
          <a:p>
            <a:pPr algn="l"/>
            <a:r>
              <a:rPr lang="en-US" sz="1400" i="1" dirty="0">
                <a:solidFill>
                  <a:schemeClr val="tx2"/>
                </a:solidFill>
              </a:rPr>
              <a:t>Osama Rawy</a:t>
            </a:r>
          </a:p>
          <a:p>
            <a:pPr algn="l"/>
            <a:r>
              <a:rPr lang="en-US" sz="1400" i="1" dirty="0">
                <a:solidFill>
                  <a:schemeClr val="tx2"/>
                </a:solidFill>
              </a:rPr>
              <a:t>University of Leeds</a:t>
            </a:r>
          </a:p>
          <a:p>
            <a:pPr algn="l"/>
            <a:r>
              <a:rPr lang="en-US" sz="1400" i="1" dirty="0">
                <a:solidFill>
                  <a:schemeClr val="tx2"/>
                </a:solidFill>
              </a:rPr>
              <a:t>od20or@leeds.ac.uk </a:t>
            </a:r>
          </a:p>
        </p:txBody>
      </p:sp>
    </p:spTree>
    <p:extLst>
      <p:ext uri="{BB962C8B-B14F-4D97-AF65-F5344CB8AC3E}">
        <p14:creationId xmlns:p14="http://schemas.microsoft.com/office/powerpoint/2010/main" val="4278789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9" name="Rectangle 67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80" name="Group 679">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30" name="Straight Connector 52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1" name="Straight Connector 53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2" name="Straight Connector 53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3" name="Straight Connector 53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4" name="Straight Connector 53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5" name="Straight Connector 53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6" name="Straight Connector 53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7" name="Straight Connector 53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8" name="Straight Connector 53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9" name="Straight Connector 53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0" name="Straight Connector 53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1" name="Straight Connector 54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2" name="Straight Connector 54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3" name="Straight Connector 54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4" name="Straight Connector 54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5" name="Straight Connector 54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6" name="Straight Connector 54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7" name="Straight Connector 54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8" name="Straight Connector 54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9" name="Straight Connector 54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0" name="Straight Connector 54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1" name="Straight Connector 55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2" name="Straight Connector 55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3" name="Straight Connector 55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4" name="Straight Connector 55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5" name="Straight Connector 55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6" name="Straight Connector 55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7" name="Straight Connector 55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8" name="Straight Connector 55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81" name="Freeform: Shape 680">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82" name="Freeform: Shape 68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83" name="Rectangle 682">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84" name="Group 683">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67" name="Straight Connector 566">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8" name="Straight Connector 567">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9" name="Straight Connector 568">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0" name="Straight Connector 569">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1" name="Straight Connector 570">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3" name="Straight Connector 572">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4" name="Straight Connector 573">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5" name="Straight Connector 574">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85" name="Freeform: Shape 684">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686" name="Group 685">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80" name="Straight Connector 579">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7" name="Straight Connector 686">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2" name="Straight Connector 581">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8" name="Straight Connector 68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4" name="Straight Connector 583">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9" name="Straight Connector 688">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6" name="Straight Connector 585">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8" name="Straight Connector 587">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9" name="Straight Connector 588">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0" name="Straight Connector 589">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1" name="Straight Connector 590">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2" name="Straight Connector 591">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3" name="Straight Connector 592">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4" name="Straight Connector 593">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5" name="Straight Connector 594">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9" name="Straight Connector 598">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0" name="Straight Connector 599">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1" name="Straight Connector 600">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2" name="Straight Connector 601">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3" name="Straight Connector 602">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4" name="Straight Connector 603">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5" name="Straight Connector 604">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6" name="Straight Connector 605">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610" name="Rectangle 60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12" name="Rectangle 611">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14" name="Right Triangle 6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8" name="Group 61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19" name="Straight Connector 61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0" name="Straight Connector 61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1" name="Straight Connector 62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2" name="Straight Connector 62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3" name="Straight Connector 62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4" name="Straight Connector 62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5" name="Straight Connector 62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6" name="Straight Connector 62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7" name="Straight Connector 62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8" name="Straight Connector 62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9" name="Straight Connector 62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0" name="Straight Connector 62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1" name="Straight Connector 63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2" name="Straight Connector 63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3" name="Straight Connector 63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4" name="Straight Connector 63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5" name="Straight Connector 63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6" name="Straight Connector 63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7" name="Straight Connector 63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8" name="Straight Connector 63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9" name="Straight Connector 63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0" name="Straight Connector 63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1" name="Straight Connector 64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2" name="Straight Connector 64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3" name="Straight Connector 64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4" name="Straight Connector 64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5" name="Straight Connector 64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6" name="Straight Connector 64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7" name="Straight Connector 64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6" name="Title 1">
            <a:extLst>
              <a:ext uri="{FF2B5EF4-FFF2-40B4-BE49-F238E27FC236}">
                <a16:creationId xmlns:a16="http://schemas.microsoft.com/office/drawing/2014/main" id="{F8ABD9D4-51F4-4823-AC7F-5709DD983DCF}"/>
              </a:ext>
            </a:extLst>
          </p:cNvPr>
          <p:cNvSpPr>
            <a:spLocks noGrp="1"/>
          </p:cNvSpPr>
          <p:nvPr>
            <p:ph type="title"/>
          </p:nvPr>
        </p:nvSpPr>
        <p:spPr>
          <a:xfrm>
            <a:off x="457201" y="732348"/>
            <a:ext cx="4419600" cy="2240735"/>
          </a:xfrm>
        </p:spPr>
        <p:txBody>
          <a:bodyPr vert="horz" lIns="91440" tIns="45720" rIns="91440" bIns="45720" rtlCol="0" anchor="ctr">
            <a:normAutofit/>
          </a:bodyPr>
          <a:lstStyle/>
          <a:p>
            <a:r>
              <a:rPr lang="en-US" dirty="0">
                <a:solidFill>
                  <a:schemeClr val="tx2"/>
                </a:solidFill>
              </a:rPr>
              <a:t>Introduction</a:t>
            </a:r>
          </a:p>
        </p:txBody>
      </p:sp>
      <p:sp>
        <p:nvSpPr>
          <p:cNvPr id="39" name="Content Placeholder 3">
            <a:extLst>
              <a:ext uri="{FF2B5EF4-FFF2-40B4-BE49-F238E27FC236}">
                <a16:creationId xmlns:a16="http://schemas.microsoft.com/office/drawing/2014/main" id="{CF81CEF9-D44C-3A23-C3A7-AADEA184395B}"/>
              </a:ext>
            </a:extLst>
          </p:cNvPr>
          <p:cNvSpPr txBox="1">
            <a:spLocks/>
          </p:cNvSpPr>
          <p:nvPr/>
        </p:nvSpPr>
        <p:spPr>
          <a:xfrm>
            <a:off x="457200" y="3264832"/>
            <a:ext cx="5195453" cy="298356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b="0" i="0" dirty="0">
                <a:solidFill>
                  <a:srgbClr val="23323E"/>
                </a:solidFill>
                <a:effectLst/>
                <a:latin typeface="Avenir Next LT Pro" panose="020B0504020202020204" pitchFamily="34" charset="0"/>
              </a:rPr>
              <a:t>AI was the hottest topic in the world of art and design during 2022 and 2023 due to the breakthrough of generative-based applications like </a:t>
            </a:r>
            <a:r>
              <a:rPr lang="en-US" sz="1800" b="0" i="0" dirty="0" err="1">
                <a:solidFill>
                  <a:srgbClr val="23323E"/>
                </a:solidFill>
                <a:effectLst/>
                <a:latin typeface="Avenir Next LT Pro" panose="020B0504020202020204" pitchFamily="34" charset="0"/>
              </a:rPr>
              <a:t>Midjourney</a:t>
            </a:r>
            <a:r>
              <a:rPr lang="en-US" sz="1800" b="0" i="0" dirty="0">
                <a:solidFill>
                  <a:srgbClr val="23323E"/>
                </a:solidFill>
                <a:effectLst/>
                <a:latin typeface="Avenir Next LT Pro" panose="020B0504020202020204" pitchFamily="34" charset="0"/>
              </a:rPr>
              <a:t>. Such applications can generate photos or videos with a high level of realism that a normal person can’t identify the truth. </a:t>
            </a:r>
            <a:r>
              <a:rPr lang="en-US" sz="1800" dirty="0">
                <a:solidFill>
                  <a:srgbClr val="23323E"/>
                </a:solidFill>
                <a:latin typeface="Avenir Next LT Pro" panose="020B0504020202020204" pitchFamily="34" charset="0"/>
              </a:rPr>
              <a:t>Although</a:t>
            </a:r>
            <a:r>
              <a:rPr lang="en-US" sz="1800" b="0" i="0" dirty="0">
                <a:solidFill>
                  <a:srgbClr val="23323E"/>
                </a:solidFill>
                <a:effectLst/>
                <a:latin typeface="Avenir Next LT Pro" panose="020B0504020202020204" pitchFamily="34" charset="0"/>
              </a:rPr>
              <a:t>, this could advance media production, business, and education, however, the same tools could be easily used by criminals to falsify official documents or to intimidate innocent victims with fabricated bad images. </a:t>
            </a:r>
          </a:p>
          <a:p>
            <a:pPr marL="0" indent="0">
              <a:lnSpc>
                <a:spcPct val="100000"/>
              </a:lnSpc>
              <a:buNone/>
            </a:pPr>
            <a:r>
              <a:rPr lang="en-US" sz="1800" b="0" i="0" dirty="0">
                <a:solidFill>
                  <a:srgbClr val="23323E"/>
                </a:solidFill>
                <a:effectLst/>
                <a:latin typeface="Avenir Next LT Pro" panose="020B0504020202020204" pitchFamily="34" charset="0"/>
              </a:rPr>
              <a:t>For this reason, it became essential to have a stronger detection mechanism that can identify true from false with high accuracy. In this project I will visit previous work in this domain especially focusing on DL-based approaches and at the end I will propose a new model that combines the strength points of two previous models, the first used Error Level Analysis and the second used Wavelet Transform. By this, I aim to provide a DF detection mechanism with a high level of immunity that can be easily generalized on new unseen images.  </a:t>
            </a:r>
            <a:endParaRPr lang="en-US" sz="1200" dirty="0">
              <a:solidFill>
                <a:schemeClr val="tx2"/>
              </a:solidFill>
            </a:endParaRPr>
          </a:p>
        </p:txBody>
      </p:sp>
      <p:pic>
        <p:nvPicPr>
          <p:cNvPr id="268" name="Picture 267" descr="Periodic table illustration">
            <a:extLst>
              <a:ext uri="{FF2B5EF4-FFF2-40B4-BE49-F238E27FC236}">
                <a16:creationId xmlns:a16="http://schemas.microsoft.com/office/drawing/2014/main" id="{1706CD91-AA11-14ED-CA12-4C1ABF43EE1A}"/>
              </a:ext>
            </a:extLst>
          </p:cNvPr>
          <p:cNvPicPr>
            <a:picLocks noChangeAspect="1"/>
          </p:cNvPicPr>
          <p:nvPr/>
        </p:nvPicPr>
        <p:blipFill rotWithShape="1">
          <a:blip r:embed="rId2"/>
          <a:srcRect r="10673" b="2"/>
          <a:stretch/>
        </p:blipFill>
        <p:spPr>
          <a:xfrm>
            <a:off x="6126329" y="732348"/>
            <a:ext cx="4950577" cy="5541973"/>
          </a:xfrm>
          <a:prstGeom prst="rect">
            <a:avLst/>
          </a:prstGeom>
        </p:spPr>
      </p:pic>
    </p:spTree>
    <p:extLst>
      <p:ext uri="{BB962C8B-B14F-4D97-AF65-F5344CB8AC3E}">
        <p14:creationId xmlns:p14="http://schemas.microsoft.com/office/powerpoint/2010/main" val="876769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4"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6" name="Rectangle 10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Freeform: Shape 109">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ight Triangle 111">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6" name="Group 115">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 name="Straight Connector 116">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6" name="Title 1">
            <a:extLst>
              <a:ext uri="{FF2B5EF4-FFF2-40B4-BE49-F238E27FC236}">
                <a16:creationId xmlns:a16="http://schemas.microsoft.com/office/drawing/2014/main" id="{F8ABD9D4-51F4-4823-AC7F-5709DD983DCF}"/>
              </a:ext>
            </a:extLst>
          </p:cNvPr>
          <p:cNvSpPr>
            <a:spLocks noGrp="1"/>
          </p:cNvSpPr>
          <p:nvPr>
            <p:ph type="title"/>
          </p:nvPr>
        </p:nvSpPr>
        <p:spPr>
          <a:xfrm>
            <a:off x="453142" y="41973"/>
            <a:ext cx="10733204" cy="686032"/>
          </a:xfrm>
        </p:spPr>
        <p:txBody>
          <a:bodyPr vert="horz" lIns="91440" tIns="45720" rIns="91440" bIns="45720" rtlCol="0" anchor="b">
            <a:noAutofit/>
          </a:bodyPr>
          <a:lstStyle/>
          <a:p>
            <a:r>
              <a:rPr lang="en-US" dirty="0">
                <a:solidFill>
                  <a:schemeClr val="tx2"/>
                </a:solidFill>
              </a:rPr>
              <a:t>Relevant Work and References</a:t>
            </a:r>
          </a:p>
        </p:txBody>
      </p:sp>
      <p:sp>
        <p:nvSpPr>
          <p:cNvPr id="39" name="Content Placeholder 3">
            <a:extLst>
              <a:ext uri="{FF2B5EF4-FFF2-40B4-BE49-F238E27FC236}">
                <a16:creationId xmlns:a16="http://schemas.microsoft.com/office/drawing/2014/main" id="{CF81CEF9-D44C-3A23-C3A7-AADEA184395B}"/>
              </a:ext>
            </a:extLst>
          </p:cNvPr>
          <p:cNvSpPr txBox="1">
            <a:spLocks/>
          </p:cNvSpPr>
          <p:nvPr/>
        </p:nvSpPr>
        <p:spPr>
          <a:xfrm>
            <a:off x="215796" y="723212"/>
            <a:ext cx="11612483" cy="360108"/>
          </a:xfrm>
          <a:prstGeom prst="rect">
            <a:avLst/>
          </a:prstGeom>
        </p:spPr>
        <p:txBody>
          <a:bodyPr/>
          <a:lst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tx1">
                    <a:lumMod val="95000"/>
                    <a:lumOff val="5000"/>
                  </a:schemeClr>
                </a:solidFill>
              </a:rPr>
              <a:t>In the following table I show a list of previous work in Deep Fake Detection plus other relevant references which I plan to base on in my paper.</a:t>
            </a:r>
          </a:p>
          <a:p>
            <a:pPr marL="0" indent="0">
              <a:buNone/>
            </a:pPr>
            <a:r>
              <a:rPr lang="en-US" sz="1400" dirty="0">
                <a:solidFill>
                  <a:schemeClr val="tx1">
                    <a:lumMod val="95000"/>
                    <a:lumOff val="5000"/>
                  </a:schemeClr>
                </a:solidFill>
              </a:rPr>
              <a:t> </a:t>
            </a:r>
          </a:p>
        </p:txBody>
      </p:sp>
      <p:graphicFrame>
        <p:nvGraphicFramePr>
          <p:cNvPr id="4" name="Table 3">
            <a:extLst>
              <a:ext uri="{FF2B5EF4-FFF2-40B4-BE49-F238E27FC236}">
                <a16:creationId xmlns:a16="http://schemas.microsoft.com/office/drawing/2014/main" id="{9FE6F44E-DD2F-D7AD-3E8F-A155178FCF26}"/>
              </a:ext>
            </a:extLst>
          </p:cNvPr>
          <p:cNvGraphicFramePr>
            <a:graphicFrameLocks noGrp="1"/>
          </p:cNvGraphicFramePr>
          <p:nvPr>
            <p:extLst>
              <p:ext uri="{D42A27DB-BD31-4B8C-83A1-F6EECF244321}">
                <p14:modId xmlns:p14="http://schemas.microsoft.com/office/powerpoint/2010/main" val="522023790"/>
              </p:ext>
            </p:extLst>
          </p:nvPr>
        </p:nvGraphicFramePr>
        <p:xfrm>
          <a:off x="218961" y="1093694"/>
          <a:ext cx="11787303" cy="5673809"/>
        </p:xfrm>
        <a:graphic>
          <a:graphicData uri="http://schemas.openxmlformats.org/drawingml/2006/table">
            <a:tbl>
              <a:tblPr>
                <a:tableStyleId>{69CF1AB2-1976-4502-BF36-3FF5EA218861}</a:tableStyleId>
              </a:tblPr>
              <a:tblGrid>
                <a:gridCol w="274320">
                  <a:extLst>
                    <a:ext uri="{9D8B030D-6E8A-4147-A177-3AD203B41FA5}">
                      <a16:colId xmlns:a16="http://schemas.microsoft.com/office/drawing/2014/main" val="2055364853"/>
                    </a:ext>
                  </a:extLst>
                </a:gridCol>
                <a:gridCol w="1113691">
                  <a:extLst>
                    <a:ext uri="{9D8B030D-6E8A-4147-A177-3AD203B41FA5}">
                      <a16:colId xmlns:a16="http://schemas.microsoft.com/office/drawing/2014/main" val="3979592791"/>
                    </a:ext>
                  </a:extLst>
                </a:gridCol>
                <a:gridCol w="4540611">
                  <a:extLst>
                    <a:ext uri="{9D8B030D-6E8A-4147-A177-3AD203B41FA5}">
                      <a16:colId xmlns:a16="http://schemas.microsoft.com/office/drawing/2014/main" val="3420786304"/>
                    </a:ext>
                  </a:extLst>
                </a:gridCol>
                <a:gridCol w="2390862">
                  <a:extLst>
                    <a:ext uri="{9D8B030D-6E8A-4147-A177-3AD203B41FA5}">
                      <a16:colId xmlns:a16="http://schemas.microsoft.com/office/drawing/2014/main" val="4286987911"/>
                    </a:ext>
                  </a:extLst>
                </a:gridCol>
                <a:gridCol w="1095555">
                  <a:extLst>
                    <a:ext uri="{9D8B030D-6E8A-4147-A177-3AD203B41FA5}">
                      <a16:colId xmlns:a16="http://schemas.microsoft.com/office/drawing/2014/main" val="2448485948"/>
                    </a:ext>
                  </a:extLst>
                </a:gridCol>
                <a:gridCol w="2372264">
                  <a:extLst>
                    <a:ext uri="{9D8B030D-6E8A-4147-A177-3AD203B41FA5}">
                      <a16:colId xmlns:a16="http://schemas.microsoft.com/office/drawing/2014/main" val="2183639353"/>
                    </a:ext>
                  </a:extLst>
                </a:gridCol>
              </a:tblGrid>
              <a:tr h="163921">
                <a:tc>
                  <a:txBody>
                    <a:bodyPr/>
                    <a:lstStyle/>
                    <a:p>
                      <a:pPr algn="ctr" fontAlgn="ctr"/>
                      <a:r>
                        <a:rPr lang="en-US" sz="1000" b="1" u="none" strike="noStrike" dirty="0">
                          <a:solidFill>
                            <a:schemeClr val="bg1"/>
                          </a:solidFill>
                          <a:effectLst/>
                          <a:latin typeface="+mn-lt"/>
                        </a:rPr>
                        <a:t>No.</a:t>
                      </a:r>
                      <a:endParaRPr lang="en-US" sz="1000" b="1" i="0" u="none" strike="noStrike" dirty="0">
                        <a:solidFill>
                          <a:schemeClr val="bg1"/>
                        </a:solidFill>
                        <a:effectLst/>
                        <a:latin typeface="+mn-lt"/>
                      </a:endParaRPr>
                    </a:p>
                  </a:txBody>
                  <a:tcPr marL="5872" marR="5872" marT="5872" marB="0" anchor="ctr">
                    <a:solidFill>
                      <a:schemeClr val="tx1"/>
                    </a:solidFill>
                  </a:tcPr>
                </a:tc>
                <a:tc>
                  <a:txBody>
                    <a:bodyPr/>
                    <a:lstStyle/>
                    <a:p>
                      <a:pPr algn="ctr" fontAlgn="ctr"/>
                      <a:r>
                        <a:rPr lang="en-US" sz="1000" b="1" u="none" strike="noStrike">
                          <a:solidFill>
                            <a:schemeClr val="bg1"/>
                          </a:solidFill>
                          <a:effectLst/>
                          <a:latin typeface="+mn-lt"/>
                        </a:rPr>
                        <a:t>Author</a:t>
                      </a:r>
                      <a:endParaRPr lang="en-US" sz="1000" b="1" i="0" u="none" strike="noStrike" dirty="0">
                        <a:solidFill>
                          <a:schemeClr val="bg1"/>
                        </a:solidFill>
                        <a:effectLst/>
                        <a:latin typeface="+mn-lt"/>
                      </a:endParaRPr>
                    </a:p>
                  </a:txBody>
                  <a:tcPr marL="5872" marR="5872" marT="5872" marB="0" anchor="ctr">
                    <a:solidFill>
                      <a:schemeClr val="tx1"/>
                    </a:solidFill>
                  </a:tcPr>
                </a:tc>
                <a:tc>
                  <a:txBody>
                    <a:bodyPr/>
                    <a:lstStyle/>
                    <a:p>
                      <a:pPr algn="ctr" fontAlgn="ctr"/>
                      <a:r>
                        <a:rPr lang="en-US" sz="1000" b="1" i="0" u="none" strike="noStrike">
                          <a:solidFill>
                            <a:schemeClr val="bg1"/>
                          </a:solidFill>
                          <a:effectLst/>
                          <a:latin typeface="+mn-lt"/>
                        </a:rPr>
                        <a:t>Title</a:t>
                      </a:r>
                      <a:endParaRPr lang="en-US" sz="1000" b="1" i="0" u="none" strike="noStrike" dirty="0">
                        <a:solidFill>
                          <a:schemeClr val="bg1"/>
                        </a:solidFill>
                        <a:effectLst/>
                        <a:latin typeface="+mn-lt"/>
                      </a:endParaRPr>
                    </a:p>
                  </a:txBody>
                  <a:tcPr marL="5872" marR="5872" marT="5872" marB="0" anchor="ctr">
                    <a:solidFill>
                      <a:schemeClr val="tx1"/>
                    </a:solidFill>
                  </a:tcPr>
                </a:tc>
                <a:tc>
                  <a:txBody>
                    <a:bodyPr/>
                    <a:lstStyle/>
                    <a:p>
                      <a:pPr algn="ctr" fontAlgn="ctr"/>
                      <a:r>
                        <a:rPr lang="en-US" sz="1000" b="1" u="none" strike="noStrike">
                          <a:solidFill>
                            <a:schemeClr val="bg1"/>
                          </a:solidFill>
                          <a:effectLst/>
                          <a:latin typeface="+mn-lt"/>
                        </a:rPr>
                        <a:t>Technique</a:t>
                      </a:r>
                      <a:endParaRPr lang="en-US" sz="1000" b="1" i="0" u="none" strike="noStrike" dirty="0">
                        <a:solidFill>
                          <a:schemeClr val="bg1"/>
                        </a:solidFill>
                        <a:effectLst/>
                        <a:latin typeface="+mn-lt"/>
                      </a:endParaRPr>
                    </a:p>
                  </a:txBody>
                  <a:tcPr marL="5872" marR="5872" marT="5872" marB="0" anchor="ctr">
                    <a:solidFill>
                      <a:schemeClr val="tx1"/>
                    </a:solidFill>
                  </a:tcPr>
                </a:tc>
                <a:tc>
                  <a:txBody>
                    <a:bodyPr/>
                    <a:lstStyle/>
                    <a:p>
                      <a:pPr algn="ctr" fontAlgn="ctr"/>
                      <a:r>
                        <a:rPr lang="en-US" sz="1000" b="1" u="none" strike="noStrike">
                          <a:solidFill>
                            <a:schemeClr val="bg1"/>
                          </a:solidFill>
                          <a:effectLst/>
                          <a:latin typeface="+mn-lt"/>
                        </a:rPr>
                        <a:t>Performance</a:t>
                      </a:r>
                      <a:endParaRPr lang="en-US" sz="1000" b="1" i="0" u="none" strike="noStrike" dirty="0">
                        <a:solidFill>
                          <a:schemeClr val="bg1"/>
                        </a:solidFill>
                        <a:effectLst/>
                        <a:latin typeface="+mn-lt"/>
                      </a:endParaRPr>
                    </a:p>
                  </a:txBody>
                  <a:tcPr marL="5872" marR="5872" marT="5872" marB="0" anchor="ctr">
                    <a:solidFill>
                      <a:schemeClr val="tx1"/>
                    </a:solidFill>
                  </a:tcPr>
                </a:tc>
                <a:tc>
                  <a:txBody>
                    <a:bodyPr/>
                    <a:lstStyle/>
                    <a:p>
                      <a:pPr algn="ctr" fontAlgn="ctr"/>
                      <a:r>
                        <a:rPr lang="en-US" sz="1000" b="1" u="none" strike="noStrike" dirty="0">
                          <a:solidFill>
                            <a:schemeClr val="bg1"/>
                          </a:solidFill>
                          <a:effectLst/>
                          <a:latin typeface="+mn-lt"/>
                        </a:rPr>
                        <a:t>Cons</a:t>
                      </a:r>
                      <a:endParaRPr lang="en-US" sz="1000" b="1" i="0" u="none" strike="noStrike" dirty="0">
                        <a:solidFill>
                          <a:schemeClr val="bg1"/>
                        </a:solidFill>
                        <a:effectLst/>
                        <a:latin typeface="+mn-lt"/>
                      </a:endParaRPr>
                    </a:p>
                  </a:txBody>
                  <a:tcPr marL="5872" marR="5872" marT="5872" marB="0" anchor="ctr">
                    <a:solidFill>
                      <a:schemeClr val="tx1"/>
                    </a:solidFill>
                  </a:tcPr>
                </a:tc>
                <a:extLst>
                  <a:ext uri="{0D108BD9-81ED-4DB2-BD59-A6C34878D82A}">
                    <a16:rowId xmlns:a16="http://schemas.microsoft.com/office/drawing/2014/main" val="1200118276"/>
                  </a:ext>
                </a:extLst>
              </a:tr>
              <a:tr h="365760">
                <a:tc>
                  <a:txBody>
                    <a:bodyPr/>
                    <a:lstStyle/>
                    <a:p>
                      <a:pPr algn="ctr" fontAlgn="ctr"/>
                      <a:r>
                        <a:rPr lang="en-US" sz="800" b="0" u="none" strike="noStrike" dirty="0">
                          <a:effectLst/>
                          <a:latin typeface="+mn-lt"/>
                        </a:rPr>
                        <a:t>1</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dirty="0" err="1">
                          <a:effectLst/>
                          <a:latin typeface="+mn-lt"/>
                        </a:rPr>
                        <a:t>Matern</a:t>
                      </a:r>
                      <a:r>
                        <a:rPr lang="en-US" sz="800" b="0" u="none" strike="noStrike" dirty="0">
                          <a:effectLst/>
                          <a:latin typeface="+mn-lt"/>
                        </a:rPr>
                        <a:t>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Exploiting visual artifacts to expose deepfakes and face manipulations. in 2019 IEEE Winter Applications of Computer Vision Workshops (WACVW). 83–92 (IEEE, 2019).</a:t>
                      </a:r>
                    </a:p>
                  </a:txBody>
                  <a:tcPr marL="5872" marR="5872" marT="5872" marB="0" anchor="ctr"/>
                </a:tc>
                <a:tc>
                  <a:txBody>
                    <a:bodyPr/>
                    <a:lstStyle/>
                    <a:p>
                      <a:pPr algn="l" fontAlgn="ctr"/>
                      <a:r>
                        <a:rPr lang="en-US" sz="800" b="0" u="none" strike="noStrike">
                          <a:effectLst/>
                          <a:latin typeface="+mn-lt"/>
                        </a:rPr>
                        <a:t>MLP</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AUC = 85%</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dirty="0">
                          <a:effectLst/>
                          <a:latin typeface="+mn-lt"/>
                        </a:rPr>
                        <a:t>Study considers facial images with open eyes only.</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2417118007"/>
                  </a:ext>
                </a:extLst>
              </a:tr>
              <a:tr h="365760">
                <a:tc>
                  <a:txBody>
                    <a:bodyPr/>
                    <a:lstStyle/>
                    <a:p>
                      <a:pPr algn="ctr" fontAlgn="ctr"/>
                      <a:r>
                        <a:rPr lang="en-US" sz="800" b="0" u="none" strike="noStrike">
                          <a:effectLst/>
                          <a:latin typeface="+mn-lt"/>
                        </a:rPr>
                        <a:t>2</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dirty="0">
                          <a:effectLst/>
                          <a:latin typeface="+mn-lt"/>
                        </a:rPr>
                        <a:t>Agarwal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Protecting world leaders against deep fakes. in CVPR Workshops. Vol. 1. 38 (2019).</a:t>
                      </a:r>
                    </a:p>
                  </a:txBody>
                  <a:tcPr marL="5872" marR="5872" marT="5872" marB="0" anchor="ctr"/>
                </a:tc>
                <a:tc>
                  <a:txBody>
                    <a:bodyPr/>
                    <a:lstStyle/>
                    <a:p>
                      <a:pPr algn="l" fontAlgn="ctr"/>
                      <a:r>
                        <a:rPr lang="en-US" sz="800" b="0" u="none" strike="noStrike">
                          <a:effectLst/>
                          <a:latin typeface="+mn-lt"/>
                        </a:rPr>
                        <a:t>Feature Extraction: Open Face 2 toolkit</a:t>
                      </a:r>
                      <a:br>
                        <a:rPr lang="en-US" sz="800" b="0" u="none" strike="noStrike">
                          <a:effectLst/>
                          <a:latin typeface="+mn-lt"/>
                        </a:rPr>
                      </a:br>
                      <a:r>
                        <a:rPr lang="en-US" sz="800" b="0" u="none" strike="noStrike">
                          <a:effectLst/>
                          <a:latin typeface="+mn-lt"/>
                        </a:rPr>
                        <a:t>Classification: SVM</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AUC = 93%</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a:effectLst/>
                          <a:latin typeface="+mn-lt"/>
                        </a:rPr>
                        <a:t>The system provides incorrect results when a person is not facing camera</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472650357"/>
                  </a:ext>
                </a:extLst>
              </a:tr>
              <a:tr h="365760">
                <a:tc>
                  <a:txBody>
                    <a:bodyPr/>
                    <a:lstStyle/>
                    <a:p>
                      <a:pPr algn="ctr" fontAlgn="ctr"/>
                      <a:r>
                        <a:rPr lang="en-US" sz="800" b="0" u="none" strike="noStrike">
                          <a:effectLst/>
                          <a:latin typeface="+mn-lt"/>
                        </a:rPr>
                        <a:t>3</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Ciftci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err="1">
                          <a:solidFill>
                            <a:srgbClr val="000000"/>
                          </a:solidFill>
                          <a:effectLst/>
                          <a:latin typeface="+mn-lt"/>
                        </a:rPr>
                        <a:t>Fakecatcher</a:t>
                      </a:r>
                      <a:r>
                        <a:rPr lang="en-US" sz="800" b="0" i="0" u="none" strike="noStrike" dirty="0">
                          <a:solidFill>
                            <a:srgbClr val="000000"/>
                          </a:solidFill>
                          <a:effectLst/>
                          <a:latin typeface="+mn-lt"/>
                        </a:rPr>
                        <a:t>: Detection of Synthetic Portrait Videos Using Biological Signals (Google Patents, 2021).</a:t>
                      </a:r>
                    </a:p>
                  </a:txBody>
                  <a:tcPr marL="5872" marR="5872" marT="5872" marB="0" anchor="ctr"/>
                </a:tc>
                <a:tc>
                  <a:txBody>
                    <a:bodyPr/>
                    <a:lstStyle/>
                    <a:p>
                      <a:pPr algn="l" fontAlgn="ctr"/>
                      <a:r>
                        <a:rPr lang="en-US" sz="800" b="0" u="none" strike="noStrike" dirty="0">
                          <a:effectLst/>
                          <a:latin typeface="+mn-lt"/>
                        </a:rPr>
                        <a:t>Feature Extraction: </a:t>
                      </a:r>
                      <a:br>
                        <a:rPr lang="en-US" sz="800" b="0" u="none" strike="noStrike" dirty="0">
                          <a:effectLst/>
                          <a:latin typeface="+mn-lt"/>
                        </a:rPr>
                      </a:br>
                      <a:r>
                        <a:rPr lang="en-US" sz="800" b="0" u="none" strike="noStrike" dirty="0">
                          <a:effectLst/>
                          <a:latin typeface="+mn-lt"/>
                        </a:rPr>
                        <a:t>Classification: CNN</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dirty="0">
                          <a:effectLst/>
                          <a:latin typeface="+mn-lt"/>
                        </a:rPr>
                        <a:t>Accuracy= 97%</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a:effectLst/>
                          <a:latin typeface="+mn-lt"/>
                        </a:rPr>
                        <a:t>The system is computationally complex due to a very large feature vector.</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4097133529"/>
                  </a:ext>
                </a:extLst>
              </a:tr>
              <a:tr h="365760">
                <a:tc>
                  <a:txBody>
                    <a:bodyPr/>
                    <a:lstStyle/>
                    <a:p>
                      <a:pPr algn="ctr" fontAlgn="ctr"/>
                      <a:r>
                        <a:rPr lang="en-US" sz="800" b="0" u="none" strike="noStrike">
                          <a:effectLst/>
                          <a:latin typeface="+mn-lt"/>
                        </a:rPr>
                        <a:t>4</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Yang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Exposing deep fakes using inconsistent head poses</a:t>
                      </a:r>
                    </a:p>
                  </a:txBody>
                  <a:tcPr marL="5872" marR="5872" marT="5872" marB="0" anchor="ctr"/>
                </a:tc>
                <a:tc>
                  <a:txBody>
                    <a:bodyPr/>
                    <a:lstStyle/>
                    <a:p>
                      <a:pPr algn="l" fontAlgn="ctr"/>
                      <a:r>
                        <a:rPr lang="en-US" sz="800" b="0" u="none" strike="noStrike" dirty="0">
                          <a:effectLst/>
                          <a:latin typeface="+mn-lt"/>
                        </a:rPr>
                        <a:t>Feature Extraction: </a:t>
                      </a:r>
                      <a:r>
                        <a:rPr lang="en-US" sz="800" b="0" u="none" strike="noStrike" dirty="0" err="1">
                          <a:effectLst/>
                          <a:latin typeface="+mn-lt"/>
                        </a:rPr>
                        <a:t>Dlib</a:t>
                      </a:r>
                      <a:br>
                        <a:rPr lang="en-US" sz="800" b="0" u="none" strike="noStrike" dirty="0">
                          <a:effectLst/>
                          <a:latin typeface="+mn-lt"/>
                        </a:rPr>
                      </a:br>
                      <a:r>
                        <a:rPr lang="en-US" sz="800" b="0" u="none" strike="noStrike" dirty="0">
                          <a:effectLst/>
                          <a:latin typeface="+mn-lt"/>
                        </a:rPr>
                        <a:t>Classification: SVM</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ROC = 89%</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a:effectLst/>
                          <a:latin typeface="+mn-lt"/>
                        </a:rPr>
                        <a:t>The system is not robust to blurred and requires a preprocessing stage</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668699362"/>
                  </a:ext>
                </a:extLst>
              </a:tr>
              <a:tr h="365760">
                <a:tc>
                  <a:txBody>
                    <a:bodyPr/>
                    <a:lstStyle/>
                    <a:p>
                      <a:pPr algn="ctr" fontAlgn="ctr"/>
                      <a:r>
                        <a:rPr lang="en-US" sz="800" b="0" u="none" strike="noStrike">
                          <a:effectLst/>
                          <a:latin typeface="+mn-lt"/>
                        </a:rPr>
                        <a:t>5</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Rossle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err="1">
                          <a:solidFill>
                            <a:srgbClr val="000000"/>
                          </a:solidFill>
                          <a:effectLst/>
                          <a:latin typeface="+mn-lt"/>
                        </a:rPr>
                        <a:t>Faceforensics</a:t>
                      </a:r>
                      <a:r>
                        <a:rPr lang="en-US" sz="800" b="0" i="0" u="none" strike="noStrike" dirty="0">
                          <a:solidFill>
                            <a:srgbClr val="000000"/>
                          </a:solidFill>
                          <a:effectLst/>
                          <a:latin typeface="+mn-lt"/>
                        </a:rPr>
                        <a:t>++: Learning to detect manipulated facial images. in Proceedings of the IEEE/CVF International Conference on Computer Vision. 1–11 (2019).</a:t>
                      </a:r>
                    </a:p>
                  </a:txBody>
                  <a:tcPr marL="5872" marR="5872" marT="5872" marB="0" anchor="ctr"/>
                </a:tc>
                <a:tc>
                  <a:txBody>
                    <a:bodyPr/>
                    <a:lstStyle/>
                    <a:p>
                      <a:pPr algn="l" fontAlgn="ctr"/>
                      <a:r>
                        <a:rPr lang="en-US" sz="800" b="0" u="none" strike="noStrike">
                          <a:effectLst/>
                          <a:latin typeface="+mn-lt"/>
                        </a:rPr>
                        <a:t>Feature Extraction: Co-Occurrence matrix</a:t>
                      </a:r>
                      <a:br>
                        <a:rPr lang="en-US" sz="800" b="0" u="none" strike="noStrike">
                          <a:effectLst/>
                          <a:latin typeface="+mn-lt"/>
                        </a:rPr>
                      </a:br>
                      <a:r>
                        <a:rPr lang="en-US" sz="800" b="0" u="none" strike="noStrike">
                          <a:effectLst/>
                          <a:latin typeface="+mn-lt"/>
                        </a:rPr>
                        <a:t>Classification: SVM + CNN</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Accuracy= 90.29%</a:t>
                      </a:r>
                      <a:endParaRPr lang="en-US" sz="800" b="0" i="0" u="none" strike="noStrike">
                        <a:solidFill>
                          <a:srgbClr val="000000"/>
                        </a:solidFill>
                        <a:effectLst/>
                        <a:latin typeface="+mn-lt"/>
                      </a:endParaRPr>
                    </a:p>
                  </a:txBody>
                  <a:tcPr marL="5872" marR="5872" marT="5872" marB="0" anchor="ctr"/>
                </a:tc>
                <a:tc>
                  <a:txBody>
                    <a:bodyPr/>
                    <a:lstStyle/>
                    <a:p>
                      <a:pPr algn="l" fontAlgn="ctr"/>
                      <a:r>
                        <a:rPr lang="en-US" sz="800" b="0" u="none" strike="noStrike">
                          <a:effectLst/>
                          <a:latin typeface="+mn-lt"/>
                        </a:rPr>
                        <a:t>the system provides poor results on compressed videos</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1631458887"/>
                  </a:ext>
                </a:extLst>
              </a:tr>
              <a:tr h="365760">
                <a:tc>
                  <a:txBody>
                    <a:bodyPr/>
                    <a:lstStyle/>
                    <a:p>
                      <a:pPr algn="ctr" fontAlgn="ctr"/>
                      <a:r>
                        <a:rPr lang="en-US" sz="800" b="0" u="none" strike="noStrike">
                          <a:effectLst/>
                          <a:latin typeface="+mn-lt"/>
                        </a:rPr>
                        <a:t>6</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McCloskey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Detecting GAN-generated imagery using saturation cues. in 2019 IEEE International Conference on Image Processing (ICIP). 4584–4588. (IEEE, 2019).</a:t>
                      </a:r>
                    </a:p>
                  </a:txBody>
                  <a:tcPr marL="5872" marR="5872" marT="5872" marB="0" anchor="ctr"/>
                </a:tc>
                <a:tc>
                  <a:txBody>
                    <a:bodyPr/>
                    <a:lstStyle/>
                    <a:p>
                      <a:pPr algn="l" fontAlgn="ctr"/>
                      <a:r>
                        <a:rPr lang="en-US" sz="800" b="0" u="none" strike="noStrike" dirty="0">
                          <a:effectLst/>
                          <a:latin typeface="+mn-lt"/>
                        </a:rPr>
                        <a:t>Feature Extraction: </a:t>
                      </a:r>
                      <a:br>
                        <a:rPr lang="en-US" sz="800" b="0" u="none" strike="noStrike" dirty="0">
                          <a:effectLst/>
                          <a:latin typeface="+mn-lt"/>
                        </a:rPr>
                      </a:br>
                      <a:r>
                        <a:rPr lang="en-US" sz="800" b="0" u="none" strike="noStrike" dirty="0">
                          <a:effectLst/>
                          <a:latin typeface="+mn-lt"/>
                        </a:rPr>
                        <a:t>Classification: SVM</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 </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a:effectLst/>
                          <a:latin typeface="+mn-lt"/>
                        </a:rPr>
                        <a:t>the system may struggle on non-preprocessed and blurry images.</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3297620127"/>
                  </a:ext>
                </a:extLst>
              </a:tr>
              <a:tr h="365760">
                <a:tc>
                  <a:txBody>
                    <a:bodyPr/>
                    <a:lstStyle/>
                    <a:p>
                      <a:pPr algn="ctr" fontAlgn="ctr"/>
                      <a:r>
                        <a:rPr lang="en-US" sz="800" b="0" u="none" strike="noStrike">
                          <a:effectLst/>
                          <a:latin typeface="+mn-lt"/>
                        </a:rPr>
                        <a:t>7</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Wodajo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Deepfake Video Detection Using Convolutional Vision Transformer (2021).</a:t>
                      </a:r>
                    </a:p>
                  </a:txBody>
                  <a:tcPr marL="5872" marR="5872" marT="5872" marB="0" anchor="ctr"/>
                </a:tc>
                <a:tc>
                  <a:txBody>
                    <a:bodyPr/>
                    <a:lstStyle/>
                    <a:p>
                      <a:pPr algn="l" fontAlgn="ctr"/>
                      <a:r>
                        <a:rPr lang="en-US" sz="800" b="0" u="none" strike="noStrike" dirty="0">
                          <a:effectLst/>
                          <a:latin typeface="+mn-lt"/>
                        </a:rPr>
                        <a:t>CVT Mechanism</a:t>
                      </a:r>
                      <a:br>
                        <a:rPr lang="en-US" sz="800" b="0" u="none" strike="noStrike" dirty="0">
                          <a:effectLst/>
                          <a:latin typeface="+mn-lt"/>
                        </a:rPr>
                      </a:br>
                      <a:r>
                        <a:rPr lang="en-US" sz="800" b="0" u="none" strike="noStrike" dirty="0">
                          <a:effectLst/>
                          <a:latin typeface="+mn-lt"/>
                        </a:rPr>
                        <a:t>Feature Extraction: Attention + MLP</a:t>
                      </a:r>
                      <a:br>
                        <a:rPr lang="en-US" sz="800" b="0" u="none" strike="noStrike" dirty="0">
                          <a:effectLst/>
                          <a:latin typeface="+mn-lt"/>
                        </a:rPr>
                      </a:br>
                      <a:r>
                        <a:rPr lang="en-US" sz="800" b="0" u="none" strike="noStrike" dirty="0">
                          <a:effectLst/>
                          <a:latin typeface="+mn-lt"/>
                        </a:rPr>
                        <a:t>Classification:</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 </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a:effectLst/>
                          <a:latin typeface="+mn-lt"/>
                        </a:rPr>
                        <a:t>the system is computationally expensive due to deep architecture</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4058874707"/>
                  </a:ext>
                </a:extLst>
              </a:tr>
              <a:tr h="365760">
                <a:tc>
                  <a:txBody>
                    <a:bodyPr/>
                    <a:lstStyle/>
                    <a:p>
                      <a:pPr algn="ctr" fontAlgn="ctr"/>
                      <a:r>
                        <a:rPr lang="en-US" sz="800" b="0" u="none" strike="noStrike">
                          <a:effectLst/>
                          <a:latin typeface="+mn-lt"/>
                        </a:rPr>
                        <a:t>8</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Guarnera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Deepfake detection by analyzing convolutional traces. in Proceedings of the IEEE/CVF Conference on Computer Vision and Pattern Recognition Workshops. 666–667 (2020).</a:t>
                      </a:r>
                    </a:p>
                  </a:txBody>
                  <a:tcPr marL="5872" marR="5872" marT="5872" marB="0" anchor="ctr"/>
                </a:tc>
                <a:tc>
                  <a:txBody>
                    <a:bodyPr/>
                    <a:lstStyle/>
                    <a:p>
                      <a:pPr algn="l" fontAlgn="ctr"/>
                      <a:r>
                        <a:rPr lang="en-US" sz="800" b="0" u="none" strike="noStrike" dirty="0">
                          <a:effectLst/>
                          <a:latin typeface="+mn-lt"/>
                        </a:rPr>
                        <a:t>Feature Extraction: Expectation Maximization</a:t>
                      </a:r>
                      <a:br>
                        <a:rPr lang="en-US" sz="800" b="0" u="none" strike="noStrike" dirty="0">
                          <a:effectLst/>
                          <a:latin typeface="+mn-lt"/>
                        </a:rPr>
                      </a:br>
                      <a:r>
                        <a:rPr lang="en-US" sz="800" b="0" u="none" strike="noStrike" dirty="0">
                          <a:effectLst/>
                          <a:latin typeface="+mn-lt"/>
                        </a:rPr>
                        <a:t>Classification: SVM, KNN, LDA</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 </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a:effectLst/>
                          <a:latin typeface="+mn-lt"/>
                        </a:rPr>
                        <a:t>the system fails in recognizing compressed images</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3428827453"/>
                  </a:ext>
                </a:extLst>
              </a:tr>
              <a:tr h="365760">
                <a:tc>
                  <a:txBody>
                    <a:bodyPr/>
                    <a:lstStyle/>
                    <a:p>
                      <a:pPr algn="ctr" fontAlgn="ctr"/>
                      <a:r>
                        <a:rPr lang="en-US" sz="800" b="0" u="none" strike="noStrike">
                          <a:effectLst/>
                          <a:latin typeface="+mn-lt"/>
                        </a:rPr>
                        <a:t>9</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Nguyen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Multi-task learning for detecting and segmenting manipulated facial images and videos. in 2019 IEEE 10th International Conference on Biometrics Theory, Applications and Systems (BTAS). 1–8. (IEEE, 2019).</a:t>
                      </a:r>
                    </a:p>
                  </a:txBody>
                  <a:tcPr marL="5872" marR="5872" marT="5872" marB="0" anchor="ctr"/>
                </a:tc>
                <a:tc>
                  <a:txBody>
                    <a:bodyPr/>
                    <a:lstStyle/>
                    <a:p>
                      <a:pPr algn="l" fontAlgn="ctr"/>
                      <a:r>
                        <a:rPr lang="en-US" sz="800" b="0" u="none" strike="noStrike" dirty="0">
                          <a:effectLst/>
                          <a:latin typeface="+mn-lt"/>
                        </a:rPr>
                        <a:t>CNN Based</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dirty="0">
                          <a:effectLst/>
                          <a:latin typeface="+mn-lt"/>
                        </a:rPr>
                        <a:t>Accuracy= 83.7%</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a:effectLst/>
                          <a:latin typeface="+mn-lt"/>
                        </a:rPr>
                        <a:t>system is unable to generalize well on unseen cases</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1980125635"/>
                  </a:ext>
                </a:extLst>
              </a:tr>
              <a:tr h="365760">
                <a:tc>
                  <a:txBody>
                    <a:bodyPr/>
                    <a:lstStyle/>
                    <a:p>
                      <a:pPr algn="ctr" fontAlgn="ctr"/>
                      <a:r>
                        <a:rPr lang="en-US" sz="800" b="0" u="none" strike="noStrike">
                          <a:effectLst/>
                          <a:latin typeface="+mn-lt"/>
                        </a:rPr>
                        <a:t>10</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Khalil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Integrated Capsule-Based Model for Deepfake Image and Video Detection. Vol. 13(4). 93 (2021).</a:t>
                      </a:r>
                    </a:p>
                  </a:txBody>
                  <a:tcPr marL="5872" marR="5872" marT="5872" marB="0" anchor="ctr"/>
                </a:tc>
                <a:tc>
                  <a:txBody>
                    <a:bodyPr/>
                    <a:lstStyle/>
                    <a:p>
                      <a:pPr algn="l" fontAlgn="ctr"/>
                      <a:r>
                        <a:rPr lang="en-US" sz="800" b="0" u="none" strike="noStrike" dirty="0">
                          <a:effectLst/>
                          <a:latin typeface="+mn-lt"/>
                        </a:rPr>
                        <a:t>Feature Extraction: Local Binary Patterns</a:t>
                      </a:r>
                      <a:br>
                        <a:rPr lang="en-US" sz="800" b="0" u="none" strike="noStrike" dirty="0">
                          <a:effectLst/>
                          <a:latin typeface="+mn-lt"/>
                        </a:rPr>
                      </a:br>
                      <a:r>
                        <a:rPr lang="en-US" sz="800" b="0" u="none" strike="noStrike" dirty="0">
                          <a:effectLst/>
                          <a:latin typeface="+mn-lt"/>
                        </a:rPr>
                        <a:t>Classification: CNN and Capsule Network</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dirty="0">
                          <a:effectLst/>
                          <a:latin typeface="+mn-lt"/>
                        </a:rPr>
                        <a:t> </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a:effectLst/>
                          <a:latin typeface="+mn-lt"/>
                        </a:rPr>
                        <a:t> </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246442952"/>
                  </a:ext>
                </a:extLst>
              </a:tr>
              <a:tr h="365760">
                <a:tc>
                  <a:txBody>
                    <a:bodyPr/>
                    <a:lstStyle/>
                    <a:p>
                      <a:pPr algn="ctr" fontAlgn="ctr"/>
                      <a:r>
                        <a:rPr lang="en-US" sz="800" b="0" u="none" strike="noStrike">
                          <a:effectLst/>
                          <a:latin typeface="+mn-lt"/>
                        </a:rPr>
                        <a:t>11</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dirty="0" err="1">
                          <a:effectLst/>
                          <a:latin typeface="+mn-lt"/>
                        </a:rPr>
                        <a:t>Afchar</a:t>
                      </a:r>
                      <a:r>
                        <a:rPr lang="en-US" sz="800" b="0" u="none" strike="noStrike" dirty="0">
                          <a:effectLst/>
                          <a:latin typeface="+mn-lt"/>
                        </a:rPr>
                        <a:t>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A compact facial video forgery detection network. in 2018 IEEE International Workshop on Information Forensics and Security (WIFS). 1–7 (IEEE, 2018).</a:t>
                      </a:r>
                    </a:p>
                  </a:txBody>
                  <a:tcPr marL="5872" marR="5872" marT="5872" marB="0" anchor="ctr"/>
                </a:tc>
                <a:tc>
                  <a:txBody>
                    <a:bodyPr/>
                    <a:lstStyle/>
                    <a:p>
                      <a:pPr algn="l" fontAlgn="ctr"/>
                      <a:r>
                        <a:rPr lang="en-US" sz="800" b="0" u="none" strike="noStrike" dirty="0">
                          <a:effectLst/>
                          <a:latin typeface="+mn-lt"/>
                        </a:rPr>
                        <a:t>MesoInception-4</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dirty="0">
                          <a:effectLst/>
                          <a:latin typeface="+mn-lt"/>
                        </a:rPr>
                        <a:t>TPR = 81.3%</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dirty="0">
                          <a:effectLst/>
                          <a:latin typeface="+mn-lt"/>
                        </a:rPr>
                        <a:t>The system requires preprocessing before feature extraction and classification. Hence, results in a low</a:t>
                      </a:r>
                      <a:br>
                        <a:rPr lang="en-US" sz="800" b="0" u="none" strike="noStrike" dirty="0">
                          <a:effectLst/>
                          <a:latin typeface="+mn-lt"/>
                        </a:rPr>
                      </a:br>
                      <a:r>
                        <a:rPr lang="en-US" sz="800" b="0" u="none" strike="noStrike" dirty="0">
                          <a:effectLst/>
                          <a:latin typeface="+mn-lt"/>
                        </a:rPr>
                        <a:t>overall performance on low-quality videos.</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1225239972"/>
                  </a:ext>
                </a:extLst>
              </a:tr>
              <a:tr h="365760">
                <a:tc>
                  <a:txBody>
                    <a:bodyPr/>
                    <a:lstStyle/>
                    <a:p>
                      <a:pPr algn="ctr" fontAlgn="ctr"/>
                      <a:r>
                        <a:rPr lang="en-US" sz="800" b="0" u="none" strike="noStrike">
                          <a:effectLst/>
                          <a:latin typeface="+mn-lt"/>
                        </a:rPr>
                        <a:t>12</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Wang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A video is worth more than 1000 lies. Comparing 3DCNN approaches for detecting deepfakes. In 2020 15th IEEE International Conference on Automatic Face and Gesture Recognition (FG 2020). 515–519. (IEEE, 2020).</a:t>
                      </a:r>
                    </a:p>
                  </a:txBody>
                  <a:tcPr marL="5872" marR="5872" marT="5872" marB="0" anchor="ctr"/>
                </a:tc>
                <a:tc>
                  <a:txBody>
                    <a:bodyPr/>
                    <a:lstStyle/>
                    <a:p>
                      <a:pPr algn="l" fontAlgn="ctr"/>
                      <a:r>
                        <a:rPr lang="en-US" sz="800" b="0" u="none" strike="noStrike">
                          <a:effectLst/>
                          <a:latin typeface="+mn-lt"/>
                        </a:rPr>
                        <a:t>ResNet and ResNeXt</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dirty="0">
                          <a:effectLst/>
                          <a:latin typeface="+mn-lt"/>
                        </a:rPr>
                        <a:t> </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dirty="0">
                          <a:effectLst/>
                          <a:latin typeface="+mn-lt"/>
                        </a:rPr>
                        <a:t> </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797776145"/>
                  </a:ext>
                </a:extLst>
              </a:tr>
              <a:tr h="365760">
                <a:tc>
                  <a:txBody>
                    <a:bodyPr/>
                    <a:lstStyle/>
                    <a:p>
                      <a:pPr algn="ctr" fontAlgn="ctr"/>
                      <a:r>
                        <a:rPr lang="en-US" sz="800" b="0" u="none" strike="noStrike" dirty="0">
                          <a:effectLst/>
                          <a:latin typeface="+mn-lt"/>
                        </a:rPr>
                        <a:t>13</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1000" b="1" u="none" strike="noStrike" dirty="0">
                          <a:effectLst/>
                          <a:latin typeface="+mn-lt"/>
                        </a:rPr>
                        <a:t>Rimsha et al</a:t>
                      </a:r>
                      <a:r>
                        <a:rPr lang="en-US" sz="1000" b="0" u="none" strike="noStrike" dirty="0">
                          <a:effectLst/>
                          <a:latin typeface="+mn-lt"/>
                        </a:rPr>
                        <a:t>.</a:t>
                      </a:r>
                      <a:endParaRPr lang="en-US" sz="10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kern="1200" dirty="0">
                          <a:solidFill>
                            <a:srgbClr val="000000"/>
                          </a:solidFill>
                          <a:effectLst/>
                          <a:latin typeface="+mn-lt"/>
                          <a:ea typeface="+mn-ea"/>
                          <a:cs typeface="+mn-cs"/>
                        </a:rPr>
                        <a:t>Deep fake detection and classification using error-level analysis and deep learning. Sci Rep 13, 7422 (2023). https://doi.org/10.1038/s41598-023-34629-3</a:t>
                      </a:r>
                      <a:endParaRPr lang="fr-FR" sz="800" b="0" i="0" u="none" strike="noStrike" kern="1200" dirty="0">
                        <a:solidFill>
                          <a:srgbClr val="000000"/>
                        </a:solidFill>
                        <a:effectLst/>
                        <a:latin typeface="+mn-lt"/>
                        <a:ea typeface="+mn-ea"/>
                        <a:cs typeface="+mn-cs"/>
                      </a:endParaRPr>
                    </a:p>
                  </a:txBody>
                  <a:tcPr marL="5872" marR="5872" marT="5872" marB="0" anchor="ctr"/>
                </a:tc>
                <a:tc>
                  <a:txBody>
                    <a:bodyPr/>
                    <a:lstStyle/>
                    <a:p>
                      <a:pPr algn="l" fontAlgn="ctr"/>
                      <a:r>
                        <a:rPr lang="fr-FR" sz="800" b="0" u="none" strike="noStrike">
                          <a:effectLst/>
                          <a:latin typeface="+mn-lt"/>
                        </a:rPr>
                        <a:t>Feature Extraction: ELA + ResNet18</a:t>
                      </a:r>
                      <a:br>
                        <a:rPr lang="fr-FR" sz="800" b="0" u="none" strike="noStrike">
                          <a:effectLst/>
                          <a:latin typeface="+mn-lt"/>
                        </a:rPr>
                      </a:br>
                      <a:r>
                        <a:rPr lang="fr-FR" sz="800" b="0" u="none" strike="noStrike">
                          <a:effectLst/>
                          <a:latin typeface="+mn-lt"/>
                        </a:rPr>
                        <a:t>Classification: KNN</a:t>
                      </a:r>
                      <a:endParaRPr lang="fr-FR"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dirty="0">
                          <a:effectLst/>
                          <a:latin typeface="+mn-lt"/>
                        </a:rPr>
                        <a:t>Accuracy= 89.5%</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dirty="0">
                          <a:effectLst/>
                          <a:latin typeface="+mn-lt"/>
                        </a:rPr>
                        <a:t> </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156798306"/>
                  </a:ext>
                </a:extLst>
              </a:tr>
              <a:tr h="365760">
                <a:tc>
                  <a:txBody>
                    <a:bodyPr/>
                    <a:lstStyle/>
                    <a:p>
                      <a:pPr algn="ctr" fontAlgn="ctr"/>
                      <a:r>
                        <a:rPr lang="en-US" sz="800" b="0" i="0" u="none" strike="noStrike" dirty="0">
                          <a:solidFill>
                            <a:srgbClr val="000000"/>
                          </a:solidFill>
                          <a:effectLst/>
                          <a:latin typeface="+mn-lt"/>
                        </a:rPr>
                        <a:t>14</a:t>
                      </a:r>
                    </a:p>
                  </a:txBody>
                  <a:tcPr marL="5872" marR="5872" marT="5872" marB="0" anchor="ctr"/>
                </a:tc>
                <a:tc>
                  <a:txBody>
                    <a:bodyPr/>
                    <a:lstStyle/>
                    <a:p>
                      <a:pPr algn="ctr" fontAlgn="ctr"/>
                      <a:r>
                        <a:rPr lang="en-US" sz="1000" b="1" i="0" u="none" strike="noStrike" dirty="0">
                          <a:solidFill>
                            <a:srgbClr val="000000"/>
                          </a:solidFill>
                          <a:effectLst/>
                          <a:latin typeface="+mn-lt"/>
                        </a:rPr>
                        <a:t>Moritz et al.</a:t>
                      </a:r>
                    </a:p>
                  </a:txBody>
                  <a:tcPr marL="5872" marR="5872" marT="5872" marB="0" anchor="ctr"/>
                </a:tc>
                <a:tc>
                  <a:txBody>
                    <a:bodyPr/>
                    <a:lstStyle/>
                    <a:p>
                      <a:pPr algn="l" fontAlgn="ctr"/>
                      <a:r>
                        <a:rPr lang="en-US" sz="800" b="0" i="0" u="none" strike="noStrike" kern="1200" dirty="0">
                          <a:solidFill>
                            <a:srgbClr val="000000"/>
                          </a:solidFill>
                          <a:effectLst/>
                          <a:latin typeface="+mn-lt"/>
                          <a:ea typeface="+mn-ea"/>
                          <a:cs typeface="+mn-cs"/>
                        </a:rPr>
                        <a:t>Wavelet-Packets for Deepfake Image Analysis and Detection</a:t>
                      </a:r>
                      <a:endParaRPr lang="fr-FR" sz="800" b="0" i="0" u="none" strike="noStrike" kern="1200" dirty="0">
                        <a:solidFill>
                          <a:srgbClr val="000000"/>
                        </a:solidFill>
                        <a:effectLst/>
                        <a:latin typeface="+mn-lt"/>
                        <a:ea typeface="+mn-ea"/>
                        <a:cs typeface="+mn-cs"/>
                      </a:endParaRPr>
                    </a:p>
                  </a:txBody>
                  <a:tcPr marL="5872" marR="5872" marT="5872" marB="0" anchor="ctr"/>
                </a:tc>
                <a:tc>
                  <a:txBody>
                    <a:bodyPr/>
                    <a:lstStyle/>
                    <a:p>
                      <a:pPr algn="l" fontAlgn="ctr"/>
                      <a:endParaRPr lang="fr-FR" sz="800" b="0" i="0" u="none" strike="noStrike" dirty="0">
                        <a:solidFill>
                          <a:srgbClr val="000000"/>
                        </a:solidFill>
                        <a:effectLst/>
                        <a:latin typeface="+mn-lt"/>
                      </a:endParaRPr>
                    </a:p>
                  </a:txBody>
                  <a:tcPr marL="5872" marR="5872" marT="5872" marB="0" anchor="ctr"/>
                </a:tc>
                <a:tc>
                  <a:txBody>
                    <a:bodyPr/>
                    <a:lstStyle/>
                    <a:p>
                      <a:pPr algn="ctr" fontAlgn="ctr"/>
                      <a:endParaRPr lang="en-US" sz="800" b="0" i="0" u="none" strike="noStrike" dirty="0">
                        <a:solidFill>
                          <a:srgbClr val="000000"/>
                        </a:solidFill>
                        <a:effectLst/>
                        <a:latin typeface="+mn-lt"/>
                      </a:endParaRPr>
                    </a:p>
                  </a:txBody>
                  <a:tcPr marL="5872" marR="5872" marT="5872" marB="0" anchor="ctr"/>
                </a:tc>
                <a:tc>
                  <a:txBody>
                    <a:bodyPr/>
                    <a:lstStyle/>
                    <a:p>
                      <a:pPr algn="l" fontAlgn="ct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2539204545"/>
                  </a:ext>
                </a:extLst>
              </a:tr>
              <a:tr h="365760">
                <a:tc>
                  <a:txBody>
                    <a:bodyPr/>
                    <a:lstStyle/>
                    <a:p>
                      <a:pPr algn="ctr" fontAlgn="ctr"/>
                      <a:r>
                        <a:rPr lang="en-US" sz="800" b="0" i="0" u="none" strike="noStrike" dirty="0">
                          <a:solidFill>
                            <a:srgbClr val="000000"/>
                          </a:solidFill>
                          <a:effectLst/>
                          <a:latin typeface="+mn-lt"/>
                        </a:rPr>
                        <a:t>15</a:t>
                      </a:r>
                    </a:p>
                  </a:txBody>
                  <a:tcPr marL="5872" marR="5872" marT="5872" marB="0" anchor="ctr"/>
                </a:tc>
                <a:tc>
                  <a:txBody>
                    <a:bodyPr/>
                    <a:lstStyle/>
                    <a:p>
                      <a:pPr algn="ctr" fontAlgn="ctr"/>
                      <a:r>
                        <a:rPr lang="fr-FR" sz="1000" b="1" i="0" u="none" strike="noStrike" kern="1200" dirty="0">
                          <a:solidFill>
                            <a:srgbClr val="000000"/>
                          </a:solidFill>
                          <a:effectLst/>
                          <a:latin typeface="+mn-lt"/>
                          <a:ea typeface="+mn-ea"/>
                          <a:cs typeface="+mn-cs"/>
                        </a:rPr>
                        <a:t>Ethan et al.</a:t>
                      </a:r>
                      <a:endParaRPr lang="en-US" sz="1000" b="1" i="0" u="none" strike="noStrike" dirty="0">
                        <a:solidFill>
                          <a:srgbClr val="000000"/>
                        </a:solidFill>
                        <a:effectLst/>
                        <a:latin typeface="+mn-lt"/>
                      </a:endParaRPr>
                    </a:p>
                  </a:txBody>
                  <a:tcPr marL="5872" marR="5872" marT="5872" marB="0" anchor="ctr"/>
                </a:tc>
                <a:tc>
                  <a:txBody>
                    <a:bodyPr/>
                    <a:lstStyle/>
                    <a:p>
                      <a:pPr algn="l" fontAlgn="ctr"/>
                      <a:r>
                        <a:rPr lang="fr-FR" sz="800" b="0" i="0" u="none" strike="noStrike" kern="1200" dirty="0">
                          <a:solidFill>
                            <a:srgbClr val="000000"/>
                          </a:solidFill>
                          <a:effectLst/>
                          <a:latin typeface="+mn-lt"/>
                          <a:ea typeface="+mn-ea"/>
                          <a:cs typeface="+mn-cs"/>
                        </a:rPr>
                        <a:t>Divergences in </a:t>
                      </a:r>
                      <a:r>
                        <a:rPr lang="fr-FR" sz="800" b="0" i="0" u="none" strike="noStrike" kern="1200" dirty="0" err="1">
                          <a:solidFill>
                            <a:srgbClr val="000000"/>
                          </a:solidFill>
                          <a:effectLst/>
                          <a:latin typeface="+mn-lt"/>
                          <a:ea typeface="+mn-ea"/>
                          <a:cs typeface="+mn-cs"/>
                        </a:rPr>
                        <a:t>color</a:t>
                      </a:r>
                      <a:r>
                        <a:rPr lang="fr-FR" sz="800" b="0" i="0" u="none" strike="noStrike" kern="1200" dirty="0">
                          <a:solidFill>
                            <a:srgbClr val="000000"/>
                          </a:solidFill>
                          <a:effectLst/>
                          <a:latin typeface="+mn-lt"/>
                          <a:ea typeface="+mn-ea"/>
                          <a:cs typeface="+mn-cs"/>
                        </a:rPr>
                        <a:t> perception </a:t>
                      </a:r>
                      <a:r>
                        <a:rPr lang="fr-FR" sz="800" b="0" i="0" u="none" strike="noStrike" kern="1200" dirty="0" err="1">
                          <a:solidFill>
                            <a:srgbClr val="000000"/>
                          </a:solidFill>
                          <a:effectLst/>
                          <a:latin typeface="+mn-lt"/>
                          <a:ea typeface="+mn-ea"/>
                          <a:cs typeface="+mn-cs"/>
                        </a:rPr>
                        <a:t>between</a:t>
                      </a:r>
                      <a:r>
                        <a:rPr lang="fr-FR" sz="800" b="0" i="0" u="none" strike="noStrike" kern="1200" dirty="0">
                          <a:solidFill>
                            <a:srgbClr val="000000"/>
                          </a:solidFill>
                          <a:effectLst/>
                          <a:latin typeface="+mn-lt"/>
                          <a:ea typeface="+mn-ea"/>
                          <a:cs typeface="+mn-cs"/>
                        </a:rPr>
                        <a:t> </a:t>
                      </a:r>
                      <a:r>
                        <a:rPr lang="fr-FR" sz="800" b="0" i="0" u="none" strike="noStrike" kern="1200" dirty="0" err="1">
                          <a:solidFill>
                            <a:srgbClr val="000000"/>
                          </a:solidFill>
                          <a:effectLst/>
                          <a:latin typeface="+mn-lt"/>
                          <a:ea typeface="+mn-ea"/>
                          <a:cs typeface="+mn-cs"/>
                        </a:rPr>
                        <a:t>deep</a:t>
                      </a:r>
                      <a:r>
                        <a:rPr lang="fr-FR" sz="800" b="0" i="0" u="none" strike="noStrike" kern="1200" dirty="0">
                          <a:solidFill>
                            <a:srgbClr val="000000"/>
                          </a:solidFill>
                          <a:effectLst/>
                          <a:latin typeface="+mn-lt"/>
                          <a:ea typeface="+mn-ea"/>
                          <a:cs typeface="+mn-cs"/>
                        </a:rPr>
                        <a:t> neural networks and </a:t>
                      </a:r>
                      <a:r>
                        <a:rPr lang="fr-FR" sz="800" b="0" i="0" u="none" strike="noStrike" kern="1200" dirty="0" err="1">
                          <a:solidFill>
                            <a:srgbClr val="000000"/>
                          </a:solidFill>
                          <a:effectLst/>
                          <a:latin typeface="+mn-lt"/>
                          <a:ea typeface="+mn-ea"/>
                          <a:cs typeface="+mn-cs"/>
                        </a:rPr>
                        <a:t>humans</a:t>
                      </a:r>
                      <a:r>
                        <a:rPr lang="fr-FR" sz="800" b="0" i="0" u="none" strike="noStrike" kern="1200" dirty="0">
                          <a:solidFill>
                            <a:srgbClr val="000000"/>
                          </a:solidFill>
                          <a:effectLst/>
                          <a:latin typeface="+mn-lt"/>
                          <a:ea typeface="+mn-ea"/>
                          <a:cs typeface="+mn-cs"/>
                        </a:rPr>
                        <a:t>,</a:t>
                      </a:r>
                    </a:p>
                    <a:p>
                      <a:pPr algn="l" fontAlgn="ctr"/>
                      <a:r>
                        <a:rPr lang="fr-FR" sz="800" b="0" i="0" u="none" strike="noStrike" kern="1200" dirty="0" err="1">
                          <a:solidFill>
                            <a:srgbClr val="000000"/>
                          </a:solidFill>
                          <a:effectLst/>
                          <a:latin typeface="+mn-lt"/>
                          <a:ea typeface="+mn-ea"/>
                          <a:cs typeface="+mn-cs"/>
                        </a:rPr>
                        <a:t>Cognition,Volume</a:t>
                      </a:r>
                      <a:r>
                        <a:rPr lang="fr-FR" sz="800" b="0" i="0" u="none" strike="noStrike" kern="1200" dirty="0">
                          <a:solidFill>
                            <a:srgbClr val="000000"/>
                          </a:solidFill>
                          <a:effectLst/>
                          <a:latin typeface="+mn-lt"/>
                          <a:ea typeface="+mn-ea"/>
                          <a:cs typeface="+mn-cs"/>
                        </a:rPr>
                        <a:t> 241,2023,105621,ISSN 0010-0277,</a:t>
                      </a:r>
                    </a:p>
                  </a:txBody>
                  <a:tcPr marL="5872" marR="5872" marT="5872" marB="0" anchor="ctr"/>
                </a:tc>
                <a:tc>
                  <a:txBody>
                    <a:bodyPr/>
                    <a:lstStyle/>
                    <a:p>
                      <a:pPr algn="l" fontAlgn="ctr"/>
                      <a:endParaRPr lang="fr-FR" sz="800" b="0" i="0" u="none" strike="noStrike" dirty="0">
                        <a:solidFill>
                          <a:srgbClr val="000000"/>
                        </a:solidFill>
                        <a:effectLst/>
                        <a:latin typeface="+mn-lt"/>
                      </a:endParaRPr>
                    </a:p>
                  </a:txBody>
                  <a:tcPr marL="5872" marR="5872" marT="5872" marB="0" anchor="ctr"/>
                </a:tc>
                <a:tc>
                  <a:txBody>
                    <a:bodyPr/>
                    <a:lstStyle/>
                    <a:p>
                      <a:pPr algn="ctr" fontAlgn="ctr"/>
                      <a:endParaRPr lang="en-US" sz="800" b="0" i="0" u="none" strike="noStrike" dirty="0">
                        <a:solidFill>
                          <a:srgbClr val="000000"/>
                        </a:solidFill>
                        <a:effectLst/>
                        <a:latin typeface="+mn-lt"/>
                      </a:endParaRPr>
                    </a:p>
                  </a:txBody>
                  <a:tcPr marL="5872" marR="5872" marT="5872" marB="0" anchor="ctr"/>
                </a:tc>
                <a:tc>
                  <a:txBody>
                    <a:bodyPr/>
                    <a:lstStyle/>
                    <a:p>
                      <a:pPr algn="l" fontAlgn="ct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1104507448"/>
                  </a:ext>
                </a:extLst>
              </a:tr>
            </a:tbl>
          </a:graphicData>
        </a:graphic>
      </p:graphicFrame>
    </p:spTree>
    <p:extLst>
      <p:ext uri="{BB962C8B-B14F-4D97-AF65-F5344CB8AC3E}">
        <p14:creationId xmlns:p14="http://schemas.microsoft.com/office/powerpoint/2010/main" val="3722870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4"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6" name="Rectangle 10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Freeform: Shape 109">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ight Triangle 111">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6" name="Group 115">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 name="Straight Connector 116">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6" name="Title 1">
            <a:extLst>
              <a:ext uri="{FF2B5EF4-FFF2-40B4-BE49-F238E27FC236}">
                <a16:creationId xmlns:a16="http://schemas.microsoft.com/office/drawing/2014/main" id="{F8ABD9D4-51F4-4823-AC7F-5709DD983DCF}"/>
              </a:ext>
            </a:extLst>
          </p:cNvPr>
          <p:cNvSpPr>
            <a:spLocks noGrp="1"/>
          </p:cNvSpPr>
          <p:nvPr>
            <p:ph type="title"/>
          </p:nvPr>
        </p:nvSpPr>
        <p:spPr>
          <a:xfrm>
            <a:off x="453142" y="41973"/>
            <a:ext cx="10733204" cy="686032"/>
          </a:xfrm>
        </p:spPr>
        <p:txBody>
          <a:bodyPr vert="horz" lIns="91440" tIns="45720" rIns="91440" bIns="45720" rtlCol="0" anchor="b">
            <a:noAutofit/>
          </a:bodyPr>
          <a:lstStyle/>
          <a:p>
            <a:r>
              <a:rPr lang="en-US" dirty="0">
                <a:solidFill>
                  <a:schemeClr val="tx2"/>
                </a:solidFill>
              </a:rPr>
              <a:t>Proposed Novel Ideas to Work on</a:t>
            </a:r>
          </a:p>
        </p:txBody>
      </p:sp>
      <p:sp>
        <p:nvSpPr>
          <p:cNvPr id="39" name="Content Placeholder 3">
            <a:extLst>
              <a:ext uri="{FF2B5EF4-FFF2-40B4-BE49-F238E27FC236}">
                <a16:creationId xmlns:a16="http://schemas.microsoft.com/office/drawing/2014/main" id="{CF81CEF9-D44C-3A23-C3A7-AADEA184395B}"/>
              </a:ext>
            </a:extLst>
          </p:cNvPr>
          <p:cNvSpPr txBox="1">
            <a:spLocks/>
          </p:cNvSpPr>
          <p:nvPr/>
        </p:nvSpPr>
        <p:spPr>
          <a:xfrm>
            <a:off x="396817" y="857748"/>
            <a:ext cx="11459835" cy="5319215"/>
          </a:xfrm>
          <a:prstGeom prst="rect">
            <a:avLst/>
          </a:prstGeom>
        </p:spPr>
        <p:txBody>
          <a:bodyPr/>
          <a:lst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1">
                    <a:lumMod val="95000"/>
                    <a:lumOff val="5000"/>
                  </a:schemeClr>
                </a:solidFill>
              </a:rPr>
              <a:t>In my research I will focus on the following ideas:</a:t>
            </a:r>
          </a:p>
          <a:p>
            <a:pPr marL="457200" indent="-457200">
              <a:buClr>
                <a:srgbClr val="FF0000"/>
              </a:buClr>
              <a:buFont typeface="+mj-lt"/>
              <a:buAutoNum type="arabicPeriod"/>
            </a:pPr>
            <a:r>
              <a:rPr lang="en-US" sz="1600" dirty="0">
                <a:solidFill>
                  <a:schemeClr val="tx1">
                    <a:lumMod val="95000"/>
                    <a:lumOff val="5000"/>
                  </a:schemeClr>
                </a:solidFill>
              </a:rPr>
              <a:t>Build on the wavelet applet transform proposed by </a:t>
            </a:r>
            <a:r>
              <a:rPr lang="en-US" sz="1600" dirty="0">
                <a:solidFill>
                  <a:schemeClr val="tx1">
                    <a:lumMod val="95000"/>
                    <a:lumOff val="5000"/>
                  </a:schemeClr>
                </a:solidFill>
                <a:hlinkClick r:id="rId2" action="ppaction://hlinksldjump"/>
              </a:rPr>
              <a:t>Moritz et al. </a:t>
            </a:r>
            <a:r>
              <a:rPr lang="en-US" sz="1600" dirty="0">
                <a:solidFill>
                  <a:schemeClr val="tx1">
                    <a:lumMod val="95000"/>
                    <a:lumOff val="5000"/>
                  </a:schemeClr>
                </a:solidFill>
              </a:rPr>
              <a:t>and complement its strength with Forensic detection algorithm like “Error Level Analysis” used by </a:t>
            </a:r>
            <a:r>
              <a:rPr lang="en-US" sz="1600" dirty="0">
                <a:solidFill>
                  <a:schemeClr val="tx1">
                    <a:lumMod val="95000"/>
                    <a:lumOff val="5000"/>
                  </a:schemeClr>
                </a:solidFill>
                <a:hlinkClick r:id="rId2" action="ppaction://hlinksldjump"/>
              </a:rPr>
              <a:t>Rimsha et al</a:t>
            </a:r>
            <a:r>
              <a:rPr lang="en-US" sz="1600" dirty="0">
                <a:solidFill>
                  <a:schemeClr val="tx1">
                    <a:lumMod val="95000"/>
                    <a:lumOff val="5000"/>
                  </a:schemeClr>
                </a:solidFill>
              </a:rPr>
              <a:t>. to detect if there’s a tampered a part of a JPEG image. According to my quick research this will be the first time to combine both methods together, hopefully to raise the accuracy and to generalize the produced model for newer unseen data samples.</a:t>
            </a:r>
          </a:p>
          <a:p>
            <a:pPr marL="457200" indent="-457200">
              <a:buClr>
                <a:srgbClr val="FF0000"/>
              </a:buClr>
              <a:buFont typeface="+mj-lt"/>
              <a:buAutoNum type="arabicPeriod"/>
            </a:pPr>
            <a:r>
              <a:rPr lang="en-US" sz="1600" dirty="0">
                <a:solidFill>
                  <a:schemeClr val="tx1">
                    <a:lumMod val="95000"/>
                    <a:lumOff val="5000"/>
                  </a:schemeClr>
                </a:solidFill>
              </a:rPr>
              <a:t>If I still have time, I will try to implement the following:</a:t>
            </a:r>
          </a:p>
          <a:p>
            <a:pPr>
              <a:buClr>
                <a:srgbClr val="FF0000"/>
              </a:buClr>
              <a:buFont typeface="Wingdings" panose="05000000000000000000" pitchFamily="2" charset="2"/>
              <a:buChar char="§"/>
            </a:pPr>
            <a:r>
              <a:rPr lang="en-US" sz="1600" dirty="0">
                <a:solidFill>
                  <a:schemeClr val="tx1">
                    <a:lumMod val="95000"/>
                    <a:lumOff val="5000"/>
                  </a:schemeClr>
                </a:solidFill>
              </a:rPr>
              <a:t>Replace the wavelet packet transform algorithm used by </a:t>
            </a:r>
            <a:r>
              <a:rPr lang="en-US" sz="1600" dirty="0">
                <a:solidFill>
                  <a:schemeClr val="tx1">
                    <a:lumMod val="95000"/>
                    <a:lumOff val="5000"/>
                  </a:schemeClr>
                </a:solidFill>
                <a:hlinkClick r:id="rId2" action="ppaction://hlinksldjump"/>
              </a:rPr>
              <a:t>Moritz et al. </a:t>
            </a:r>
            <a:r>
              <a:rPr lang="en-US" sz="1600" dirty="0">
                <a:solidFill>
                  <a:schemeClr val="tx1">
                    <a:lumMod val="95000"/>
                    <a:lumOff val="5000"/>
                  </a:schemeClr>
                </a:solidFill>
              </a:rPr>
              <a:t>with the newer wavelet transform algorithm proposed by </a:t>
            </a:r>
            <a:r>
              <a:rPr lang="en-US" sz="1600" dirty="0">
                <a:solidFill>
                  <a:schemeClr val="tx1">
                    <a:lumMod val="95000"/>
                    <a:lumOff val="5000"/>
                  </a:schemeClr>
                </a:solidFill>
                <a:hlinkClick r:id="rId2" action="ppaction://hlinksldjump"/>
              </a:rPr>
              <a:t>Ethan et al</a:t>
            </a:r>
            <a:r>
              <a:rPr lang="en-US" sz="1600" dirty="0">
                <a:solidFill>
                  <a:schemeClr val="tx1">
                    <a:lumMod val="95000"/>
                    <a:lumOff val="5000"/>
                  </a:schemeClr>
                </a:solidFill>
              </a:rPr>
              <a:t>.( who showed that it can be used to extract features from the images that can’t be extracted by DNN models). The latter algorithm is quite new and there’s very low probability that it has been used for Deep fake detection.</a:t>
            </a:r>
          </a:p>
          <a:p>
            <a:pPr>
              <a:buClr>
                <a:srgbClr val="FF0000"/>
              </a:buClr>
              <a:buFont typeface="Wingdings" panose="05000000000000000000" pitchFamily="2" charset="2"/>
              <a:buChar char="§"/>
            </a:pPr>
            <a:r>
              <a:rPr lang="en-US" sz="1600" dirty="0">
                <a:solidFill>
                  <a:schemeClr val="tx1">
                    <a:lumMod val="95000"/>
                    <a:lumOff val="5000"/>
                  </a:schemeClr>
                </a:solidFill>
              </a:rPr>
              <a:t>If time is enough , I will try to generalize the model to detect images with multiple faces (or Objects) . (especially because the publicly available datasets for training include one face (object) per image)</a:t>
            </a:r>
          </a:p>
        </p:txBody>
      </p:sp>
    </p:spTree>
    <p:extLst>
      <p:ext uri="{BB962C8B-B14F-4D97-AF65-F5344CB8AC3E}">
        <p14:creationId xmlns:p14="http://schemas.microsoft.com/office/powerpoint/2010/main" val="394310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4"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6" name="Rectangle 10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Freeform: Shape 109">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ight Triangle 111">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6" name="Group 115">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 name="Straight Connector 116">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63" name="Group 262">
            <a:extLst>
              <a:ext uri="{FF2B5EF4-FFF2-40B4-BE49-F238E27FC236}">
                <a16:creationId xmlns:a16="http://schemas.microsoft.com/office/drawing/2014/main" id="{FFEE19A1-EC0F-7284-B1DB-8F72812C50C0}"/>
              </a:ext>
            </a:extLst>
          </p:cNvPr>
          <p:cNvGrpSpPr>
            <a:grpSpLocks noChangeAspect="1"/>
          </p:cNvGrpSpPr>
          <p:nvPr/>
        </p:nvGrpSpPr>
        <p:grpSpPr>
          <a:xfrm>
            <a:off x="1748694" y="1372251"/>
            <a:ext cx="7484554" cy="5079078"/>
            <a:chOff x="904630" y="554016"/>
            <a:chExt cx="9017536" cy="6119382"/>
          </a:xfrm>
        </p:grpSpPr>
        <p:sp>
          <p:nvSpPr>
            <p:cNvPr id="3" name="TextBox 2">
              <a:extLst>
                <a:ext uri="{FF2B5EF4-FFF2-40B4-BE49-F238E27FC236}">
                  <a16:creationId xmlns:a16="http://schemas.microsoft.com/office/drawing/2014/main" id="{FAE8C6A1-07DB-C8E6-1620-D81FEA327E94}"/>
                </a:ext>
              </a:extLst>
            </p:cNvPr>
            <p:cNvSpPr txBox="1"/>
            <p:nvPr/>
          </p:nvSpPr>
          <p:spPr>
            <a:xfrm>
              <a:off x="1217065" y="4658180"/>
              <a:ext cx="1736611" cy="407897"/>
            </a:xfrm>
            <a:prstGeom prst="rect">
              <a:avLst/>
            </a:prstGeom>
            <a:noFill/>
          </p:spPr>
          <p:txBody>
            <a:bodyPr wrap="square" lIns="0" tIns="0" rIns="0" bIns="0" rtlCol="0">
              <a:spAutoFit/>
            </a:bodyPr>
            <a:lstStyle/>
            <a:p>
              <a:r>
                <a:rPr lang="en-US" sz="1100" dirty="0"/>
                <a:t>Balanced Mix of Real and Fake Images</a:t>
              </a:r>
            </a:p>
          </p:txBody>
        </p:sp>
        <p:sp>
          <p:nvSpPr>
            <p:cNvPr id="4" name="Rectangle: Rounded Corners 3">
              <a:extLst>
                <a:ext uri="{FF2B5EF4-FFF2-40B4-BE49-F238E27FC236}">
                  <a16:creationId xmlns:a16="http://schemas.microsoft.com/office/drawing/2014/main" id="{3990BE43-2CB8-7BF0-5B03-38AFD7ACE921}"/>
                </a:ext>
              </a:extLst>
            </p:cNvPr>
            <p:cNvSpPr/>
            <p:nvPr/>
          </p:nvSpPr>
          <p:spPr>
            <a:xfrm>
              <a:off x="6396413" y="1843238"/>
              <a:ext cx="2459973" cy="284472"/>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100" b="1" dirty="0">
                  <a:solidFill>
                    <a:schemeClr val="tx1"/>
                  </a:solidFill>
                </a:rPr>
                <a:t>Unify Image Format (JPEG)</a:t>
              </a:r>
            </a:p>
          </p:txBody>
        </p:sp>
        <p:sp>
          <p:nvSpPr>
            <p:cNvPr id="5" name="Rectangle: Rounded Corners 4">
              <a:extLst>
                <a:ext uri="{FF2B5EF4-FFF2-40B4-BE49-F238E27FC236}">
                  <a16:creationId xmlns:a16="http://schemas.microsoft.com/office/drawing/2014/main" id="{BA3DCB15-C449-DFD1-F668-62DF57773288}"/>
                </a:ext>
              </a:extLst>
            </p:cNvPr>
            <p:cNvSpPr/>
            <p:nvPr/>
          </p:nvSpPr>
          <p:spPr>
            <a:xfrm>
              <a:off x="4489785" y="3507313"/>
              <a:ext cx="1869942" cy="488415"/>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100" b="1" dirty="0">
                  <a:solidFill>
                    <a:schemeClr val="tx1"/>
                  </a:solidFill>
                </a:rPr>
                <a:t>Image Forensics (Error Level Analysis)</a:t>
              </a:r>
            </a:p>
          </p:txBody>
        </p:sp>
        <p:sp>
          <p:nvSpPr>
            <p:cNvPr id="6" name="Rectangle: Rounded Corners 5">
              <a:extLst>
                <a:ext uri="{FF2B5EF4-FFF2-40B4-BE49-F238E27FC236}">
                  <a16:creationId xmlns:a16="http://schemas.microsoft.com/office/drawing/2014/main" id="{BDA3841E-C507-5709-B59C-320BDE10C92A}"/>
                </a:ext>
              </a:extLst>
            </p:cNvPr>
            <p:cNvSpPr/>
            <p:nvPr/>
          </p:nvSpPr>
          <p:spPr>
            <a:xfrm>
              <a:off x="6537524" y="3709289"/>
              <a:ext cx="2177752" cy="286439"/>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100" b="1" dirty="0">
                  <a:solidFill>
                    <a:schemeClr val="tx1"/>
                  </a:solidFill>
                </a:rPr>
                <a:t>Wavelet Packet Transform</a:t>
              </a:r>
            </a:p>
          </p:txBody>
        </p:sp>
        <p:sp>
          <p:nvSpPr>
            <p:cNvPr id="8" name="Rectangle: Rounded Corners 7">
              <a:extLst>
                <a:ext uri="{FF2B5EF4-FFF2-40B4-BE49-F238E27FC236}">
                  <a16:creationId xmlns:a16="http://schemas.microsoft.com/office/drawing/2014/main" id="{BB9F697A-77F6-2556-C6ED-BB093E925CC1}"/>
                </a:ext>
              </a:extLst>
            </p:cNvPr>
            <p:cNvSpPr/>
            <p:nvPr/>
          </p:nvSpPr>
          <p:spPr>
            <a:xfrm>
              <a:off x="6537524" y="4117728"/>
              <a:ext cx="2177752" cy="286439"/>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100" b="1" dirty="0">
                  <a:solidFill>
                    <a:schemeClr val="tx1"/>
                  </a:solidFill>
                </a:rPr>
                <a:t>CNN</a:t>
              </a:r>
            </a:p>
          </p:txBody>
        </p:sp>
        <p:cxnSp>
          <p:nvCxnSpPr>
            <p:cNvPr id="41" name="Straight Arrow Connector 40">
              <a:extLst>
                <a:ext uri="{FF2B5EF4-FFF2-40B4-BE49-F238E27FC236}">
                  <a16:creationId xmlns:a16="http://schemas.microsoft.com/office/drawing/2014/main" id="{1A22E58C-D44C-118A-FBCC-B16D4DCF3020}"/>
                </a:ext>
              </a:extLst>
            </p:cNvPr>
            <p:cNvCxnSpPr>
              <a:cxnSpLocks/>
              <a:stCxn id="231" idx="0"/>
              <a:endCxn id="243" idx="3"/>
            </p:cNvCxnSpPr>
            <p:nvPr/>
          </p:nvCxnSpPr>
          <p:spPr>
            <a:xfrm rot="5400000" flipH="1" flipV="1">
              <a:off x="4469251" y="-820683"/>
              <a:ext cx="648548" cy="5792254"/>
            </a:xfrm>
            <a:prstGeom prst="bentConnector3">
              <a:avLst>
                <a:gd name="adj1" fmla="val 237788"/>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DDC8465-E508-A270-0459-7F21D008C453}"/>
                </a:ext>
              </a:extLst>
            </p:cNvPr>
            <p:cNvCxnSpPr>
              <a:cxnSpLocks/>
              <a:stCxn id="184" idx="2"/>
              <a:endCxn id="5" idx="0"/>
            </p:cNvCxnSpPr>
            <p:nvPr/>
          </p:nvCxnSpPr>
          <p:spPr>
            <a:xfrm rot="10800000" flipV="1">
              <a:off x="5424758" y="2915679"/>
              <a:ext cx="2110204" cy="59163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246F2094-557C-3065-7156-BCBE521929A9}"/>
                </a:ext>
              </a:extLst>
            </p:cNvPr>
            <p:cNvCxnSpPr>
              <a:cxnSpLocks/>
              <a:stCxn id="4" idx="2"/>
              <a:endCxn id="184" idx="4"/>
            </p:cNvCxnSpPr>
            <p:nvPr/>
          </p:nvCxnSpPr>
          <p:spPr>
            <a:xfrm>
              <a:off x="7626400" y="2127710"/>
              <a:ext cx="0" cy="696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5" name="Rectangle: Rounded Corners 154">
              <a:extLst>
                <a:ext uri="{FF2B5EF4-FFF2-40B4-BE49-F238E27FC236}">
                  <a16:creationId xmlns:a16="http://schemas.microsoft.com/office/drawing/2014/main" id="{00FB3147-C393-1A12-8DB6-13F432EFA351}"/>
                </a:ext>
              </a:extLst>
            </p:cNvPr>
            <p:cNvSpPr/>
            <p:nvPr/>
          </p:nvSpPr>
          <p:spPr>
            <a:xfrm>
              <a:off x="6675848" y="5658301"/>
              <a:ext cx="1901104" cy="284472"/>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100" b="1" dirty="0">
                  <a:solidFill>
                    <a:schemeClr val="tx1"/>
                  </a:solidFill>
                </a:rPr>
                <a:t>SVM/KNN</a:t>
              </a:r>
            </a:p>
          </p:txBody>
        </p:sp>
        <p:cxnSp>
          <p:nvCxnSpPr>
            <p:cNvPr id="156" name="Straight Arrow Connector 155">
              <a:extLst>
                <a:ext uri="{FF2B5EF4-FFF2-40B4-BE49-F238E27FC236}">
                  <a16:creationId xmlns:a16="http://schemas.microsoft.com/office/drawing/2014/main" id="{D1326C7A-DEB7-1DE4-BA04-C0FF558D5C19}"/>
                </a:ext>
              </a:extLst>
            </p:cNvPr>
            <p:cNvCxnSpPr>
              <a:cxnSpLocks/>
              <a:stCxn id="8" idx="2"/>
              <a:endCxn id="172" idx="0"/>
            </p:cNvCxnSpPr>
            <p:nvPr/>
          </p:nvCxnSpPr>
          <p:spPr>
            <a:xfrm>
              <a:off x="7626400" y="4404166"/>
              <a:ext cx="1" cy="276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3" name="Rectangle: Rounded Corners 162">
              <a:extLst>
                <a:ext uri="{FF2B5EF4-FFF2-40B4-BE49-F238E27FC236}">
                  <a16:creationId xmlns:a16="http://schemas.microsoft.com/office/drawing/2014/main" id="{72D64844-2C9C-3479-F6A2-3F96B93178CC}"/>
                </a:ext>
              </a:extLst>
            </p:cNvPr>
            <p:cNvSpPr/>
            <p:nvPr/>
          </p:nvSpPr>
          <p:spPr>
            <a:xfrm>
              <a:off x="6675848" y="6386214"/>
              <a:ext cx="1901104" cy="287184"/>
            </a:xfrm>
            <a:prstGeom prst="roundRect">
              <a:avLst/>
            </a:prstGeom>
            <a:noFill/>
          </p:spPr>
          <p:txBody>
            <a:bodyPr wrap="square" lIns="0" tIns="0" rIns="0" bIns="0" rtlCol="0">
              <a:spAutoFit/>
            </a:bodyPr>
            <a:lstStyle/>
            <a:p>
              <a:pPr algn="ctr"/>
              <a:r>
                <a:rPr lang="en-US" sz="1400" b="1" dirty="0">
                  <a:solidFill>
                    <a:srgbClr val="00B050"/>
                  </a:solidFill>
                </a:rPr>
                <a:t>Real</a:t>
              </a:r>
              <a:r>
                <a:rPr lang="en-US" sz="1400" b="1" dirty="0">
                  <a:solidFill>
                    <a:schemeClr val="tx1"/>
                  </a:solidFill>
                </a:rPr>
                <a:t>/</a:t>
              </a:r>
              <a:r>
                <a:rPr lang="en-US" sz="1400" b="1" dirty="0">
                  <a:solidFill>
                    <a:srgbClr val="FF0000"/>
                  </a:solidFill>
                </a:rPr>
                <a:t>Fake</a:t>
              </a:r>
            </a:p>
          </p:txBody>
        </p:sp>
        <p:cxnSp>
          <p:nvCxnSpPr>
            <p:cNvPr id="164" name="Straight Arrow Connector 163">
              <a:extLst>
                <a:ext uri="{FF2B5EF4-FFF2-40B4-BE49-F238E27FC236}">
                  <a16:creationId xmlns:a16="http://schemas.microsoft.com/office/drawing/2014/main" id="{F0ABE1E6-4FC4-E796-0478-95A149B37D5E}"/>
                </a:ext>
              </a:extLst>
            </p:cNvPr>
            <p:cNvCxnSpPr>
              <a:cxnSpLocks/>
            </p:cNvCxnSpPr>
            <p:nvPr/>
          </p:nvCxnSpPr>
          <p:spPr>
            <a:xfrm>
              <a:off x="7626401" y="5942773"/>
              <a:ext cx="0" cy="443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2BB0023A-DCE4-439A-A581-31FF71011BFF}"/>
                </a:ext>
              </a:extLst>
            </p:cNvPr>
            <p:cNvSpPr txBox="1"/>
            <p:nvPr/>
          </p:nvSpPr>
          <p:spPr>
            <a:xfrm>
              <a:off x="7922461" y="2951315"/>
              <a:ext cx="1999705" cy="259571"/>
            </a:xfrm>
            <a:prstGeom prst="rect">
              <a:avLst/>
            </a:prstGeom>
            <a:noFill/>
          </p:spPr>
          <p:txBody>
            <a:bodyPr wrap="square" lIns="0" tIns="0" rIns="0" bIns="0" rtlCol="0">
              <a:spAutoFit/>
            </a:bodyPr>
            <a:lstStyle/>
            <a:p>
              <a:pPr algn="r"/>
              <a:r>
                <a:rPr lang="en-US" sz="1400" dirty="0"/>
                <a:t>Feature Extraction</a:t>
              </a:r>
            </a:p>
          </p:txBody>
        </p:sp>
        <p:cxnSp>
          <p:nvCxnSpPr>
            <p:cNvPr id="169" name="Straight Arrow Connector 42">
              <a:extLst>
                <a:ext uri="{FF2B5EF4-FFF2-40B4-BE49-F238E27FC236}">
                  <a16:creationId xmlns:a16="http://schemas.microsoft.com/office/drawing/2014/main" id="{36E731E5-85D5-409D-615F-7B8011CB0258}"/>
                </a:ext>
              </a:extLst>
            </p:cNvPr>
            <p:cNvCxnSpPr>
              <a:cxnSpLocks/>
              <a:stCxn id="5" idx="2"/>
              <a:endCxn id="172" idx="2"/>
            </p:cNvCxnSpPr>
            <p:nvPr/>
          </p:nvCxnSpPr>
          <p:spPr>
            <a:xfrm rot="16200000" flipH="1">
              <a:off x="6000253" y="3420231"/>
              <a:ext cx="867772" cy="20187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Oval 171">
              <a:extLst>
                <a:ext uri="{FF2B5EF4-FFF2-40B4-BE49-F238E27FC236}">
                  <a16:creationId xmlns:a16="http://schemas.microsoft.com/office/drawing/2014/main" id="{78DA0EAA-5C08-1746-2B68-FAEFA22D3592}"/>
                </a:ext>
              </a:extLst>
            </p:cNvPr>
            <p:cNvSpPr/>
            <p:nvPr/>
          </p:nvSpPr>
          <p:spPr>
            <a:xfrm>
              <a:off x="7443520" y="4680619"/>
              <a:ext cx="365760" cy="3657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a:t>
              </a:r>
            </a:p>
          </p:txBody>
        </p:sp>
        <p:sp>
          <p:nvSpPr>
            <p:cNvPr id="174" name="Rectangle 173">
              <a:extLst>
                <a:ext uri="{FF2B5EF4-FFF2-40B4-BE49-F238E27FC236}">
                  <a16:creationId xmlns:a16="http://schemas.microsoft.com/office/drawing/2014/main" id="{88D6BD12-6CF6-8F93-386B-28A4706CF34D}"/>
                </a:ext>
              </a:extLst>
            </p:cNvPr>
            <p:cNvSpPr/>
            <p:nvPr/>
          </p:nvSpPr>
          <p:spPr>
            <a:xfrm>
              <a:off x="4404108" y="3244149"/>
              <a:ext cx="5515309" cy="1864304"/>
            </a:xfrm>
            <a:prstGeom prst="rect">
              <a:avLst/>
            </a:prstGeom>
            <a:noFill/>
            <a:ln w="190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5" name="TextBox 174">
              <a:extLst>
                <a:ext uri="{FF2B5EF4-FFF2-40B4-BE49-F238E27FC236}">
                  <a16:creationId xmlns:a16="http://schemas.microsoft.com/office/drawing/2014/main" id="{F463EB71-EA76-9B94-CC20-D86EB9758862}"/>
                </a:ext>
              </a:extLst>
            </p:cNvPr>
            <p:cNvSpPr txBox="1"/>
            <p:nvPr/>
          </p:nvSpPr>
          <p:spPr>
            <a:xfrm>
              <a:off x="7922461" y="5216425"/>
              <a:ext cx="1999705" cy="259571"/>
            </a:xfrm>
            <a:prstGeom prst="rect">
              <a:avLst/>
            </a:prstGeom>
            <a:noFill/>
          </p:spPr>
          <p:txBody>
            <a:bodyPr wrap="square" lIns="0" tIns="0" rIns="0" bIns="0" rtlCol="0">
              <a:spAutoFit/>
            </a:bodyPr>
            <a:lstStyle/>
            <a:p>
              <a:pPr algn="r"/>
              <a:r>
                <a:rPr lang="en-US" sz="1400" dirty="0"/>
                <a:t>Classification</a:t>
              </a:r>
            </a:p>
          </p:txBody>
        </p:sp>
        <p:sp>
          <p:nvSpPr>
            <p:cNvPr id="176" name="Rectangle 175">
              <a:extLst>
                <a:ext uri="{FF2B5EF4-FFF2-40B4-BE49-F238E27FC236}">
                  <a16:creationId xmlns:a16="http://schemas.microsoft.com/office/drawing/2014/main" id="{22AA5893-2043-C562-0D20-C65B032A92D3}"/>
                </a:ext>
              </a:extLst>
            </p:cNvPr>
            <p:cNvSpPr/>
            <p:nvPr/>
          </p:nvSpPr>
          <p:spPr>
            <a:xfrm>
              <a:off x="5681367" y="5508168"/>
              <a:ext cx="4238050" cy="604363"/>
            </a:xfrm>
            <a:prstGeom prst="rect">
              <a:avLst/>
            </a:prstGeom>
            <a:noFill/>
            <a:ln w="190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1" name="Rectangle: Rounded Corners 180">
              <a:extLst>
                <a:ext uri="{FF2B5EF4-FFF2-40B4-BE49-F238E27FC236}">
                  <a16:creationId xmlns:a16="http://schemas.microsoft.com/office/drawing/2014/main" id="{208D5062-F6BD-DC1F-9772-F8F87B6EEC8A}"/>
                </a:ext>
              </a:extLst>
            </p:cNvPr>
            <p:cNvSpPr/>
            <p:nvPr/>
          </p:nvSpPr>
          <p:spPr>
            <a:xfrm>
              <a:off x="6789864" y="2241228"/>
              <a:ext cx="1673072" cy="284472"/>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100" b="1" dirty="0">
                  <a:solidFill>
                    <a:schemeClr val="tx1"/>
                  </a:solidFill>
                </a:rPr>
                <a:t>Unify Images Size</a:t>
              </a:r>
            </a:p>
          </p:txBody>
        </p:sp>
        <p:sp>
          <p:nvSpPr>
            <p:cNvPr id="182" name="Rectangle 181">
              <a:extLst>
                <a:ext uri="{FF2B5EF4-FFF2-40B4-BE49-F238E27FC236}">
                  <a16:creationId xmlns:a16="http://schemas.microsoft.com/office/drawing/2014/main" id="{2BF00B6D-3DE0-D461-561E-CF927AB1314A}"/>
                </a:ext>
              </a:extLst>
            </p:cNvPr>
            <p:cNvSpPr/>
            <p:nvPr/>
          </p:nvSpPr>
          <p:spPr>
            <a:xfrm>
              <a:off x="5681366" y="1674061"/>
              <a:ext cx="4238051" cy="1002847"/>
            </a:xfrm>
            <a:prstGeom prst="rect">
              <a:avLst/>
            </a:prstGeom>
            <a:noFill/>
            <a:ln w="190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3" name="TextBox 182">
              <a:extLst>
                <a:ext uri="{FF2B5EF4-FFF2-40B4-BE49-F238E27FC236}">
                  <a16:creationId xmlns:a16="http://schemas.microsoft.com/office/drawing/2014/main" id="{38CCD46A-417E-289E-34A0-59E2AA4DAACE}"/>
                </a:ext>
              </a:extLst>
            </p:cNvPr>
            <p:cNvSpPr txBox="1"/>
            <p:nvPr/>
          </p:nvSpPr>
          <p:spPr>
            <a:xfrm>
              <a:off x="7922461" y="1392549"/>
              <a:ext cx="1999705" cy="259571"/>
            </a:xfrm>
            <a:prstGeom prst="rect">
              <a:avLst/>
            </a:prstGeom>
            <a:noFill/>
          </p:spPr>
          <p:txBody>
            <a:bodyPr wrap="square" lIns="0" tIns="0" rIns="0" bIns="0" rtlCol="0">
              <a:spAutoFit/>
            </a:bodyPr>
            <a:lstStyle/>
            <a:p>
              <a:pPr algn="r"/>
              <a:r>
                <a:rPr lang="en-US" sz="1400" dirty="0"/>
                <a:t>Preprocessing</a:t>
              </a:r>
            </a:p>
          </p:txBody>
        </p:sp>
        <p:sp>
          <p:nvSpPr>
            <p:cNvPr id="184" name="Oval 183">
              <a:extLst>
                <a:ext uri="{FF2B5EF4-FFF2-40B4-BE49-F238E27FC236}">
                  <a16:creationId xmlns:a16="http://schemas.microsoft.com/office/drawing/2014/main" id="{6CEE0C24-BD79-D80B-27AE-363635AE2C22}"/>
                </a:ext>
              </a:extLst>
            </p:cNvPr>
            <p:cNvSpPr/>
            <p:nvPr/>
          </p:nvSpPr>
          <p:spPr>
            <a:xfrm flipV="1">
              <a:off x="7534960" y="2824241"/>
              <a:ext cx="182880" cy="1828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cxnSp>
          <p:nvCxnSpPr>
            <p:cNvPr id="192" name="Straight Arrow Connector 191">
              <a:extLst>
                <a:ext uri="{FF2B5EF4-FFF2-40B4-BE49-F238E27FC236}">
                  <a16:creationId xmlns:a16="http://schemas.microsoft.com/office/drawing/2014/main" id="{6B1FE908-92C9-7C32-C38B-88C92A1E5C18}"/>
                </a:ext>
              </a:extLst>
            </p:cNvPr>
            <p:cNvCxnSpPr>
              <a:cxnSpLocks/>
              <a:stCxn id="6" idx="2"/>
              <a:endCxn id="8" idx="0"/>
            </p:cNvCxnSpPr>
            <p:nvPr/>
          </p:nvCxnSpPr>
          <p:spPr>
            <a:xfrm>
              <a:off x="7626400" y="3995728"/>
              <a:ext cx="0" cy="12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E76D2E81-5B88-EFE3-2916-ABD27EF3E3AF}"/>
                </a:ext>
              </a:extLst>
            </p:cNvPr>
            <p:cNvCxnSpPr>
              <a:cxnSpLocks/>
              <a:stCxn id="172" idx="4"/>
              <a:endCxn id="155" idx="0"/>
            </p:cNvCxnSpPr>
            <p:nvPr/>
          </p:nvCxnSpPr>
          <p:spPr>
            <a:xfrm flipH="1">
              <a:off x="7626400" y="5046380"/>
              <a:ext cx="1" cy="611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A08BC721-306A-045B-6CA4-FFC13CC2A9D7}"/>
                </a:ext>
              </a:extLst>
            </p:cNvPr>
            <p:cNvCxnSpPr>
              <a:cxnSpLocks/>
              <a:stCxn id="184" idx="0"/>
              <a:endCxn id="6" idx="0"/>
            </p:cNvCxnSpPr>
            <p:nvPr/>
          </p:nvCxnSpPr>
          <p:spPr>
            <a:xfrm>
              <a:off x="7626400" y="3007120"/>
              <a:ext cx="0" cy="702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6" name="Picture 215">
              <a:extLst>
                <a:ext uri="{FF2B5EF4-FFF2-40B4-BE49-F238E27FC236}">
                  <a16:creationId xmlns:a16="http://schemas.microsoft.com/office/drawing/2014/main" id="{5CBE9EFF-FB7F-FC62-B0D0-B51567CB30C4}"/>
                </a:ext>
              </a:extLst>
            </p:cNvPr>
            <p:cNvPicPr>
              <a:picLocks noChangeAspect="1"/>
            </p:cNvPicPr>
            <p:nvPr/>
          </p:nvPicPr>
          <p:blipFill>
            <a:blip r:embed="rId2"/>
            <a:stretch>
              <a:fillRect/>
            </a:stretch>
          </p:blipFill>
          <p:spPr>
            <a:xfrm>
              <a:off x="904630" y="2477780"/>
              <a:ext cx="2114845" cy="2133898"/>
            </a:xfrm>
            <a:prstGeom prst="rect">
              <a:avLst/>
            </a:prstGeom>
          </p:spPr>
        </p:pic>
        <p:cxnSp>
          <p:nvCxnSpPr>
            <p:cNvPr id="224" name="Straight Arrow Connector 40">
              <a:extLst>
                <a:ext uri="{FF2B5EF4-FFF2-40B4-BE49-F238E27FC236}">
                  <a16:creationId xmlns:a16="http://schemas.microsoft.com/office/drawing/2014/main" id="{F9A6E707-CB4C-55A8-556E-4EF98910CDBE}"/>
                </a:ext>
              </a:extLst>
            </p:cNvPr>
            <p:cNvCxnSpPr>
              <a:cxnSpLocks/>
              <a:stCxn id="232" idx="0"/>
              <a:endCxn id="242" idx="3"/>
            </p:cNvCxnSpPr>
            <p:nvPr/>
          </p:nvCxnSpPr>
          <p:spPr>
            <a:xfrm rot="5400000" flipH="1" flipV="1">
              <a:off x="4469251" y="-691375"/>
              <a:ext cx="648548" cy="5533638"/>
            </a:xfrm>
            <a:prstGeom prst="bentConnector3">
              <a:avLst>
                <a:gd name="adj1" fmla="val 19791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233" name="Group 232">
              <a:extLst>
                <a:ext uri="{FF2B5EF4-FFF2-40B4-BE49-F238E27FC236}">
                  <a16:creationId xmlns:a16="http://schemas.microsoft.com/office/drawing/2014/main" id="{F8BFDAC1-9243-ADA7-FBFF-63ACD05E3E5A}"/>
                </a:ext>
              </a:extLst>
            </p:cNvPr>
            <p:cNvGrpSpPr/>
            <p:nvPr/>
          </p:nvGrpSpPr>
          <p:grpSpPr>
            <a:xfrm>
              <a:off x="1851678" y="2399718"/>
              <a:ext cx="220748" cy="91440"/>
              <a:chOff x="2631709" y="1494665"/>
              <a:chExt cx="220748" cy="91440"/>
            </a:xfrm>
          </p:grpSpPr>
          <p:sp>
            <p:nvSpPr>
              <p:cNvPr id="231" name="Isosceles Triangle 230">
                <a:extLst>
                  <a:ext uri="{FF2B5EF4-FFF2-40B4-BE49-F238E27FC236}">
                    <a16:creationId xmlns:a16="http://schemas.microsoft.com/office/drawing/2014/main" id="{C6963756-2F8D-D008-FFA7-C186A8CC4BE7}"/>
                  </a:ext>
                </a:extLst>
              </p:cNvPr>
              <p:cNvSpPr/>
              <p:nvPr/>
            </p:nvSpPr>
            <p:spPr>
              <a:xfrm>
                <a:off x="2631709" y="1494665"/>
                <a:ext cx="91440" cy="9144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2" name="Isosceles Triangle 231">
                <a:extLst>
                  <a:ext uri="{FF2B5EF4-FFF2-40B4-BE49-F238E27FC236}">
                    <a16:creationId xmlns:a16="http://schemas.microsoft.com/office/drawing/2014/main" id="{AA681B9F-8B05-1B79-E460-826C61E01F36}"/>
                  </a:ext>
                </a:extLst>
              </p:cNvPr>
              <p:cNvSpPr/>
              <p:nvPr/>
            </p:nvSpPr>
            <p:spPr>
              <a:xfrm>
                <a:off x="2761017" y="1494665"/>
                <a:ext cx="91440" cy="9144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241" name="Group 240">
              <a:extLst>
                <a:ext uri="{FF2B5EF4-FFF2-40B4-BE49-F238E27FC236}">
                  <a16:creationId xmlns:a16="http://schemas.microsoft.com/office/drawing/2014/main" id="{60FB79A6-D41C-80EF-EA78-F8F5A82C25BC}"/>
                </a:ext>
              </a:extLst>
            </p:cNvPr>
            <p:cNvGrpSpPr/>
            <p:nvPr/>
          </p:nvGrpSpPr>
          <p:grpSpPr>
            <a:xfrm flipV="1">
              <a:off x="7514624" y="1751170"/>
              <a:ext cx="220748" cy="91440"/>
              <a:chOff x="2631709" y="1494665"/>
              <a:chExt cx="220748" cy="91440"/>
            </a:xfrm>
          </p:grpSpPr>
          <p:sp>
            <p:nvSpPr>
              <p:cNvPr id="242" name="Isosceles Triangle 241">
                <a:extLst>
                  <a:ext uri="{FF2B5EF4-FFF2-40B4-BE49-F238E27FC236}">
                    <a16:creationId xmlns:a16="http://schemas.microsoft.com/office/drawing/2014/main" id="{3EDD9133-3898-9BE4-E0A3-DF3595BEA45E}"/>
                  </a:ext>
                </a:extLst>
              </p:cNvPr>
              <p:cNvSpPr/>
              <p:nvPr/>
            </p:nvSpPr>
            <p:spPr>
              <a:xfrm>
                <a:off x="2631709" y="1494665"/>
                <a:ext cx="91440" cy="9144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43" name="Isosceles Triangle 242">
                <a:extLst>
                  <a:ext uri="{FF2B5EF4-FFF2-40B4-BE49-F238E27FC236}">
                    <a16:creationId xmlns:a16="http://schemas.microsoft.com/office/drawing/2014/main" id="{D2663A4B-1244-0DD0-5391-7C7AA986F05B}"/>
                  </a:ext>
                </a:extLst>
              </p:cNvPr>
              <p:cNvSpPr/>
              <p:nvPr/>
            </p:nvSpPr>
            <p:spPr>
              <a:xfrm>
                <a:off x="2761017" y="1494665"/>
                <a:ext cx="91440" cy="9144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252" name="TextBox 251">
              <a:extLst>
                <a:ext uri="{FF2B5EF4-FFF2-40B4-BE49-F238E27FC236}">
                  <a16:creationId xmlns:a16="http://schemas.microsoft.com/office/drawing/2014/main" id="{C3D78E13-0D16-A514-3F58-009C575E3BF1}"/>
                </a:ext>
              </a:extLst>
            </p:cNvPr>
            <p:cNvSpPr txBox="1"/>
            <p:nvPr/>
          </p:nvSpPr>
          <p:spPr>
            <a:xfrm>
              <a:off x="2093324" y="1127300"/>
              <a:ext cx="1428602" cy="315193"/>
            </a:xfrm>
            <a:prstGeom prst="rect">
              <a:avLst/>
            </a:prstGeom>
            <a:noFill/>
          </p:spPr>
          <p:txBody>
            <a:bodyPr wrap="square" rtlCol="0">
              <a:spAutoFit/>
            </a:bodyPr>
            <a:lstStyle/>
            <a:p>
              <a:pPr algn="ctr"/>
              <a:r>
                <a:rPr lang="en-US" sz="1100" b="1" dirty="0"/>
                <a:t>Training Split</a:t>
              </a:r>
            </a:p>
          </p:txBody>
        </p:sp>
        <p:sp>
          <p:nvSpPr>
            <p:cNvPr id="255" name="TextBox 254">
              <a:extLst>
                <a:ext uri="{FF2B5EF4-FFF2-40B4-BE49-F238E27FC236}">
                  <a16:creationId xmlns:a16="http://schemas.microsoft.com/office/drawing/2014/main" id="{20EA1819-BD50-9CF0-D678-B5B60C0D0F54}"/>
                </a:ext>
              </a:extLst>
            </p:cNvPr>
            <p:cNvSpPr txBox="1"/>
            <p:nvPr/>
          </p:nvSpPr>
          <p:spPr>
            <a:xfrm>
              <a:off x="2093324" y="554016"/>
              <a:ext cx="1331935" cy="315193"/>
            </a:xfrm>
            <a:prstGeom prst="rect">
              <a:avLst/>
            </a:prstGeom>
            <a:noFill/>
          </p:spPr>
          <p:txBody>
            <a:bodyPr wrap="square" rtlCol="0">
              <a:spAutoFit/>
            </a:bodyPr>
            <a:lstStyle/>
            <a:p>
              <a:pPr algn="ctr"/>
              <a:r>
                <a:rPr lang="en-US" sz="1100" b="1" dirty="0"/>
                <a:t>Testing Split</a:t>
              </a:r>
            </a:p>
          </p:txBody>
        </p:sp>
        <p:cxnSp>
          <p:nvCxnSpPr>
            <p:cNvPr id="257" name="Straight Arrow Connector 256">
              <a:extLst>
                <a:ext uri="{FF2B5EF4-FFF2-40B4-BE49-F238E27FC236}">
                  <a16:creationId xmlns:a16="http://schemas.microsoft.com/office/drawing/2014/main" id="{D06C393E-A9FC-E787-9669-C23C7946674F}"/>
                </a:ext>
              </a:extLst>
            </p:cNvPr>
            <p:cNvCxnSpPr>
              <a:stCxn id="232" idx="0"/>
              <a:endCxn id="155" idx="1"/>
            </p:cNvCxnSpPr>
            <p:nvPr/>
          </p:nvCxnSpPr>
          <p:spPr>
            <a:xfrm rot="16200000" flipH="1">
              <a:off x="2650867" y="1775558"/>
              <a:ext cx="3400820" cy="4649141"/>
            </a:xfrm>
            <a:prstGeom prst="bentConnector4">
              <a:avLst>
                <a:gd name="adj1" fmla="val -37794"/>
                <a:gd name="adj2" fmla="val 36669"/>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1" name="TextBox 260">
              <a:extLst>
                <a:ext uri="{FF2B5EF4-FFF2-40B4-BE49-F238E27FC236}">
                  <a16:creationId xmlns:a16="http://schemas.microsoft.com/office/drawing/2014/main" id="{7339B404-3D02-BB04-4CF2-E6C2D20A6A04}"/>
                </a:ext>
              </a:extLst>
            </p:cNvPr>
            <p:cNvSpPr txBox="1"/>
            <p:nvPr/>
          </p:nvSpPr>
          <p:spPr>
            <a:xfrm>
              <a:off x="4374075" y="830286"/>
              <a:ext cx="890651" cy="315193"/>
            </a:xfrm>
            <a:prstGeom prst="rect">
              <a:avLst/>
            </a:prstGeom>
            <a:noFill/>
          </p:spPr>
          <p:txBody>
            <a:bodyPr wrap="square" rtlCol="0">
              <a:spAutoFit/>
            </a:bodyPr>
            <a:lstStyle/>
            <a:p>
              <a:pPr algn="ctr"/>
              <a:r>
                <a:rPr lang="en-US" sz="1100" b="1" dirty="0"/>
                <a:t>Images</a:t>
              </a:r>
            </a:p>
          </p:txBody>
        </p:sp>
        <p:sp>
          <p:nvSpPr>
            <p:cNvPr id="262" name="TextBox 261">
              <a:extLst>
                <a:ext uri="{FF2B5EF4-FFF2-40B4-BE49-F238E27FC236}">
                  <a16:creationId xmlns:a16="http://schemas.microsoft.com/office/drawing/2014/main" id="{91B1F134-FD82-A2A7-1970-F319E63C85D4}"/>
                </a:ext>
              </a:extLst>
            </p:cNvPr>
            <p:cNvSpPr txBox="1"/>
            <p:nvPr/>
          </p:nvSpPr>
          <p:spPr>
            <a:xfrm rot="5400000">
              <a:off x="3447976" y="1710009"/>
              <a:ext cx="747251" cy="315193"/>
            </a:xfrm>
            <a:prstGeom prst="rect">
              <a:avLst/>
            </a:prstGeom>
            <a:noFill/>
          </p:spPr>
          <p:txBody>
            <a:bodyPr wrap="square" rtlCol="0">
              <a:spAutoFit/>
            </a:bodyPr>
            <a:lstStyle/>
            <a:p>
              <a:pPr algn="ctr"/>
              <a:r>
                <a:rPr lang="en-US" sz="1100" b="1" dirty="0"/>
                <a:t>Labels</a:t>
              </a:r>
            </a:p>
          </p:txBody>
        </p:sp>
      </p:grpSp>
      <p:sp>
        <p:nvSpPr>
          <p:cNvPr id="266" name="Title 1">
            <a:extLst>
              <a:ext uri="{FF2B5EF4-FFF2-40B4-BE49-F238E27FC236}">
                <a16:creationId xmlns:a16="http://schemas.microsoft.com/office/drawing/2014/main" id="{F8ABD9D4-51F4-4823-AC7F-5709DD983DCF}"/>
              </a:ext>
            </a:extLst>
          </p:cNvPr>
          <p:cNvSpPr>
            <a:spLocks noGrp="1"/>
          </p:cNvSpPr>
          <p:nvPr>
            <p:ph type="title"/>
          </p:nvPr>
        </p:nvSpPr>
        <p:spPr>
          <a:xfrm>
            <a:off x="453142" y="41973"/>
            <a:ext cx="10733204" cy="686032"/>
          </a:xfrm>
        </p:spPr>
        <p:txBody>
          <a:bodyPr vert="horz" lIns="91440" tIns="45720" rIns="91440" bIns="45720" rtlCol="0" anchor="b">
            <a:noAutofit/>
          </a:bodyPr>
          <a:lstStyle/>
          <a:p>
            <a:r>
              <a:rPr lang="en-US">
                <a:solidFill>
                  <a:schemeClr val="tx2"/>
                </a:solidFill>
              </a:rPr>
              <a:t>Proposed Model for Image DF Detection</a:t>
            </a:r>
            <a:endParaRPr lang="en-US" dirty="0">
              <a:solidFill>
                <a:schemeClr val="tx2"/>
              </a:solidFill>
            </a:endParaRPr>
          </a:p>
        </p:txBody>
      </p:sp>
    </p:spTree>
    <p:extLst>
      <p:ext uri="{BB962C8B-B14F-4D97-AF65-F5344CB8AC3E}">
        <p14:creationId xmlns:p14="http://schemas.microsoft.com/office/powerpoint/2010/main" val="2596479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4"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6" name="Rectangle 10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Freeform: Shape 109">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ight Triangle 111">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6" name="Group 115">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 name="Straight Connector 116">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6" name="Title 1">
            <a:extLst>
              <a:ext uri="{FF2B5EF4-FFF2-40B4-BE49-F238E27FC236}">
                <a16:creationId xmlns:a16="http://schemas.microsoft.com/office/drawing/2014/main" id="{F8ABD9D4-51F4-4823-AC7F-5709DD983DCF}"/>
              </a:ext>
            </a:extLst>
          </p:cNvPr>
          <p:cNvSpPr>
            <a:spLocks noGrp="1"/>
          </p:cNvSpPr>
          <p:nvPr>
            <p:ph type="title"/>
          </p:nvPr>
        </p:nvSpPr>
        <p:spPr>
          <a:xfrm>
            <a:off x="453142" y="41973"/>
            <a:ext cx="10733204" cy="686032"/>
          </a:xfrm>
        </p:spPr>
        <p:txBody>
          <a:bodyPr vert="horz" lIns="91440" tIns="45720" rIns="91440" bIns="45720" rtlCol="0" anchor="b">
            <a:noAutofit/>
          </a:bodyPr>
          <a:lstStyle/>
          <a:p>
            <a:r>
              <a:rPr lang="en-US" dirty="0">
                <a:solidFill>
                  <a:schemeClr val="tx2"/>
                </a:solidFill>
              </a:rPr>
              <a:t>Proposed Dataset</a:t>
            </a:r>
          </a:p>
        </p:txBody>
      </p:sp>
      <p:graphicFrame>
        <p:nvGraphicFramePr>
          <p:cNvPr id="2" name="Table 1">
            <a:extLst>
              <a:ext uri="{FF2B5EF4-FFF2-40B4-BE49-F238E27FC236}">
                <a16:creationId xmlns:a16="http://schemas.microsoft.com/office/drawing/2014/main" id="{CBF62A7E-C0EB-0B32-0E4C-F423354DDCC6}"/>
              </a:ext>
            </a:extLst>
          </p:cNvPr>
          <p:cNvGraphicFramePr>
            <a:graphicFrameLocks noGrp="1"/>
          </p:cNvGraphicFramePr>
          <p:nvPr>
            <p:extLst>
              <p:ext uri="{D42A27DB-BD31-4B8C-83A1-F6EECF244321}">
                <p14:modId xmlns:p14="http://schemas.microsoft.com/office/powerpoint/2010/main" val="4059101852"/>
              </p:ext>
            </p:extLst>
          </p:nvPr>
        </p:nvGraphicFramePr>
        <p:xfrm>
          <a:off x="1049043" y="2281169"/>
          <a:ext cx="9878246" cy="2782525"/>
        </p:xfrm>
        <a:graphic>
          <a:graphicData uri="http://schemas.openxmlformats.org/drawingml/2006/table">
            <a:tbl>
              <a:tblPr firstRow="1" bandRow="1">
                <a:tableStyleId>{5C22544A-7EE6-4342-B048-85BDC9FD1C3A}</a:tableStyleId>
              </a:tblPr>
              <a:tblGrid>
                <a:gridCol w="697854">
                  <a:extLst>
                    <a:ext uri="{9D8B030D-6E8A-4147-A177-3AD203B41FA5}">
                      <a16:colId xmlns:a16="http://schemas.microsoft.com/office/drawing/2014/main" val="2379538095"/>
                    </a:ext>
                  </a:extLst>
                </a:gridCol>
                <a:gridCol w="4457640">
                  <a:extLst>
                    <a:ext uri="{9D8B030D-6E8A-4147-A177-3AD203B41FA5}">
                      <a16:colId xmlns:a16="http://schemas.microsoft.com/office/drawing/2014/main" val="994283040"/>
                    </a:ext>
                  </a:extLst>
                </a:gridCol>
                <a:gridCol w="4722752">
                  <a:extLst>
                    <a:ext uri="{9D8B030D-6E8A-4147-A177-3AD203B41FA5}">
                      <a16:colId xmlns:a16="http://schemas.microsoft.com/office/drawing/2014/main" val="2345007223"/>
                    </a:ext>
                  </a:extLst>
                </a:gridCol>
              </a:tblGrid>
              <a:tr h="292011">
                <a:tc>
                  <a:txBody>
                    <a:bodyPr/>
                    <a:lstStyle/>
                    <a:p>
                      <a:pPr marL="0" algn="ctr" defTabSz="914400" rtl="0" eaLnBrk="1" fontAlgn="ctr" latinLnBrk="0" hangingPunct="1"/>
                      <a:r>
                        <a:rPr lang="en-US" sz="1200" b="1" u="none" strike="noStrike" kern="1200">
                          <a:solidFill>
                            <a:schemeClr val="bg1"/>
                          </a:solidFill>
                          <a:effectLst/>
                          <a:latin typeface="+mn-lt"/>
                          <a:ea typeface="+mn-ea"/>
                          <a:cs typeface="+mn-cs"/>
                        </a:rPr>
                        <a:t>No.</a:t>
                      </a:r>
                    </a:p>
                  </a:txBody>
                  <a:tcPr marL="10050" marR="10050" marT="10050" marB="0" anchor="ctr">
                    <a:solidFill>
                      <a:schemeClr val="tx1"/>
                    </a:solidFill>
                  </a:tcPr>
                </a:tc>
                <a:tc>
                  <a:txBody>
                    <a:bodyPr/>
                    <a:lstStyle/>
                    <a:p>
                      <a:pPr marL="0" algn="ctr" defTabSz="914400" rtl="0" eaLnBrk="1" fontAlgn="ctr" latinLnBrk="0" hangingPunct="1"/>
                      <a:r>
                        <a:rPr lang="en-US" sz="1200" b="1" u="none" strike="noStrike" kern="1200">
                          <a:solidFill>
                            <a:schemeClr val="bg1"/>
                          </a:solidFill>
                          <a:effectLst/>
                          <a:latin typeface="+mn-lt"/>
                          <a:ea typeface="+mn-ea"/>
                          <a:cs typeface="+mn-cs"/>
                        </a:rPr>
                        <a:t>Datasets for Deep Fake</a:t>
                      </a:r>
                    </a:p>
                  </a:txBody>
                  <a:tcPr marL="10050" marR="10050" marT="10050" marB="0" anchor="ctr">
                    <a:solidFill>
                      <a:schemeClr val="tx1"/>
                    </a:solidFill>
                  </a:tcPr>
                </a:tc>
                <a:tc>
                  <a:txBody>
                    <a:bodyPr/>
                    <a:lstStyle/>
                    <a:p>
                      <a:pPr marL="0" algn="ctr" defTabSz="914400" rtl="0" eaLnBrk="1" fontAlgn="ctr" latinLnBrk="0" hangingPunct="1"/>
                      <a:r>
                        <a:rPr lang="en-US" sz="1200" b="1" u="none" strike="noStrike" kern="1200">
                          <a:solidFill>
                            <a:schemeClr val="bg1"/>
                          </a:solidFill>
                          <a:effectLst/>
                          <a:latin typeface="+mn-lt"/>
                          <a:ea typeface="+mn-ea"/>
                          <a:cs typeface="+mn-cs"/>
                        </a:rPr>
                        <a:t>Note</a:t>
                      </a:r>
                    </a:p>
                  </a:txBody>
                  <a:tcPr marL="10050" marR="10050" marT="10050" marB="0" anchor="ctr">
                    <a:solidFill>
                      <a:schemeClr val="tx1"/>
                    </a:solidFill>
                  </a:tcPr>
                </a:tc>
                <a:extLst>
                  <a:ext uri="{0D108BD9-81ED-4DB2-BD59-A6C34878D82A}">
                    <a16:rowId xmlns:a16="http://schemas.microsoft.com/office/drawing/2014/main" val="732196692"/>
                  </a:ext>
                </a:extLst>
              </a:tr>
              <a:tr h="622693">
                <a:tc>
                  <a:txBody>
                    <a:bodyPr/>
                    <a:lstStyle/>
                    <a:p>
                      <a:pPr marL="0" algn="ctr" defTabSz="914400" rtl="0" eaLnBrk="1" fontAlgn="ctr" latinLnBrk="0" hangingPunct="1"/>
                      <a:r>
                        <a:rPr lang="en-US" sz="1100" b="1" u="none" strike="noStrike" kern="1200" dirty="0">
                          <a:solidFill>
                            <a:schemeClr val="dk1"/>
                          </a:solidFill>
                          <a:effectLst/>
                          <a:latin typeface="+mn-lt"/>
                          <a:ea typeface="+mn-ea"/>
                          <a:cs typeface="+mn-cs"/>
                        </a:rPr>
                        <a:t>1</a:t>
                      </a:r>
                    </a:p>
                  </a:txBody>
                  <a:tcPr marL="10050" marR="10050" marT="10050" marB="0" anchor="ctr"/>
                </a:tc>
                <a:tc>
                  <a:txBody>
                    <a:bodyPr/>
                    <a:lstStyle/>
                    <a:p>
                      <a:pPr marL="0" algn="l" defTabSz="914400" rtl="0" eaLnBrk="1" fontAlgn="ctr" latinLnBrk="0" hangingPunct="1"/>
                      <a:r>
                        <a:rPr lang="en-US" sz="1100" u="none" strike="noStrike" kern="1200" dirty="0">
                          <a:solidFill>
                            <a:schemeClr val="dk1"/>
                          </a:solidFill>
                          <a:effectLst/>
                          <a:latin typeface="+mn-lt"/>
                          <a:ea typeface="+mn-ea"/>
                          <a:cs typeface="+mn-cs"/>
                        </a:rPr>
                        <a:t>Flickr-Faces-HQ (FFHQ)</a:t>
                      </a:r>
                    </a:p>
                  </a:txBody>
                  <a:tcPr marL="10050" marR="10050" marT="10050" marB="0" anchor="ctr"/>
                </a:tc>
                <a:tc>
                  <a:txBody>
                    <a:bodyPr/>
                    <a:lstStyle/>
                    <a:p>
                      <a:pPr marL="0" algn="l" defTabSz="914400" rtl="0" eaLnBrk="1" fontAlgn="ctr" latinLnBrk="0" hangingPunct="1"/>
                      <a:r>
                        <a:rPr lang="en-US" sz="1100" u="none" strike="noStrike" kern="1200" dirty="0">
                          <a:solidFill>
                            <a:schemeClr val="dk1"/>
                          </a:solidFill>
                          <a:effectLst/>
                          <a:latin typeface="+mn-lt"/>
                          <a:ea typeface="+mn-ea"/>
                          <a:cs typeface="+mn-cs"/>
                        </a:rPr>
                        <a:t> </a:t>
                      </a:r>
                    </a:p>
                  </a:txBody>
                  <a:tcPr marL="10050" marR="10050" marT="10050" marB="0" anchor="ctr"/>
                </a:tc>
                <a:extLst>
                  <a:ext uri="{0D108BD9-81ED-4DB2-BD59-A6C34878D82A}">
                    <a16:rowId xmlns:a16="http://schemas.microsoft.com/office/drawing/2014/main" val="409290760"/>
                  </a:ext>
                </a:extLst>
              </a:tr>
              <a:tr h="760491">
                <a:tc>
                  <a:txBody>
                    <a:bodyPr/>
                    <a:lstStyle/>
                    <a:p>
                      <a:pPr marL="0" algn="ctr" defTabSz="914400" rtl="0" eaLnBrk="1" fontAlgn="ctr" latinLnBrk="0" hangingPunct="1"/>
                      <a:r>
                        <a:rPr lang="en-US" sz="1100" b="1" u="none" strike="noStrike" kern="1200" dirty="0">
                          <a:solidFill>
                            <a:schemeClr val="dk1"/>
                          </a:solidFill>
                          <a:effectLst/>
                          <a:latin typeface="+mn-lt"/>
                          <a:ea typeface="+mn-ea"/>
                          <a:cs typeface="+mn-cs"/>
                        </a:rPr>
                        <a:t>2</a:t>
                      </a:r>
                    </a:p>
                  </a:txBody>
                  <a:tcPr marL="10050" marR="10050" marT="10050" marB="0" anchor="ctr"/>
                </a:tc>
                <a:tc>
                  <a:txBody>
                    <a:bodyPr/>
                    <a:lstStyle/>
                    <a:p>
                      <a:pPr marL="0" algn="l" defTabSz="914400" rtl="0" eaLnBrk="1" fontAlgn="ctr" latinLnBrk="0" hangingPunct="1"/>
                      <a:r>
                        <a:rPr lang="en-US" sz="1100" u="none" strike="noStrike" kern="1200" dirty="0">
                          <a:solidFill>
                            <a:schemeClr val="dk1"/>
                          </a:solidFill>
                          <a:effectLst/>
                          <a:latin typeface="+mn-lt"/>
                          <a:ea typeface="+mn-ea"/>
                          <a:cs typeface="+mn-cs"/>
                        </a:rPr>
                        <a:t>Large-scale </a:t>
                      </a:r>
                      <a:r>
                        <a:rPr lang="en-US" sz="1100" u="none" strike="noStrike" kern="1200" dirty="0" err="1">
                          <a:solidFill>
                            <a:schemeClr val="dk1"/>
                          </a:solidFill>
                          <a:effectLst/>
                          <a:latin typeface="+mn-lt"/>
                          <a:ea typeface="+mn-ea"/>
                          <a:cs typeface="+mn-cs"/>
                        </a:rPr>
                        <a:t>CelebFaces</a:t>
                      </a:r>
                      <a:r>
                        <a:rPr lang="en-US" sz="1100" u="none" strike="noStrike" kern="1200" dirty="0">
                          <a:solidFill>
                            <a:schemeClr val="dk1"/>
                          </a:solidFill>
                          <a:effectLst/>
                          <a:latin typeface="+mn-lt"/>
                          <a:ea typeface="+mn-ea"/>
                          <a:cs typeface="+mn-cs"/>
                        </a:rPr>
                        <a:t> Attributes (</a:t>
                      </a:r>
                      <a:r>
                        <a:rPr lang="en-US" sz="1100" u="none" strike="noStrike" kern="1200" dirty="0" err="1">
                          <a:solidFill>
                            <a:schemeClr val="dk1"/>
                          </a:solidFill>
                          <a:effectLst/>
                          <a:latin typeface="+mn-lt"/>
                          <a:ea typeface="+mn-ea"/>
                          <a:cs typeface="+mn-cs"/>
                        </a:rPr>
                        <a:t>CelebA</a:t>
                      </a:r>
                      <a:r>
                        <a:rPr lang="en-US" sz="1100" u="none" strike="noStrike" kern="1200" dirty="0">
                          <a:solidFill>
                            <a:schemeClr val="dk1"/>
                          </a:solidFill>
                          <a:effectLst/>
                          <a:latin typeface="+mn-lt"/>
                          <a:ea typeface="+mn-ea"/>
                          <a:cs typeface="+mn-cs"/>
                        </a:rPr>
                        <a:t>)</a:t>
                      </a:r>
                    </a:p>
                  </a:txBody>
                  <a:tcPr marL="10050" marR="10050" marT="10050" marB="0" anchor="ctr"/>
                </a:tc>
                <a:tc>
                  <a:txBody>
                    <a:bodyPr/>
                    <a:lstStyle/>
                    <a:p>
                      <a:pPr marL="0" algn="l" defTabSz="914400" rtl="0" eaLnBrk="1" fontAlgn="ctr" latinLnBrk="0" hangingPunct="1"/>
                      <a:r>
                        <a:rPr lang="en-US" sz="1100" u="none" strike="noStrike" kern="1200" dirty="0">
                          <a:solidFill>
                            <a:schemeClr val="dk1"/>
                          </a:solidFill>
                          <a:effectLst/>
                          <a:latin typeface="+mn-lt"/>
                          <a:ea typeface="+mn-ea"/>
                          <a:cs typeface="+mn-cs"/>
                        </a:rPr>
                        <a:t>10,177 number of identities,</a:t>
                      </a:r>
                      <a:br>
                        <a:rPr lang="en-US" sz="1100" u="none" strike="noStrike" kern="1200" dirty="0">
                          <a:solidFill>
                            <a:schemeClr val="dk1"/>
                          </a:solidFill>
                          <a:effectLst/>
                          <a:latin typeface="+mn-lt"/>
                          <a:ea typeface="+mn-ea"/>
                          <a:cs typeface="+mn-cs"/>
                        </a:rPr>
                      </a:br>
                      <a:r>
                        <a:rPr lang="en-US" sz="1100" u="none" strike="noStrike" kern="1200" dirty="0">
                          <a:solidFill>
                            <a:schemeClr val="dk1"/>
                          </a:solidFill>
                          <a:effectLst/>
                          <a:latin typeface="+mn-lt"/>
                          <a:ea typeface="+mn-ea"/>
                          <a:cs typeface="+mn-cs"/>
                        </a:rPr>
                        <a:t>202,599 number of face images, and</a:t>
                      </a:r>
                      <a:br>
                        <a:rPr lang="en-US" sz="1100" u="none" strike="noStrike" kern="1200" dirty="0">
                          <a:solidFill>
                            <a:schemeClr val="dk1"/>
                          </a:solidFill>
                          <a:effectLst/>
                          <a:latin typeface="+mn-lt"/>
                          <a:ea typeface="+mn-ea"/>
                          <a:cs typeface="+mn-cs"/>
                        </a:rPr>
                      </a:br>
                      <a:r>
                        <a:rPr lang="en-US" sz="1100" u="none" strike="noStrike" kern="1200" dirty="0">
                          <a:solidFill>
                            <a:schemeClr val="dk1"/>
                          </a:solidFill>
                          <a:effectLst/>
                          <a:latin typeface="+mn-lt"/>
                          <a:ea typeface="+mn-ea"/>
                          <a:cs typeface="+mn-cs"/>
                        </a:rPr>
                        <a:t>5 landmark locations, 40 binary attributes annotations per image.</a:t>
                      </a:r>
                    </a:p>
                  </a:txBody>
                  <a:tcPr marL="10050" marR="10050" marT="10050" marB="0" anchor="ctr"/>
                </a:tc>
                <a:extLst>
                  <a:ext uri="{0D108BD9-81ED-4DB2-BD59-A6C34878D82A}">
                    <a16:rowId xmlns:a16="http://schemas.microsoft.com/office/drawing/2014/main" val="1958145636"/>
                  </a:ext>
                </a:extLst>
              </a:tr>
              <a:tr h="1107330">
                <a:tc>
                  <a:txBody>
                    <a:bodyPr/>
                    <a:lstStyle/>
                    <a:p>
                      <a:pPr marL="0" algn="ctr" defTabSz="914400" rtl="0" eaLnBrk="1" fontAlgn="ctr" latinLnBrk="0" hangingPunct="1"/>
                      <a:r>
                        <a:rPr lang="en-US" sz="1100" b="1" u="none" strike="noStrike" kern="1200" dirty="0">
                          <a:solidFill>
                            <a:schemeClr val="dk1"/>
                          </a:solidFill>
                          <a:effectLst/>
                          <a:latin typeface="+mn-lt"/>
                          <a:ea typeface="+mn-ea"/>
                          <a:cs typeface="+mn-cs"/>
                        </a:rPr>
                        <a:t>3</a:t>
                      </a:r>
                    </a:p>
                  </a:txBody>
                  <a:tcPr marL="10050" marR="10050" marT="10050" marB="0" anchor="ctr"/>
                </a:tc>
                <a:tc>
                  <a:txBody>
                    <a:bodyPr/>
                    <a:lstStyle/>
                    <a:p>
                      <a:pPr marL="0" algn="l" defTabSz="914400" rtl="0" eaLnBrk="1" fontAlgn="ctr" latinLnBrk="0" hangingPunct="1"/>
                      <a:r>
                        <a:rPr lang="en-US" sz="1100" u="none" strike="noStrike" kern="1200" dirty="0">
                          <a:solidFill>
                            <a:schemeClr val="dk1"/>
                          </a:solidFill>
                          <a:effectLst/>
                          <a:latin typeface="+mn-lt"/>
                          <a:ea typeface="+mn-ea"/>
                          <a:cs typeface="+mn-cs"/>
                        </a:rPr>
                        <a:t>LSUN (Large-scale Scene </a:t>
                      </a:r>
                      <a:r>
                        <a:rPr lang="en-US" sz="1100" u="none" strike="noStrike" kern="1200" dirty="0" err="1">
                          <a:solidFill>
                            <a:schemeClr val="dk1"/>
                          </a:solidFill>
                          <a:effectLst/>
                          <a:latin typeface="+mn-lt"/>
                          <a:ea typeface="+mn-ea"/>
                          <a:cs typeface="+mn-cs"/>
                        </a:rPr>
                        <a:t>UNderstanding</a:t>
                      </a:r>
                      <a:r>
                        <a:rPr lang="en-US" sz="1100" u="none" strike="noStrike" kern="1200" dirty="0">
                          <a:solidFill>
                            <a:schemeClr val="dk1"/>
                          </a:solidFill>
                          <a:effectLst/>
                          <a:latin typeface="+mn-lt"/>
                          <a:ea typeface="+mn-ea"/>
                          <a:cs typeface="+mn-cs"/>
                        </a:rPr>
                        <a:t> Challenge)</a:t>
                      </a:r>
                    </a:p>
                  </a:txBody>
                  <a:tcPr marL="10050" marR="10050" marT="10050" marB="0" anchor="ctr"/>
                </a:tc>
                <a:tc>
                  <a:txBody>
                    <a:bodyPr/>
                    <a:lstStyle/>
                    <a:p>
                      <a:pPr marL="0" algn="l" defTabSz="914400" rtl="0" eaLnBrk="1" fontAlgn="ctr" latinLnBrk="0" hangingPunct="1"/>
                      <a:r>
                        <a:rPr lang="en-US" sz="1100" u="none" strike="noStrike" kern="1200" dirty="0">
                          <a:solidFill>
                            <a:schemeClr val="dk1"/>
                          </a:solidFill>
                          <a:effectLst/>
                          <a:latin typeface="+mn-lt"/>
                          <a:ea typeface="+mn-ea"/>
                          <a:cs typeface="+mn-cs"/>
                        </a:rPr>
                        <a:t>The LSUN classification dataset contains 10 scene categories, such as dining room, bedroom, chicken, outdoor church, and so on. For training data, each category contains a huge number of images, ranging from around 120,000 to 3,000,000. The validation data includes 300 images, and the test data has 1000 images for each category.</a:t>
                      </a:r>
                    </a:p>
                  </a:txBody>
                  <a:tcPr marL="10050" marR="10050" marT="10050" marB="0" anchor="ctr"/>
                </a:tc>
                <a:extLst>
                  <a:ext uri="{0D108BD9-81ED-4DB2-BD59-A6C34878D82A}">
                    <a16:rowId xmlns:a16="http://schemas.microsoft.com/office/drawing/2014/main" val="1471334191"/>
                  </a:ext>
                </a:extLst>
              </a:tr>
            </a:tbl>
          </a:graphicData>
        </a:graphic>
      </p:graphicFrame>
      <p:sp>
        <p:nvSpPr>
          <p:cNvPr id="39" name="Content Placeholder 3">
            <a:extLst>
              <a:ext uri="{FF2B5EF4-FFF2-40B4-BE49-F238E27FC236}">
                <a16:creationId xmlns:a16="http://schemas.microsoft.com/office/drawing/2014/main" id="{810F1004-11D6-0230-A1CF-3302C3A68506}"/>
              </a:ext>
            </a:extLst>
          </p:cNvPr>
          <p:cNvSpPr txBox="1">
            <a:spLocks/>
          </p:cNvSpPr>
          <p:nvPr/>
        </p:nvSpPr>
        <p:spPr>
          <a:xfrm>
            <a:off x="396817" y="857748"/>
            <a:ext cx="11459835" cy="5319215"/>
          </a:xfrm>
          <a:prstGeom prst="rect">
            <a:avLst/>
          </a:prstGeom>
        </p:spPr>
        <p:txBody>
          <a:bodyPr/>
          <a:lst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lumMod val="95000"/>
                    <a:lumOff val="5000"/>
                  </a:schemeClr>
                </a:solidFill>
              </a:rPr>
              <a:t>In my research I will use any (or all) of the following datasets to train and evaluate my model especially because they have ben used in previous approaches , hence it will help to compare my results with previous ones.</a:t>
            </a:r>
          </a:p>
        </p:txBody>
      </p:sp>
    </p:spTree>
    <p:extLst>
      <p:ext uri="{BB962C8B-B14F-4D97-AF65-F5344CB8AC3E}">
        <p14:creationId xmlns:p14="http://schemas.microsoft.com/office/powerpoint/2010/main" val="3555112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4"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6" name="Rectangle 10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Freeform: Shape 109">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ight Triangle 111">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6" name="Group 115">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 name="Straight Connector 116">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6" name="Title 1">
            <a:extLst>
              <a:ext uri="{FF2B5EF4-FFF2-40B4-BE49-F238E27FC236}">
                <a16:creationId xmlns:a16="http://schemas.microsoft.com/office/drawing/2014/main" id="{F8ABD9D4-51F4-4823-AC7F-5709DD983DCF}"/>
              </a:ext>
            </a:extLst>
          </p:cNvPr>
          <p:cNvSpPr>
            <a:spLocks noGrp="1"/>
          </p:cNvSpPr>
          <p:nvPr>
            <p:ph type="title"/>
          </p:nvPr>
        </p:nvSpPr>
        <p:spPr>
          <a:xfrm>
            <a:off x="453142" y="41973"/>
            <a:ext cx="10733204" cy="686032"/>
          </a:xfrm>
        </p:spPr>
        <p:txBody>
          <a:bodyPr vert="horz" lIns="91440" tIns="45720" rIns="91440" bIns="45720" rtlCol="0" anchor="b">
            <a:noAutofit/>
          </a:bodyPr>
          <a:lstStyle/>
          <a:p>
            <a:r>
              <a:rPr lang="en-US" dirty="0">
                <a:solidFill>
                  <a:schemeClr val="tx2"/>
                </a:solidFill>
              </a:rPr>
              <a:t>Proposed Tools</a:t>
            </a:r>
          </a:p>
        </p:txBody>
      </p:sp>
      <p:sp>
        <p:nvSpPr>
          <p:cNvPr id="39" name="Content Placeholder 3">
            <a:extLst>
              <a:ext uri="{FF2B5EF4-FFF2-40B4-BE49-F238E27FC236}">
                <a16:creationId xmlns:a16="http://schemas.microsoft.com/office/drawing/2014/main" id="{CF81CEF9-D44C-3A23-C3A7-AADEA184395B}"/>
              </a:ext>
            </a:extLst>
          </p:cNvPr>
          <p:cNvSpPr txBox="1">
            <a:spLocks/>
          </p:cNvSpPr>
          <p:nvPr/>
        </p:nvSpPr>
        <p:spPr>
          <a:xfrm>
            <a:off x="393904" y="687584"/>
            <a:ext cx="11459835" cy="5368078"/>
          </a:xfrm>
          <a:prstGeom prst="rect">
            <a:avLst/>
          </a:prstGeom>
        </p:spPr>
        <p:txBody>
          <a:bodyPr/>
          <a:lst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Tx/>
              <a:buNone/>
            </a:pPr>
            <a:r>
              <a:rPr lang="en-US" sz="1800" b="1" dirty="0">
                <a:solidFill>
                  <a:srgbClr val="FF0000"/>
                </a:solidFill>
              </a:rPr>
              <a:t>Hardware:</a:t>
            </a:r>
          </a:p>
          <a:p>
            <a:pPr>
              <a:buClrTx/>
              <a:buFont typeface="Wingdings" panose="05000000000000000000" pitchFamily="2" charset="2"/>
              <a:buChar char="§"/>
            </a:pPr>
            <a:r>
              <a:rPr lang="en-US" sz="1400" dirty="0">
                <a:solidFill>
                  <a:srgbClr val="171717"/>
                </a:solidFill>
                <a:latin typeface="helvetica neue"/>
              </a:rPr>
              <a:t>Initially I will rely on my personal laptop with the following configuration:</a:t>
            </a:r>
          </a:p>
          <a:p>
            <a:pPr>
              <a:buClrTx/>
              <a:buFont typeface="Wingdings" panose="05000000000000000000" pitchFamily="2" charset="2"/>
              <a:buChar char="Ø"/>
            </a:pPr>
            <a:r>
              <a:rPr lang="en-US" sz="1200" i="1" dirty="0">
                <a:solidFill>
                  <a:srgbClr val="171717"/>
                </a:solidFill>
                <a:latin typeface="helvetica neue"/>
              </a:rPr>
              <a:t>Processor: 12th Gen Intel(R) Core(TM) i7-12700H   2.30 GHz</a:t>
            </a:r>
          </a:p>
          <a:p>
            <a:pPr lvl="1">
              <a:spcBef>
                <a:spcPts val="1000"/>
              </a:spcBef>
              <a:buClrTx/>
              <a:buFont typeface="Wingdings" panose="05000000000000000000" pitchFamily="2" charset="2"/>
              <a:buChar char="Ø"/>
            </a:pPr>
            <a:r>
              <a:rPr lang="en-US" sz="1200" i="1" dirty="0">
                <a:solidFill>
                  <a:srgbClr val="171717"/>
                </a:solidFill>
                <a:latin typeface="helvetica neue"/>
              </a:rPr>
              <a:t>RAM: 32.0 GB</a:t>
            </a:r>
          </a:p>
          <a:p>
            <a:pPr lvl="1">
              <a:spcBef>
                <a:spcPts val="1000"/>
              </a:spcBef>
              <a:buClrTx/>
              <a:buFont typeface="Wingdings" panose="05000000000000000000" pitchFamily="2" charset="2"/>
              <a:buChar char="Ø"/>
            </a:pPr>
            <a:r>
              <a:rPr lang="en-US" sz="1200" i="1" dirty="0">
                <a:solidFill>
                  <a:srgbClr val="171717"/>
                </a:solidFill>
                <a:latin typeface="helvetica neue"/>
              </a:rPr>
              <a:t>GPU: Nvidia: GeForce RTX3070 Ti Laptop GPU , 8 GB GDDR6</a:t>
            </a:r>
          </a:p>
          <a:p>
            <a:pPr lvl="1">
              <a:spcBef>
                <a:spcPts val="1000"/>
              </a:spcBef>
              <a:buClrTx/>
              <a:buFont typeface="Wingdings" panose="05000000000000000000" pitchFamily="2" charset="2"/>
              <a:buChar char="Ø"/>
            </a:pPr>
            <a:r>
              <a:rPr lang="en-US" sz="1200" i="1" dirty="0">
                <a:solidFill>
                  <a:srgbClr val="171717"/>
                </a:solidFill>
                <a:latin typeface="helvetica neue"/>
              </a:rPr>
              <a:t>OS: Windows 11 Home</a:t>
            </a:r>
          </a:p>
          <a:p>
            <a:pPr lvl="1">
              <a:spcBef>
                <a:spcPts val="1000"/>
              </a:spcBef>
              <a:buClrTx/>
              <a:buFont typeface="Wingdings" panose="05000000000000000000" pitchFamily="2" charset="2"/>
              <a:buChar char="§"/>
            </a:pPr>
            <a:r>
              <a:rPr lang="en-US" sz="1400" dirty="0">
                <a:solidFill>
                  <a:srgbClr val="171717"/>
                </a:solidFill>
                <a:latin typeface="helvetica neue"/>
              </a:rPr>
              <a:t>If the performance of my laptop is not enough (probably needs higher GPU),  I will refer to the university for support with a cloud VM of higher configurations.</a:t>
            </a:r>
          </a:p>
          <a:p>
            <a:pPr marL="0" lvl="1" indent="0">
              <a:spcBef>
                <a:spcPts val="1000"/>
              </a:spcBef>
              <a:buClrTx/>
              <a:buNone/>
            </a:pPr>
            <a:r>
              <a:rPr lang="en-US" sz="1800" b="1" dirty="0">
                <a:solidFill>
                  <a:srgbClr val="FF0000"/>
                </a:solidFill>
              </a:rPr>
              <a:t>Software: </a:t>
            </a:r>
          </a:p>
          <a:p>
            <a:pPr>
              <a:buClrTx/>
              <a:buFont typeface="Wingdings" panose="05000000000000000000" pitchFamily="2" charset="2"/>
              <a:buChar char="§"/>
            </a:pPr>
            <a:r>
              <a:rPr lang="en-US" sz="1400" dirty="0" err="1">
                <a:solidFill>
                  <a:srgbClr val="171717"/>
                </a:solidFill>
                <a:latin typeface="helvetica neue"/>
              </a:rPr>
              <a:t>VsCode</a:t>
            </a:r>
            <a:r>
              <a:rPr lang="en-US" sz="1400" dirty="0">
                <a:solidFill>
                  <a:srgbClr val="171717"/>
                </a:solidFill>
                <a:latin typeface="helvetica neue"/>
              </a:rPr>
              <a:t> and Python 3.11</a:t>
            </a:r>
          </a:p>
          <a:p>
            <a:pPr>
              <a:buClrTx/>
              <a:buFont typeface="Wingdings" panose="05000000000000000000" pitchFamily="2" charset="2"/>
              <a:buChar char="§"/>
            </a:pPr>
            <a:r>
              <a:rPr lang="en-US" sz="1400" dirty="0" err="1">
                <a:solidFill>
                  <a:srgbClr val="171717"/>
                </a:solidFill>
                <a:latin typeface="helvetica neue"/>
              </a:rPr>
              <a:t>Pytorch</a:t>
            </a:r>
            <a:r>
              <a:rPr lang="en-US" sz="1400" dirty="0">
                <a:solidFill>
                  <a:srgbClr val="171717"/>
                </a:solidFill>
                <a:latin typeface="helvetica neue"/>
              </a:rPr>
              <a:t> for building DNN and CNN</a:t>
            </a:r>
          </a:p>
          <a:p>
            <a:pPr>
              <a:buClrTx/>
              <a:buFont typeface="Wingdings" panose="05000000000000000000" pitchFamily="2" charset="2"/>
              <a:buChar char="§"/>
            </a:pPr>
            <a:r>
              <a:rPr lang="en-US" sz="1400" dirty="0">
                <a:solidFill>
                  <a:srgbClr val="171717"/>
                </a:solidFill>
                <a:latin typeface="helvetica neue"/>
              </a:rPr>
              <a:t>Scikit-learn for SVM and KNN </a:t>
            </a:r>
          </a:p>
          <a:p>
            <a:pPr>
              <a:buClrTx/>
              <a:buFont typeface="Wingdings" panose="05000000000000000000" pitchFamily="2" charset="2"/>
              <a:buChar char="§"/>
            </a:pPr>
            <a:r>
              <a:rPr lang="en-US" sz="1400" dirty="0">
                <a:solidFill>
                  <a:srgbClr val="171717"/>
                </a:solidFill>
                <a:latin typeface="helvetica neue"/>
              </a:rPr>
              <a:t>OpenCV for image Manipulation.</a:t>
            </a:r>
          </a:p>
          <a:p>
            <a:pPr>
              <a:buClrTx/>
              <a:buFont typeface="Wingdings" panose="05000000000000000000" pitchFamily="2" charset="2"/>
              <a:buChar char="§"/>
            </a:pPr>
            <a:r>
              <a:rPr lang="en-US" sz="1400" dirty="0" err="1">
                <a:solidFill>
                  <a:srgbClr val="171717"/>
                </a:solidFill>
                <a:latin typeface="helvetica neue"/>
              </a:rPr>
              <a:t>PyWavelets</a:t>
            </a:r>
            <a:r>
              <a:rPr lang="en-US" sz="1400" dirty="0">
                <a:solidFill>
                  <a:srgbClr val="171717"/>
                </a:solidFill>
                <a:latin typeface="helvetica neue"/>
              </a:rPr>
              <a:t> for dealing with wavelet transform.</a:t>
            </a:r>
          </a:p>
          <a:p>
            <a:pPr>
              <a:buClrTx/>
              <a:buFont typeface="Wingdings" panose="05000000000000000000" pitchFamily="2" charset="2"/>
              <a:buChar char="§"/>
            </a:pPr>
            <a:r>
              <a:rPr lang="en-US" sz="1400" dirty="0">
                <a:solidFill>
                  <a:srgbClr val="171717"/>
                </a:solidFill>
                <a:latin typeface="helvetica neue"/>
              </a:rPr>
              <a:t>Matplotlib for visualization</a:t>
            </a:r>
          </a:p>
        </p:txBody>
      </p:sp>
    </p:spTree>
    <p:extLst>
      <p:ext uri="{BB962C8B-B14F-4D97-AF65-F5344CB8AC3E}">
        <p14:creationId xmlns:p14="http://schemas.microsoft.com/office/powerpoint/2010/main" val="2025513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4"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6" name="Rectangle 10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Freeform: Shape 109">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ight Triangle 111">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6" name="Group 115">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 name="Straight Connector 116">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6" name="Title 1">
            <a:extLst>
              <a:ext uri="{FF2B5EF4-FFF2-40B4-BE49-F238E27FC236}">
                <a16:creationId xmlns:a16="http://schemas.microsoft.com/office/drawing/2014/main" id="{F8ABD9D4-51F4-4823-AC7F-5709DD983DCF}"/>
              </a:ext>
            </a:extLst>
          </p:cNvPr>
          <p:cNvSpPr>
            <a:spLocks noGrp="1"/>
          </p:cNvSpPr>
          <p:nvPr>
            <p:ph type="title"/>
          </p:nvPr>
        </p:nvSpPr>
        <p:spPr>
          <a:xfrm>
            <a:off x="453142" y="41973"/>
            <a:ext cx="10733204" cy="686032"/>
          </a:xfrm>
        </p:spPr>
        <p:txBody>
          <a:bodyPr vert="horz" lIns="91440" tIns="45720" rIns="91440" bIns="45720" rtlCol="0" anchor="b">
            <a:noAutofit/>
          </a:bodyPr>
          <a:lstStyle/>
          <a:p>
            <a:r>
              <a:rPr lang="en-US" dirty="0">
                <a:solidFill>
                  <a:schemeClr val="tx2"/>
                </a:solidFill>
              </a:rPr>
              <a:t>Proposed Project Plan (Gant Chart)</a:t>
            </a:r>
          </a:p>
        </p:txBody>
      </p:sp>
      <p:graphicFrame>
        <p:nvGraphicFramePr>
          <p:cNvPr id="8" name="Table 7">
            <a:extLst>
              <a:ext uri="{FF2B5EF4-FFF2-40B4-BE49-F238E27FC236}">
                <a16:creationId xmlns:a16="http://schemas.microsoft.com/office/drawing/2014/main" id="{B4E6A0B5-3E92-B3F4-E9F0-DB4BF46CD3CF}"/>
              </a:ext>
            </a:extLst>
          </p:cNvPr>
          <p:cNvGraphicFramePr>
            <a:graphicFrameLocks noGrp="1"/>
          </p:cNvGraphicFramePr>
          <p:nvPr>
            <p:extLst>
              <p:ext uri="{D42A27DB-BD31-4B8C-83A1-F6EECF244321}">
                <p14:modId xmlns:p14="http://schemas.microsoft.com/office/powerpoint/2010/main" val="966273117"/>
              </p:ext>
            </p:extLst>
          </p:nvPr>
        </p:nvGraphicFramePr>
        <p:xfrm>
          <a:off x="433482" y="650638"/>
          <a:ext cx="10695857" cy="6056172"/>
        </p:xfrm>
        <a:graphic>
          <a:graphicData uri="http://schemas.openxmlformats.org/drawingml/2006/table">
            <a:tbl>
              <a:tblPr/>
              <a:tblGrid>
                <a:gridCol w="2926080">
                  <a:extLst>
                    <a:ext uri="{9D8B030D-6E8A-4147-A177-3AD203B41FA5}">
                      <a16:colId xmlns:a16="http://schemas.microsoft.com/office/drawing/2014/main" val="1643502232"/>
                    </a:ext>
                  </a:extLst>
                </a:gridCol>
                <a:gridCol w="640080">
                  <a:extLst>
                    <a:ext uri="{9D8B030D-6E8A-4147-A177-3AD203B41FA5}">
                      <a16:colId xmlns:a16="http://schemas.microsoft.com/office/drawing/2014/main" val="2606194953"/>
                    </a:ext>
                  </a:extLst>
                </a:gridCol>
                <a:gridCol w="365760">
                  <a:extLst>
                    <a:ext uri="{9D8B030D-6E8A-4147-A177-3AD203B41FA5}">
                      <a16:colId xmlns:a16="http://schemas.microsoft.com/office/drawing/2014/main" val="3651628489"/>
                    </a:ext>
                  </a:extLst>
                </a:gridCol>
                <a:gridCol w="88817">
                  <a:extLst>
                    <a:ext uri="{9D8B030D-6E8A-4147-A177-3AD203B41FA5}">
                      <a16:colId xmlns:a16="http://schemas.microsoft.com/office/drawing/2014/main" val="1433745974"/>
                    </a:ext>
                  </a:extLst>
                </a:gridCol>
                <a:gridCol w="91440">
                  <a:extLst>
                    <a:ext uri="{9D8B030D-6E8A-4147-A177-3AD203B41FA5}">
                      <a16:colId xmlns:a16="http://schemas.microsoft.com/office/drawing/2014/main" val="1340382565"/>
                    </a:ext>
                  </a:extLst>
                </a:gridCol>
                <a:gridCol w="91440">
                  <a:extLst>
                    <a:ext uri="{9D8B030D-6E8A-4147-A177-3AD203B41FA5}">
                      <a16:colId xmlns:a16="http://schemas.microsoft.com/office/drawing/2014/main" val="608822339"/>
                    </a:ext>
                  </a:extLst>
                </a:gridCol>
                <a:gridCol w="91440">
                  <a:extLst>
                    <a:ext uri="{9D8B030D-6E8A-4147-A177-3AD203B41FA5}">
                      <a16:colId xmlns:a16="http://schemas.microsoft.com/office/drawing/2014/main" val="663664557"/>
                    </a:ext>
                  </a:extLst>
                </a:gridCol>
                <a:gridCol w="91440">
                  <a:extLst>
                    <a:ext uri="{9D8B030D-6E8A-4147-A177-3AD203B41FA5}">
                      <a16:colId xmlns:a16="http://schemas.microsoft.com/office/drawing/2014/main" val="4091034303"/>
                    </a:ext>
                  </a:extLst>
                </a:gridCol>
                <a:gridCol w="91440">
                  <a:extLst>
                    <a:ext uri="{9D8B030D-6E8A-4147-A177-3AD203B41FA5}">
                      <a16:colId xmlns:a16="http://schemas.microsoft.com/office/drawing/2014/main" val="2248002722"/>
                    </a:ext>
                  </a:extLst>
                </a:gridCol>
                <a:gridCol w="91440">
                  <a:extLst>
                    <a:ext uri="{9D8B030D-6E8A-4147-A177-3AD203B41FA5}">
                      <a16:colId xmlns:a16="http://schemas.microsoft.com/office/drawing/2014/main" val="3850059039"/>
                    </a:ext>
                  </a:extLst>
                </a:gridCol>
                <a:gridCol w="91440">
                  <a:extLst>
                    <a:ext uri="{9D8B030D-6E8A-4147-A177-3AD203B41FA5}">
                      <a16:colId xmlns:a16="http://schemas.microsoft.com/office/drawing/2014/main" val="451397954"/>
                    </a:ext>
                  </a:extLst>
                </a:gridCol>
                <a:gridCol w="91440">
                  <a:extLst>
                    <a:ext uri="{9D8B030D-6E8A-4147-A177-3AD203B41FA5}">
                      <a16:colId xmlns:a16="http://schemas.microsoft.com/office/drawing/2014/main" val="2091226085"/>
                    </a:ext>
                  </a:extLst>
                </a:gridCol>
                <a:gridCol w="91440">
                  <a:extLst>
                    <a:ext uri="{9D8B030D-6E8A-4147-A177-3AD203B41FA5}">
                      <a16:colId xmlns:a16="http://schemas.microsoft.com/office/drawing/2014/main" val="2290522775"/>
                    </a:ext>
                  </a:extLst>
                </a:gridCol>
                <a:gridCol w="91440">
                  <a:extLst>
                    <a:ext uri="{9D8B030D-6E8A-4147-A177-3AD203B41FA5}">
                      <a16:colId xmlns:a16="http://schemas.microsoft.com/office/drawing/2014/main" val="2181482528"/>
                    </a:ext>
                  </a:extLst>
                </a:gridCol>
                <a:gridCol w="91440">
                  <a:extLst>
                    <a:ext uri="{9D8B030D-6E8A-4147-A177-3AD203B41FA5}">
                      <a16:colId xmlns:a16="http://schemas.microsoft.com/office/drawing/2014/main" val="3354604492"/>
                    </a:ext>
                  </a:extLst>
                </a:gridCol>
                <a:gridCol w="91440">
                  <a:extLst>
                    <a:ext uri="{9D8B030D-6E8A-4147-A177-3AD203B41FA5}">
                      <a16:colId xmlns:a16="http://schemas.microsoft.com/office/drawing/2014/main" val="1041850009"/>
                    </a:ext>
                  </a:extLst>
                </a:gridCol>
                <a:gridCol w="91440">
                  <a:extLst>
                    <a:ext uri="{9D8B030D-6E8A-4147-A177-3AD203B41FA5}">
                      <a16:colId xmlns:a16="http://schemas.microsoft.com/office/drawing/2014/main" val="456519878"/>
                    </a:ext>
                  </a:extLst>
                </a:gridCol>
                <a:gridCol w="91440">
                  <a:extLst>
                    <a:ext uri="{9D8B030D-6E8A-4147-A177-3AD203B41FA5}">
                      <a16:colId xmlns:a16="http://schemas.microsoft.com/office/drawing/2014/main" val="2949340075"/>
                    </a:ext>
                  </a:extLst>
                </a:gridCol>
                <a:gridCol w="91440">
                  <a:extLst>
                    <a:ext uri="{9D8B030D-6E8A-4147-A177-3AD203B41FA5}">
                      <a16:colId xmlns:a16="http://schemas.microsoft.com/office/drawing/2014/main" val="3218118747"/>
                    </a:ext>
                  </a:extLst>
                </a:gridCol>
                <a:gridCol w="91440">
                  <a:extLst>
                    <a:ext uri="{9D8B030D-6E8A-4147-A177-3AD203B41FA5}">
                      <a16:colId xmlns:a16="http://schemas.microsoft.com/office/drawing/2014/main" val="965064220"/>
                    </a:ext>
                  </a:extLst>
                </a:gridCol>
                <a:gridCol w="91440">
                  <a:extLst>
                    <a:ext uri="{9D8B030D-6E8A-4147-A177-3AD203B41FA5}">
                      <a16:colId xmlns:a16="http://schemas.microsoft.com/office/drawing/2014/main" val="4164240594"/>
                    </a:ext>
                  </a:extLst>
                </a:gridCol>
                <a:gridCol w="91440">
                  <a:extLst>
                    <a:ext uri="{9D8B030D-6E8A-4147-A177-3AD203B41FA5}">
                      <a16:colId xmlns:a16="http://schemas.microsoft.com/office/drawing/2014/main" val="3477607011"/>
                    </a:ext>
                  </a:extLst>
                </a:gridCol>
                <a:gridCol w="91440">
                  <a:extLst>
                    <a:ext uri="{9D8B030D-6E8A-4147-A177-3AD203B41FA5}">
                      <a16:colId xmlns:a16="http://schemas.microsoft.com/office/drawing/2014/main" val="1339481369"/>
                    </a:ext>
                  </a:extLst>
                </a:gridCol>
                <a:gridCol w="91440">
                  <a:extLst>
                    <a:ext uri="{9D8B030D-6E8A-4147-A177-3AD203B41FA5}">
                      <a16:colId xmlns:a16="http://schemas.microsoft.com/office/drawing/2014/main" val="2053856564"/>
                    </a:ext>
                  </a:extLst>
                </a:gridCol>
                <a:gridCol w="91440">
                  <a:extLst>
                    <a:ext uri="{9D8B030D-6E8A-4147-A177-3AD203B41FA5}">
                      <a16:colId xmlns:a16="http://schemas.microsoft.com/office/drawing/2014/main" val="4101307932"/>
                    </a:ext>
                  </a:extLst>
                </a:gridCol>
                <a:gridCol w="91440">
                  <a:extLst>
                    <a:ext uri="{9D8B030D-6E8A-4147-A177-3AD203B41FA5}">
                      <a16:colId xmlns:a16="http://schemas.microsoft.com/office/drawing/2014/main" val="2828312863"/>
                    </a:ext>
                  </a:extLst>
                </a:gridCol>
                <a:gridCol w="91440">
                  <a:extLst>
                    <a:ext uri="{9D8B030D-6E8A-4147-A177-3AD203B41FA5}">
                      <a16:colId xmlns:a16="http://schemas.microsoft.com/office/drawing/2014/main" val="1222040616"/>
                    </a:ext>
                  </a:extLst>
                </a:gridCol>
                <a:gridCol w="91440">
                  <a:extLst>
                    <a:ext uri="{9D8B030D-6E8A-4147-A177-3AD203B41FA5}">
                      <a16:colId xmlns:a16="http://schemas.microsoft.com/office/drawing/2014/main" val="4184572496"/>
                    </a:ext>
                  </a:extLst>
                </a:gridCol>
                <a:gridCol w="91440">
                  <a:extLst>
                    <a:ext uri="{9D8B030D-6E8A-4147-A177-3AD203B41FA5}">
                      <a16:colId xmlns:a16="http://schemas.microsoft.com/office/drawing/2014/main" val="271636631"/>
                    </a:ext>
                  </a:extLst>
                </a:gridCol>
                <a:gridCol w="91440">
                  <a:extLst>
                    <a:ext uri="{9D8B030D-6E8A-4147-A177-3AD203B41FA5}">
                      <a16:colId xmlns:a16="http://schemas.microsoft.com/office/drawing/2014/main" val="1655831538"/>
                    </a:ext>
                  </a:extLst>
                </a:gridCol>
                <a:gridCol w="91440">
                  <a:extLst>
                    <a:ext uri="{9D8B030D-6E8A-4147-A177-3AD203B41FA5}">
                      <a16:colId xmlns:a16="http://schemas.microsoft.com/office/drawing/2014/main" val="3916434091"/>
                    </a:ext>
                  </a:extLst>
                </a:gridCol>
                <a:gridCol w="91440">
                  <a:extLst>
                    <a:ext uri="{9D8B030D-6E8A-4147-A177-3AD203B41FA5}">
                      <a16:colId xmlns:a16="http://schemas.microsoft.com/office/drawing/2014/main" val="2058004367"/>
                    </a:ext>
                  </a:extLst>
                </a:gridCol>
                <a:gridCol w="91440">
                  <a:extLst>
                    <a:ext uri="{9D8B030D-6E8A-4147-A177-3AD203B41FA5}">
                      <a16:colId xmlns:a16="http://schemas.microsoft.com/office/drawing/2014/main" val="2584238828"/>
                    </a:ext>
                  </a:extLst>
                </a:gridCol>
                <a:gridCol w="91440">
                  <a:extLst>
                    <a:ext uri="{9D8B030D-6E8A-4147-A177-3AD203B41FA5}">
                      <a16:colId xmlns:a16="http://schemas.microsoft.com/office/drawing/2014/main" val="3620570812"/>
                    </a:ext>
                  </a:extLst>
                </a:gridCol>
                <a:gridCol w="91440">
                  <a:extLst>
                    <a:ext uri="{9D8B030D-6E8A-4147-A177-3AD203B41FA5}">
                      <a16:colId xmlns:a16="http://schemas.microsoft.com/office/drawing/2014/main" val="813470640"/>
                    </a:ext>
                  </a:extLst>
                </a:gridCol>
                <a:gridCol w="91440">
                  <a:extLst>
                    <a:ext uri="{9D8B030D-6E8A-4147-A177-3AD203B41FA5}">
                      <a16:colId xmlns:a16="http://schemas.microsoft.com/office/drawing/2014/main" val="736790870"/>
                    </a:ext>
                  </a:extLst>
                </a:gridCol>
                <a:gridCol w="91440">
                  <a:extLst>
                    <a:ext uri="{9D8B030D-6E8A-4147-A177-3AD203B41FA5}">
                      <a16:colId xmlns:a16="http://schemas.microsoft.com/office/drawing/2014/main" val="2140592384"/>
                    </a:ext>
                  </a:extLst>
                </a:gridCol>
                <a:gridCol w="91440">
                  <a:extLst>
                    <a:ext uri="{9D8B030D-6E8A-4147-A177-3AD203B41FA5}">
                      <a16:colId xmlns:a16="http://schemas.microsoft.com/office/drawing/2014/main" val="2432137409"/>
                    </a:ext>
                  </a:extLst>
                </a:gridCol>
                <a:gridCol w="91440">
                  <a:extLst>
                    <a:ext uri="{9D8B030D-6E8A-4147-A177-3AD203B41FA5}">
                      <a16:colId xmlns:a16="http://schemas.microsoft.com/office/drawing/2014/main" val="2001923685"/>
                    </a:ext>
                  </a:extLst>
                </a:gridCol>
                <a:gridCol w="91440">
                  <a:extLst>
                    <a:ext uri="{9D8B030D-6E8A-4147-A177-3AD203B41FA5}">
                      <a16:colId xmlns:a16="http://schemas.microsoft.com/office/drawing/2014/main" val="1853356489"/>
                    </a:ext>
                  </a:extLst>
                </a:gridCol>
                <a:gridCol w="91440">
                  <a:extLst>
                    <a:ext uri="{9D8B030D-6E8A-4147-A177-3AD203B41FA5}">
                      <a16:colId xmlns:a16="http://schemas.microsoft.com/office/drawing/2014/main" val="4188395791"/>
                    </a:ext>
                  </a:extLst>
                </a:gridCol>
                <a:gridCol w="91440">
                  <a:extLst>
                    <a:ext uri="{9D8B030D-6E8A-4147-A177-3AD203B41FA5}">
                      <a16:colId xmlns:a16="http://schemas.microsoft.com/office/drawing/2014/main" val="177731154"/>
                    </a:ext>
                  </a:extLst>
                </a:gridCol>
                <a:gridCol w="91440">
                  <a:extLst>
                    <a:ext uri="{9D8B030D-6E8A-4147-A177-3AD203B41FA5}">
                      <a16:colId xmlns:a16="http://schemas.microsoft.com/office/drawing/2014/main" val="3138559858"/>
                    </a:ext>
                  </a:extLst>
                </a:gridCol>
                <a:gridCol w="91440">
                  <a:extLst>
                    <a:ext uri="{9D8B030D-6E8A-4147-A177-3AD203B41FA5}">
                      <a16:colId xmlns:a16="http://schemas.microsoft.com/office/drawing/2014/main" val="2881014518"/>
                    </a:ext>
                  </a:extLst>
                </a:gridCol>
                <a:gridCol w="91440">
                  <a:extLst>
                    <a:ext uri="{9D8B030D-6E8A-4147-A177-3AD203B41FA5}">
                      <a16:colId xmlns:a16="http://schemas.microsoft.com/office/drawing/2014/main" val="878186461"/>
                    </a:ext>
                  </a:extLst>
                </a:gridCol>
                <a:gridCol w="91440">
                  <a:extLst>
                    <a:ext uri="{9D8B030D-6E8A-4147-A177-3AD203B41FA5}">
                      <a16:colId xmlns:a16="http://schemas.microsoft.com/office/drawing/2014/main" val="245027332"/>
                    </a:ext>
                  </a:extLst>
                </a:gridCol>
                <a:gridCol w="91440">
                  <a:extLst>
                    <a:ext uri="{9D8B030D-6E8A-4147-A177-3AD203B41FA5}">
                      <a16:colId xmlns:a16="http://schemas.microsoft.com/office/drawing/2014/main" val="607969944"/>
                    </a:ext>
                  </a:extLst>
                </a:gridCol>
                <a:gridCol w="91440">
                  <a:extLst>
                    <a:ext uri="{9D8B030D-6E8A-4147-A177-3AD203B41FA5}">
                      <a16:colId xmlns:a16="http://schemas.microsoft.com/office/drawing/2014/main" val="2565540468"/>
                    </a:ext>
                  </a:extLst>
                </a:gridCol>
                <a:gridCol w="91440">
                  <a:extLst>
                    <a:ext uri="{9D8B030D-6E8A-4147-A177-3AD203B41FA5}">
                      <a16:colId xmlns:a16="http://schemas.microsoft.com/office/drawing/2014/main" val="828874561"/>
                    </a:ext>
                  </a:extLst>
                </a:gridCol>
                <a:gridCol w="91440">
                  <a:extLst>
                    <a:ext uri="{9D8B030D-6E8A-4147-A177-3AD203B41FA5}">
                      <a16:colId xmlns:a16="http://schemas.microsoft.com/office/drawing/2014/main" val="2146778100"/>
                    </a:ext>
                  </a:extLst>
                </a:gridCol>
                <a:gridCol w="91440">
                  <a:extLst>
                    <a:ext uri="{9D8B030D-6E8A-4147-A177-3AD203B41FA5}">
                      <a16:colId xmlns:a16="http://schemas.microsoft.com/office/drawing/2014/main" val="390230653"/>
                    </a:ext>
                  </a:extLst>
                </a:gridCol>
                <a:gridCol w="91440">
                  <a:extLst>
                    <a:ext uri="{9D8B030D-6E8A-4147-A177-3AD203B41FA5}">
                      <a16:colId xmlns:a16="http://schemas.microsoft.com/office/drawing/2014/main" val="3734826165"/>
                    </a:ext>
                  </a:extLst>
                </a:gridCol>
                <a:gridCol w="91440">
                  <a:extLst>
                    <a:ext uri="{9D8B030D-6E8A-4147-A177-3AD203B41FA5}">
                      <a16:colId xmlns:a16="http://schemas.microsoft.com/office/drawing/2014/main" val="2008725999"/>
                    </a:ext>
                  </a:extLst>
                </a:gridCol>
                <a:gridCol w="91440">
                  <a:extLst>
                    <a:ext uri="{9D8B030D-6E8A-4147-A177-3AD203B41FA5}">
                      <a16:colId xmlns:a16="http://schemas.microsoft.com/office/drawing/2014/main" val="1981268747"/>
                    </a:ext>
                  </a:extLst>
                </a:gridCol>
                <a:gridCol w="91440">
                  <a:extLst>
                    <a:ext uri="{9D8B030D-6E8A-4147-A177-3AD203B41FA5}">
                      <a16:colId xmlns:a16="http://schemas.microsoft.com/office/drawing/2014/main" val="924274678"/>
                    </a:ext>
                  </a:extLst>
                </a:gridCol>
                <a:gridCol w="91440">
                  <a:extLst>
                    <a:ext uri="{9D8B030D-6E8A-4147-A177-3AD203B41FA5}">
                      <a16:colId xmlns:a16="http://schemas.microsoft.com/office/drawing/2014/main" val="297491806"/>
                    </a:ext>
                  </a:extLst>
                </a:gridCol>
                <a:gridCol w="91440">
                  <a:extLst>
                    <a:ext uri="{9D8B030D-6E8A-4147-A177-3AD203B41FA5}">
                      <a16:colId xmlns:a16="http://schemas.microsoft.com/office/drawing/2014/main" val="867519612"/>
                    </a:ext>
                  </a:extLst>
                </a:gridCol>
                <a:gridCol w="91440">
                  <a:extLst>
                    <a:ext uri="{9D8B030D-6E8A-4147-A177-3AD203B41FA5}">
                      <a16:colId xmlns:a16="http://schemas.microsoft.com/office/drawing/2014/main" val="131981926"/>
                    </a:ext>
                  </a:extLst>
                </a:gridCol>
                <a:gridCol w="91440">
                  <a:extLst>
                    <a:ext uri="{9D8B030D-6E8A-4147-A177-3AD203B41FA5}">
                      <a16:colId xmlns:a16="http://schemas.microsoft.com/office/drawing/2014/main" val="1398060580"/>
                    </a:ext>
                  </a:extLst>
                </a:gridCol>
                <a:gridCol w="91440">
                  <a:extLst>
                    <a:ext uri="{9D8B030D-6E8A-4147-A177-3AD203B41FA5}">
                      <a16:colId xmlns:a16="http://schemas.microsoft.com/office/drawing/2014/main" val="2001797648"/>
                    </a:ext>
                  </a:extLst>
                </a:gridCol>
                <a:gridCol w="91440">
                  <a:extLst>
                    <a:ext uri="{9D8B030D-6E8A-4147-A177-3AD203B41FA5}">
                      <a16:colId xmlns:a16="http://schemas.microsoft.com/office/drawing/2014/main" val="1297927812"/>
                    </a:ext>
                  </a:extLst>
                </a:gridCol>
                <a:gridCol w="91440">
                  <a:extLst>
                    <a:ext uri="{9D8B030D-6E8A-4147-A177-3AD203B41FA5}">
                      <a16:colId xmlns:a16="http://schemas.microsoft.com/office/drawing/2014/main" val="1272870770"/>
                    </a:ext>
                  </a:extLst>
                </a:gridCol>
                <a:gridCol w="91440">
                  <a:extLst>
                    <a:ext uri="{9D8B030D-6E8A-4147-A177-3AD203B41FA5}">
                      <a16:colId xmlns:a16="http://schemas.microsoft.com/office/drawing/2014/main" val="1558282403"/>
                    </a:ext>
                  </a:extLst>
                </a:gridCol>
                <a:gridCol w="91440">
                  <a:extLst>
                    <a:ext uri="{9D8B030D-6E8A-4147-A177-3AD203B41FA5}">
                      <a16:colId xmlns:a16="http://schemas.microsoft.com/office/drawing/2014/main" val="1966362599"/>
                    </a:ext>
                  </a:extLst>
                </a:gridCol>
                <a:gridCol w="91440">
                  <a:extLst>
                    <a:ext uri="{9D8B030D-6E8A-4147-A177-3AD203B41FA5}">
                      <a16:colId xmlns:a16="http://schemas.microsoft.com/office/drawing/2014/main" val="1852751724"/>
                    </a:ext>
                  </a:extLst>
                </a:gridCol>
                <a:gridCol w="91440">
                  <a:extLst>
                    <a:ext uri="{9D8B030D-6E8A-4147-A177-3AD203B41FA5}">
                      <a16:colId xmlns:a16="http://schemas.microsoft.com/office/drawing/2014/main" val="878655779"/>
                    </a:ext>
                  </a:extLst>
                </a:gridCol>
                <a:gridCol w="91440">
                  <a:extLst>
                    <a:ext uri="{9D8B030D-6E8A-4147-A177-3AD203B41FA5}">
                      <a16:colId xmlns:a16="http://schemas.microsoft.com/office/drawing/2014/main" val="4092392292"/>
                    </a:ext>
                  </a:extLst>
                </a:gridCol>
                <a:gridCol w="91440">
                  <a:extLst>
                    <a:ext uri="{9D8B030D-6E8A-4147-A177-3AD203B41FA5}">
                      <a16:colId xmlns:a16="http://schemas.microsoft.com/office/drawing/2014/main" val="3594836429"/>
                    </a:ext>
                  </a:extLst>
                </a:gridCol>
                <a:gridCol w="91440">
                  <a:extLst>
                    <a:ext uri="{9D8B030D-6E8A-4147-A177-3AD203B41FA5}">
                      <a16:colId xmlns:a16="http://schemas.microsoft.com/office/drawing/2014/main" val="2812039340"/>
                    </a:ext>
                  </a:extLst>
                </a:gridCol>
                <a:gridCol w="91440">
                  <a:extLst>
                    <a:ext uri="{9D8B030D-6E8A-4147-A177-3AD203B41FA5}">
                      <a16:colId xmlns:a16="http://schemas.microsoft.com/office/drawing/2014/main" val="291837170"/>
                    </a:ext>
                  </a:extLst>
                </a:gridCol>
                <a:gridCol w="91440">
                  <a:extLst>
                    <a:ext uri="{9D8B030D-6E8A-4147-A177-3AD203B41FA5}">
                      <a16:colId xmlns:a16="http://schemas.microsoft.com/office/drawing/2014/main" val="810136714"/>
                    </a:ext>
                  </a:extLst>
                </a:gridCol>
                <a:gridCol w="91440">
                  <a:extLst>
                    <a:ext uri="{9D8B030D-6E8A-4147-A177-3AD203B41FA5}">
                      <a16:colId xmlns:a16="http://schemas.microsoft.com/office/drawing/2014/main" val="3485499875"/>
                    </a:ext>
                  </a:extLst>
                </a:gridCol>
                <a:gridCol w="91440">
                  <a:extLst>
                    <a:ext uri="{9D8B030D-6E8A-4147-A177-3AD203B41FA5}">
                      <a16:colId xmlns:a16="http://schemas.microsoft.com/office/drawing/2014/main" val="3366914025"/>
                    </a:ext>
                  </a:extLst>
                </a:gridCol>
                <a:gridCol w="91440">
                  <a:extLst>
                    <a:ext uri="{9D8B030D-6E8A-4147-A177-3AD203B41FA5}">
                      <a16:colId xmlns:a16="http://schemas.microsoft.com/office/drawing/2014/main" val="544294132"/>
                    </a:ext>
                  </a:extLst>
                </a:gridCol>
                <a:gridCol w="91440">
                  <a:extLst>
                    <a:ext uri="{9D8B030D-6E8A-4147-A177-3AD203B41FA5}">
                      <a16:colId xmlns:a16="http://schemas.microsoft.com/office/drawing/2014/main" val="3631838332"/>
                    </a:ext>
                  </a:extLst>
                </a:gridCol>
                <a:gridCol w="91440">
                  <a:extLst>
                    <a:ext uri="{9D8B030D-6E8A-4147-A177-3AD203B41FA5}">
                      <a16:colId xmlns:a16="http://schemas.microsoft.com/office/drawing/2014/main" val="2997539941"/>
                    </a:ext>
                  </a:extLst>
                </a:gridCol>
                <a:gridCol w="91440">
                  <a:extLst>
                    <a:ext uri="{9D8B030D-6E8A-4147-A177-3AD203B41FA5}">
                      <a16:colId xmlns:a16="http://schemas.microsoft.com/office/drawing/2014/main" val="1496685589"/>
                    </a:ext>
                  </a:extLst>
                </a:gridCol>
              </a:tblGrid>
              <a:tr h="91440">
                <a:tc>
                  <a:txBody>
                    <a:bodyPr/>
                    <a:lstStyle/>
                    <a:p>
                      <a:pPr algn="l" fontAlgn="ctr"/>
                      <a:endParaRPr lang="en-US" sz="900" b="0" i="0" u="none" strike="noStrike" dirty="0">
                        <a:solidFill>
                          <a:srgbClr val="FFFFFF"/>
                        </a:solidFill>
                        <a:effectLst/>
                        <a:latin typeface="Calibri" panose="020F0502020204030204" pitchFamily="34" charset="0"/>
                      </a:endParaRPr>
                    </a:p>
                  </a:txBody>
                  <a:tcPr marL="84167" marR="4676" marT="4676" marB="0" anchor="ctr">
                    <a:lnL>
                      <a:noFill/>
                    </a:lnL>
                    <a:lnR>
                      <a:noFill/>
                    </a:lnR>
                    <a:lnT>
                      <a:noFill/>
                    </a:lnT>
                    <a:lnB>
                      <a:noFill/>
                    </a:lnB>
                  </a:tcPr>
                </a:tc>
                <a:tc>
                  <a:txBody>
                    <a:bodyPr/>
                    <a:lstStyle/>
                    <a:p>
                      <a:pPr algn="ctr" fontAlgn="b"/>
                      <a:endParaRPr lang="en-US" sz="900" b="0" i="0" u="none" strike="noStrike">
                        <a:solidFill>
                          <a:srgbClr val="FFFFFF"/>
                        </a:solidFill>
                        <a:effectLst/>
                        <a:latin typeface="Calibri" panose="020F0502020204030204" pitchFamily="34" charset="0"/>
                      </a:endParaRPr>
                    </a:p>
                  </a:txBody>
                  <a:tcPr marL="4676" marR="4676" marT="4676" marB="0" anchor="b">
                    <a:lnL>
                      <a:noFill/>
                    </a:lnL>
                    <a:lnR>
                      <a:noFill/>
                    </a:lnR>
                    <a:lnT>
                      <a:noFill/>
                    </a:lnT>
                    <a:lnB>
                      <a:noFill/>
                    </a:lnB>
                  </a:tcPr>
                </a:tc>
                <a:tc>
                  <a:txBody>
                    <a:bodyPr/>
                    <a:lstStyle/>
                    <a:p>
                      <a:pPr algn="l" fontAlgn="b"/>
                      <a:endParaRPr lang="en-US" sz="900" b="0" i="0" u="none" strike="noStrike">
                        <a:solidFill>
                          <a:srgbClr val="FFFFFF"/>
                        </a:solidFill>
                        <a:effectLst/>
                        <a:latin typeface="Calibri" panose="020F0502020204030204" pitchFamily="34" charset="0"/>
                      </a:endParaRPr>
                    </a:p>
                  </a:txBody>
                  <a:tcPr marL="4676" marR="4676" marT="4676"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4676" marR="4676" marT="4676" marB="0" anchor="b">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gridSpan="17">
                  <a:txBody>
                    <a:bodyPr/>
                    <a:lstStyle/>
                    <a:p>
                      <a:pPr algn="ctr" fontAlgn="ctr"/>
                      <a:r>
                        <a:rPr lang="en-US" sz="900" b="1" i="0" u="none" strike="noStrike" dirty="0">
                          <a:solidFill>
                            <a:srgbClr val="000000"/>
                          </a:solidFill>
                          <a:effectLst/>
                          <a:latin typeface="Calibri" panose="020F0502020204030204" pitchFamily="34" charset="0"/>
                        </a:rPr>
                        <a:t>December</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dirty="0">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gridSpan="31">
                  <a:txBody>
                    <a:bodyPr/>
                    <a:lstStyle/>
                    <a:p>
                      <a:pPr algn="ctr" fontAlgn="ctr"/>
                      <a:r>
                        <a:rPr lang="en-US" sz="900" b="1" i="0" u="none" strike="noStrike" dirty="0">
                          <a:solidFill>
                            <a:srgbClr val="000000"/>
                          </a:solidFill>
                          <a:effectLst/>
                          <a:latin typeface="Calibri" panose="020F0502020204030204" pitchFamily="34" charset="0"/>
                        </a:rPr>
                        <a:t>January</a:t>
                      </a:r>
                    </a:p>
                  </a:txBody>
                  <a:tcPr marL="4676" marR="4676" marT="4676"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pPr algn="l" fontAlgn="ctr"/>
                      <a:r>
                        <a:rPr lang="en-US" sz="1000" b="1" i="0" u="none" strike="noStrike" dirty="0">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dirty="0">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b"/>
                      <a:r>
                        <a:rPr lang="en-US" sz="1000" b="1" i="0" u="none" strike="noStrike" dirty="0">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b"/>
                      <a:r>
                        <a:rPr lang="en-US" sz="1000" b="1" i="0" u="none" strike="noStrike" dirty="0">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F2F2F2"/>
                    </a:solidFill>
                  </a:tcPr>
                </a:tc>
                <a:tc gridSpan="25">
                  <a:txBody>
                    <a:bodyPr/>
                    <a:lstStyle/>
                    <a:p>
                      <a:pPr algn="ctr" fontAlgn="b"/>
                      <a:r>
                        <a:rPr lang="en-US" sz="900" b="1" i="0" u="none" strike="noStrike" dirty="0">
                          <a:solidFill>
                            <a:srgbClr val="000000"/>
                          </a:solidFill>
                          <a:effectLst/>
                          <a:latin typeface="Calibri" panose="020F0502020204030204" pitchFamily="34" charset="0"/>
                        </a:rPr>
                        <a:t>February</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dirty="0">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dirty="0">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dirty="0">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extLst>
                  <a:ext uri="{0D108BD9-81ED-4DB2-BD59-A6C34878D82A}">
                    <a16:rowId xmlns:a16="http://schemas.microsoft.com/office/drawing/2014/main" val="1129693527"/>
                  </a:ext>
                </a:extLst>
              </a:tr>
              <a:tr h="91440">
                <a:tc>
                  <a:txBody>
                    <a:bodyPr/>
                    <a:lstStyle/>
                    <a:p>
                      <a:pPr algn="ctr" fontAlgn="ctr"/>
                      <a:endParaRPr lang="en-US" sz="800" b="1" i="0" u="none" strike="noStrike">
                        <a:solidFill>
                          <a:srgbClr val="FFFFFF"/>
                        </a:solidFill>
                        <a:effectLst/>
                        <a:latin typeface="Calibri" panose="020F0502020204030204" pitchFamily="34" charset="0"/>
                      </a:endParaRPr>
                    </a:p>
                  </a:txBody>
                  <a:tcPr marL="4676" marR="4676" marT="4676" marB="0" anchor="ctr">
                    <a:lnL>
                      <a:noFill/>
                    </a:lnL>
                    <a:lnR>
                      <a:noFill/>
                    </a:lnR>
                    <a:lnT>
                      <a:noFill/>
                    </a:lnT>
                    <a:lnB>
                      <a:noFill/>
                    </a:lnB>
                  </a:tcPr>
                </a:tc>
                <a:tc>
                  <a:txBody>
                    <a:bodyPr/>
                    <a:lstStyle/>
                    <a:p>
                      <a:pPr algn="ctr" fontAlgn="ctr"/>
                      <a:endParaRPr lang="en-US" sz="800" b="1" i="0" u="none" strike="noStrike">
                        <a:solidFill>
                          <a:srgbClr val="FFFFFF"/>
                        </a:solidFill>
                        <a:effectLst/>
                        <a:latin typeface="Calibri" panose="020F0502020204030204" pitchFamily="34" charset="0"/>
                      </a:endParaRPr>
                    </a:p>
                  </a:txBody>
                  <a:tcPr marL="4676" marR="4676" marT="4676" marB="0" anchor="ctr">
                    <a:lnL>
                      <a:noFill/>
                    </a:lnL>
                    <a:lnR>
                      <a:noFill/>
                    </a:lnR>
                    <a:lnT>
                      <a:noFill/>
                    </a:lnT>
                    <a:lnB>
                      <a:noFill/>
                    </a:lnB>
                  </a:tcPr>
                </a:tc>
                <a:tc>
                  <a:txBody>
                    <a:bodyPr/>
                    <a:lstStyle/>
                    <a:p>
                      <a:pPr algn="ctr" fontAlgn="ctr"/>
                      <a:endParaRPr lang="en-US" sz="800" b="1" i="0" u="none" strike="noStrike">
                        <a:solidFill>
                          <a:srgbClr val="FFFFFF"/>
                        </a:solidFill>
                        <a:effectLst/>
                        <a:latin typeface="Calibri" panose="020F0502020204030204" pitchFamily="34" charset="0"/>
                      </a:endParaRPr>
                    </a:p>
                  </a:txBody>
                  <a:tcPr marL="4676" marR="4676" marT="4676" marB="0" anchor="ctr">
                    <a:lnL>
                      <a:noFill/>
                    </a:lnL>
                    <a:lnR>
                      <a:noFill/>
                    </a:lnR>
                    <a:lnT>
                      <a:noFill/>
                    </a:lnT>
                    <a:lnB>
                      <a:noFill/>
                    </a:lnB>
                  </a:tcPr>
                </a:tc>
                <a:tc>
                  <a:txBody>
                    <a:bodyPr/>
                    <a:lstStyle/>
                    <a:p>
                      <a:pPr algn="ctr" fontAlgn="ctr"/>
                      <a:r>
                        <a:rPr lang="en-US" sz="800" b="1" i="0" u="none" strike="noStrike">
                          <a:solidFill>
                            <a:srgbClr val="000000"/>
                          </a:solidFill>
                          <a:effectLst/>
                          <a:latin typeface="Calibri" panose="020F0502020204030204" pitchFamily="34" charset="0"/>
                        </a:rPr>
                        <a:t>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600" b="1" i="0" u="none" strike="noStrike">
                          <a:solidFill>
                            <a:srgbClr val="000000"/>
                          </a:solidFill>
                          <a:effectLst/>
                          <a:latin typeface="Calibri" panose="020F0502020204030204" pitchFamily="34" charset="0"/>
                        </a:rPr>
                        <a:t>15</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16</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17</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18</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19</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20</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21</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22</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23</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24</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25</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26</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27</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28</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29</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30</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31</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3</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4</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5</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6</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7</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8</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9</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10</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11</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12</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13</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14</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15</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16</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17</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18</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19</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20</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21</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22</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23</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24</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25</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26</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27</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28</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29</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30</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31</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3</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4</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5</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6</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7</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8</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9</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10</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11</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12</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13</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14</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15</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16</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17</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18</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19</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20</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21</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22</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23</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24</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25</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extLst>
                  <a:ext uri="{0D108BD9-81ED-4DB2-BD59-A6C34878D82A}">
                    <a16:rowId xmlns:a16="http://schemas.microsoft.com/office/drawing/2014/main" val="1733333476"/>
                  </a:ext>
                </a:extLst>
              </a:tr>
              <a:tr h="91440">
                <a:tc>
                  <a:txBody>
                    <a:bodyPr/>
                    <a:lstStyle/>
                    <a:p>
                      <a:pPr algn="l" fontAlgn="ctr"/>
                      <a:endParaRPr lang="en-US" sz="900" b="0" i="0" u="none" strike="noStrike">
                        <a:solidFill>
                          <a:srgbClr val="000000"/>
                        </a:solidFill>
                        <a:effectLst/>
                        <a:latin typeface="Calibri" panose="020F0502020204030204" pitchFamily="34" charset="0"/>
                      </a:endParaRPr>
                    </a:p>
                  </a:txBody>
                  <a:tcPr marL="84167" marR="4676" marT="4676" marB="0" anchor="ctr">
                    <a:lnL>
                      <a:noFill/>
                    </a:lnL>
                    <a:lnR>
                      <a:noFill/>
                    </a:lnR>
                    <a:lnT>
                      <a:noFill/>
                    </a:lnT>
                    <a:lnB w="12700" cap="flat" cmpd="sng" algn="ctr">
                      <a:solidFill>
                        <a:schemeClr val="tx1">
                          <a:lumMod val="75000"/>
                          <a:lumOff val="25000"/>
                        </a:schemeClr>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4676" marR="4676" marT="4676" marB="0" anchor="b">
                    <a:lnL>
                      <a:noFill/>
                    </a:lnL>
                    <a:lnR>
                      <a:noFill/>
                    </a:lnR>
                    <a:lnT>
                      <a:noFill/>
                    </a:lnT>
                    <a:lnB w="12700" cap="flat" cmpd="sng" algn="ctr">
                      <a:solidFill>
                        <a:schemeClr val="tx1">
                          <a:lumMod val="75000"/>
                          <a:lumOff val="25000"/>
                        </a:schemeClr>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4676" marR="4676" marT="4676" marB="0" anchor="b">
                    <a:lnL>
                      <a:noFill/>
                    </a:lnL>
                    <a:lnR>
                      <a:noFill/>
                    </a:lnR>
                    <a:lnT>
                      <a:noFill/>
                    </a:lnT>
                    <a:lnB w="12700" cap="flat" cmpd="sng" algn="ctr">
                      <a:solidFill>
                        <a:schemeClr val="tx1">
                          <a:lumMod val="75000"/>
                          <a:lumOff val="25000"/>
                        </a:schemeClr>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4676" marR="4676" marT="4676" marB="0" anchor="b">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extLst>
                  <a:ext uri="{0D108BD9-81ED-4DB2-BD59-A6C34878D82A}">
                    <a16:rowId xmlns:a16="http://schemas.microsoft.com/office/drawing/2014/main" val="2960396700"/>
                  </a:ext>
                </a:extLst>
              </a:tr>
              <a:tr h="91440">
                <a:tc>
                  <a:txBody>
                    <a:bodyPr/>
                    <a:lstStyle/>
                    <a:p>
                      <a:pPr algn="l" fontAlgn="ctr"/>
                      <a:r>
                        <a:rPr lang="en-US" sz="1050" b="1" i="0" u="none" strike="noStrike" dirty="0">
                          <a:solidFill>
                            <a:srgbClr val="FFFFFF"/>
                          </a:solidFill>
                          <a:effectLst/>
                          <a:latin typeface="Calibri" panose="020F0502020204030204" pitchFamily="34" charset="0"/>
                        </a:rPr>
                        <a:t>Milestone description</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w="12700" cap="flat" cmpd="sng" algn="ctr">
                      <a:solidFill>
                        <a:schemeClr val="tx1">
                          <a:lumMod val="75000"/>
                          <a:lumOff val="25000"/>
                        </a:schemeClr>
                      </a:solidFill>
                      <a:prstDash val="solid"/>
                      <a:round/>
                      <a:headEnd type="none" w="med" len="med"/>
                      <a:tailEnd type="none" w="med" len="med"/>
                    </a:lnT>
                    <a:lnB>
                      <a:noFill/>
                    </a:lnB>
                    <a:solidFill>
                      <a:srgbClr val="404040"/>
                    </a:solidFill>
                  </a:tcPr>
                </a:tc>
                <a:tc>
                  <a:txBody>
                    <a:bodyPr/>
                    <a:lstStyle/>
                    <a:p>
                      <a:pPr algn="ctr" fontAlgn="ctr"/>
                      <a:r>
                        <a:rPr lang="en-US" sz="1050" b="1" i="0" u="none" strike="noStrike">
                          <a:solidFill>
                            <a:srgbClr val="FFFFFF"/>
                          </a:solidFill>
                          <a:effectLst/>
                          <a:latin typeface="Calibri" panose="020F0502020204030204" pitchFamily="34" charset="0"/>
                        </a:rPr>
                        <a:t>Start</a:t>
                      </a:r>
                    </a:p>
                  </a:txBody>
                  <a:tcPr marL="4676" marR="4676" marT="4676" marB="0" anchor="ctr">
                    <a:lnL>
                      <a:noFill/>
                    </a:lnL>
                    <a:lnR>
                      <a:noFill/>
                    </a:lnR>
                    <a:lnT w="12700" cap="flat" cmpd="sng" algn="ctr">
                      <a:solidFill>
                        <a:schemeClr val="tx1">
                          <a:lumMod val="75000"/>
                          <a:lumOff val="25000"/>
                        </a:schemeClr>
                      </a:solidFill>
                      <a:prstDash val="solid"/>
                      <a:round/>
                      <a:headEnd type="none" w="med" len="med"/>
                      <a:tailEnd type="none" w="med" len="med"/>
                    </a:lnT>
                    <a:lnB>
                      <a:noFill/>
                    </a:lnB>
                    <a:solidFill>
                      <a:srgbClr val="404040"/>
                    </a:solidFill>
                  </a:tcPr>
                </a:tc>
                <a:tc>
                  <a:txBody>
                    <a:bodyPr/>
                    <a:lstStyle/>
                    <a:p>
                      <a:pPr algn="ctr" fontAlgn="ctr"/>
                      <a:r>
                        <a:rPr lang="en-US" sz="1050" b="1" i="0" u="none" strike="noStrike" dirty="0">
                          <a:solidFill>
                            <a:srgbClr val="FFFFFF"/>
                          </a:solidFill>
                          <a:effectLst/>
                          <a:latin typeface="Calibri" panose="020F0502020204030204" pitchFamily="34" charset="0"/>
                        </a:rPr>
                        <a:t>Days</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a:noFill/>
                    </a:lnB>
                    <a:solidFill>
                      <a:srgbClr val="404040"/>
                    </a:solidFill>
                  </a:tcPr>
                </a:tc>
                <a:tc>
                  <a:txBody>
                    <a:bodyPr/>
                    <a:lstStyle/>
                    <a:p>
                      <a:pPr algn="ctr" fontAlgn="ctr"/>
                      <a:r>
                        <a:rPr lang="en-US" sz="900" b="1" i="0" u="none" strike="noStrike">
                          <a:solidFill>
                            <a:srgbClr val="FFFFFF"/>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extLst>
                  <a:ext uri="{0D108BD9-81ED-4DB2-BD59-A6C34878D82A}">
                    <a16:rowId xmlns:a16="http://schemas.microsoft.com/office/drawing/2014/main" val="4240372325"/>
                  </a:ext>
                </a:extLst>
              </a:tr>
              <a:tr h="91440">
                <a:tc>
                  <a:txBody>
                    <a:bodyPr/>
                    <a:lstStyle/>
                    <a:p>
                      <a:pPr algn="l" fontAlgn="ctr"/>
                      <a:r>
                        <a:rPr lang="en-US" sz="1050" b="1" i="0" u="none" strike="noStrike" dirty="0">
                          <a:solidFill>
                            <a:srgbClr val="0C1652"/>
                          </a:solidFill>
                          <a:effectLst/>
                          <a:latin typeface="Calibri" panose="020F0502020204030204" pitchFamily="34" charset="0"/>
                        </a:rPr>
                        <a:t>Phase 1: Theoretical Research</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a:noFill/>
                    </a:lnL>
                    <a:lnR>
                      <a:noFill/>
                    </a:lnR>
                    <a:lnT>
                      <a:noFill/>
                    </a:lnT>
                    <a:lnB>
                      <a:noFill/>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773003884"/>
                  </a:ext>
                </a:extLst>
              </a:tr>
              <a:tr h="91440">
                <a:tc>
                  <a:txBody>
                    <a:bodyPr/>
                    <a:lstStyle/>
                    <a:p>
                      <a:pPr algn="l" fontAlgn="ctr"/>
                      <a:r>
                        <a:rPr lang="en-US" sz="900" b="0" i="0" u="none" strike="noStrike" dirty="0">
                          <a:solidFill>
                            <a:srgbClr val="000000"/>
                          </a:solidFill>
                          <a:effectLst/>
                          <a:latin typeface="Calibri" panose="020F0502020204030204" pitchFamily="34" charset="0"/>
                        </a:rPr>
                        <a:t>Study theory of Generative AI (Auto encoder, GAN , DDPM)</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12/15/2023</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3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46290176"/>
                  </a:ext>
                </a:extLst>
              </a:tr>
              <a:tr h="91440">
                <a:tc>
                  <a:txBody>
                    <a:bodyPr/>
                    <a:lstStyle/>
                    <a:p>
                      <a:pPr algn="l" fontAlgn="ctr"/>
                      <a:r>
                        <a:rPr lang="en-US" sz="900" b="0" i="0" u="none" strike="noStrike" dirty="0">
                          <a:solidFill>
                            <a:srgbClr val="000000"/>
                          </a:solidFill>
                          <a:effectLst/>
                          <a:latin typeface="Calibri" panose="020F0502020204030204" pitchFamily="34" charset="0"/>
                        </a:rPr>
                        <a:t>Studying Image Formats (Lossy : JPEG, Lossless: PNG)</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12/18/2023</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2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13490278"/>
                  </a:ext>
                </a:extLst>
              </a:tr>
              <a:tr h="91440">
                <a:tc>
                  <a:txBody>
                    <a:bodyPr/>
                    <a:lstStyle/>
                    <a:p>
                      <a:pPr algn="l" fontAlgn="ctr"/>
                      <a:r>
                        <a:rPr lang="en-US" sz="900" b="0" i="0" u="none" strike="noStrike">
                          <a:solidFill>
                            <a:srgbClr val="000000"/>
                          </a:solidFill>
                          <a:effectLst/>
                          <a:latin typeface="Calibri" panose="020F0502020204030204" pitchFamily="34" charset="0"/>
                        </a:rPr>
                        <a:t>Reading in Deep Fake detection</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12/20/2023</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3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429829989"/>
                  </a:ext>
                </a:extLst>
              </a:tr>
              <a:tr h="91440">
                <a:tc>
                  <a:txBody>
                    <a:bodyPr/>
                    <a:lstStyle/>
                    <a:p>
                      <a:pPr algn="l" fontAlgn="ctr"/>
                      <a:r>
                        <a:rPr lang="en-US" sz="900" b="0" i="0" u="none" strike="noStrike">
                          <a:solidFill>
                            <a:srgbClr val="000000"/>
                          </a:solidFill>
                          <a:effectLst/>
                          <a:latin typeface="Calibri" panose="020F0502020204030204" pitchFamily="34" charset="0"/>
                        </a:rPr>
                        <a:t>Study theory of wavelets for computer vision</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12/23/2023</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2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94982738"/>
                  </a:ext>
                </a:extLst>
              </a:tr>
              <a:tr h="91440">
                <a:tc>
                  <a:txBody>
                    <a:bodyPr/>
                    <a:lstStyle/>
                    <a:p>
                      <a:pPr algn="l" fontAlgn="ctr"/>
                      <a:r>
                        <a:rPr lang="en-US" sz="900" b="0" i="0" u="none" strike="noStrike" dirty="0">
                          <a:solidFill>
                            <a:srgbClr val="000000"/>
                          </a:solidFill>
                          <a:effectLst/>
                          <a:latin typeface="Calibri" panose="020F0502020204030204" pitchFamily="34" charset="0"/>
                        </a:rPr>
                        <a:t>Researching Suitable Datasets (Like: Flickr-Faces-HQ)</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12/25/2023</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085846219"/>
                  </a:ext>
                </a:extLst>
              </a:tr>
              <a:tr h="91440">
                <a:tc>
                  <a:txBody>
                    <a:bodyPr/>
                    <a:lstStyle/>
                    <a:p>
                      <a:pPr algn="l" fontAlgn="ctr"/>
                      <a:r>
                        <a:rPr lang="en-US" sz="900" b="0" i="0" u="none" strike="noStrike">
                          <a:solidFill>
                            <a:srgbClr val="000000"/>
                          </a:solidFill>
                          <a:effectLst/>
                          <a:latin typeface="Calibri" panose="020F0502020204030204" pitchFamily="34" charset="0"/>
                        </a:rPr>
                        <a:t>Draft Section 2 and 3 of the Paper</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12/26/2023</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39470989"/>
                  </a:ext>
                </a:extLst>
              </a:tr>
              <a:tr h="91440">
                <a:tc>
                  <a:txBody>
                    <a:bodyPr/>
                    <a:lstStyle/>
                    <a:p>
                      <a:pPr algn="l" fontAlgn="ctr"/>
                      <a:r>
                        <a:rPr lang="en-US" sz="900" b="0" i="0" u="none" strike="noStrike">
                          <a:solidFill>
                            <a:srgbClr val="000000"/>
                          </a:solidFill>
                          <a:effectLst/>
                          <a:latin typeface="Calibri" panose="020F0502020204030204" pitchFamily="34" charset="0"/>
                        </a:rPr>
                        <a:t>Submit to Review</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12/26/2023</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a:noFill/>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508441118"/>
                  </a:ext>
                </a:extLst>
              </a:tr>
              <a:tr h="91440">
                <a:tc>
                  <a:txBody>
                    <a:bodyPr/>
                    <a:lstStyle/>
                    <a:p>
                      <a:pPr algn="l" fontAlgn="ctr"/>
                      <a:r>
                        <a:rPr lang="en-US" sz="900" b="0" i="0" u="none" strike="noStrike">
                          <a:solidFill>
                            <a:srgbClr val="000000"/>
                          </a:solidFill>
                          <a:effectLst/>
                          <a:latin typeface="Calibri" panose="020F0502020204030204" pitchFamily="34" charset="0"/>
                        </a:rPr>
                        <a:t>Revision By the Supervisor</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12/27/2023</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4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507375338"/>
                  </a:ext>
                </a:extLst>
              </a:tr>
              <a:tr h="91440">
                <a:tc>
                  <a:txBody>
                    <a:bodyPr/>
                    <a:lstStyle/>
                    <a:p>
                      <a:pPr algn="l" fontAlgn="ctr"/>
                      <a:r>
                        <a:rPr lang="en-US" sz="900" b="0" i="0" u="none" strike="noStrike">
                          <a:solidFill>
                            <a:srgbClr val="000000"/>
                          </a:solidFill>
                          <a:effectLst/>
                          <a:latin typeface="Calibri" panose="020F0502020204030204" pitchFamily="34" charset="0"/>
                        </a:rPr>
                        <a:t>Include recommendations of Supervisor</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12/31/2023</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31803293"/>
                  </a:ext>
                </a:extLst>
              </a:tr>
              <a:tr h="91440">
                <a:tc>
                  <a:txBody>
                    <a:bodyPr/>
                    <a:lstStyle/>
                    <a:p>
                      <a:pPr algn="l" fontAlgn="ctr"/>
                      <a:r>
                        <a:rPr lang="en-US" sz="900" b="0" i="0" u="none" strike="noStrike">
                          <a:solidFill>
                            <a:srgbClr val="000000"/>
                          </a:solidFill>
                          <a:effectLst/>
                          <a:latin typeface="Calibri" panose="020F0502020204030204" pitchFamily="34" charset="0"/>
                        </a:rPr>
                        <a:t>Complete Phase 1</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12/31/2023</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FF"/>
                          </a:solidFill>
                          <a:effectLst/>
                          <a:latin typeface="Calibri" panose="020F0502020204030204" pitchFamily="34" charset="0"/>
                          <a:ea typeface="+mn-ea"/>
                          <a:cs typeface="+mn-cs"/>
                        </a:rPr>
                        <a:t>1</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182401642"/>
                  </a:ext>
                </a:extLst>
              </a:tr>
              <a:tr h="91440">
                <a:tc>
                  <a:txBody>
                    <a:bodyPr/>
                    <a:lstStyle/>
                    <a:p>
                      <a:pPr algn="l" fontAlgn="ctr"/>
                      <a:r>
                        <a:rPr lang="en-US" sz="1050" b="1" i="0" u="none" strike="noStrike">
                          <a:solidFill>
                            <a:srgbClr val="0C1652"/>
                          </a:solidFill>
                          <a:effectLst/>
                          <a:latin typeface="Calibri" panose="020F0502020204030204" pitchFamily="34" charset="0"/>
                        </a:rPr>
                        <a:t>Phase 2: Tools Preparation</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a:noFill/>
                    </a:lnL>
                    <a:lnR>
                      <a:noFill/>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298975221"/>
                  </a:ext>
                </a:extLst>
              </a:tr>
              <a:tr h="91440">
                <a:tc>
                  <a:txBody>
                    <a:bodyPr/>
                    <a:lstStyle/>
                    <a:p>
                      <a:pPr algn="l" fontAlgn="ctr"/>
                      <a:r>
                        <a:rPr lang="en-US" sz="900" b="0" i="0" u="none" strike="noStrike">
                          <a:solidFill>
                            <a:srgbClr val="000000"/>
                          </a:solidFill>
                          <a:effectLst/>
                          <a:latin typeface="Calibri" panose="020F0502020204030204" pitchFamily="34" charset="0"/>
                        </a:rPr>
                        <a:t>Study OpenCV Library</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12/27/2023</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2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72638782"/>
                  </a:ext>
                </a:extLst>
              </a:tr>
              <a:tr h="91440">
                <a:tc>
                  <a:txBody>
                    <a:bodyPr/>
                    <a:lstStyle/>
                    <a:p>
                      <a:pPr algn="l" fontAlgn="ctr"/>
                      <a:r>
                        <a:rPr lang="en-US" sz="900" b="0" i="0" u="none" strike="noStrike">
                          <a:solidFill>
                            <a:srgbClr val="000000"/>
                          </a:solidFill>
                          <a:effectLst/>
                          <a:latin typeface="Calibri" panose="020F0502020204030204" pitchFamily="34" charset="0"/>
                        </a:rPr>
                        <a:t>Reviewing Pytorch</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1/1/2024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3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837647825"/>
                  </a:ext>
                </a:extLst>
              </a:tr>
              <a:tr h="91440">
                <a:tc>
                  <a:txBody>
                    <a:bodyPr/>
                    <a:lstStyle/>
                    <a:p>
                      <a:pPr algn="l" fontAlgn="ctr"/>
                      <a:r>
                        <a:rPr lang="en-US" sz="900" b="0" i="0" u="none" strike="noStrike">
                          <a:solidFill>
                            <a:srgbClr val="000000"/>
                          </a:solidFill>
                          <a:effectLst/>
                          <a:latin typeface="Calibri" panose="020F0502020204030204" pitchFamily="34" charset="0"/>
                        </a:rPr>
                        <a:t>Decide Min HW Configuration for Training the Models</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1/4/2024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811350279"/>
                  </a:ext>
                </a:extLst>
              </a:tr>
              <a:tr h="91440">
                <a:tc>
                  <a:txBody>
                    <a:bodyPr/>
                    <a:lstStyle/>
                    <a:p>
                      <a:pPr algn="l" fontAlgn="ctr"/>
                      <a:r>
                        <a:rPr lang="en-US" sz="900" b="0" i="0" u="none" strike="noStrike">
                          <a:solidFill>
                            <a:srgbClr val="000000"/>
                          </a:solidFill>
                          <a:effectLst/>
                          <a:latin typeface="Calibri" panose="020F0502020204030204" pitchFamily="34" charset="0"/>
                        </a:rPr>
                        <a:t>Download the Datasets</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1/4/2024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a:noFill/>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108837816"/>
                  </a:ext>
                </a:extLst>
              </a:tr>
              <a:tr h="91440">
                <a:tc>
                  <a:txBody>
                    <a:bodyPr/>
                    <a:lstStyle/>
                    <a:p>
                      <a:pPr algn="l" fontAlgn="ctr"/>
                      <a:r>
                        <a:rPr lang="en-US" sz="900" b="0" i="0" u="none" strike="noStrike">
                          <a:solidFill>
                            <a:srgbClr val="000000"/>
                          </a:solidFill>
                          <a:effectLst/>
                          <a:latin typeface="Calibri" panose="020F0502020204030204" pitchFamily="34" charset="0"/>
                        </a:rPr>
                        <a:t>Get the setup ready </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1/5/2024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3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671113090"/>
                  </a:ext>
                </a:extLst>
              </a:tr>
              <a:tr h="91440">
                <a:tc>
                  <a:txBody>
                    <a:bodyPr/>
                    <a:lstStyle/>
                    <a:p>
                      <a:pPr algn="l" fontAlgn="ctr"/>
                      <a:r>
                        <a:rPr lang="en-US" sz="900" b="0" i="0" u="none" strike="noStrike">
                          <a:solidFill>
                            <a:srgbClr val="000000"/>
                          </a:solidFill>
                          <a:effectLst/>
                          <a:latin typeface="Calibri" panose="020F0502020204030204" pitchFamily="34" charset="0"/>
                        </a:rPr>
                        <a:t>Complete Phase 2</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1/7/2024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FF"/>
                          </a:solidFill>
                          <a:effectLst/>
                          <a:latin typeface="Calibri" panose="020F0502020204030204" pitchFamily="34" charset="0"/>
                          <a:ea typeface="+mn-ea"/>
                          <a:cs typeface="+mn-cs"/>
                        </a:rPr>
                        <a:t>1</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416414770"/>
                  </a:ext>
                </a:extLst>
              </a:tr>
              <a:tr h="91440">
                <a:tc>
                  <a:txBody>
                    <a:bodyPr/>
                    <a:lstStyle/>
                    <a:p>
                      <a:pPr algn="l" fontAlgn="ctr"/>
                      <a:r>
                        <a:rPr lang="en-US" sz="1050" b="1" i="0" u="none" strike="noStrike">
                          <a:solidFill>
                            <a:srgbClr val="0C1652"/>
                          </a:solidFill>
                          <a:effectLst/>
                          <a:latin typeface="Calibri" panose="020F0502020204030204" pitchFamily="34" charset="0"/>
                        </a:rPr>
                        <a:t>Phase 3: Writing Code</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a:noFill/>
                    </a:lnL>
                    <a:lnR>
                      <a:noFill/>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817798460"/>
                  </a:ext>
                </a:extLst>
              </a:tr>
              <a:tr h="91440">
                <a:tc>
                  <a:txBody>
                    <a:bodyPr/>
                    <a:lstStyle/>
                    <a:p>
                      <a:pPr algn="l" fontAlgn="ctr"/>
                      <a:r>
                        <a:rPr lang="en-US" sz="900" b="0" i="0" u="none" strike="noStrike">
                          <a:solidFill>
                            <a:srgbClr val="000000"/>
                          </a:solidFill>
                          <a:effectLst/>
                          <a:latin typeface="Calibri" panose="020F0502020204030204" pitchFamily="34" charset="0"/>
                        </a:rPr>
                        <a:t>Coding Image Pre Processing</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1/8/2024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3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712171492"/>
                  </a:ext>
                </a:extLst>
              </a:tr>
              <a:tr h="91440">
                <a:tc>
                  <a:txBody>
                    <a:bodyPr/>
                    <a:lstStyle/>
                    <a:p>
                      <a:pPr algn="l" fontAlgn="ctr"/>
                      <a:r>
                        <a:rPr lang="en-US" sz="900" b="0" i="0" u="none" strike="noStrike">
                          <a:solidFill>
                            <a:srgbClr val="000000"/>
                          </a:solidFill>
                          <a:effectLst/>
                          <a:latin typeface="Calibri" panose="020F0502020204030204" pitchFamily="34" charset="0"/>
                        </a:rPr>
                        <a:t>Coding the Features Extraction Model</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1/11/2024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4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262201936"/>
                  </a:ext>
                </a:extLst>
              </a:tr>
              <a:tr h="91440">
                <a:tc>
                  <a:txBody>
                    <a:bodyPr/>
                    <a:lstStyle/>
                    <a:p>
                      <a:pPr algn="l" fontAlgn="ctr"/>
                      <a:r>
                        <a:rPr lang="en-US" sz="900" b="0" i="0" u="none" strike="noStrike">
                          <a:solidFill>
                            <a:srgbClr val="000000"/>
                          </a:solidFill>
                          <a:effectLst/>
                          <a:latin typeface="Calibri" panose="020F0502020204030204" pitchFamily="34" charset="0"/>
                        </a:rPr>
                        <a:t>Coding the Classification Model</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1/15/2024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5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838314285"/>
                  </a:ext>
                </a:extLst>
              </a:tr>
              <a:tr h="91440">
                <a:tc>
                  <a:txBody>
                    <a:bodyPr/>
                    <a:lstStyle/>
                    <a:p>
                      <a:pPr algn="l" fontAlgn="ctr"/>
                      <a:r>
                        <a:rPr lang="en-US" sz="900" b="0" i="0" u="none" strike="noStrike">
                          <a:solidFill>
                            <a:srgbClr val="000000"/>
                          </a:solidFill>
                          <a:effectLst/>
                          <a:latin typeface="Calibri" panose="020F0502020204030204" pitchFamily="34" charset="0"/>
                        </a:rPr>
                        <a:t>Coding Measurement Metrics</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1/20/2024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823417800"/>
                  </a:ext>
                </a:extLst>
              </a:tr>
              <a:tr h="91440">
                <a:tc>
                  <a:txBody>
                    <a:bodyPr/>
                    <a:lstStyle/>
                    <a:p>
                      <a:pPr algn="l" fontAlgn="ctr"/>
                      <a:r>
                        <a:rPr lang="en-US" sz="900" b="0" i="0" u="none" strike="noStrike" dirty="0">
                          <a:solidFill>
                            <a:srgbClr val="000000"/>
                          </a:solidFill>
                          <a:effectLst/>
                          <a:latin typeface="Calibri" panose="020F0502020204030204" pitchFamily="34" charset="0"/>
                        </a:rPr>
                        <a:t>Coding Visualization</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1/21/2024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2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09394256"/>
                  </a:ext>
                </a:extLst>
              </a:tr>
              <a:tr h="91440">
                <a:tc>
                  <a:txBody>
                    <a:bodyPr/>
                    <a:lstStyle/>
                    <a:p>
                      <a:pPr algn="l" fontAlgn="ctr"/>
                      <a:r>
                        <a:rPr lang="en-US" sz="900" b="0" i="0" u="none" strike="noStrike">
                          <a:solidFill>
                            <a:srgbClr val="000000"/>
                          </a:solidFill>
                          <a:effectLst/>
                          <a:latin typeface="Calibri" panose="020F0502020204030204" pitchFamily="34" charset="0"/>
                        </a:rPr>
                        <a:t>Model Training and Optimize Hyper Parameters</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1/23/2024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7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44950077"/>
                  </a:ext>
                </a:extLst>
              </a:tr>
              <a:tr h="91440">
                <a:tc>
                  <a:txBody>
                    <a:bodyPr/>
                    <a:lstStyle/>
                    <a:p>
                      <a:pPr algn="l" fontAlgn="ctr"/>
                      <a:r>
                        <a:rPr lang="en-US" sz="900" b="0" i="0" u="none" strike="noStrike">
                          <a:solidFill>
                            <a:srgbClr val="000000"/>
                          </a:solidFill>
                          <a:effectLst/>
                          <a:latin typeface="Calibri" panose="020F0502020204030204" pitchFamily="34" charset="0"/>
                        </a:rPr>
                        <a:t>Draft Sections 4 and 5 of the Paper</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1/30/2024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2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205926874"/>
                  </a:ext>
                </a:extLst>
              </a:tr>
              <a:tr h="91440">
                <a:tc>
                  <a:txBody>
                    <a:bodyPr/>
                    <a:lstStyle/>
                    <a:p>
                      <a:pPr algn="l" fontAlgn="ctr"/>
                      <a:r>
                        <a:rPr lang="en-US" sz="900" b="0" i="0" u="none" strike="noStrike">
                          <a:solidFill>
                            <a:srgbClr val="000000"/>
                          </a:solidFill>
                          <a:effectLst/>
                          <a:latin typeface="Calibri" panose="020F0502020204030204" pitchFamily="34" charset="0"/>
                        </a:rPr>
                        <a:t>Submit to Review</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1/31/2024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a:noFill/>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00728270"/>
                  </a:ext>
                </a:extLst>
              </a:tr>
              <a:tr h="91440">
                <a:tc>
                  <a:txBody>
                    <a:bodyPr/>
                    <a:lstStyle/>
                    <a:p>
                      <a:pPr algn="l" fontAlgn="ctr"/>
                      <a:r>
                        <a:rPr lang="en-US" sz="900" b="0" i="0" u="none" strike="noStrike">
                          <a:solidFill>
                            <a:srgbClr val="000000"/>
                          </a:solidFill>
                          <a:effectLst/>
                          <a:latin typeface="Calibri" panose="020F0502020204030204" pitchFamily="34" charset="0"/>
                        </a:rPr>
                        <a:t>Revision By the Supervisor</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2/1/2024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4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24008870"/>
                  </a:ext>
                </a:extLst>
              </a:tr>
              <a:tr h="91440">
                <a:tc>
                  <a:txBody>
                    <a:bodyPr/>
                    <a:lstStyle/>
                    <a:p>
                      <a:pPr algn="l" fontAlgn="ctr"/>
                      <a:r>
                        <a:rPr lang="en-US" sz="900" b="0" i="0" u="none" strike="noStrike">
                          <a:solidFill>
                            <a:srgbClr val="000000"/>
                          </a:solidFill>
                          <a:effectLst/>
                          <a:latin typeface="Calibri" panose="020F0502020204030204" pitchFamily="34" charset="0"/>
                        </a:rPr>
                        <a:t>Include recommendations of Supervisor</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2/5/2024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025317592"/>
                  </a:ext>
                </a:extLst>
              </a:tr>
              <a:tr h="91440">
                <a:tc>
                  <a:txBody>
                    <a:bodyPr/>
                    <a:lstStyle/>
                    <a:p>
                      <a:pPr algn="l" fontAlgn="ctr"/>
                      <a:r>
                        <a:rPr lang="en-US" sz="900" b="0" i="0" u="none" strike="noStrike">
                          <a:solidFill>
                            <a:srgbClr val="000000"/>
                          </a:solidFill>
                          <a:effectLst/>
                          <a:latin typeface="Calibri" panose="020F0502020204030204" pitchFamily="34" charset="0"/>
                        </a:rPr>
                        <a:t>Complete Phase 3</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2/5/2024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FF"/>
                          </a:solidFill>
                          <a:effectLst/>
                          <a:latin typeface="Calibri" panose="020F0502020204030204" pitchFamily="34" charset="0"/>
                          <a:ea typeface="+mn-ea"/>
                          <a:cs typeface="+mn-cs"/>
                        </a:rPr>
                        <a:t>1</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88782075"/>
                  </a:ext>
                </a:extLst>
              </a:tr>
              <a:tr h="91440">
                <a:tc>
                  <a:txBody>
                    <a:bodyPr/>
                    <a:lstStyle/>
                    <a:p>
                      <a:pPr algn="l" fontAlgn="ctr"/>
                      <a:r>
                        <a:rPr lang="en-US" sz="1050" b="1" i="0" u="none" strike="noStrike">
                          <a:solidFill>
                            <a:srgbClr val="0C1652"/>
                          </a:solidFill>
                          <a:effectLst/>
                          <a:latin typeface="Calibri" panose="020F0502020204030204" pitchFamily="34" charset="0"/>
                        </a:rPr>
                        <a:t>Phase 4: Finalizing the Paper</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a:noFill/>
                    </a:lnL>
                    <a:lnR>
                      <a:noFill/>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543530049"/>
                  </a:ext>
                </a:extLst>
              </a:tr>
              <a:tr h="91440">
                <a:tc>
                  <a:txBody>
                    <a:bodyPr/>
                    <a:lstStyle/>
                    <a:p>
                      <a:pPr algn="l" fontAlgn="ctr"/>
                      <a:r>
                        <a:rPr lang="en-US" sz="900" b="0" i="0" u="none" strike="noStrike">
                          <a:solidFill>
                            <a:srgbClr val="000000"/>
                          </a:solidFill>
                          <a:effectLst/>
                          <a:latin typeface="Calibri" panose="020F0502020204030204" pitchFamily="34" charset="0"/>
                        </a:rPr>
                        <a:t>Complete the remaining sections</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Calibri" panose="020F0502020204030204" pitchFamily="34" charset="0"/>
                        </a:rPr>
                        <a:t>2/1/2024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2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241432062"/>
                  </a:ext>
                </a:extLst>
              </a:tr>
              <a:tr h="91440">
                <a:tc>
                  <a:txBody>
                    <a:bodyPr/>
                    <a:lstStyle/>
                    <a:p>
                      <a:pPr algn="l" fontAlgn="ctr"/>
                      <a:r>
                        <a:rPr lang="en-US" sz="900" b="0" i="0" u="none" strike="noStrike">
                          <a:solidFill>
                            <a:srgbClr val="000000"/>
                          </a:solidFill>
                          <a:effectLst/>
                          <a:latin typeface="Calibri" panose="020F0502020204030204" pitchFamily="34" charset="0"/>
                        </a:rPr>
                        <a:t>Optimize Spelling, Grammer and Formating</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2/6/2024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448367561"/>
                  </a:ext>
                </a:extLst>
              </a:tr>
              <a:tr h="91440">
                <a:tc>
                  <a:txBody>
                    <a:bodyPr/>
                    <a:lstStyle/>
                    <a:p>
                      <a:pPr algn="l" fontAlgn="ctr"/>
                      <a:r>
                        <a:rPr lang="en-US" sz="900" b="0" i="0" u="none" strike="noStrike">
                          <a:solidFill>
                            <a:srgbClr val="000000"/>
                          </a:solidFill>
                          <a:effectLst/>
                          <a:latin typeface="Calibri" panose="020F0502020204030204" pitchFamily="34" charset="0"/>
                        </a:rPr>
                        <a:t>Submit to Review</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2/6/2024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a:noFill/>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896071247"/>
                  </a:ext>
                </a:extLst>
              </a:tr>
              <a:tr h="91440">
                <a:tc>
                  <a:txBody>
                    <a:bodyPr/>
                    <a:lstStyle/>
                    <a:p>
                      <a:pPr algn="l" fontAlgn="ctr"/>
                      <a:r>
                        <a:rPr lang="en-US" sz="900" b="0" i="0" u="none" strike="noStrike">
                          <a:solidFill>
                            <a:srgbClr val="000000"/>
                          </a:solidFill>
                          <a:effectLst/>
                          <a:latin typeface="Calibri" panose="020F0502020204030204" pitchFamily="34" charset="0"/>
                        </a:rPr>
                        <a:t>Revision By the Supervisor</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2/7/2024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4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869778410"/>
                  </a:ext>
                </a:extLst>
              </a:tr>
              <a:tr h="91440">
                <a:tc>
                  <a:txBody>
                    <a:bodyPr/>
                    <a:lstStyle/>
                    <a:p>
                      <a:pPr algn="l" fontAlgn="ctr"/>
                      <a:r>
                        <a:rPr lang="en-US" sz="900" b="0" i="0" u="none" strike="noStrike">
                          <a:solidFill>
                            <a:srgbClr val="000000"/>
                          </a:solidFill>
                          <a:effectLst/>
                          <a:latin typeface="Calibri" panose="020F0502020204030204" pitchFamily="34" charset="0"/>
                        </a:rPr>
                        <a:t>Include recommendations of Supervisor</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2/11/2024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267107895"/>
                  </a:ext>
                </a:extLst>
              </a:tr>
              <a:tr h="91440">
                <a:tc>
                  <a:txBody>
                    <a:bodyPr/>
                    <a:lstStyle/>
                    <a:p>
                      <a:pPr algn="l" fontAlgn="ctr"/>
                      <a:r>
                        <a:rPr lang="en-US" sz="900" b="0" i="0" u="none" strike="noStrike">
                          <a:solidFill>
                            <a:srgbClr val="000000"/>
                          </a:solidFill>
                          <a:effectLst/>
                          <a:latin typeface="Calibri" panose="020F0502020204030204" pitchFamily="34" charset="0"/>
                        </a:rPr>
                        <a:t>Submit Paper and Complete Phase 4 and the Project</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2/11/2024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1" i="0" u="none" strike="noStrike" dirty="0">
                          <a:solidFill>
                            <a:srgbClr val="0000FF"/>
                          </a:solidFill>
                          <a:effectLst/>
                          <a:latin typeface="Calibri" panose="020F0502020204030204" pitchFamily="34" charset="0"/>
                        </a:rPr>
                        <a:t>1</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35007844"/>
                  </a:ext>
                </a:extLst>
              </a:tr>
              <a:tr h="91440">
                <a:tc>
                  <a:txBody>
                    <a:bodyPr/>
                    <a:lstStyle/>
                    <a:p>
                      <a:pPr algn="l" fontAlgn="ctr"/>
                      <a:r>
                        <a:rPr lang="en-US" sz="900" b="0" i="0" u="none" strike="noStrike">
                          <a:solidFill>
                            <a:srgbClr val="000000"/>
                          </a:solidFill>
                          <a:effectLst/>
                          <a:latin typeface="Calibri" panose="020F0502020204030204" pitchFamily="34" charset="0"/>
                        </a:rPr>
                        <a:t>Deadline of the Project Submission</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w="12700" cap="flat" cmpd="sng" algn="ctr">
                      <a:solidFill>
                        <a:schemeClr val="tx1">
                          <a:lumMod val="75000"/>
                          <a:lumOff val="25000"/>
                        </a:schemeClr>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2/25/2024</a:t>
                      </a:r>
                    </a:p>
                  </a:txBody>
                  <a:tcPr marL="4676" marR="4676" marT="4676" marB="0" anchor="ctr">
                    <a:lnL>
                      <a:noFill/>
                    </a:lnL>
                    <a:lnR>
                      <a:noFill/>
                    </a:lnR>
                    <a:lnT>
                      <a:noFill/>
                    </a:lnT>
                    <a:lnB w="12700" cap="flat" cmpd="sng" algn="ctr">
                      <a:solidFill>
                        <a:schemeClr val="tx1">
                          <a:lumMod val="75000"/>
                          <a:lumOff val="25000"/>
                        </a:schemeClr>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w="12700" cap="flat" cmpd="sng" algn="ctr">
                      <a:solidFill>
                        <a:schemeClr val="tx1">
                          <a:lumMod val="75000"/>
                          <a:lumOff val="25000"/>
                        </a:schemeClr>
                      </a:solidFill>
                      <a:prstDash val="solid"/>
                      <a:round/>
                      <a:headEnd type="none" w="med" len="med"/>
                      <a:tailEnd type="none" w="med" len="med"/>
                    </a:lnB>
                    <a:solidFill>
                      <a:srgbClr val="F2F2F2"/>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Calibri" panose="020F0502020204030204" pitchFamily="34" charset="0"/>
                      </a:endParaRP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0000"/>
                    </a:solidFill>
                  </a:tcPr>
                </a:tc>
                <a:extLst>
                  <a:ext uri="{0D108BD9-81ED-4DB2-BD59-A6C34878D82A}">
                    <a16:rowId xmlns:a16="http://schemas.microsoft.com/office/drawing/2014/main" val="1048044412"/>
                  </a:ext>
                </a:extLst>
              </a:tr>
            </a:tbl>
          </a:graphicData>
        </a:graphic>
      </p:graphicFrame>
    </p:spTree>
    <p:extLst>
      <p:ext uri="{BB962C8B-B14F-4D97-AF65-F5344CB8AC3E}">
        <p14:creationId xmlns:p14="http://schemas.microsoft.com/office/powerpoint/2010/main" val="79567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 name="Rectangle 410">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12" name="Group 41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74" name="Straight Connector 273">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13" name="Freeform: Shape 41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14" name="Freeform: Shape 41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15" name="Group 414">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09" name="Straight Connector 308">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416" name="Group 415">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40" name="Straight Connector 339">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417" name="Rectangle 416">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18" name="Rectangle 417">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19" name="Freeform: Shape 418">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50" y="1"/>
            <a:ext cx="12188952" cy="2452880"/>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5">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420" name="Right Triangle 419">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4918297"/>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1" name="Group 420">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79" name="Straight Connector 378">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6" name="Title 1">
            <a:extLst>
              <a:ext uri="{FF2B5EF4-FFF2-40B4-BE49-F238E27FC236}">
                <a16:creationId xmlns:a16="http://schemas.microsoft.com/office/drawing/2014/main" id="{F8ABD9D4-51F4-4823-AC7F-5709DD983DCF}"/>
              </a:ext>
            </a:extLst>
          </p:cNvPr>
          <p:cNvSpPr>
            <a:spLocks noGrp="1"/>
          </p:cNvSpPr>
          <p:nvPr>
            <p:ph type="title" idx="4294967295"/>
          </p:nvPr>
        </p:nvSpPr>
        <p:spPr>
          <a:xfrm>
            <a:off x="453142" y="3673477"/>
            <a:ext cx="6542916" cy="2574923"/>
          </a:xfrm>
        </p:spPr>
        <p:txBody>
          <a:bodyPr vert="horz" lIns="91440" tIns="45720" rIns="91440" bIns="45720" rtlCol="0" anchor="ctr">
            <a:normAutofit/>
          </a:bodyPr>
          <a:lstStyle/>
          <a:p>
            <a:r>
              <a:rPr lang="en-US" sz="5400">
                <a:solidFill>
                  <a:schemeClr val="tx2"/>
                </a:solidFill>
              </a:rPr>
              <a:t>Thank You!</a:t>
            </a:r>
          </a:p>
        </p:txBody>
      </p:sp>
    </p:spTree>
    <p:extLst>
      <p:ext uri="{BB962C8B-B14F-4D97-AF65-F5344CB8AC3E}">
        <p14:creationId xmlns:p14="http://schemas.microsoft.com/office/powerpoint/2010/main" val="786722274"/>
      </p:ext>
    </p:extLst>
  </p:cSld>
  <p:clrMapOvr>
    <a:masterClrMapping/>
  </p:clrMapOvr>
</p:sld>
</file>

<file path=ppt/theme/theme1.xml><?xml version="1.0" encoding="utf-8"?>
<a:theme xmlns:a="http://schemas.openxmlformats.org/drawingml/2006/main" name="SineVTI">
  <a:themeElements>
    <a:clrScheme name="AnalogousFromRegularSeed_2SEEDS">
      <a:dk1>
        <a:srgbClr val="000000"/>
      </a:dk1>
      <a:lt1>
        <a:srgbClr val="FFFFFF"/>
      </a:lt1>
      <a:dk2>
        <a:srgbClr val="23323E"/>
      </a:dk2>
      <a:lt2>
        <a:srgbClr val="E8E3E2"/>
      </a:lt2>
      <a:accent1>
        <a:srgbClr val="3B94B1"/>
      </a:accent1>
      <a:accent2>
        <a:srgbClr val="46B4A1"/>
      </a:accent2>
      <a:accent3>
        <a:srgbClr val="4D74C3"/>
      </a:accent3>
      <a:accent4>
        <a:srgbClr val="B13B58"/>
      </a:accent4>
      <a:accent5>
        <a:srgbClr val="C3604D"/>
      </a:accent5>
      <a:accent6>
        <a:srgbClr val="B1803B"/>
      </a:accent6>
      <a:hlink>
        <a:srgbClr val="BF5F3F"/>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otalTime>1241</TotalTime>
  <Words>4725</Words>
  <Application>Microsoft Office PowerPoint</Application>
  <PresentationFormat>Widescreen</PresentationFormat>
  <Paragraphs>3262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Avenir Next LT Pro</vt:lpstr>
      <vt:lpstr>Calibri</vt:lpstr>
      <vt:lpstr>helvetica neue</vt:lpstr>
      <vt:lpstr>Posterama</vt:lpstr>
      <vt:lpstr>Wingdings</vt:lpstr>
      <vt:lpstr>SineVTI</vt:lpstr>
      <vt:lpstr>Using Image Forensic and Wavelet Transform for Detecting Deep Fake Images</vt:lpstr>
      <vt:lpstr>Introduction</vt:lpstr>
      <vt:lpstr>Relevant Work and References</vt:lpstr>
      <vt:lpstr>Proposed Novel Ideas to Work on</vt:lpstr>
      <vt:lpstr>Proposed Model for Image DF Detection</vt:lpstr>
      <vt:lpstr>Proposed Dataset</vt:lpstr>
      <vt:lpstr>Proposed Tools</vt:lpstr>
      <vt:lpstr>Proposed Project Plan (Gant Chart)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Error Level analysis and Wavelet Signals for Detecting Deep Fake Images</dc:title>
  <dc:creator>Osama Rawy</dc:creator>
  <cp:lastModifiedBy>Osama Rawy</cp:lastModifiedBy>
  <cp:revision>73</cp:revision>
  <dcterms:created xsi:type="dcterms:W3CDTF">2023-12-13T22:13:37Z</dcterms:created>
  <dcterms:modified xsi:type="dcterms:W3CDTF">2023-12-14T18:55:32Z</dcterms:modified>
</cp:coreProperties>
</file>