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3" r:id="rId3"/>
    <p:sldId id="272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1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8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2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1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0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angle 33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03" name="Rectangle 4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7" name="Right Triangle 406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DD0F42-E44B-571F-5F0A-CA77E4265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3525808"/>
            <a:ext cx="8906186" cy="2141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Using Image Forensic and Wavelet Transform for Detecting Deep Fake Images</a:t>
            </a:r>
            <a:br>
              <a:rPr lang="en-US" sz="3200" dirty="0">
                <a:solidFill>
                  <a:schemeClr val="tx2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i="1" dirty="0">
                <a:solidFill>
                  <a:schemeClr val="accent4"/>
                </a:solidFill>
              </a:rPr>
              <a:t>Research Plan Until Next Meeting on 26</a:t>
            </a:r>
            <a:r>
              <a:rPr lang="en-US" sz="3200" i="1" baseline="30000" dirty="0">
                <a:solidFill>
                  <a:schemeClr val="accent4"/>
                </a:solidFill>
              </a:rPr>
              <a:t>th</a:t>
            </a:r>
            <a:r>
              <a:rPr lang="en-US" sz="3200" i="1" dirty="0">
                <a:solidFill>
                  <a:schemeClr val="accent4"/>
                </a:solidFill>
              </a:rPr>
              <a:t> Jan</a:t>
            </a:r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35FD26A7-6098-A326-DEE3-55967DB4F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63" b="33197"/>
          <a:stretch/>
        </p:blipFill>
        <p:spPr>
          <a:xfrm>
            <a:off x="-6214" y="2018"/>
            <a:ext cx="12214825" cy="338338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E6990B-5451-62E5-8CAB-3889F6D0E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162" y="3525807"/>
            <a:ext cx="2123308" cy="27225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400" i="1" dirty="0">
                <a:solidFill>
                  <a:schemeClr val="tx2"/>
                </a:solidFill>
              </a:rPr>
              <a:t>Osama Rawy</a:t>
            </a:r>
          </a:p>
          <a:p>
            <a:pPr algn="l"/>
            <a:r>
              <a:rPr lang="en-US" sz="1400" i="1" dirty="0">
                <a:solidFill>
                  <a:schemeClr val="tx2"/>
                </a:solidFill>
              </a:rPr>
              <a:t>University of Leeds</a:t>
            </a:r>
          </a:p>
          <a:p>
            <a:pPr algn="l"/>
            <a:r>
              <a:rPr lang="en-US" sz="1400" i="1" dirty="0">
                <a:solidFill>
                  <a:schemeClr val="tx2"/>
                </a:solidFill>
              </a:rPr>
              <a:t>od20or@leeds.ac.uk </a:t>
            </a:r>
          </a:p>
        </p:txBody>
      </p:sp>
    </p:spTree>
    <p:extLst>
      <p:ext uri="{BB962C8B-B14F-4D97-AF65-F5344CB8AC3E}">
        <p14:creationId xmlns:p14="http://schemas.microsoft.com/office/powerpoint/2010/main" val="427878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Title 1">
            <a:extLst>
              <a:ext uri="{FF2B5EF4-FFF2-40B4-BE49-F238E27FC236}">
                <a16:creationId xmlns:a16="http://schemas.microsoft.com/office/drawing/2014/main" id="{F8ABD9D4-51F4-4823-AC7F-5709DD98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41973"/>
            <a:ext cx="10733204" cy="6860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Research Papers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7BA428-B532-6FD7-F2D8-7FE06B4B3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51101"/>
              </p:ext>
            </p:extLst>
          </p:nvPr>
        </p:nvGraphicFramePr>
        <p:xfrm>
          <a:off x="492178" y="764469"/>
          <a:ext cx="10889031" cy="5705127"/>
        </p:xfrm>
        <a:graphic>
          <a:graphicData uri="http://schemas.openxmlformats.org/drawingml/2006/table">
            <a:tbl>
              <a:tblPr/>
              <a:tblGrid>
                <a:gridCol w="481283">
                  <a:extLst>
                    <a:ext uri="{9D8B030D-6E8A-4147-A177-3AD203B41FA5}">
                      <a16:colId xmlns:a16="http://schemas.microsoft.com/office/drawing/2014/main" val="161970660"/>
                    </a:ext>
                  </a:extLst>
                </a:gridCol>
                <a:gridCol w="1858973">
                  <a:extLst>
                    <a:ext uri="{9D8B030D-6E8A-4147-A177-3AD203B41FA5}">
                      <a16:colId xmlns:a16="http://schemas.microsoft.com/office/drawing/2014/main" val="2122584182"/>
                    </a:ext>
                  </a:extLst>
                </a:gridCol>
                <a:gridCol w="8548775">
                  <a:extLst>
                    <a:ext uri="{9D8B030D-6E8A-4147-A177-3AD203B41FA5}">
                      <a16:colId xmlns:a16="http://schemas.microsoft.com/office/drawing/2014/main" val="1425504550"/>
                    </a:ext>
                  </a:extLst>
                </a:gridCol>
              </a:tblGrid>
              <a:tr h="86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Serial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Paper Category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Paper Citation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480182"/>
                  </a:ext>
                </a:extLst>
              </a:tr>
              <a:tr h="2724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Deepfake Detection Survey Papers 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Patel, Y.,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Tanwar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S., Gupta, R., Bhattacharya, P., Davidson, I.E.,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Nyameko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R.,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Aluvala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S. and Vimal, V., 2023. Deepfake Generation and Detection: Case Study and Challenges. IEEE Access.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68535"/>
                  </a:ext>
                </a:extLst>
              </a:tr>
              <a:tr h="2724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Naitali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A.,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Ridouani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M.,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Salahdine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F. and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Kaabouch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N., 2023. Deepfake Attacks: Generation, Detection, Datasets, Challenges, and Research Directions. Computers, 12(10), p.216.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249669"/>
                  </a:ext>
                </a:extLst>
              </a:tr>
              <a:tr h="4029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Cited Papers in Deepfake Detection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Ismail, A.,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Elpeltagy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M.,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Zaki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M.S. and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Eldahshan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K., 2022. An integrated spatiotemporal-based methodology for deepfake detection. Neural Computing and Applications, 34(24), pp.21777-21791.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4750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Wodajo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D. and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Atnafu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S., 2021. Deepfake video detection using convolutional vision transformer.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arXiv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preprint arXiv:2102.11126.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820279"/>
                  </a:ext>
                </a:extLst>
              </a:tr>
              <a:tr h="173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Wodajo, D. and Atnafu, S., 2021. Deepfake video detection using convolutional vision transformer. arXiv preprint arXiv:2102.11126.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402948"/>
                  </a:ext>
                </a:extLst>
              </a:tr>
              <a:tr h="259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Wang, Y. and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Dantcheva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A., 2020, November. A video is worth more than 1000 lies. Comparing 3DCNN approaches for detecting deepfakes. In 2020 15Th IEEE international conference on automatic face and gesture recognition (FG 2020) (pp. 515-519). IEEE.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865455"/>
                  </a:ext>
                </a:extLst>
              </a:tr>
              <a:tr h="173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Ciftci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U.A., Demir, I. and Yin, L., 2020.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Fakecatcher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Detection of synthetic portrait videos using biological signals. IEEE transactions on pattern analysis and machine intelligence.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365691"/>
                  </a:ext>
                </a:extLst>
              </a:tr>
              <a:tr h="259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Guarnera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L., Giudice, O. and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Battiato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S., 2020. Deepfake detection by analyzing convolutional traces. In Proceedings of the IEEE/CVF conference on computer vision and pattern recognition workshops (pp. 666-667).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784143"/>
                  </a:ext>
                </a:extLst>
              </a:tr>
              <a:tr h="259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Nguyen, H.H., Fang, F., Yamagishi, J. and Echizen, I., 2019, September. Multi-task learning for detecting and segmenting manipulated facial images and videos. In 2019 IEEE 10th international conference on biometrics theory, applications and systems (BTAS) (pp. 1-8). IEEE.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441827"/>
                  </a:ext>
                </a:extLst>
              </a:tr>
              <a:tr h="259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Yang, X., Li, Y. and Lyu, S., 2019, May. Exposing deep fakes using inconsistent head poses. In ICASSP 2019-2019 IEEE International Conference on Acoustics, Speech and Signal Processing (ICASSP) (pp. 8261-8265). IEEE.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19503"/>
                  </a:ext>
                </a:extLst>
              </a:tr>
              <a:tr h="259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F.,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Riess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C. and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Stamminger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M., 2019, January. Exploiting visual artifacts to expose deepfakes and face manipulations. In 2019 IEEE Winter Applications of Computer Vision Workshops (WACVW) (pp. 83-92). IEEE.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426409"/>
                  </a:ext>
                </a:extLst>
              </a:tr>
              <a:tr h="259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Afchar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D., Nozick, V., Yamagishi, J. and Echizen, I., 2018, December.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Mesonet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a compact facial video forgery detection network. In 2018 IEEE international workshop on information forensics and security (WIFS) (pp. 1-7). IEEE.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26865"/>
                  </a:ext>
                </a:extLst>
              </a:tr>
              <a:tr h="173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McCloskey, S. and Albright, M., 2018. Detecting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-generated imagery using color cues.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arXiv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preprint arXiv:1812.08247.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462424"/>
                  </a:ext>
                </a:extLst>
              </a:tr>
              <a:tr h="173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Wavelet Methods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Feta, N.R., 2023. Comparison of KNN and SVM Algorithms in Facial Image Recognition Using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Haar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Wavelet Feature Extraction.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Jurnal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Riset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Informatika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5(3), pp.321-330.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797447"/>
                  </a:ext>
                </a:extLst>
              </a:tr>
              <a:tr h="173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Wolter, M.,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Blanke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F.,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R. and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Garcke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J., 2022. Wavelet-packets for deepfake image analysis and detection. Machine Learning, 111(11), pp.4295-4327.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535215"/>
                  </a:ext>
                </a:extLst>
              </a:tr>
              <a:tr h="259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Li, Q., Shen, L., Guo, S. and Lai, Z., 2021.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Wavecnet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Wavelet integrated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cnns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suppress aliasing effect for noise-robust image classification. IEEE Transactions on Image Processing, 30, pp.7074-7089.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08674"/>
                  </a:ext>
                </a:extLst>
              </a:tr>
              <a:tr h="259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Forensic Methods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Rafique, R.,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Gantassi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R., Amin, R.,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Frnda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J., Mustapha, A. and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Alshehri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A.H., 2023. Deep fake detection and classification using error-level analysis and deep learning. Scientific Reports, 13(1), p.7422.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129940"/>
                  </a:ext>
                </a:extLst>
              </a:tr>
              <a:tr h="259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325" marR="4325" marT="4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Rossler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A., Cozzolino, D.,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Verdoliva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L.,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Riess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C.,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J. and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Nießner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M., 2019.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Faceforensics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++: Learning to detect manipulated facial images. In Proceedings of the IEEE/CVF international conference on computer vision (pp. 1-11).</a:t>
                      </a:r>
                    </a:p>
                  </a:txBody>
                  <a:tcPr marL="4325" marR="4325" marT="43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612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Title 1">
            <a:extLst>
              <a:ext uri="{FF2B5EF4-FFF2-40B4-BE49-F238E27FC236}">
                <a16:creationId xmlns:a16="http://schemas.microsoft.com/office/drawing/2014/main" id="{F8ABD9D4-51F4-4823-AC7F-5709DD98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41973"/>
            <a:ext cx="10733204" cy="6860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Theoretical Research (Gant Chart)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AB9DCD-F262-D6AD-492C-8631469D7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60489"/>
              </p:ext>
            </p:extLst>
          </p:nvPr>
        </p:nvGraphicFramePr>
        <p:xfrm>
          <a:off x="646908" y="1950147"/>
          <a:ext cx="10543672" cy="3079393"/>
        </p:xfrm>
        <a:graphic>
          <a:graphicData uri="http://schemas.openxmlformats.org/drawingml/2006/table">
            <a:tbl>
              <a:tblPr/>
              <a:tblGrid>
                <a:gridCol w="3864669">
                  <a:extLst>
                    <a:ext uri="{9D8B030D-6E8A-4147-A177-3AD203B41FA5}">
                      <a16:colId xmlns:a16="http://schemas.microsoft.com/office/drawing/2014/main" val="2558231225"/>
                    </a:ext>
                  </a:extLst>
                </a:gridCol>
                <a:gridCol w="838242">
                  <a:extLst>
                    <a:ext uri="{9D8B030D-6E8A-4147-A177-3AD203B41FA5}">
                      <a16:colId xmlns:a16="http://schemas.microsoft.com/office/drawing/2014/main" val="616199394"/>
                    </a:ext>
                  </a:extLst>
                </a:gridCol>
                <a:gridCol w="838242">
                  <a:extLst>
                    <a:ext uri="{9D8B030D-6E8A-4147-A177-3AD203B41FA5}">
                      <a16:colId xmlns:a16="http://schemas.microsoft.com/office/drawing/2014/main" val="2288823719"/>
                    </a:ext>
                  </a:extLst>
                </a:gridCol>
                <a:gridCol w="838242">
                  <a:extLst>
                    <a:ext uri="{9D8B030D-6E8A-4147-A177-3AD203B41FA5}">
                      <a16:colId xmlns:a16="http://schemas.microsoft.com/office/drawing/2014/main" val="3262710418"/>
                    </a:ext>
                  </a:extLst>
                </a:gridCol>
                <a:gridCol w="579028">
                  <a:extLst>
                    <a:ext uri="{9D8B030D-6E8A-4147-A177-3AD203B41FA5}">
                      <a16:colId xmlns:a16="http://schemas.microsoft.com/office/drawing/2014/main" val="1041726623"/>
                    </a:ext>
                  </a:extLst>
                </a:gridCol>
                <a:gridCol w="191887">
                  <a:extLst>
                    <a:ext uri="{9D8B030D-6E8A-4147-A177-3AD203B41FA5}">
                      <a16:colId xmlns:a16="http://schemas.microsoft.com/office/drawing/2014/main" val="1962732174"/>
                    </a:ext>
                  </a:extLst>
                </a:gridCol>
                <a:gridCol w="242383">
                  <a:extLst>
                    <a:ext uri="{9D8B030D-6E8A-4147-A177-3AD203B41FA5}">
                      <a16:colId xmlns:a16="http://schemas.microsoft.com/office/drawing/2014/main" val="3577611021"/>
                    </a:ext>
                  </a:extLst>
                </a:gridCol>
                <a:gridCol w="242383">
                  <a:extLst>
                    <a:ext uri="{9D8B030D-6E8A-4147-A177-3AD203B41FA5}">
                      <a16:colId xmlns:a16="http://schemas.microsoft.com/office/drawing/2014/main" val="1860943240"/>
                    </a:ext>
                  </a:extLst>
                </a:gridCol>
                <a:gridCol w="242383">
                  <a:extLst>
                    <a:ext uri="{9D8B030D-6E8A-4147-A177-3AD203B41FA5}">
                      <a16:colId xmlns:a16="http://schemas.microsoft.com/office/drawing/2014/main" val="4137306292"/>
                    </a:ext>
                  </a:extLst>
                </a:gridCol>
                <a:gridCol w="242383">
                  <a:extLst>
                    <a:ext uri="{9D8B030D-6E8A-4147-A177-3AD203B41FA5}">
                      <a16:colId xmlns:a16="http://schemas.microsoft.com/office/drawing/2014/main" val="396379624"/>
                    </a:ext>
                  </a:extLst>
                </a:gridCol>
                <a:gridCol w="242383">
                  <a:extLst>
                    <a:ext uri="{9D8B030D-6E8A-4147-A177-3AD203B41FA5}">
                      <a16:colId xmlns:a16="http://schemas.microsoft.com/office/drawing/2014/main" val="1128014802"/>
                    </a:ext>
                  </a:extLst>
                </a:gridCol>
                <a:gridCol w="242383">
                  <a:extLst>
                    <a:ext uri="{9D8B030D-6E8A-4147-A177-3AD203B41FA5}">
                      <a16:colId xmlns:a16="http://schemas.microsoft.com/office/drawing/2014/main" val="3893424344"/>
                    </a:ext>
                  </a:extLst>
                </a:gridCol>
                <a:gridCol w="242383">
                  <a:extLst>
                    <a:ext uri="{9D8B030D-6E8A-4147-A177-3AD203B41FA5}">
                      <a16:colId xmlns:a16="http://schemas.microsoft.com/office/drawing/2014/main" val="2419698054"/>
                    </a:ext>
                  </a:extLst>
                </a:gridCol>
                <a:gridCol w="242383">
                  <a:extLst>
                    <a:ext uri="{9D8B030D-6E8A-4147-A177-3AD203B41FA5}">
                      <a16:colId xmlns:a16="http://schemas.microsoft.com/office/drawing/2014/main" val="694530943"/>
                    </a:ext>
                  </a:extLst>
                </a:gridCol>
                <a:gridCol w="242383">
                  <a:extLst>
                    <a:ext uri="{9D8B030D-6E8A-4147-A177-3AD203B41FA5}">
                      <a16:colId xmlns:a16="http://schemas.microsoft.com/office/drawing/2014/main" val="1857738507"/>
                    </a:ext>
                  </a:extLst>
                </a:gridCol>
                <a:gridCol w="242383">
                  <a:extLst>
                    <a:ext uri="{9D8B030D-6E8A-4147-A177-3AD203B41FA5}">
                      <a16:colId xmlns:a16="http://schemas.microsoft.com/office/drawing/2014/main" val="2904557793"/>
                    </a:ext>
                  </a:extLst>
                </a:gridCol>
                <a:gridCol w="242383">
                  <a:extLst>
                    <a:ext uri="{9D8B030D-6E8A-4147-A177-3AD203B41FA5}">
                      <a16:colId xmlns:a16="http://schemas.microsoft.com/office/drawing/2014/main" val="1486049647"/>
                    </a:ext>
                  </a:extLst>
                </a:gridCol>
                <a:gridCol w="242383">
                  <a:extLst>
                    <a:ext uri="{9D8B030D-6E8A-4147-A177-3AD203B41FA5}">
                      <a16:colId xmlns:a16="http://schemas.microsoft.com/office/drawing/2014/main" val="660893950"/>
                    </a:ext>
                  </a:extLst>
                </a:gridCol>
                <a:gridCol w="242383">
                  <a:extLst>
                    <a:ext uri="{9D8B030D-6E8A-4147-A177-3AD203B41FA5}">
                      <a16:colId xmlns:a16="http://schemas.microsoft.com/office/drawing/2014/main" val="1227195978"/>
                    </a:ext>
                  </a:extLst>
                </a:gridCol>
                <a:gridCol w="242383">
                  <a:extLst>
                    <a:ext uri="{9D8B030D-6E8A-4147-A177-3AD203B41FA5}">
                      <a16:colId xmlns:a16="http://schemas.microsoft.com/office/drawing/2014/main" val="2399888174"/>
                    </a:ext>
                  </a:extLst>
                </a:gridCol>
              </a:tblGrid>
              <a:tr h="292612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511868"/>
                  </a:ext>
                </a:extLst>
              </a:tr>
              <a:tr h="209009"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14268"/>
                  </a:ext>
                </a:extLst>
              </a:tr>
              <a:tr h="278678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71292"/>
                  </a:ext>
                </a:extLst>
              </a:tr>
              <a:tr h="278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Milestone description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Progress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470912"/>
                  </a:ext>
                </a:extLst>
              </a:tr>
              <a:tr h="27867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401617"/>
                  </a:ext>
                </a:extLst>
              </a:tr>
              <a:tr h="348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C1652"/>
                          </a:solidFill>
                          <a:effectLst/>
                          <a:latin typeface="Calibri" panose="020F0502020204030204" pitchFamily="34" charset="0"/>
                        </a:rPr>
                        <a:t>Phase 1: Theoritical Research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607084"/>
                  </a:ext>
                </a:extLst>
              </a:tr>
              <a:tr h="278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the Deepfake Detection Survey Papers 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Track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1/13/2024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0A4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79017"/>
                  </a:ext>
                </a:extLst>
              </a:tr>
              <a:tr h="278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Top Cited Papers in Deepfake Detection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1/16/2024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852080"/>
                  </a:ext>
                </a:extLst>
              </a:tr>
              <a:tr h="278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Wavelets Methods Papers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1/22/2024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717109"/>
                  </a:ext>
                </a:extLst>
              </a:tr>
              <a:tr h="278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Forensic Methods Papers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1/24/2024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567052"/>
                  </a:ext>
                </a:extLst>
              </a:tr>
              <a:tr h="278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 the study results in fortnight meeting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Milestone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1/26/2024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67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31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ctangle 41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17" name="Rectangle 41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50" y="1"/>
            <a:ext cx="12188952" cy="2452880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0" name="Right Triangle 419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4918297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Title 1">
            <a:extLst>
              <a:ext uri="{FF2B5EF4-FFF2-40B4-BE49-F238E27FC236}">
                <a16:creationId xmlns:a16="http://schemas.microsoft.com/office/drawing/2014/main" id="{F8ABD9D4-51F4-4823-AC7F-5709DD983D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3142" y="3673477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8672227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1036</Words>
  <Application>Microsoft Office PowerPoint</Application>
  <PresentationFormat>Widescreen</PresentationFormat>
  <Paragraphs>234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Posterama</vt:lpstr>
      <vt:lpstr>SineVTI</vt:lpstr>
      <vt:lpstr>Using Image Forensic and Wavelet Transform for Detecting Deep Fake Images  Research Plan Until Next Meeting on 26th Jan</vt:lpstr>
      <vt:lpstr>Research Papers</vt:lpstr>
      <vt:lpstr>Theoretical Research (Gant Chart)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Error Level analysis and Wavelet Signals for Detecting Deep Fake Images</dc:title>
  <dc:creator>Osama Rawy</dc:creator>
  <cp:lastModifiedBy>Osama Rawy</cp:lastModifiedBy>
  <cp:revision>77</cp:revision>
  <dcterms:created xsi:type="dcterms:W3CDTF">2023-12-13T22:13:37Z</dcterms:created>
  <dcterms:modified xsi:type="dcterms:W3CDTF">2024-01-14T02:23:24Z</dcterms:modified>
</cp:coreProperties>
</file>