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64" r:id="rId3"/>
    <p:sldId id="263" r:id="rId4"/>
    <p:sldId id="261" r:id="rId5"/>
    <p:sldId id="274" r:id="rId6"/>
    <p:sldId id="271" r:id="rId7"/>
    <p:sldId id="272" r:id="rId8"/>
    <p:sldId id="273" r:id="rId9"/>
    <p:sldId id="269"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742" autoAdjust="0"/>
  </p:normalViewPr>
  <p:slideViewPr>
    <p:cSldViewPr snapToGrid="0">
      <p:cViewPr>
        <p:scale>
          <a:sx n="100" d="100"/>
          <a:sy n="100" d="100"/>
        </p:scale>
        <p:origin x="990"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4/13/2024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20317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4/13/2024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76451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4/13/2024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26999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4/13/2024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78666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4/13/2024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87884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4/13/2024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2407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4/13/2024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567292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4/13/2024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77025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4/13/2024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972714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4/13/2024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724801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4/13/2024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609878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4/13/2024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17477747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3" name="Rectangle 332">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335" name="Group 334">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36" name="Straight Connector 335">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6" name="Freeform: Shape 365">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68" name="Freeform: Shape 367">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370" name="Freeform: Shape 369">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372" name="Group 371">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73" name="Straight Connector 372">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03" name="Rectangle 40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05" name="Rectangle 404">
            <a:extLst>
              <a:ext uri="{FF2B5EF4-FFF2-40B4-BE49-F238E27FC236}">
                <a16:creationId xmlns:a16="http://schemas.microsoft.com/office/drawing/2014/main" id="{5839FC30-63C9-4643-98EF-7B1C31BE3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07" name="Right Triangle 406">
            <a:extLst>
              <a:ext uri="{FF2B5EF4-FFF2-40B4-BE49-F238E27FC236}">
                <a16:creationId xmlns:a16="http://schemas.microsoft.com/office/drawing/2014/main" id="{2B76B338-5C91-48AF-BFFC-93C8AAD6D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435802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Freeform: Shape 408">
            <a:extLst>
              <a:ext uri="{FF2B5EF4-FFF2-40B4-BE49-F238E27FC236}">
                <a16:creationId xmlns:a16="http://schemas.microsoft.com/office/drawing/2014/main" id="{07FE80B3-9970-48B3-8883-81ED2FE4A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007832" y="4676762"/>
            <a:ext cx="2222198" cy="2133710"/>
          </a:xfrm>
          <a:custGeom>
            <a:avLst/>
            <a:gdLst>
              <a:gd name="connsiteX0" fmla="*/ 0 w 2222198"/>
              <a:gd name="connsiteY0" fmla="*/ 0 h 2133710"/>
              <a:gd name="connsiteX1" fmla="*/ 44227 w 2222198"/>
              <a:gd name="connsiteY1" fmla="*/ 2234 h 2133710"/>
              <a:gd name="connsiteX2" fmla="*/ 2193454 w 2222198"/>
              <a:gd name="connsiteY2" fmla="*/ 1945372 h 2133710"/>
              <a:gd name="connsiteX3" fmla="*/ 2222198 w 2222198"/>
              <a:gd name="connsiteY3" fmla="*/ 2133710 h 2133710"/>
              <a:gd name="connsiteX4" fmla="*/ 1394653 w 2222198"/>
              <a:gd name="connsiteY4" fmla="*/ 2133710 h 2133710"/>
              <a:gd name="connsiteX5" fmla="*/ 1391100 w 2222198"/>
              <a:gd name="connsiteY5" fmla="*/ 2110427 h 2133710"/>
              <a:gd name="connsiteX6" fmla="*/ 122376 w 2222198"/>
              <a:gd name="connsiteY6" fmla="*/ 841704 h 2133710"/>
              <a:gd name="connsiteX7" fmla="*/ 0 w 2222198"/>
              <a:gd name="connsiteY7" fmla="*/ 823027 h 213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2198" h="2133710">
                <a:moveTo>
                  <a:pt x="0" y="0"/>
                </a:moveTo>
                <a:lnTo>
                  <a:pt x="44227" y="2234"/>
                </a:lnTo>
                <a:cubicBezTo>
                  <a:pt x="1114682" y="110944"/>
                  <a:pt x="1981368" y="908934"/>
                  <a:pt x="2193454" y="1945372"/>
                </a:cubicBezTo>
                <a:lnTo>
                  <a:pt x="2222198" y="2133710"/>
                </a:lnTo>
                <a:lnTo>
                  <a:pt x="1394653" y="2133710"/>
                </a:lnTo>
                <a:lnTo>
                  <a:pt x="1391100" y="2110427"/>
                </a:lnTo>
                <a:cubicBezTo>
                  <a:pt x="1260786" y="1473602"/>
                  <a:pt x="759202" y="972017"/>
                  <a:pt x="122376" y="841704"/>
                </a:cubicBezTo>
                <a:lnTo>
                  <a:pt x="0" y="823027"/>
                </a:ln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11" name="Group 410">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412" name="Straight Connector 411">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3DD0F42-E44B-571F-5F0A-CA77E42658E9}"/>
              </a:ext>
            </a:extLst>
          </p:cNvPr>
          <p:cNvSpPr>
            <a:spLocks noGrp="1"/>
          </p:cNvSpPr>
          <p:nvPr>
            <p:ph type="ctrTitle"/>
          </p:nvPr>
        </p:nvSpPr>
        <p:spPr>
          <a:xfrm>
            <a:off x="457199" y="3525808"/>
            <a:ext cx="6548127" cy="2141612"/>
          </a:xfrm>
        </p:spPr>
        <p:txBody>
          <a:bodyPr vert="horz" lIns="91440" tIns="45720" rIns="91440" bIns="45720" rtlCol="0" anchor="ctr">
            <a:normAutofit/>
          </a:bodyPr>
          <a:lstStyle/>
          <a:p>
            <a:pPr algn="l"/>
            <a:r>
              <a:rPr lang="en-US" sz="3700" dirty="0">
                <a:solidFill>
                  <a:schemeClr val="tx2"/>
                </a:solidFill>
              </a:rPr>
              <a:t>Using Image Forensic and Wavelet Transform for Detecting Deep Fake Images</a:t>
            </a:r>
          </a:p>
        </p:txBody>
      </p:sp>
      <p:pic>
        <p:nvPicPr>
          <p:cNvPr id="4" name="Picture 3" descr="Wavy 3D art">
            <a:extLst>
              <a:ext uri="{FF2B5EF4-FFF2-40B4-BE49-F238E27FC236}">
                <a16:creationId xmlns:a16="http://schemas.microsoft.com/office/drawing/2014/main" id="{35FD26A7-6098-A326-DEE3-55967DB4F6B2}"/>
              </a:ext>
            </a:extLst>
          </p:cNvPr>
          <p:cNvPicPr>
            <a:picLocks noChangeAspect="1"/>
          </p:cNvPicPr>
          <p:nvPr/>
        </p:nvPicPr>
        <p:blipFill rotWithShape="1">
          <a:blip r:embed="rId2"/>
          <a:srcRect t="31063" b="33197"/>
          <a:stretch/>
        </p:blipFill>
        <p:spPr>
          <a:xfrm>
            <a:off x="-6214" y="2018"/>
            <a:ext cx="12214825" cy="3383384"/>
          </a:xfrm>
          <a:custGeom>
            <a:avLst/>
            <a:gdLst/>
            <a:ahLst/>
            <a:cxnLst/>
            <a:rect l="l" t="t" r="r" b="b"/>
            <a:pathLst>
              <a:path w="12214825" h="3383384">
                <a:moveTo>
                  <a:pt x="12213819" y="0"/>
                </a:moveTo>
                <a:cubicBezTo>
                  <a:pt x="12213819" y="29107"/>
                  <a:pt x="12214067" y="89770"/>
                  <a:pt x="12214502" y="174101"/>
                </a:cubicBezTo>
                <a:lnTo>
                  <a:pt x="12214825" y="234681"/>
                </a:lnTo>
                <a:lnTo>
                  <a:pt x="12214825" y="2718323"/>
                </a:lnTo>
                <a:lnTo>
                  <a:pt x="11377417" y="2725712"/>
                </a:lnTo>
                <a:cubicBezTo>
                  <a:pt x="7318291" y="2799276"/>
                  <a:pt x="6189525" y="3387660"/>
                  <a:pt x="3246747" y="3383361"/>
                </a:cubicBezTo>
                <a:cubicBezTo>
                  <a:pt x="2493396" y="3382260"/>
                  <a:pt x="1619330" y="3339570"/>
                  <a:pt x="544071" y="3235389"/>
                </a:cubicBezTo>
                <a:lnTo>
                  <a:pt x="19466" y="3181198"/>
                </a:lnTo>
                <a:cubicBezTo>
                  <a:pt x="22117" y="2650999"/>
                  <a:pt x="12840" y="2122787"/>
                  <a:pt x="3563" y="1594575"/>
                </a:cubicBezTo>
                <a:lnTo>
                  <a:pt x="0" y="1239098"/>
                </a:lnTo>
                <a:lnTo>
                  <a:pt x="0" y="7944"/>
                </a:lnTo>
                <a:close/>
              </a:path>
            </a:pathLst>
          </a:custGeom>
        </p:spPr>
      </p:pic>
      <p:sp>
        <p:nvSpPr>
          <p:cNvPr id="3" name="Subtitle 2">
            <a:extLst>
              <a:ext uri="{FF2B5EF4-FFF2-40B4-BE49-F238E27FC236}">
                <a16:creationId xmlns:a16="http://schemas.microsoft.com/office/drawing/2014/main" id="{2AE6990B-5451-62E5-8CAB-3889F6D0ECD9}"/>
              </a:ext>
            </a:extLst>
          </p:cNvPr>
          <p:cNvSpPr>
            <a:spLocks noGrp="1"/>
          </p:cNvSpPr>
          <p:nvPr>
            <p:ph type="subTitle" idx="1"/>
          </p:nvPr>
        </p:nvSpPr>
        <p:spPr>
          <a:xfrm>
            <a:off x="7211421" y="3525807"/>
            <a:ext cx="4788050" cy="2722593"/>
          </a:xfrm>
        </p:spPr>
        <p:txBody>
          <a:bodyPr vert="horz" lIns="91440" tIns="45720" rIns="91440" bIns="45720" rtlCol="0" anchor="ctr">
            <a:normAutofit/>
          </a:bodyPr>
          <a:lstStyle/>
          <a:p>
            <a:pPr algn="l"/>
            <a:r>
              <a:rPr lang="en-US" sz="1400" i="1" dirty="0">
                <a:solidFill>
                  <a:schemeClr val="tx2"/>
                </a:solidFill>
              </a:rPr>
              <a:t>Osama Rawy</a:t>
            </a:r>
          </a:p>
          <a:p>
            <a:pPr algn="l"/>
            <a:r>
              <a:rPr lang="en-US" sz="1400" i="1" dirty="0">
                <a:solidFill>
                  <a:schemeClr val="tx2"/>
                </a:solidFill>
              </a:rPr>
              <a:t>University of Leeds</a:t>
            </a:r>
          </a:p>
          <a:p>
            <a:pPr algn="l"/>
            <a:r>
              <a:rPr lang="en-US" sz="1400" i="1" dirty="0">
                <a:solidFill>
                  <a:schemeClr val="tx2"/>
                </a:solidFill>
              </a:rPr>
              <a:t>od20or@leeds.ac.uk </a:t>
            </a:r>
          </a:p>
        </p:txBody>
      </p:sp>
    </p:spTree>
    <p:extLst>
      <p:ext uri="{BB962C8B-B14F-4D97-AF65-F5344CB8AC3E}">
        <p14:creationId xmlns:p14="http://schemas.microsoft.com/office/powerpoint/2010/main" val="4278789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ight Triangle 11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3142" y="41973"/>
            <a:ext cx="10733204" cy="686032"/>
          </a:xfrm>
        </p:spPr>
        <p:txBody>
          <a:bodyPr vert="horz" lIns="91440" tIns="45720" rIns="91440" bIns="45720" rtlCol="0" anchor="b">
            <a:noAutofit/>
          </a:bodyPr>
          <a:lstStyle/>
          <a:p>
            <a:r>
              <a:rPr lang="en-US" dirty="0">
                <a:solidFill>
                  <a:schemeClr val="tx2"/>
                </a:solidFill>
              </a:rPr>
              <a:t>Proposed Tools</a:t>
            </a:r>
          </a:p>
        </p:txBody>
      </p:sp>
      <p:sp>
        <p:nvSpPr>
          <p:cNvPr id="39" name="Content Placeholder 3">
            <a:extLst>
              <a:ext uri="{FF2B5EF4-FFF2-40B4-BE49-F238E27FC236}">
                <a16:creationId xmlns:a16="http://schemas.microsoft.com/office/drawing/2014/main" id="{CF81CEF9-D44C-3A23-C3A7-AADEA184395B}"/>
              </a:ext>
            </a:extLst>
          </p:cNvPr>
          <p:cNvSpPr txBox="1">
            <a:spLocks/>
          </p:cNvSpPr>
          <p:nvPr/>
        </p:nvSpPr>
        <p:spPr>
          <a:xfrm>
            <a:off x="393904" y="687584"/>
            <a:ext cx="11459835" cy="5368078"/>
          </a:xfrm>
          <a:prstGeom prst="rect">
            <a:avLst/>
          </a:prstGeom>
        </p:spPr>
        <p:txBody>
          <a:bodyPr/>
          <a:lst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Tx/>
              <a:buNone/>
            </a:pPr>
            <a:r>
              <a:rPr lang="en-US" sz="1800" b="1" dirty="0">
                <a:solidFill>
                  <a:srgbClr val="FF0000"/>
                </a:solidFill>
              </a:rPr>
              <a:t>Hardware:</a:t>
            </a:r>
          </a:p>
          <a:p>
            <a:pPr>
              <a:buClrTx/>
              <a:buFont typeface="Wingdings" panose="05000000000000000000" pitchFamily="2" charset="2"/>
              <a:buChar char="§"/>
            </a:pPr>
            <a:r>
              <a:rPr lang="en-US" sz="1400" dirty="0">
                <a:solidFill>
                  <a:srgbClr val="171717"/>
                </a:solidFill>
                <a:latin typeface="helvetica neue"/>
              </a:rPr>
              <a:t>Initially I will rely on my personal laptop with the following configuration:</a:t>
            </a:r>
          </a:p>
          <a:p>
            <a:pPr>
              <a:buClrTx/>
              <a:buFont typeface="Wingdings" panose="05000000000000000000" pitchFamily="2" charset="2"/>
              <a:buChar char="Ø"/>
            </a:pPr>
            <a:r>
              <a:rPr lang="en-US" sz="1200" i="1" dirty="0">
                <a:solidFill>
                  <a:srgbClr val="171717"/>
                </a:solidFill>
                <a:latin typeface="helvetica neue"/>
              </a:rPr>
              <a:t>Processor: 12th Gen Intel(R) Core(TM) i7-12700H   2.30 GHz</a:t>
            </a:r>
          </a:p>
          <a:p>
            <a:pPr lvl="1">
              <a:spcBef>
                <a:spcPts val="1000"/>
              </a:spcBef>
              <a:buClrTx/>
              <a:buFont typeface="Wingdings" panose="05000000000000000000" pitchFamily="2" charset="2"/>
              <a:buChar char="Ø"/>
            </a:pPr>
            <a:r>
              <a:rPr lang="en-US" sz="1200" i="1" dirty="0">
                <a:solidFill>
                  <a:srgbClr val="171717"/>
                </a:solidFill>
                <a:latin typeface="helvetica neue"/>
              </a:rPr>
              <a:t>RAM: 32.0 GB</a:t>
            </a:r>
          </a:p>
          <a:p>
            <a:pPr lvl="1">
              <a:spcBef>
                <a:spcPts val="1000"/>
              </a:spcBef>
              <a:buClrTx/>
              <a:buFont typeface="Wingdings" panose="05000000000000000000" pitchFamily="2" charset="2"/>
              <a:buChar char="Ø"/>
            </a:pPr>
            <a:r>
              <a:rPr lang="en-US" sz="1200" i="1" dirty="0">
                <a:solidFill>
                  <a:srgbClr val="171717"/>
                </a:solidFill>
                <a:latin typeface="helvetica neue"/>
              </a:rPr>
              <a:t>GPU: Nvidia: GeForce RTX3070 Ti Laptop GPU , 8 GB GDDR6</a:t>
            </a:r>
          </a:p>
          <a:p>
            <a:pPr lvl="1">
              <a:spcBef>
                <a:spcPts val="1000"/>
              </a:spcBef>
              <a:buClrTx/>
              <a:buFont typeface="Wingdings" panose="05000000000000000000" pitchFamily="2" charset="2"/>
              <a:buChar char="Ø"/>
            </a:pPr>
            <a:r>
              <a:rPr lang="en-US" sz="1200" i="1" dirty="0">
                <a:solidFill>
                  <a:srgbClr val="171717"/>
                </a:solidFill>
                <a:latin typeface="helvetica neue"/>
              </a:rPr>
              <a:t>OS: Windows 11 Home</a:t>
            </a:r>
          </a:p>
          <a:p>
            <a:pPr lvl="1">
              <a:spcBef>
                <a:spcPts val="1000"/>
              </a:spcBef>
              <a:buClrTx/>
              <a:buFont typeface="Wingdings" panose="05000000000000000000" pitchFamily="2" charset="2"/>
              <a:buChar char="§"/>
            </a:pPr>
            <a:r>
              <a:rPr lang="en-US" sz="1400" dirty="0">
                <a:solidFill>
                  <a:srgbClr val="171717"/>
                </a:solidFill>
                <a:latin typeface="helvetica neue"/>
              </a:rPr>
              <a:t>If the performance of my laptop is not enough (probably needs higher GPU),  I will refer to the university for support with a cloud VM of higher configurations.</a:t>
            </a:r>
          </a:p>
          <a:p>
            <a:pPr marL="0" lvl="1" indent="0">
              <a:spcBef>
                <a:spcPts val="1000"/>
              </a:spcBef>
              <a:buClrTx/>
              <a:buNone/>
            </a:pPr>
            <a:r>
              <a:rPr lang="en-US" sz="1800" b="1" dirty="0">
                <a:solidFill>
                  <a:srgbClr val="FF0000"/>
                </a:solidFill>
              </a:rPr>
              <a:t>Software: </a:t>
            </a:r>
          </a:p>
          <a:p>
            <a:pPr>
              <a:buClrTx/>
              <a:buFont typeface="Wingdings" panose="05000000000000000000" pitchFamily="2" charset="2"/>
              <a:buChar char="§"/>
            </a:pPr>
            <a:r>
              <a:rPr lang="en-US" sz="1400" dirty="0" err="1">
                <a:solidFill>
                  <a:srgbClr val="171717"/>
                </a:solidFill>
                <a:latin typeface="helvetica neue"/>
              </a:rPr>
              <a:t>VsCode</a:t>
            </a:r>
            <a:r>
              <a:rPr lang="en-US" sz="1400" dirty="0">
                <a:solidFill>
                  <a:srgbClr val="171717"/>
                </a:solidFill>
                <a:latin typeface="helvetica neue"/>
              </a:rPr>
              <a:t> and Python 3.11</a:t>
            </a:r>
          </a:p>
          <a:p>
            <a:pPr>
              <a:buClrTx/>
              <a:buFont typeface="Wingdings" panose="05000000000000000000" pitchFamily="2" charset="2"/>
              <a:buChar char="§"/>
            </a:pPr>
            <a:r>
              <a:rPr lang="en-US" sz="1400" dirty="0" err="1">
                <a:solidFill>
                  <a:srgbClr val="171717"/>
                </a:solidFill>
                <a:latin typeface="helvetica neue"/>
              </a:rPr>
              <a:t>Pytorch</a:t>
            </a:r>
            <a:r>
              <a:rPr lang="en-US" sz="1400" dirty="0">
                <a:solidFill>
                  <a:srgbClr val="171717"/>
                </a:solidFill>
                <a:latin typeface="helvetica neue"/>
              </a:rPr>
              <a:t> for building DNN and CNN</a:t>
            </a:r>
          </a:p>
          <a:p>
            <a:pPr>
              <a:buClrTx/>
              <a:buFont typeface="Wingdings" panose="05000000000000000000" pitchFamily="2" charset="2"/>
              <a:buChar char="§"/>
            </a:pPr>
            <a:r>
              <a:rPr lang="en-US" sz="1400" dirty="0">
                <a:solidFill>
                  <a:srgbClr val="171717"/>
                </a:solidFill>
                <a:latin typeface="helvetica neue"/>
              </a:rPr>
              <a:t>Scikit-learn for SVM and KNN </a:t>
            </a:r>
          </a:p>
          <a:p>
            <a:pPr>
              <a:buClrTx/>
              <a:buFont typeface="Wingdings" panose="05000000000000000000" pitchFamily="2" charset="2"/>
              <a:buChar char="§"/>
            </a:pPr>
            <a:r>
              <a:rPr lang="en-US" sz="1400" dirty="0">
                <a:solidFill>
                  <a:srgbClr val="171717"/>
                </a:solidFill>
                <a:latin typeface="helvetica neue"/>
              </a:rPr>
              <a:t>OpenCV for image Manipulation.</a:t>
            </a:r>
          </a:p>
          <a:p>
            <a:pPr>
              <a:buClrTx/>
              <a:buFont typeface="Wingdings" panose="05000000000000000000" pitchFamily="2" charset="2"/>
              <a:buChar char="§"/>
            </a:pPr>
            <a:r>
              <a:rPr lang="en-US" sz="1400" dirty="0" err="1">
                <a:solidFill>
                  <a:srgbClr val="171717"/>
                </a:solidFill>
                <a:latin typeface="helvetica neue"/>
              </a:rPr>
              <a:t>PyWavelets</a:t>
            </a:r>
            <a:r>
              <a:rPr lang="en-US" sz="1400" dirty="0">
                <a:solidFill>
                  <a:srgbClr val="171717"/>
                </a:solidFill>
                <a:latin typeface="helvetica neue"/>
              </a:rPr>
              <a:t> for dealing with wavelet transform.</a:t>
            </a:r>
          </a:p>
          <a:p>
            <a:pPr>
              <a:buClrTx/>
              <a:buFont typeface="Wingdings" panose="05000000000000000000" pitchFamily="2" charset="2"/>
              <a:buChar char="§"/>
            </a:pPr>
            <a:r>
              <a:rPr lang="en-US" sz="1400" dirty="0">
                <a:solidFill>
                  <a:srgbClr val="171717"/>
                </a:solidFill>
                <a:latin typeface="helvetica neue"/>
              </a:rPr>
              <a:t>Matplotlib for visualization</a:t>
            </a:r>
          </a:p>
        </p:txBody>
      </p:sp>
    </p:spTree>
    <p:extLst>
      <p:ext uri="{BB962C8B-B14F-4D97-AF65-F5344CB8AC3E}">
        <p14:creationId xmlns:p14="http://schemas.microsoft.com/office/powerpoint/2010/main" val="2025513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ight Triangle 11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3142" y="41973"/>
            <a:ext cx="10733204" cy="686032"/>
          </a:xfrm>
        </p:spPr>
        <p:txBody>
          <a:bodyPr vert="horz" lIns="91440" tIns="45720" rIns="91440" bIns="45720" rtlCol="0" anchor="b">
            <a:noAutofit/>
          </a:bodyPr>
          <a:lstStyle/>
          <a:p>
            <a:r>
              <a:rPr lang="en-US" dirty="0">
                <a:solidFill>
                  <a:schemeClr val="tx2"/>
                </a:solidFill>
              </a:rPr>
              <a:t>Proposed Project Plan (Gant Chart)</a:t>
            </a:r>
          </a:p>
        </p:txBody>
      </p:sp>
      <p:graphicFrame>
        <p:nvGraphicFramePr>
          <p:cNvPr id="8" name="Table 7">
            <a:extLst>
              <a:ext uri="{FF2B5EF4-FFF2-40B4-BE49-F238E27FC236}">
                <a16:creationId xmlns:a16="http://schemas.microsoft.com/office/drawing/2014/main" id="{B4E6A0B5-3E92-B3F4-E9F0-DB4BF46CD3CF}"/>
              </a:ext>
            </a:extLst>
          </p:cNvPr>
          <p:cNvGraphicFramePr>
            <a:graphicFrameLocks noGrp="1"/>
          </p:cNvGraphicFramePr>
          <p:nvPr>
            <p:extLst>
              <p:ext uri="{D42A27DB-BD31-4B8C-83A1-F6EECF244321}">
                <p14:modId xmlns:p14="http://schemas.microsoft.com/office/powerpoint/2010/main" val="966273117"/>
              </p:ext>
            </p:extLst>
          </p:nvPr>
        </p:nvGraphicFramePr>
        <p:xfrm>
          <a:off x="433482" y="650638"/>
          <a:ext cx="10695857" cy="6056172"/>
        </p:xfrm>
        <a:graphic>
          <a:graphicData uri="http://schemas.openxmlformats.org/drawingml/2006/table">
            <a:tbl>
              <a:tblPr/>
              <a:tblGrid>
                <a:gridCol w="2926080">
                  <a:extLst>
                    <a:ext uri="{9D8B030D-6E8A-4147-A177-3AD203B41FA5}">
                      <a16:colId xmlns:a16="http://schemas.microsoft.com/office/drawing/2014/main" val="1643502232"/>
                    </a:ext>
                  </a:extLst>
                </a:gridCol>
                <a:gridCol w="640080">
                  <a:extLst>
                    <a:ext uri="{9D8B030D-6E8A-4147-A177-3AD203B41FA5}">
                      <a16:colId xmlns:a16="http://schemas.microsoft.com/office/drawing/2014/main" val="2606194953"/>
                    </a:ext>
                  </a:extLst>
                </a:gridCol>
                <a:gridCol w="365760">
                  <a:extLst>
                    <a:ext uri="{9D8B030D-6E8A-4147-A177-3AD203B41FA5}">
                      <a16:colId xmlns:a16="http://schemas.microsoft.com/office/drawing/2014/main" val="3651628489"/>
                    </a:ext>
                  </a:extLst>
                </a:gridCol>
                <a:gridCol w="88817">
                  <a:extLst>
                    <a:ext uri="{9D8B030D-6E8A-4147-A177-3AD203B41FA5}">
                      <a16:colId xmlns:a16="http://schemas.microsoft.com/office/drawing/2014/main" val="1433745974"/>
                    </a:ext>
                  </a:extLst>
                </a:gridCol>
                <a:gridCol w="91440">
                  <a:extLst>
                    <a:ext uri="{9D8B030D-6E8A-4147-A177-3AD203B41FA5}">
                      <a16:colId xmlns:a16="http://schemas.microsoft.com/office/drawing/2014/main" val="1340382565"/>
                    </a:ext>
                  </a:extLst>
                </a:gridCol>
                <a:gridCol w="91440">
                  <a:extLst>
                    <a:ext uri="{9D8B030D-6E8A-4147-A177-3AD203B41FA5}">
                      <a16:colId xmlns:a16="http://schemas.microsoft.com/office/drawing/2014/main" val="608822339"/>
                    </a:ext>
                  </a:extLst>
                </a:gridCol>
                <a:gridCol w="91440">
                  <a:extLst>
                    <a:ext uri="{9D8B030D-6E8A-4147-A177-3AD203B41FA5}">
                      <a16:colId xmlns:a16="http://schemas.microsoft.com/office/drawing/2014/main" val="663664557"/>
                    </a:ext>
                  </a:extLst>
                </a:gridCol>
                <a:gridCol w="91440">
                  <a:extLst>
                    <a:ext uri="{9D8B030D-6E8A-4147-A177-3AD203B41FA5}">
                      <a16:colId xmlns:a16="http://schemas.microsoft.com/office/drawing/2014/main" val="4091034303"/>
                    </a:ext>
                  </a:extLst>
                </a:gridCol>
                <a:gridCol w="91440">
                  <a:extLst>
                    <a:ext uri="{9D8B030D-6E8A-4147-A177-3AD203B41FA5}">
                      <a16:colId xmlns:a16="http://schemas.microsoft.com/office/drawing/2014/main" val="2248002722"/>
                    </a:ext>
                  </a:extLst>
                </a:gridCol>
                <a:gridCol w="91440">
                  <a:extLst>
                    <a:ext uri="{9D8B030D-6E8A-4147-A177-3AD203B41FA5}">
                      <a16:colId xmlns:a16="http://schemas.microsoft.com/office/drawing/2014/main" val="3850059039"/>
                    </a:ext>
                  </a:extLst>
                </a:gridCol>
                <a:gridCol w="91440">
                  <a:extLst>
                    <a:ext uri="{9D8B030D-6E8A-4147-A177-3AD203B41FA5}">
                      <a16:colId xmlns:a16="http://schemas.microsoft.com/office/drawing/2014/main" val="451397954"/>
                    </a:ext>
                  </a:extLst>
                </a:gridCol>
                <a:gridCol w="91440">
                  <a:extLst>
                    <a:ext uri="{9D8B030D-6E8A-4147-A177-3AD203B41FA5}">
                      <a16:colId xmlns:a16="http://schemas.microsoft.com/office/drawing/2014/main" val="2091226085"/>
                    </a:ext>
                  </a:extLst>
                </a:gridCol>
                <a:gridCol w="91440">
                  <a:extLst>
                    <a:ext uri="{9D8B030D-6E8A-4147-A177-3AD203B41FA5}">
                      <a16:colId xmlns:a16="http://schemas.microsoft.com/office/drawing/2014/main" val="2290522775"/>
                    </a:ext>
                  </a:extLst>
                </a:gridCol>
                <a:gridCol w="91440">
                  <a:extLst>
                    <a:ext uri="{9D8B030D-6E8A-4147-A177-3AD203B41FA5}">
                      <a16:colId xmlns:a16="http://schemas.microsoft.com/office/drawing/2014/main" val="2181482528"/>
                    </a:ext>
                  </a:extLst>
                </a:gridCol>
                <a:gridCol w="91440">
                  <a:extLst>
                    <a:ext uri="{9D8B030D-6E8A-4147-A177-3AD203B41FA5}">
                      <a16:colId xmlns:a16="http://schemas.microsoft.com/office/drawing/2014/main" val="3354604492"/>
                    </a:ext>
                  </a:extLst>
                </a:gridCol>
                <a:gridCol w="91440">
                  <a:extLst>
                    <a:ext uri="{9D8B030D-6E8A-4147-A177-3AD203B41FA5}">
                      <a16:colId xmlns:a16="http://schemas.microsoft.com/office/drawing/2014/main" val="1041850009"/>
                    </a:ext>
                  </a:extLst>
                </a:gridCol>
                <a:gridCol w="91440">
                  <a:extLst>
                    <a:ext uri="{9D8B030D-6E8A-4147-A177-3AD203B41FA5}">
                      <a16:colId xmlns:a16="http://schemas.microsoft.com/office/drawing/2014/main" val="456519878"/>
                    </a:ext>
                  </a:extLst>
                </a:gridCol>
                <a:gridCol w="91440">
                  <a:extLst>
                    <a:ext uri="{9D8B030D-6E8A-4147-A177-3AD203B41FA5}">
                      <a16:colId xmlns:a16="http://schemas.microsoft.com/office/drawing/2014/main" val="2949340075"/>
                    </a:ext>
                  </a:extLst>
                </a:gridCol>
                <a:gridCol w="91440">
                  <a:extLst>
                    <a:ext uri="{9D8B030D-6E8A-4147-A177-3AD203B41FA5}">
                      <a16:colId xmlns:a16="http://schemas.microsoft.com/office/drawing/2014/main" val="3218118747"/>
                    </a:ext>
                  </a:extLst>
                </a:gridCol>
                <a:gridCol w="91440">
                  <a:extLst>
                    <a:ext uri="{9D8B030D-6E8A-4147-A177-3AD203B41FA5}">
                      <a16:colId xmlns:a16="http://schemas.microsoft.com/office/drawing/2014/main" val="965064220"/>
                    </a:ext>
                  </a:extLst>
                </a:gridCol>
                <a:gridCol w="91440">
                  <a:extLst>
                    <a:ext uri="{9D8B030D-6E8A-4147-A177-3AD203B41FA5}">
                      <a16:colId xmlns:a16="http://schemas.microsoft.com/office/drawing/2014/main" val="4164240594"/>
                    </a:ext>
                  </a:extLst>
                </a:gridCol>
                <a:gridCol w="91440">
                  <a:extLst>
                    <a:ext uri="{9D8B030D-6E8A-4147-A177-3AD203B41FA5}">
                      <a16:colId xmlns:a16="http://schemas.microsoft.com/office/drawing/2014/main" val="3477607011"/>
                    </a:ext>
                  </a:extLst>
                </a:gridCol>
                <a:gridCol w="91440">
                  <a:extLst>
                    <a:ext uri="{9D8B030D-6E8A-4147-A177-3AD203B41FA5}">
                      <a16:colId xmlns:a16="http://schemas.microsoft.com/office/drawing/2014/main" val="1339481369"/>
                    </a:ext>
                  </a:extLst>
                </a:gridCol>
                <a:gridCol w="91440">
                  <a:extLst>
                    <a:ext uri="{9D8B030D-6E8A-4147-A177-3AD203B41FA5}">
                      <a16:colId xmlns:a16="http://schemas.microsoft.com/office/drawing/2014/main" val="2053856564"/>
                    </a:ext>
                  </a:extLst>
                </a:gridCol>
                <a:gridCol w="91440">
                  <a:extLst>
                    <a:ext uri="{9D8B030D-6E8A-4147-A177-3AD203B41FA5}">
                      <a16:colId xmlns:a16="http://schemas.microsoft.com/office/drawing/2014/main" val="4101307932"/>
                    </a:ext>
                  </a:extLst>
                </a:gridCol>
                <a:gridCol w="91440">
                  <a:extLst>
                    <a:ext uri="{9D8B030D-6E8A-4147-A177-3AD203B41FA5}">
                      <a16:colId xmlns:a16="http://schemas.microsoft.com/office/drawing/2014/main" val="2828312863"/>
                    </a:ext>
                  </a:extLst>
                </a:gridCol>
                <a:gridCol w="91440">
                  <a:extLst>
                    <a:ext uri="{9D8B030D-6E8A-4147-A177-3AD203B41FA5}">
                      <a16:colId xmlns:a16="http://schemas.microsoft.com/office/drawing/2014/main" val="1222040616"/>
                    </a:ext>
                  </a:extLst>
                </a:gridCol>
                <a:gridCol w="91440">
                  <a:extLst>
                    <a:ext uri="{9D8B030D-6E8A-4147-A177-3AD203B41FA5}">
                      <a16:colId xmlns:a16="http://schemas.microsoft.com/office/drawing/2014/main" val="4184572496"/>
                    </a:ext>
                  </a:extLst>
                </a:gridCol>
                <a:gridCol w="91440">
                  <a:extLst>
                    <a:ext uri="{9D8B030D-6E8A-4147-A177-3AD203B41FA5}">
                      <a16:colId xmlns:a16="http://schemas.microsoft.com/office/drawing/2014/main" val="271636631"/>
                    </a:ext>
                  </a:extLst>
                </a:gridCol>
                <a:gridCol w="91440">
                  <a:extLst>
                    <a:ext uri="{9D8B030D-6E8A-4147-A177-3AD203B41FA5}">
                      <a16:colId xmlns:a16="http://schemas.microsoft.com/office/drawing/2014/main" val="1655831538"/>
                    </a:ext>
                  </a:extLst>
                </a:gridCol>
                <a:gridCol w="91440">
                  <a:extLst>
                    <a:ext uri="{9D8B030D-6E8A-4147-A177-3AD203B41FA5}">
                      <a16:colId xmlns:a16="http://schemas.microsoft.com/office/drawing/2014/main" val="3916434091"/>
                    </a:ext>
                  </a:extLst>
                </a:gridCol>
                <a:gridCol w="91440">
                  <a:extLst>
                    <a:ext uri="{9D8B030D-6E8A-4147-A177-3AD203B41FA5}">
                      <a16:colId xmlns:a16="http://schemas.microsoft.com/office/drawing/2014/main" val="2058004367"/>
                    </a:ext>
                  </a:extLst>
                </a:gridCol>
                <a:gridCol w="91440">
                  <a:extLst>
                    <a:ext uri="{9D8B030D-6E8A-4147-A177-3AD203B41FA5}">
                      <a16:colId xmlns:a16="http://schemas.microsoft.com/office/drawing/2014/main" val="2584238828"/>
                    </a:ext>
                  </a:extLst>
                </a:gridCol>
                <a:gridCol w="91440">
                  <a:extLst>
                    <a:ext uri="{9D8B030D-6E8A-4147-A177-3AD203B41FA5}">
                      <a16:colId xmlns:a16="http://schemas.microsoft.com/office/drawing/2014/main" val="3620570812"/>
                    </a:ext>
                  </a:extLst>
                </a:gridCol>
                <a:gridCol w="91440">
                  <a:extLst>
                    <a:ext uri="{9D8B030D-6E8A-4147-A177-3AD203B41FA5}">
                      <a16:colId xmlns:a16="http://schemas.microsoft.com/office/drawing/2014/main" val="813470640"/>
                    </a:ext>
                  </a:extLst>
                </a:gridCol>
                <a:gridCol w="91440">
                  <a:extLst>
                    <a:ext uri="{9D8B030D-6E8A-4147-A177-3AD203B41FA5}">
                      <a16:colId xmlns:a16="http://schemas.microsoft.com/office/drawing/2014/main" val="736790870"/>
                    </a:ext>
                  </a:extLst>
                </a:gridCol>
                <a:gridCol w="91440">
                  <a:extLst>
                    <a:ext uri="{9D8B030D-6E8A-4147-A177-3AD203B41FA5}">
                      <a16:colId xmlns:a16="http://schemas.microsoft.com/office/drawing/2014/main" val="2140592384"/>
                    </a:ext>
                  </a:extLst>
                </a:gridCol>
                <a:gridCol w="91440">
                  <a:extLst>
                    <a:ext uri="{9D8B030D-6E8A-4147-A177-3AD203B41FA5}">
                      <a16:colId xmlns:a16="http://schemas.microsoft.com/office/drawing/2014/main" val="2432137409"/>
                    </a:ext>
                  </a:extLst>
                </a:gridCol>
                <a:gridCol w="91440">
                  <a:extLst>
                    <a:ext uri="{9D8B030D-6E8A-4147-A177-3AD203B41FA5}">
                      <a16:colId xmlns:a16="http://schemas.microsoft.com/office/drawing/2014/main" val="2001923685"/>
                    </a:ext>
                  </a:extLst>
                </a:gridCol>
                <a:gridCol w="91440">
                  <a:extLst>
                    <a:ext uri="{9D8B030D-6E8A-4147-A177-3AD203B41FA5}">
                      <a16:colId xmlns:a16="http://schemas.microsoft.com/office/drawing/2014/main" val="1853356489"/>
                    </a:ext>
                  </a:extLst>
                </a:gridCol>
                <a:gridCol w="91440">
                  <a:extLst>
                    <a:ext uri="{9D8B030D-6E8A-4147-A177-3AD203B41FA5}">
                      <a16:colId xmlns:a16="http://schemas.microsoft.com/office/drawing/2014/main" val="4188395791"/>
                    </a:ext>
                  </a:extLst>
                </a:gridCol>
                <a:gridCol w="91440">
                  <a:extLst>
                    <a:ext uri="{9D8B030D-6E8A-4147-A177-3AD203B41FA5}">
                      <a16:colId xmlns:a16="http://schemas.microsoft.com/office/drawing/2014/main" val="177731154"/>
                    </a:ext>
                  </a:extLst>
                </a:gridCol>
                <a:gridCol w="91440">
                  <a:extLst>
                    <a:ext uri="{9D8B030D-6E8A-4147-A177-3AD203B41FA5}">
                      <a16:colId xmlns:a16="http://schemas.microsoft.com/office/drawing/2014/main" val="3138559858"/>
                    </a:ext>
                  </a:extLst>
                </a:gridCol>
                <a:gridCol w="91440">
                  <a:extLst>
                    <a:ext uri="{9D8B030D-6E8A-4147-A177-3AD203B41FA5}">
                      <a16:colId xmlns:a16="http://schemas.microsoft.com/office/drawing/2014/main" val="2881014518"/>
                    </a:ext>
                  </a:extLst>
                </a:gridCol>
                <a:gridCol w="91440">
                  <a:extLst>
                    <a:ext uri="{9D8B030D-6E8A-4147-A177-3AD203B41FA5}">
                      <a16:colId xmlns:a16="http://schemas.microsoft.com/office/drawing/2014/main" val="878186461"/>
                    </a:ext>
                  </a:extLst>
                </a:gridCol>
                <a:gridCol w="91440">
                  <a:extLst>
                    <a:ext uri="{9D8B030D-6E8A-4147-A177-3AD203B41FA5}">
                      <a16:colId xmlns:a16="http://schemas.microsoft.com/office/drawing/2014/main" val="245027332"/>
                    </a:ext>
                  </a:extLst>
                </a:gridCol>
                <a:gridCol w="91440">
                  <a:extLst>
                    <a:ext uri="{9D8B030D-6E8A-4147-A177-3AD203B41FA5}">
                      <a16:colId xmlns:a16="http://schemas.microsoft.com/office/drawing/2014/main" val="607969944"/>
                    </a:ext>
                  </a:extLst>
                </a:gridCol>
                <a:gridCol w="91440">
                  <a:extLst>
                    <a:ext uri="{9D8B030D-6E8A-4147-A177-3AD203B41FA5}">
                      <a16:colId xmlns:a16="http://schemas.microsoft.com/office/drawing/2014/main" val="2565540468"/>
                    </a:ext>
                  </a:extLst>
                </a:gridCol>
                <a:gridCol w="91440">
                  <a:extLst>
                    <a:ext uri="{9D8B030D-6E8A-4147-A177-3AD203B41FA5}">
                      <a16:colId xmlns:a16="http://schemas.microsoft.com/office/drawing/2014/main" val="828874561"/>
                    </a:ext>
                  </a:extLst>
                </a:gridCol>
                <a:gridCol w="91440">
                  <a:extLst>
                    <a:ext uri="{9D8B030D-6E8A-4147-A177-3AD203B41FA5}">
                      <a16:colId xmlns:a16="http://schemas.microsoft.com/office/drawing/2014/main" val="2146778100"/>
                    </a:ext>
                  </a:extLst>
                </a:gridCol>
                <a:gridCol w="91440">
                  <a:extLst>
                    <a:ext uri="{9D8B030D-6E8A-4147-A177-3AD203B41FA5}">
                      <a16:colId xmlns:a16="http://schemas.microsoft.com/office/drawing/2014/main" val="390230653"/>
                    </a:ext>
                  </a:extLst>
                </a:gridCol>
                <a:gridCol w="91440">
                  <a:extLst>
                    <a:ext uri="{9D8B030D-6E8A-4147-A177-3AD203B41FA5}">
                      <a16:colId xmlns:a16="http://schemas.microsoft.com/office/drawing/2014/main" val="3734826165"/>
                    </a:ext>
                  </a:extLst>
                </a:gridCol>
                <a:gridCol w="91440">
                  <a:extLst>
                    <a:ext uri="{9D8B030D-6E8A-4147-A177-3AD203B41FA5}">
                      <a16:colId xmlns:a16="http://schemas.microsoft.com/office/drawing/2014/main" val="2008725999"/>
                    </a:ext>
                  </a:extLst>
                </a:gridCol>
                <a:gridCol w="91440">
                  <a:extLst>
                    <a:ext uri="{9D8B030D-6E8A-4147-A177-3AD203B41FA5}">
                      <a16:colId xmlns:a16="http://schemas.microsoft.com/office/drawing/2014/main" val="1981268747"/>
                    </a:ext>
                  </a:extLst>
                </a:gridCol>
                <a:gridCol w="91440">
                  <a:extLst>
                    <a:ext uri="{9D8B030D-6E8A-4147-A177-3AD203B41FA5}">
                      <a16:colId xmlns:a16="http://schemas.microsoft.com/office/drawing/2014/main" val="924274678"/>
                    </a:ext>
                  </a:extLst>
                </a:gridCol>
                <a:gridCol w="91440">
                  <a:extLst>
                    <a:ext uri="{9D8B030D-6E8A-4147-A177-3AD203B41FA5}">
                      <a16:colId xmlns:a16="http://schemas.microsoft.com/office/drawing/2014/main" val="297491806"/>
                    </a:ext>
                  </a:extLst>
                </a:gridCol>
                <a:gridCol w="91440">
                  <a:extLst>
                    <a:ext uri="{9D8B030D-6E8A-4147-A177-3AD203B41FA5}">
                      <a16:colId xmlns:a16="http://schemas.microsoft.com/office/drawing/2014/main" val="867519612"/>
                    </a:ext>
                  </a:extLst>
                </a:gridCol>
                <a:gridCol w="91440">
                  <a:extLst>
                    <a:ext uri="{9D8B030D-6E8A-4147-A177-3AD203B41FA5}">
                      <a16:colId xmlns:a16="http://schemas.microsoft.com/office/drawing/2014/main" val="131981926"/>
                    </a:ext>
                  </a:extLst>
                </a:gridCol>
                <a:gridCol w="91440">
                  <a:extLst>
                    <a:ext uri="{9D8B030D-6E8A-4147-A177-3AD203B41FA5}">
                      <a16:colId xmlns:a16="http://schemas.microsoft.com/office/drawing/2014/main" val="1398060580"/>
                    </a:ext>
                  </a:extLst>
                </a:gridCol>
                <a:gridCol w="91440">
                  <a:extLst>
                    <a:ext uri="{9D8B030D-6E8A-4147-A177-3AD203B41FA5}">
                      <a16:colId xmlns:a16="http://schemas.microsoft.com/office/drawing/2014/main" val="2001797648"/>
                    </a:ext>
                  </a:extLst>
                </a:gridCol>
                <a:gridCol w="91440">
                  <a:extLst>
                    <a:ext uri="{9D8B030D-6E8A-4147-A177-3AD203B41FA5}">
                      <a16:colId xmlns:a16="http://schemas.microsoft.com/office/drawing/2014/main" val="1297927812"/>
                    </a:ext>
                  </a:extLst>
                </a:gridCol>
                <a:gridCol w="91440">
                  <a:extLst>
                    <a:ext uri="{9D8B030D-6E8A-4147-A177-3AD203B41FA5}">
                      <a16:colId xmlns:a16="http://schemas.microsoft.com/office/drawing/2014/main" val="1272870770"/>
                    </a:ext>
                  </a:extLst>
                </a:gridCol>
                <a:gridCol w="91440">
                  <a:extLst>
                    <a:ext uri="{9D8B030D-6E8A-4147-A177-3AD203B41FA5}">
                      <a16:colId xmlns:a16="http://schemas.microsoft.com/office/drawing/2014/main" val="1558282403"/>
                    </a:ext>
                  </a:extLst>
                </a:gridCol>
                <a:gridCol w="91440">
                  <a:extLst>
                    <a:ext uri="{9D8B030D-6E8A-4147-A177-3AD203B41FA5}">
                      <a16:colId xmlns:a16="http://schemas.microsoft.com/office/drawing/2014/main" val="1966362599"/>
                    </a:ext>
                  </a:extLst>
                </a:gridCol>
                <a:gridCol w="91440">
                  <a:extLst>
                    <a:ext uri="{9D8B030D-6E8A-4147-A177-3AD203B41FA5}">
                      <a16:colId xmlns:a16="http://schemas.microsoft.com/office/drawing/2014/main" val="1852751724"/>
                    </a:ext>
                  </a:extLst>
                </a:gridCol>
                <a:gridCol w="91440">
                  <a:extLst>
                    <a:ext uri="{9D8B030D-6E8A-4147-A177-3AD203B41FA5}">
                      <a16:colId xmlns:a16="http://schemas.microsoft.com/office/drawing/2014/main" val="878655779"/>
                    </a:ext>
                  </a:extLst>
                </a:gridCol>
                <a:gridCol w="91440">
                  <a:extLst>
                    <a:ext uri="{9D8B030D-6E8A-4147-A177-3AD203B41FA5}">
                      <a16:colId xmlns:a16="http://schemas.microsoft.com/office/drawing/2014/main" val="4092392292"/>
                    </a:ext>
                  </a:extLst>
                </a:gridCol>
                <a:gridCol w="91440">
                  <a:extLst>
                    <a:ext uri="{9D8B030D-6E8A-4147-A177-3AD203B41FA5}">
                      <a16:colId xmlns:a16="http://schemas.microsoft.com/office/drawing/2014/main" val="3594836429"/>
                    </a:ext>
                  </a:extLst>
                </a:gridCol>
                <a:gridCol w="91440">
                  <a:extLst>
                    <a:ext uri="{9D8B030D-6E8A-4147-A177-3AD203B41FA5}">
                      <a16:colId xmlns:a16="http://schemas.microsoft.com/office/drawing/2014/main" val="2812039340"/>
                    </a:ext>
                  </a:extLst>
                </a:gridCol>
                <a:gridCol w="91440">
                  <a:extLst>
                    <a:ext uri="{9D8B030D-6E8A-4147-A177-3AD203B41FA5}">
                      <a16:colId xmlns:a16="http://schemas.microsoft.com/office/drawing/2014/main" val="291837170"/>
                    </a:ext>
                  </a:extLst>
                </a:gridCol>
                <a:gridCol w="91440">
                  <a:extLst>
                    <a:ext uri="{9D8B030D-6E8A-4147-A177-3AD203B41FA5}">
                      <a16:colId xmlns:a16="http://schemas.microsoft.com/office/drawing/2014/main" val="810136714"/>
                    </a:ext>
                  </a:extLst>
                </a:gridCol>
                <a:gridCol w="91440">
                  <a:extLst>
                    <a:ext uri="{9D8B030D-6E8A-4147-A177-3AD203B41FA5}">
                      <a16:colId xmlns:a16="http://schemas.microsoft.com/office/drawing/2014/main" val="3485499875"/>
                    </a:ext>
                  </a:extLst>
                </a:gridCol>
                <a:gridCol w="91440">
                  <a:extLst>
                    <a:ext uri="{9D8B030D-6E8A-4147-A177-3AD203B41FA5}">
                      <a16:colId xmlns:a16="http://schemas.microsoft.com/office/drawing/2014/main" val="3366914025"/>
                    </a:ext>
                  </a:extLst>
                </a:gridCol>
                <a:gridCol w="91440">
                  <a:extLst>
                    <a:ext uri="{9D8B030D-6E8A-4147-A177-3AD203B41FA5}">
                      <a16:colId xmlns:a16="http://schemas.microsoft.com/office/drawing/2014/main" val="544294132"/>
                    </a:ext>
                  </a:extLst>
                </a:gridCol>
                <a:gridCol w="91440">
                  <a:extLst>
                    <a:ext uri="{9D8B030D-6E8A-4147-A177-3AD203B41FA5}">
                      <a16:colId xmlns:a16="http://schemas.microsoft.com/office/drawing/2014/main" val="3631838332"/>
                    </a:ext>
                  </a:extLst>
                </a:gridCol>
                <a:gridCol w="91440">
                  <a:extLst>
                    <a:ext uri="{9D8B030D-6E8A-4147-A177-3AD203B41FA5}">
                      <a16:colId xmlns:a16="http://schemas.microsoft.com/office/drawing/2014/main" val="2997539941"/>
                    </a:ext>
                  </a:extLst>
                </a:gridCol>
                <a:gridCol w="91440">
                  <a:extLst>
                    <a:ext uri="{9D8B030D-6E8A-4147-A177-3AD203B41FA5}">
                      <a16:colId xmlns:a16="http://schemas.microsoft.com/office/drawing/2014/main" val="1496685589"/>
                    </a:ext>
                  </a:extLst>
                </a:gridCol>
              </a:tblGrid>
              <a:tr h="91440">
                <a:tc>
                  <a:txBody>
                    <a:bodyPr/>
                    <a:lstStyle/>
                    <a:p>
                      <a:pPr algn="l" fontAlgn="ctr"/>
                      <a:endParaRPr lang="en-US" sz="900" b="0" i="0" u="none" strike="noStrike" dirty="0">
                        <a:solidFill>
                          <a:srgbClr val="FFFFFF"/>
                        </a:solidFill>
                        <a:effectLst/>
                        <a:latin typeface="Calibri" panose="020F0502020204030204" pitchFamily="34" charset="0"/>
                      </a:endParaRPr>
                    </a:p>
                  </a:txBody>
                  <a:tcPr marL="84167" marR="4676" marT="4676" marB="0" anchor="ctr">
                    <a:lnL>
                      <a:noFill/>
                    </a:lnL>
                    <a:lnR>
                      <a:noFill/>
                    </a:lnR>
                    <a:lnT>
                      <a:noFill/>
                    </a:lnT>
                    <a:lnB>
                      <a:noFill/>
                    </a:lnB>
                  </a:tcPr>
                </a:tc>
                <a:tc>
                  <a:txBody>
                    <a:bodyPr/>
                    <a:lstStyle/>
                    <a:p>
                      <a:pPr algn="ctr" fontAlgn="b"/>
                      <a:endParaRPr lang="en-US" sz="900" b="0" i="0" u="none" strike="noStrike">
                        <a:solidFill>
                          <a:srgbClr val="FFFFFF"/>
                        </a:solidFill>
                        <a:effectLst/>
                        <a:latin typeface="Calibri" panose="020F0502020204030204" pitchFamily="34" charset="0"/>
                      </a:endParaRPr>
                    </a:p>
                  </a:txBody>
                  <a:tcPr marL="4676" marR="4676" marT="4676" marB="0" anchor="b">
                    <a:lnL>
                      <a:noFill/>
                    </a:lnL>
                    <a:lnR>
                      <a:noFill/>
                    </a:lnR>
                    <a:lnT>
                      <a:noFill/>
                    </a:lnT>
                    <a:lnB>
                      <a:noFill/>
                    </a:lnB>
                  </a:tcPr>
                </a:tc>
                <a:tc>
                  <a:txBody>
                    <a:bodyPr/>
                    <a:lstStyle/>
                    <a:p>
                      <a:pPr algn="l" fontAlgn="b"/>
                      <a:endParaRPr lang="en-US" sz="900" b="0" i="0" u="none" strike="noStrike">
                        <a:solidFill>
                          <a:srgbClr val="FFFFFF"/>
                        </a:solidFill>
                        <a:effectLst/>
                        <a:latin typeface="Calibri" panose="020F0502020204030204" pitchFamily="34" charset="0"/>
                      </a:endParaRPr>
                    </a:p>
                  </a:txBody>
                  <a:tcPr marL="4676" marR="4676" marT="4676"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4676" marR="4676" marT="4676" marB="0" anchor="b">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gridSpan="17">
                  <a:txBody>
                    <a:bodyPr/>
                    <a:lstStyle/>
                    <a:p>
                      <a:pPr algn="ctr" fontAlgn="ctr"/>
                      <a:r>
                        <a:rPr lang="en-US" sz="900" b="1" i="0" u="none" strike="noStrike" dirty="0">
                          <a:solidFill>
                            <a:srgbClr val="000000"/>
                          </a:solidFill>
                          <a:effectLst/>
                          <a:latin typeface="Calibri" panose="020F0502020204030204" pitchFamily="34" charset="0"/>
                        </a:rPr>
                        <a:t>December</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ctr"/>
                      <a:r>
                        <a:rPr lang="en-US" sz="1000" b="1" i="0" u="none" strike="noStrike" dirty="0">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D9D9D9"/>
                    </a:solidFill>
                  </a:tcPr>
                </a:tc>
                <a:tc gridSpan="31">
                  <a:txBody>
                    <a:bodyPr/>
                    <a:lstStyle/>
                    <a:p>
                      <a:pPr algn="ctr" fontAlgn="ctr"/>
                      <a:r>
                        <a:rPr lang="en-US" sz="900" b="1" i="0" u="none" strike="noStrike" dirty="0">
                          <a:solidFill>
                            <a:srgbClr val="000000"/>
                          </a:solidFill>
                          <a:effectLst/>
                          <a:latin typeface="Calibri" panose="020F0502020204030204" pitchFamily="34" charset="0"/>
                        </a:rPr>
                        <a:t>January</a:t>
                      </a:r>
                    </a:p>
                  </a:txBody>
                  <a:tcPr marL="4676" marR="4676" marT="4676" marB="0" anchor="ctr">
                    <a:lnL>
                      <a:noFill/>
                    </a:lnL>
                    <a:lnR>
                      <a:noFill/>
                    </a:lnR>
                    <a:lnT w="12700" cap="flat" cmpd="sng" algn="ctr">
                      <a:solidFill>
                        <a:schemeClr val="tx1">
                          <a:lumMod val="75000"/>
                          <a:lumOff val="2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pPr algn="l" fontAlgn="ctr"/>
                      <a:r>
                        <a:rPr lang="en-US" sz="1000" b="1" i="0" u="none" strike="noStrike" dirty="0">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dirty="0">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ctr"/>
                      <a:r>
                        <a:rPr lang="en-US" sz="1000" b="1"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b"/>
                      <a:r>
                        <a:rPr lang="en-US" sz="1000" b="1" i="0" u="none" strike="noStrike" dirty="0">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F2F2F2"/>
                    </a:solidFill>
                  </a:tcPr>
                </a:tc>
                <a:tc hMerge="1">
                  <a:txBody>
                    <a:bodyPr/>
                    <a:lstStyle/>
                    <a:p>
                      <a:pPr algn="l" fontAlgn="b"/>
                      <a:r>
                        <a:rPr lang="en-US" sz="1000" b="1" i="0" u="none" strike="noStrike" dirty="0">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F2F2F2"/>
                    </a:solidFill>
                  </a:tcPr>
                </a:tc>
                <a:tc gridSpan="25">
                  <a:txBody>
                    <a:bodyPr/>
                    <a:lstStyle/>
                    <a:p>
                      <a:pPr algn="ctr" fontAlgn="b"/>
                      <a:r>
                        <a:rPr lang="en-US" sz="900" b="1" i="0" u="none" strike="noStrike" dirty="0">
                          <a:solidFill>
                            <a:srgbClr val="000000"/>
                          </a:solidFill>
                          <a:effectLst/>
                          <a:latin typeface="Calibri" panose="020F0502020204030204" pitchFamily="34" charset="0"/>
                        </a:rPr>
                        <a:t>February</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dirty="0">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dirty="0">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tc hMerge="1">
                  <a:txBody>
                    <a:bodyPr/>
                    <a:lstStyle/>
                    <a:p>
                      <a:pPr algn="l" fontAlgn="b"/>
                      <a:r>
                        <a:rPr lang="en-US" sz="1000" b="1" i="0" u="none" strike="noStrike" dirty="0">
                          <a:solidFill>
                            <a:srgbClr val="000000"/>
                          </a:solidFill>
                          <a:effectLst/>
                          <a:latin typeface="Calibri" panose="020F0502020204030204" pitchFamily="34" charset="0"/>
                        </a:rPr>
                        <a:t> </a:t>
                      </a:r>
                    </a:p>
                  </a:txBody>
                  <a:tcPr marL="4676" marR="4676" marT="4676" marB="0" anchor="b">
                    <a:lnL>
                      <a:noFill/>
                    </a:lnL>
                    <a:lnR>
                      <a:noFill/>
                    </a:lnR>
                    <a:lnT>
                      <a:noFill/>
                    </a:lnT>
                    <a:lnB w="6350" cap="flat" cmpd="sng" algn="ctr">
                      <a:solidFill>
                        <a:srgbClr val="A6A6A6"/>
                      </a:solidFill>
                      <a:prstDash val="solid"/>
                      <a:round/>
                      <a:headEnd type="none" w="med" len="med"/>
                      <a:tailEnd type="none" w="med" len="med"/>
                    </a:lnB>
                    <a:solidFill>
                      <a:srgbClr val="D9D9D9"/>
                    </a:solidFill>
                  </a:tcPr>
                </a:tc>
                <a:extLst>
                  <a:ext uri="{0D108BD9-81ED-4DB2-BD59-A6C34878D82A}">
                    <a16:rowId xmlns:a16="http://schemas.microsoft.com/office/drawing/2014/main" val="1129693527"/>
                  </a:ext>
                </a:extLst>
              </a:tr>
              <a:tr h="91440">
                <a:tc>
                  <a:txBody>
                    <a:bodyPr/>
                    <a:lstStyle/>
                    <a:p>
                      <a:pPr algn="ctr" fontAlgn="ctr"/>
                      <a:endParaRPr lang="en-US" sz="800" b="1" i="0" u="none" strike="noStrike">
                        <a:solidFill>
                          <a:srgbClr val="FFFFFF"/>
                        </a:solidFill>
                        <a:effectLst/>
                        <a:latin typeface="Calibri" panose="020F0502020204030204" pitchFamily="34" charset="0"/>
                      </a:endParaRPr>
                    </a:p>
                  </a:txBody>
                  <a:tcPr marL="4676" marR="4676" marT="4676" marB="0" anchor="ctr">
                    <a:lnL>
                      <a:noFill/>
                    </a:lnL>
                    <a:lnR>
                      <a:noFill/>
                    </a:lnR>
                    <a:lnT>
                      <a:noFill/>
                    </a:lnT>
                    <a:lnB>
                      <a:noFill/>
                    </a:lnB>
                  </a:tcPr>
                </a:tc>
                <a:tc>
                  <a:txBody>
                    <a:bodyPr/>
                    <a:lstStyle/>
                    <a:p>
                      <a:pPr algn="ctr" fontAlgn="ctr"/>
                      <a:endParaRPr lang="en-US" sz="800" b="1" i="0" u="none" strike="noStrike">
                        <a:solidFill>
                          <a:srgbClr val="FFFFFF"/>
                        </a:solidFill>
                        <a:effectLst/>
                        <a:latin typeface="Calibri" panose="020F0502020204030204" pitchFamily="34" charset="0"/>
                      </a:endParaRPr>
                    </a:p>
                  </a:txBody>
                  <a:tcPr marL="4676" marR="4676" marT="4676" marB="0" anchor="ctr">
                    <a:lnL>
                      <a:noFill/>
                    </a:lnL>
                    <a:lnR>
                      <a:noFill/>
                    </a:lnR>
                    <a:lnT>
                      <a:noFill/>
                    </a:lnT>
                    <a:lnB>
                      <a:noFill/>
                    </a:lnB>
                  </a:tcPr>
                </a:tc>
                <a:tc>
                  <a:txBody>
                    <a:bodyPr/>
                    <a:lstStyle/>
                    <a:p>
                      <a:pPr algn="ctr" fontAlgn="ctr"/>
                      <a:endParaRPr lang="en-US" sz="800" b="1" i="0" u="none" strike="noStrike">
                        <a:solidFill>
                          <a:srgbClr val="FFFFFF"/>
                        </a:solidFill>
                        <a:effectLst/>
                        <a:latin typeface="Calibri" panose="020F0502020204030204" pitchFamily="34" charset="0"/>
                      </a:endParaRPr>
                    </a:p>
                  </a:txBody>
                  <a:tcPr marL="4676" marR="4676" marT="4676" marB="0" anchor="ctr">
                    <a:lnL>
                      <a:noFill/>
                    </a:lnL>
                    <a:lnR>
                      <a:noFill/>
                    </a:lnR>
                    <a:lnT>
                      <a:noFill/>
                    </a:lnT>
                    <a:lnB>
                      <a:noFill/>
                    </a:lnB>
                  </a:tcPr>
                </a:tc>
                <a:tc>
                  <a:txBody>
                    <a:bodyPr/>
                    <a:lstStyle/>
                    <a:p>
                      <a:pPr algn="ctr" fontAlgn="ctr"/>
                      <a:r>
                        <a:rPr lang="en-US" sz="800" b="1" i="0" u="none" strike="noStrike">
                          <a:solidFill>
                            <a:srgbClr val="000000"/>
                          </a:solidFill>
                          <a:effectLst/>
                          <a:latin typeface="Calibri" panose="020F0502020204030204" pitchFamily="34" charset="0"/>
                        </a:rPr>
                        <a:t>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600" b="1" i="0" u="none" strike="noStrike">
                          <a:solidFill>
                            <a:srgbClr val="000000"/>
                          </a:solidFill>
                          <a:effectLst/>
                          <a:latin typeface="Calibri" panose="020F0502020204030204" pitchFamily="34" charset="0"/>
                        </a:rPr>
                        <a:t>15</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16</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17</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18</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19</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20</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21</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22</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23</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24</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25</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26</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27</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28</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29</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30</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31</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3</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4</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5</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6</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7</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8</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9</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10</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11</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12</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13</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14</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15</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16</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17</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18</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19</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20</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21</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22</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23</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24</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25</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26</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27</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28</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29</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30</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31</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3</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4</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5</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6</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7</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8</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9</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10</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11</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12</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13</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14</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15</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16</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17</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18</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19</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20</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21</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22</a:t>
                      </a:r>
                    </a:p>
                  </a:txBody>
                  <a:tcPr marL="4676" marR="4676" marT="4676"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23</a:t>
                      </a:r>
                    </a:p>
                  </a:txBody>
                  <a:tcPr marL="4676" marR="4676" marT="4676"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24</a:t>
                      </a:r>
                    </a:p>
                  </a:txBody>
                  <a:tcPr marL="4676" marR="4676" marT="4676" marB="0" anchor="ctr">
                    <a:lnL>
                      <a:noFill/>
                    </a:lnL>
                    <a:lnR>
                      <a:noFill/>
                    </a:lnR>
                    <a:lnT w="6350" cap="flat" cmpd="sng" algn="ctr">
                      <a:solidFill>
                        <a:srgbClr val="A6A6A6"/>
                      </a:solidFill>
                      <a:prstDash val="solid"/>
                      <a:round/>
                      <a:headEnd type="none" w="med" len="med"/>
                      <a:tailEnd type="none" w="med" len="med"/>
                    </a:lnT>
                    <a:lnB>
                      <a:noFill/>
                    </a:lnB>
                    <a:solidFill>
                      <a:srgbClr val="BFBFBF"/>
                    </a:solidFill>
                  </a:tcPr>
                </a:tc>
                <a:tc>
                  <a:txBody>
                    <a:bodyPr/>
                    <a:lstStyle/>
                    <a:p>
                      <a:pPr algn="ctr" fontAlgn="ctr"/>
                      <a:r>
                        <a:rPr lang="en-US" sz="600" b="1" i="0" u="none" strike="noStrike">
                          <a:solidFill>
                            <a:srgbClr val="000000"/>
                          </a:solidFill>
                          <a:effectLst/>
                          <a:latin typeface="Calibri" panose="020F0502020204030204" pitchFamily="34" charset="0"/>
                        </a:rPr>
                        <a:t>25</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w="6350" cap="flat" cmpd="sng" algn="ctr">
                      <a:solidFill>
                        <a:srgbClr val="A6A6A6"/>
                      </a:solidFill>
                      <a:prstDash val="solid"/>
                      <a:round/>
                      <a:headEnd type="none" w="med" len="med"/>
                      <a:tailEnd type="none" w="med" len="med"/>
                    </a:lnT>
                    <a:lnB>
                      <a:noFill/>
                    </a:lnB>
                    <a:solidFill>
                      <a:srgbClr val="BFBFBF"/>
                    </a:solidFill>
                  </a:tcPr>
                </a:tc>
                <a:extLst>
                  <a:ext uri="{0D108BD9-81ED-4DB2-BD59-A6C34878D82A}">
                    <a16:rowId xmlns:a16="http://schemas.microsoft.com/office/drawing/2014/main" val="1733333476"/>
                  </a:ext>
                </a:extLst>
              </a:tr>
              <a:tr h="91440">
                <a:tc>
                  <a:txBody>
                    <a:bodyPr/>
                    <a:lstStyle/>
                    <a:p>
                      <a:pPr algn="l" fontAlgn="ctr"/>
                      <a:endParaRPr lang="en-US" sz="900" b="0" i="0" u="none" strike="noStrike">
                        <a:solidFill>
                          <a:srgbClr val="000000"/>
                        </a:solidFill>
                        <a:effectLst/>
                        <a:latin typeface="Calibri" panose="020F0502020204030204" pitchFamily="34" charset="0"/>
                      </a:endParaRPr>
                    </a:p>
                  </a:txBody>
                  <a:tcPr marL="84167" marR="4676" marT="4676" marB="0" anchor="ctr">
                    <a:lnL>
                      <a:noFill/>
                    </a:lnL>
                    <a:lnR>
                      <a:noFill/>
                    </a:lnR>
                    <a:lnT>
                      <a:noFill/>
                    </a:lnT>
                    <a:lnB w="12700" cap="flat" cmpd="sng" algn="ctr">
                      <a:solidFill>
                        <a:schemeClr val="tx1">
                          <a:lumMod val="75000"/>
                          <a:lumOff val="25000"/>
                        </a:schemeClr>
                      </a:solidFill>
                      <a:prstDash val="solid"/>
                      <a:round/>
                      <a:headEnd type="none" w="med" len="med"/>
                      <a:tailEnd type="none" w="med" len="med"/>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4676" marR="4676" marT="4676" marB="0" anchor="b">
                    <a:lnL>
                      <a:noFill/>
                    </a:lnL>
                    <a:lnR>
                      <a:noFill/>
                    </a:lnR>
                    <a:lnT>
                      <a:noFill/>
                    </a:lnT>
                    <a:lnB w="12700" cap="flat" cmpd="sng" algn="ctr">
                      <a:solidFill>
                        <a:schemeClr val="tx1">
                          <a:lumMod val="75000"/>
                          <a:lumOff val="25000"/>
                        </a:schemeClr>
                      </a:solidFill>
                      <a:prstDash val="solid"/>
                      <a:round/>
                      <a:headEnd type="none" w="med" len="med"/>
                      <a:tailEnd type="none" w="med" len="med"/>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4676" marR="4676" marT="4676" marB="0" anchor="b">
                    <a:lnL>
                      <a:noFill/>
                    </a:lnL>
                    <a:lnR>
                      <a:noFill/>
                    </a:lnR>
                    <a:lnT>
                      <a:noFill/>
                    </a:lnT>
                    <a:lnB w="12700" cap="flat" cmpd="sng" algn="ctr">
                      <a:solidFill>
                        <a:schemeClr val="tx1">
                          <a:lumMod val="75000"/>
                          <a:lumOff val="25000"/>
                        </a:schemeClr>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4676" marR="4676" marT="4676" marB="0" anchor="b">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A6A6A6"/>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A6A6A6"/>
                      </a:solidFill>
                      <a:prstDash val="solid"/>
                      <a:round/>
                      <a:headEnd type="none" w="med" len="med"/>
                      <a:tailEnd type="none" w="med" len="med"/>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a:noFill/>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w="6350" cap="flat" cmpd="sng" algn="ctr">
                      <a:solidFill>
                        <a:srgbClr val="A6A6A6"/>
                      </a:solidFill>
                      <a:prstDash val="solid"/>
                      <a:round/>
                      <a:headEnd type="none" w="med" len="med"/>
                      <a:tailEnd type="none" w="med" len="med"/>
                    </a:lnB>
                    <a:solidFill>
                      <a:srgbClr val="BFBFBF"/>
                    </a:solidFill>
                  </a:tcPr>
                </a:tc>
                <a:extLst>
                  <a:ext uri="{0D108BD9-81ED-4DB2-BD59-A6C34878D82A}">
                    <a16:rowId xmlns:a16="http://schemas.microsoft.com/office/drawing/2014/main" val="2960396700"/>
                  </a:ext>
                </a:extLst>
              </a:tr>
              <a:tr h="91440">
                <a:tc>
                  <a:txBody>
                    <a:bodyPr/>
                    <a:lstStyle/>
                    <a:p>
                      <a:pPr algn="l" fontAlgn="ctr"/>
                      <a:r>
                        <a:rPr lang="en-US" sz="1050" b="1" i="0" u="none" strike="noStrike" dirty="0">
                          <a:solidFill>
                            <a:srgbClr val="FFFFFF"/>
                          </a:solidFill>
                          <a:effectLst/>
                          <a:latin typeface="Calibri" panose="020F0502020204030204" pitchFamily="34" charset="0"/>
                        </a:rPr>
                        <a:t>Milestone description</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w="12700" cap="flat" cmpd="sng" algn="ctr">
                      <a:solidFill>
                        <a:schemeClr val="tx1">
                          <a:lumMod val="75000"/>
                          <a:lumOff val="25000"/>
                        </a:schemeClr>
                      </a:solidFill>
                      <a:prstDash val="solid"/>
                      <a:round/>
                      <a:headEnd type="none" w="med" len="med"/>
                      <a:tailEnd type="none" w="med" len="med"/>
                    </a:lnT>
                    <a:lnB>
                      <a:noFill/>
                    </a:lnB>
                    <a:solidFill>
                      <a:srgbClr val="404040"/>
                    </a:solidFill>
                  </a:tcPr>
                </a:tc>
                <a:tc>
                  <a:txBody>
                    <a:bodyPr/>
                    <a:lstStyle/>
                    <a:p>
                      <a:pPr algn="ctr" fontAlgn="ctr"/>
                      <a:r>
                        <a:rPr lang="en-US" sz="1050" b="1" i="0" u="none" strike="noStrike">
                          <a:solidFill>
                            <a:srgbClr val="FFFFFF"/>
                          </a:solidFill>
                          <a:effectLst/>
                          <a:latin typeface="Calibri" panose="020F0502020204030204" pitchFamily="34" charset="0"/>
                        </a:rPr>
                        <a:t>Start</a:t>
                      </a:r>
                    </a:p>
                  </a:txBody>
                  <a:tcPr marL="4676" marR="4676" marT="4676" marB="0" anchor="ctr">
                    <a:lnL>
                      <a:noFill/>
                    </a:lnL>
                    <a:lnR>
                      <a:noFill/>
                    </a:lnR>
                    <a:lnT w="12700" cap="flat" cmpd="sng" algn="ctr">
                      <a:solidFill>
                        <a:schemeClr val="tx1">
                          <a:lumMod val="75000"/>
                          <a:lumOff val="25000"/>
                        </a:schemeClr>
                      </a:solidFill>
                      <a:prstDash val="solid"/>
                      <a:round/>
                      <a:headEnd type="none" w="med" len="med"/>
                      <a:tailEnd type="none" w="med" len="med"/>
                    </a:lnT>
                    <a:lnB>
                      <a:noFill/>
                    </a:lnB>
                    <a:solidFill>
                      <a:srgbClr val="404040"/>
                    </a:solidFill>
                  </a:tcPr>
                </a:tc>
                <a:tc>
                  <a:txBody>
                    <a:bodyPr/>
                    <a:lstStyle/>
                    <a:p>
                      <a:pPr algn="ctr" fontAlgn="ctr"/>
                      <a:r>
                        <a:rPr lang="en-US" sz="1050" b="1" i="0" u="none" strike="noStrike" dirty="0">
                          <a:solidFill>
                            <a:srgbClr val="FFFFFF"/>
                          </a:solidFill>
                          <a:effectLst/>
                          <a:latin typeface="Calibri" panose="020F0502020204030204" pitchFamily="34" charset="0"/>
                        </a:rPr>
                        <a:t>Days</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a:noFill/>
                    </a:lnB>
                    <a:solidFill>
                      <a:srgbClr val="404040"/>
                    </a:solidFill>
                  </a:tcPr>
                </a:tc>
                <a:tc>
                  <a:txBody>
                    <a:bodyPr/>
                    <a:lstStyle/>
                    <a:p>
                      <a:pPr algn="ctr" fontAlgn="ctr"/>
                      <a:r>
                        <a:rPr lang="en-US" sz="900" b="1" i="0" u="none" strike="noStrike">
                          <a:solidFill>
                            <a:srgbClr val="FFFFFF"/>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M</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W</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T</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F</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S</a:t>
                      </a:r>
                    </a:p>
                  </a:txBody>
                  <a:tcPr marL="4676" marR="4676" marT="4676" marB="0" anchor="ctr">
                    <a:lnL w="6350" cap="flat" cmpd="sng" algn="ctr">
                      <a:solidFill>
                        <a:srgbClr val="A6A6A6"/>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BFBFBF"/>
                    </a:solidFill>
                  </a:tcPr>
                </a:tc>
                <a:extLst>
                  <a:ext uri="{0D108BD9-81ED-4DB2-BD59-A6C34878D82A}">
                    <a16:rowId xmlns:a16="http://schemas.microsoft.com/office/drawing/2014/main" val="4240372325"/>
                  </a:ext>
                </a:extLst>
              </a:tr>
              <a:tr h="91440">
                <a:tc>
                  <a:txBody>
                    <a:bodyPr/>
                    <a:lstStyle/>
                    <a:p>
                      <a:pPr algn="l" fontAlgn="ctr"/>
                      <a:r>
                        <a:rPr lang="en-US" sz="1050" b="1" i="0" u="none" strike="noStrike" dirty="0">
                          <a:solidFill>
                            <a:srgbClr val="0C1652"/>
                          </a:solidFill>
                          <a:effectLst/>
                          <a:latin typeface="Calibri" panose="020F0502020204030204" pitchFamily="34" charset="0"/>
                        </a:rPr>
                        <a:t>Phase 1: Theoretical Research</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a:noFill/>
                    </a:lnL>
                    <a:lnR>
                      <a:noFill/>
                    </a:lnR>
                    <a:lnT>
                      <a:noFill/>
                    </a:lnT>
                    <a:lnB>
                      <a:noFill/>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773003884"/>
                  </a:ext>
                </a:extLst>
              </a:tr>
              <a:tr h="91440">
                <a:tc>
                  <a:txBody>
                    <a:bodyPr/>
                    <a:lstStyle/>
                    <a:p>
                      <a:pPr algn="l" fontAlgn="ctr"/>
                      <a:r>
                        <a:rPr lang="en-US" sz="900" b="0" i="0" u="none" strike="noStrike" dirty="0">
                          <a:solidFill>
                            <a:srgbClr val="000000"/>
                          </a:solidFill>
                          <a:effectLst/>
                          <a:latin typeface="Calibri" panose="020F0502020204030204" pitchFamily="34" charset="0"/>
                        </a:rPr>
                        <a:t>Study theory of Generative AI (Auto encoder, GAN , DDPM)</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12/15/2023</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3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46290176"/>
                  </a:ext>
                </a:extLst>
              </a:tr>
              <a:tr h="91440">
                <a:tc>
                  <a:txBody>
                    <a:bodyPr/>
                    <a:lstStyle/>
                    <a:p>
                      <a:pPr algn="l" fontAlgn="ctr"/>
                      <a:r>
                        <a:rPr lang="en-US" sz="900" b="0" i="0" u="none" strike="noStrike" dirty="0">
                          <a:solidFill>
                            <a:srgbClr val="000000"/>
                          </a:solidFill>
                          <a:effectLst/>
                          <a:latin typeface="Calibri" panose="020F0502020204030204" pitchFamily="34" charset="0"/>
                        </a:rPr>
                        <a:t>Studying Image Formats (Lossy : JPEG, Lossless: PNG)</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12/18/2023</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2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13490278"/>
                  </a:ext>
                </a:extLst>
              </a:tr>
              <a:tr h="91440">
                <a:tc>
                  <a:txBody>
                    <a:bodyPr/>
                    <a:lstStyle/>
                    <a:p>
                      <a:pPr algn="l" fontAlgn="ctr"/>
                      <a:r>
                        <a:rPr lang="en-US" sz="900" b="0" i="0" u="none" strike="noStrike">
                          <a:solidFill>
                            <a:srgbClr val="000000"/>
                          </a:solidFill>
                          <a:effectLst/>
                          <a:latin typeface="Calibri" panose="020F0502020204030204" pitchFamily="34" charset="0"/>
                        </a:rPr>
                        <a:t>Reading in Deep Fake detection</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12/20/2023</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3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429829989"/>
                  </a:ext>
                </a:extLst>
              </a:tr>
              <a:tr h="91440">
                <a:tc>
                  <a:txBody>
                    <a:bodyPr/>
                    <a:lstStyle/>
                    <a:p>
                      <a:pPr algn="l" fontAlgn="ctr"/>
                      <a:r>
                        <a:rPr lang="en-US" sz="900" b="0" i="0" u="none" strike="noStrike">
                          <a:solidFill>
                            <a:srgbClr val="000000"/>
                          </a:solidFill>
                          <a:effectLst/>
                          <a:latin typeface="Calibri" panose="020F0502020204030204" pitchFamily="34" charset="0"/>
                        </a:rPr>
                        <a:t>Study theory of wavelets for computer vision</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12/23/2023</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2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94982738"/>
                  </a:ext>
                </a:extLst>
              </a:tr>
              <a:tr h="91440">
                <a:tc>
                  <a:txBody>
                    <a:bodyPr/>
                    <a:lstStyle/>
                    <a:p>
                      <a:pPr algn="l" fontAlgn="ctr"/>
                      <a:r>
                        <a:rPr lang="en-US" sz="900" b="0" i="0" u="none" strike="noStrike" dirty="0">
                          <a:solidFill>
                            <a:srgbClr val="000000"/>
                          </a:solidFill>
                          <a:effectLst/>
                          <a:latin typeface="Calibri" panose="020F0502020204030204" pitchFamily="34" charset="0"/>
                        </a:rPr>
                        <a:t>Researching Suitable Datasets (Like: Flickr-Faces-HQ)</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12/25/2023</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085846219"/>
                  </a:ext>
                </a:extLst>
              </a:tr>
              <a:tr h="91440">
                <a:tc>
                  <a:txBody>
                    <a:bodyPr/>
                    <a:lstStyle/>
                    <a:p>
                      <a:pPr algn="l" fontAlgn="ctr"/>
                      <a:r>
                        <a:rPr lang="en-US" sz="900" b="0" i="0" u="none" strike="noStrike">
                          <a:solidFill>
                            <a:srgbClr val="000000"/>
                          </a:solidFill>
                          <a:effectLst/>
                          <a:latin typeface="Calibri" panose="020F0502020204030204" pitchFamily="34" charset="0"/>
                        </a:rPr>
                        <a:t>Draft Section 2 and 3 of the Paper</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12/26/2023</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39470989"/>
                  </a:ext>
                </a:extLst>
              </a:tr>
              <a:tr h="91440">
                <a:tc>
                  <a:txBody>
                    <a:bodyPr/>
                    <a:lstStyle/>
                    <a:p>
                      <a:pPr algn="l" fontAlgn="ctr"/>
                      <a:r>
                        <a:rPr lang="en-US" sz="900" b="0" i="0" u="none" strike="noStrike">
                          <a:solidFill>
                            <a:srgbClr val="000000"/>
                          </a:solidFill>
                          <a:effectLst/>
                          <a:latin typeface="Calibri" panose="020F0502020204030204" pitchFamily="34" charset="0"/>
                        </a:rPr>
                        <a:t>Submit to Review</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12/26/2023</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a:noFill/>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08441118"/>
                  </a:ext>
                </a:extLst>
              </a:tr>
              <a:tr h="91440">
                <a:tc>
                  <a:txBody>
                    <a:bodyPr/>
                    <a:lstStyle/>
                    <a:p>
                      <a:pPr algn="l" fontAlgn="ctr"/>
                      <a:r>
                        <a:rPr lang="en-US" sz="900" b="0" i="0" u="none" strike="noStrike">
                          <a:solidFill>
                            <a:srgbClr val="000000"/>
                          </a:solidFill>
                          <a:effectLst/>
                          <a:latin typeface="Calibri" panose="020F0502020204030204" pitchFamily="34" charset="0"/>
                        </a:rPr>
                        <a:t>Revision By the Supervisor</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12/27/2023</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4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507375338"/>
                  </a:ext>
                </a:extLst>
              </a:tr>
              <a:tr h="91440">
                <a:tc>
                  <a:txBody>
                    <a:bodyPr/>
                    <a:lstStyle/>
                    <a:p>
                      <a:pPr algn="l" fontAlgn="ctr"/>
                      <a:r>
                        <a:rPr lang="en-US" sz="900" b="0" i="0" u="none" strike="noStrike">
                          <a:solidFill>
                            <a:srgbClr val="000000"/>
                          </a:solidFill>
                          <a:effectLst/>
                          <a:latin typeface="Calibri" panose="020F0502020204030204" pitchFamily="34" charset="0"/>
                        </a:rPr>
                        <a:t>Include recommendations of Supervisor</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12/31/2023</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31803293"/>
                  </a:ext>
                </a:extLst>
              </a:tr>
              <a:tr h="91440">
                <a:tc>
                  <a:txBody>
                    <a:bodyPr/>
                    <a:lstStyle/>
                    <a:p>
                      <a:pPr algn="l" fontAlgn="ctr"/>
                      <a:r>
                        <a:rPr lang="en-US" sz="900" b="0" i="0" u="none" strike="noStrike">
                          <a:solidFill>
                            <a:srgbClr val="000000"/>
                          </a:solidFill>
                          <a:effectLst/>
                          <a:latin typeface="Calibri" panose="020F0502020204030204" pitchFamily="34" charset="0"/>
                        </a:rPr>
                        <a:t>Complete Phase 1</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12/31/2023</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FF"/>
                          </a:solidFill>
                          <a:effectLst/>
                          <a:latin typeface="Calibri" panose="020F0502020204030204" pitchFamily="34" charset="0"/>
                          <a:ea typeface="+mn-ea"/>
                          <a:cs typeface="+mn-cs"/>
                        </a:rPr>
                        <a:t>1</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182401642"/>
                  </a:ext>
                </a:extLst>
              </a:tr>
              <a:tr h="91440">
                <a:tc>
                  <a:txBody>
                    <a:bodyPr/>
                    <a:lstStyle/>
                    <a:p>
                      <a:pPr algn="l" fontAlgn="ctr"/>
                      <a:r>
                        <a:rPr lang="en-US" sz="1050" b="1" i="0" u="none" strike="noStrike">
                          <a:solidFill>
                            <a:srgbClr val="0C1652"/>
                          </a:solidFill>
                          <a:effectLst/>
                          <a:latin typeface="Calibri" panose="020F0502020204030204" pitchFamily="34" charset="0"/>
                        </a:rPr>
                        <a:t>Phase 2: Tools Preparation</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a:noFill/>
                    </a:lnL>
                    <a:lnR>
                      <a:noFill/>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298975221"/>
                  </a:ext>
                </a:extLst>
              </a:tr>
              <a:tr h="91440">
                <a:tc>
                  <a:txBody>
                    <a:bodyPr/>
                    <a:lstStyle/>
                    <a:p>
                      <a:pPr algn="l" fontAlgn="ctr"/>
                      <a:r>
                        <a:rPr lang="en-US" sz="900" b="0" i="0" u="none" strike="noStrike">
                          <a:solidFill>
                            <a:srgbClr val="000000"/>
                          </a:solidFill>
                          <a:effectLst/>
                          <a:latin typeface="Calibri" panose="020F0502020204030204" pitchFamily="34" charset="0"/>
                        </a:rPr>
                        <a:t>Study OpenCV Library</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12/27/2023</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2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072638782"/>
                  </a:ext>
                </a:extLst>
              </a:tr>
              <a:tr h="91440">
                <a:tc>
                  <a:txBody>
                    <a:bodyPr/>
                    <a:lstStyle/>
                    <a:p>
                      <a:pPr algn="l" fontAlgn="ctr"/>
                      <a:r>
                        <a:rPr lang="en-US" sz="900" b="0" i="0" u="none" strike="noStrike">
                          <a:solidFill>
                            <a:srgbClr val="000000"/>
                          </a:solidFill>
                          <a:effectLst/>
                          <a:latin typeface="Calibri" panose="020F0502020204030204" pitchFamily="34" charset="0"/>
                        </a:rPr>
                        <a:t>Reviewing Pytorch</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1/1/2024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3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837647825"/>
                  </a:ext>
                </a:extLst>
              </a:tr>
              <a:tr h="91440">
                <a:tc>
                  <a:txBody>
                    <a:bodyPr/>
                    <a:lstStyle/>
                    <a:p>
                      <a:pPr algn="l" fontAlgn="ctr"/>
                      <a:r>
                        <a:rPr lang="en-US" sz="900" b="0" i="0" u="none" strike="noStrike">
                          <a:solidFill>
                            <a:srgbClr val="000000"/>
                          </a:solidFill>
                          <a:effectLst/>
                          <a:latin typeface="Calibri" panose="020F0502020204030204" pitchFamily="34" charset="0"/>
                        </a:rPr>
                        <a:t>Decide Min HW Configuration for Training the Models</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1/4/2024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811350279"/>
                  </a:ext>
                </a:extLst>
              </a:tr>
              <a:tr h="91440">
                <a:tc>
                  <a:txBody>
                    <a:bodyPr/>
                    <a:lstStyle/>
                    <a:p>
                      <a:pPr algn="l" fontAlgn="ctr"/>
                      <a:r>
                        <a:rPr lang="en-US" sz="900" b="0" i="0" u="none" strike="noStrike">
                          <a:solidFill>
                            <a:srgbClr val="000000"/>
                          </a:solidFill>
                          <a:effectLst/>
                          <a:latin typeface="Calibri" panose="020F0502020204030204" pitchFamily="34" charset="0"/>
                        </a:rPr>
                        <a:t>Download the Datasets</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1/4/2024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a:noFill/>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108837816"/>
                  </a:ext>
                </a:extLst>
              </a:tr>
              <a:tr h="91440">
                <a:tc>
                  <a:txBody>
                    <a:bodyPr/>
                    <a:lstStyle/>
                    <a:p>
                      <a:pPr algn="l" fontAlgn="ctr"/>
                      <a:r>
                        <a:rPr lang="en-US" sz="900" b="0" i="0" u="none" strike="noStrike">
                          <a:solidFill>
                            <a:srgbClr val="000000"/>
                          </a:solidFill>
                          <a:effectLst/>
                          <a:latin typeface="Calibri" panose="020F0502020204030204" pitchFamily="34" charset="0"/>
                        </a:rPr>
                        <a:t>Get the setup ready </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1/5/2024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3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671113090"/>
                  </a:ext>
                </a:extLst>
              </a:tr>
              <a:tr h="91440">
                <a:tc>
                  <a:txBody>
                    <a:bodyPr/>
                    <a:lstStyle/>
                    <a:p>
                      <a:pPr algn="l" fontAlgn="ctr"/>
                      <a:r>
                        <a:rPr lang="en-US" sz="900" b="0" i="0" u="none" strike="noStrike">
                          <a:solidFill>
                            <a:srgbClr val="000000"/>
                          </a:solidFill>
                          <a:effectLst/>
                          <a:latin typeface="Calibri" panose="020F0502020204030204" pitchFamily="34" charset="0"/>
                        </a:rPr>
                        <a:t>Complete Phase 2</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1/7/2024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FF"/>
                          </a:solidFill>
                          <a:effectLst/>
                          <a:latin typeface="Calibri" panose="020F0502020204030204" pitchFamily="34" charset="0"/>
                          <a:ea typeface="+mn-ea"/>
                          <a:cs typeface="+mn-cs"/>
                        </a:rPr>
                        <a:t>1</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416414770"/>
                  </a:ext>
                </a:extLst>
              </a:tr>
              <a:tr h="91440">
                <a:tc>
                  <a:txBody>
                    <a:bodyPr/>
                    <a:lstStyle/>
                    <a:p>
                      <a:pPr algn="l" fontAlgn="ctr"/>
                      <a:r>
                        <a:rPr lang="en-US" sz="1050" b="1" i="0" u="none" strike="noStrike">
                          <a:solidFill>
                            <a:srgbClr val="0C1652"/>
                          </a:solidFill>
                          <a:effectLst/>
                          <a:latin typeface="Calibri" panose="020F0502020204030204" pitchFamily="34" charset="0"/>
                        </a:rPr>
                        <a:t>Phase 3: Writing Code</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a:noFill/>
                    </a:lnL>
                    <a:lnR>
                      <a:noFill/>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817798460"/>
                  </a:ext>
                </a:extLst>
              </a:tr>
              <a:tr h="91440">
                <a:tc>
                  <a:txBody>
                    <a:bodyPr/>
                    <a:lstStyle/>
                    <a:p>
                      <a:pPr algn="l" fontAlgn="ctr"/>
                      <a:r>
                        <a:rPr lang="en-US" sz="900" b="0" i="0" u="none" strike="noStrike">
                          <a:solidFill>
                            <a:srgbClr val="000000"/>
                          </a:solidFill>
                          <a:effectLst/>
                          <a:latin typeface="Calibri" panose="020F0502020204030204" pitchFamily="34" charset="0"/>
                        </a:rPr>
                        <a:t>Coding Image Pre Processing</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1/8/2024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3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712171492"/>
                  </a:ext>
                </a:extLst>
              </a:tr>
              <a:tr h="91440">
                <a:tc>
                  <a:txBody>
                    <a:bodyPr/>
                    <a:lstStyle/>
                    <a:p>
                      <a:pPr algn="l" fontAlgn="ctr"/>
                      <a:r>
                        <a:rPr lang="en-US" sz="900" b="0" i="0" u="none" strike="noStrike">
                          <a:solidFill>
                            <a:srgbClr val="000000"/>
                          </a:solidFill>
                          <a:effectLst/>
                          <a:latin typeface="Calibri" panose="020F0502020204030204" pitchFamily="34" charset="0"/>
                        </a:rPr>
                        <a:t>Coding the Features Extraction Model</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1/11/2024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4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262201936"/>
                  </a:ext>
                </a:extLst>
              </a:tr>
              <a:tr h="91440">
                <a:tc>
                  <a:txBody>
                    <a:bodyPr/>
                    <a:lstStyle/>
                    <a:p>
                      <a:pPr algn="l" fontAlgn="ctr"/>
                      <a:r>
                        <a:rPr lang="en-US" sz="900" b="0" i="0" u="none" strike="noStrike">
                          <a:solidFill>
                            <a:srgbClr val="000000"/>
                          </a:solidFill>
                          <a:effectLst/>
                          <a:latin typeface="Calibri" panose="020F0502020204030204" pitchFamily="34" charset="0"/>
                        </a:rPr>
                        <a:t>Coding the Classification Model</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1/15/2024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5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838314285"/>
                  </a:ext>
                </a:extLst>
              </a:tr>
              <a:tr h="91440">
                <a:tc>
                  <a:txBody>
                    <a:bodyPr/>
                    <a:lstStyle/>
                    <a:p>
                      <a:pPr algn="l" fontAlgn="ctr"/>
                      <a:r>
                        <a:rPr lang="en-US" sz="900" b="0" i="0" u="none" strike="noStrike">
                          <a:solidFill>
                            <a:srgbClr val="000000"/>
                          </a:solidFill>
                          <a:effectLst/>
                          <a:latin typeface="Calibri" panose="020F0502020204030204" pitchFamily="34" charset="0"/>
                        </a:rPr>
                        <a:t>Coding Measurement Metrics</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1/20/2024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823417800"/>
                  </a:ext>
                </a:extLst>
              </a:tr>
              <a:tr h="91440">
                <a:tc>
                  <a:txBody>
                    <a:bodyPr/>
                    <a:lstStyle/>
                    <a:p>
                      <a:pPr algn="l" fontAlgn="ctr"/>
                      <a:r>
                        <a:rPr lang="en-US" sz="900" b="0" i="0" u="none" strike="noStrike" dirty="0">
                          <a:solidFill>
                            <a:srgbClr val="000000"/>
                          </a:solidFill>
                          <a:effectLst/>
                          <a:latin typeface="Calibri" panose="020F0502020204030204" pitchFamily="34" charset="0"/>
                        </a:rPr>
                        <a:t>Coding Visualization</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1/21/2024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2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09394256"/>
                  </a:ext>
                </a:extLst>
              </a:tr>
              <a:tr h="91440">
                <a:tc>
                  <a:txBody>
                    <a:bodyPr/>
                    <a:lstStyle/>
                    <a:p>
                      <a:pPr algn="l" fontAlgn="ctr"/>
                      <a:r>
                        <a:rPr lang="en-US" sz="900" b="0" i="0" u="none" strike="noStrike">
                          <a:solidFill>
                            <a:srgbClr val="000000"/>
                          </a:solidFill>
                          <a:effectLst/>
                          <a:latin typeface="Calibri" panose="020F0502020204030204" pitchFamily="34" charset="0"/>
                        </a:rPr>
                        <a:t>Model Training and Optimize Hyper Parameters</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1/23/2024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7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44950077"/>
                  </a:ext>
                </a:extLst>
              </a:tr>
              <a:tr h="91440">
                <a:tc>
                  <a:txBody>
                    <a:bodyPr/>
                    <a:lstStyle/>
                    <a:p>
                      <a:pPr algn="l" fontAlgn="ctr"/>
                      <a:r>
                        <a:rPr lang="en-US" sz="900" b="0" i="0" u="none" strike="noStrike">
                          <a:solidFill>
                            <a:srgbClr val="000000"/>
                          </a:solidFill>
                          <a:effectLst/>
                          <a:latin typeface="Calibri" panose="020F0502020204030204" pitchFamily="34" charset="0"/>
                        </a:rPr>
                        <a:t>Draft Sections 4 and 5 of the Paper</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1/30/2024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2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205926874"/>
                  </a:ext>
                </a:extLst>
              </a:tr>
              <a:tr h="91440">
                <a:tc>
                  <a:txBody>
                    <a:bodyPr/>
                    <a:lstStyle/>
                    <a:p>
                      <a:pPr algn="l" fontAlgn="ctr"/>
                      <a:r>
                        <a:rPr lang="en-US" sz="900" b="0" i="0" u="none" strike="noStrike">
                          <a:solidFill>
                            <a:srgbClr val="000000"/>
                          </a:solidFill>
                          <a:effectLst/>
                          <a:latin typeface="Calibri" panose="020F0502020204030204" pitchFamily="34" charset="0"/>
                        </a:rPr>
                        <a:t>Submit to Review</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1/31/2024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a:noFill/>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00728270"/>
                  </a:ext>
                </a:extLst>
              </a:tr>
              <a:tr h="91440">
                <a:tc>
                  <a:txBody>
                    <a:bodyPr/>
                    <a:lstStyle/>
                    <a:p>
                      <a:pPr algn="l" fontAlgn="ctr"/>
                      <a:r>
                        <a:rPr lang="en-US" sz="900" b="0" i="0" u="none" strike="noStrike">
                          <a:solidFill>
                            <a:srgbClr val="000000"/>
                          </a:solidFill>
                          <a:effectLst/>
                          <a:latin typeface="Calibri" panose="020F0502020204030204" pitchFamily="34" charset="0"/>
                        </a:rPr>
                        <a:t>Revision By the Supervisor</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2/1/2024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4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24008870"/>
                  </a:ext>
                </a:extLst>
              </a:tr>
              <a:tr h="91440">
                <a:tc>
                  <a:txBody>
                    <a:bodyPr/>
                    <a:lstStyle/>
                    <a:p>
                      <a:pPr algn="l" fontAlgn="ctr"/>
                      <a:r>
                        <a:rPr lang="en-US" sz="900" b="0" i="0" u="none" strike="noStrike">
                          <a:solidFill>
                            <a:srgbClr val="000000"/>
                          </a:solidFill>
                          <a:effectLst/>
                          <a:latin typeface="Calibri" panose="020F0502020204030204" pitchFamily="34" charset="0"/>
                        </a:rPr>
                        <a:t>Include recommendations of Supervisor</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2/5/2024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025317592"/>
                  </a:ext>
                </a:extLst>
              </a:tr>
              <a:tr h="91440">
                <a:tc>
                  <a:txBody>
                    <a:bodyPr/>
                    <a:lstStyle/>
                    <a:p>
                      <a:pPr algn="l" fontAlgn="ctr"/>
                      <a:r>
                        <a:rPr lang="en-US" sz="900" b="0" i="0" u="none" strike="noStrike">
                          <a:solidFill>
                            <a:srgbClr val="000000"/>
                          </a:solidFill>
                          <a:effectLst/>
                          <a:latin typeface="Calibri" panose="020F0502020204030204" pitchFamily="34" charset="0"/>
                        </a:rPr>
                        <a:t>Complete Phase 3</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2/5/2024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marL="0" algn="ctr" defTabSz="914400" rtl="0" eaLnBrk="1" fontAlgn="ctr" latinLnBrk="0" hangingPunct="1"/>
                      <a:r>
                        <a:rPr lang="en-US" sz="700" b="1" i="0" u="none" strike="noStrike" kern="1200" dirty="0">
                          <a:solidFill>
                            <a:srgbClr val="0000FF"/>
                          </a:solidFill>
                          <a:effectLst/>
                          <a:latin typeface="Calibri" panose="020F0502020204030204" pitchFamily="34" charset="0"/>
                          <a:ea typeface="+mn-ea"/>
                          <a:cs typeface="+mn-cs"/>
                        </a:rPr>
                        <a:t>1</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88782075"/>
                  </a:ext>
                </a:extLst>
              </a:tr>
              <a:tr h="91440">
                <a:tc>
                  <a:txBody>
                    <a:bodyPr/>
                    <a:lstStyle/>
                    <a:p>
                      <a:pPr algn="l" fontAlgn="ctr"/>
                      <a:r>
                        <a:rPr lang="en-US" sz="1050" b="1" i="0" u="none" strike="noStrike">
                          <a:solidFill>
                            <a:srgbClr val="0C1652"/>
                          </a:solidFill>
                          <a:effectLst/>
                          <a:latin typeface="Calibri" panose="020F0502020204030204" pitchFamily="34" charset="0"/>
                        </a:rPr>
                        <a:t>Phase 4: Finalizing the Paper</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a:noFill/>
                    </a:lnL>
                    <a:lnR>
                      <a:noFill/>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543530049"/>
                  </a:ext>
                </a:extLst>
              </a:tr>
              <a:tr h="91440">
                <a:tc>
                  <a:txBody>
                    <a:bodyPr/>
                    <a:lstStyle/>
                    <a:p>
                      <a:pPr algn="l" fontAlgn="ctr"/>
                      <a:r>
                        <a:rPr lang="en-US" sz="900" b="0" i="0" u="none" strike="noStrike">
                          <a:solidFill>
                            <a:srgbClr val="000000"/>
                          </a:solidFill>
                          <a:effectLst/>
                          <a:latin typeface="Calibri" panose="020F0502020204030204" pitchFamily="34" charset="0"/>
                        </a:rPr>
                        <a:t>Complete the remaining sections</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Calibri" panose="020F0502020204030204" pitchFamily="34" charset="0"/>
                        </a:rPr>
                        <a:t>2/1/2024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2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241432062"/>
                  </a:ext>
                </a:extLst>
              </a:tr>
              <a:tr h="91440">
                <a:tc>
                  <a:txBody>
                    <a:bodyPr/>
                    <a:lstStyle/>
                    <a:p>
                      <a:pPr algn="l" fontAlgn="ctr"/>
                      <a:r>
                        <a:rPr lang="en-US" sz="900" b="0" i="0" u="none" strike="noStrike">
                          <a:solidFill>
                            <a:srgbClr val="000000"/>
                          </a:solidFill>
                          <a:effectLst/>
                          <a:latin typeface="Calibri" panose="020F0502020204030204" pitchFamily="34" charset="0"/>
                        </a:rPr>
                        <a:t>Optimize Spelling, Grammer and Formating</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2/6/2024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448367561"/>
                  </a:ext>
                </a:extLst>
              </a:tr>
              <a:tr h="91440">
                <a:tc>
                  <a:txBody>
                    <a:bodyPr/>
                    <a:lstStyle/>
                    <a:p>
                      <a:pPr algn="l" fontAlgn="ctr"/>
                      <a:r>
                        <a:rPr lang="en-US" sz="900" b="0" i="0" u="none" strike="noStrike">
                          <a:solidFill>
                            <a:srgbClr val="000000"/>
                          </a:solidFill>
                          <a:effectLst/>
                          <a:latin typeface="Calibri" panose="020F0502020204030204" pitchFamily="34" charset="0"/>
                        </a:rPr>
                        <a:t>Submit to Review</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2/6/2024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a:noFill/>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896071247"/>
                  </a:ext>
                </a:extLst>
              </a:tr>
              <a:tr h="91440">
                <a:tc>
                  <a:txBody>
                    <a:bodyPr/>
                    <a:lstStyle/>
                    <a:p>
                      <a:pPr algn="l" fontAlgn="ctr"/>
                      <a:r>
                        <a:rPr lang="en-US" sz="900" b="0" i="0" u="none" strike="noStrike">
                          <a:solidFill>
                            <a:srgbClr val="000000"/>
                          </a:solidFill>
                          <a:effectLst/>
                          <a:latin typeface="Calibri" panose="020F0502020204030204" pitchFamily="34" charset="0"/>
                        </a:rPr>
                        <a:t>Revision By the Supervisor</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2/7/2024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4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a:noFill/>
                    </a:lnR>
                    <a:lnT w="6350" cap="flat" cmpd="sng" algn="ctr">
                      <a:solidFill>
                        <a:srgbClr val="D9D9D9"/>
                      </a:solidFill>
                      <a:prstDash val="solid"/>
                      <a:round/>
                      <a:headEnd type="none" w="med" len="med"/>
                      <a:tailEnd type="none" w="med" len="med"/>
                    </a:lnT>
                    <a:lnB>
                      <a:noFill/>
                    </a:lnB>
                    <a:solidFill>
                      <a:srgbClr val="00B0F0"/>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869778410"/>
                  </a:ext>
                </a:extLst>
              </a:tr>
              <a:tr h="91440">
                <a:tc>
                  <a:txBody>
                    <a:bodyPr/>
                    <a:lstStyle/>
                    <a:p>
                      <a:pPr algn="l" fontAlgn="ctr"/>
                      <a:r>
                        <a:rPr lang="en-US" sz="900" b="0" i="0" u="none" strike="noStrike">
                          <a:solidFill>
                            <a:srgbClr val="000000"/>
                          </a:solidFill>
                          <a:effectLst/>
                          <a:latin typeface="Calibri" panose="020F0502020204030204" pitchFamily="34" charset="0"/>
                        </a:rPr>
                        <a:t>Include recommendations of Supervisor</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2/11/2024</a:t>
                      </a:r>
                    </a:p>
                  </a:txBody>
                  <a:tcPr marL="4676" marR="4676" marT="4676" marB="0" anchor="ctr">
                    <a:lnL>
                      <a:noFill/>
                    </a:lnL>
                    <a:lnR>
                      <a:noFill/>
                    </a:lnR>
                    <a:lnT>
                      <a:noFill/>
                    </a:lnT>
                    <a:lnB>
                      <a:noFill/>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solidFill>
                      <a:srgbClr val="F2F2F2"/>
                    </a:solidFill>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a:noFill/>
                    </a:lnR>
                    <a:lnT w="6350" cap="flat" cmpd="sng" algn="ctr">
                      <a:solidFill>
                        <a:srgbClr val="D9D9D9"/>
                      </a:solidFill>
                      <a:prstDash val="solid"/>
                      <a:round/>
                      <a:headEnd type="none" w="med" len="med"/>
                      <a:tailEnd type="none" w="med" len="med"/>
                    </a:lnT>
                    <a:lnB>
                      <a:noFill/>
                    </a:lnB>
                    <a:solidFill>
                      <a:srgbClr val="BFBFBF"/>
                    </a:solidFill>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a:noFill/>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267107895"/>
                  </a:ext>
                </a:extLst>
              </a:tr>
              <a:tr h="91440">
                <a:tc>
                  <a:txBody>
                    <a:bodyPr/>
                    <a:lstStyle/>
                    <a:p>
                      <a:pPr algn="l" fontAlgn="ctr"/>
                      <a:r>
                        <a:rPr lang="en-US" sz="900" b="0" i="0" u="none" strike="noStrike">
                          <a:solidFill>
                            <a:srgbClr val="000000"/>
                          </a:solidFill>
                          <a:effectLst/>
                          <a:latin typeface="Calibri" panose="020F0502020204030204" pitchFamily="34" charset="0"/>
                        </a:rPr>
                        <a:t>Submit Paper and Complete Phase 4 and the Project</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2/11/2024</a:t>
                      </a:r>
                    </a:p>
                  </a:txBody>
                  <a:tcPr marL="4676" marR="4676" marT="4676" marB="0" anchor="ctr">
                    <a:lnL>
                      <a:noFill/>
                    </a:lnL>
                    <a:lnR>
                      <a:noFill/>
                    </a:lnR>
                    <a:lnT>
                      <a:noFill/>
                    </a:lnT>
                    <a:lnB>
                      <a:noFill/>
                    </a:lnB>
                  </a:tcPr>
                </a:tc>
                <a:tc>
                  <a:txBody>
                    <a:bodyPr/>
                    <a:lstStyle/>
                    <a:p>
                      <a:pPr algn="ctr" fontAlgn="ctr"/>
                      <a:r>
                        <a:rPr lang="en-US" sz="900" b="0" i="0" u="none" strike="noStrike">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1" i="0" u="none" strike="noStrike" dirty="0">
                          <a:solidFill>
                            <a:srgbClr val="0000FF"/>
                          </a:solidFill>
                          <a:effectLst/>
                          <a:latin typeface="Calibri" panose="020F0502020204030204" pitchFamily="34" charset="0"/>
                        </a:rPr>
                        <a:t>1</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435007844"/>
                  </a:ext>
                </a:extLst>
              </a:tr>
              <a:tr h="91440">
                <a:tc>
                  <a:txBody>
                    <a:bodyPr/>
                    <a:lstStyle/>
                    <a:p>
                      <a:pPr algn="l" fontAlgn="ctr"/>
                      <a:r>
                        <a:rPr lang="en-US" sz="900" b="0" i="0" u="none" strike="noStrike">
                          <a:solidFill>
                            <a:srgbClr val="000000"/>
                          </a:solidFill>
                          <a:effectLst/>
                          <a:latin typeface="Calibri" panose="020F0502020204030204" pitchFamily="34" charset="0"/>
                        </a:rPr>
                        <a:t>Deadline of the Project Submission</a:t>
                      </a:r>
                    </a:p>
                  </a:txBody>
                  <a:tcPr marL="42084" marR="4676" marT="4676" marB="0" anchor="ctr">
                    <a:lnL w="12700" cap="flat" cmpd="sng" algn="ctr">
                      <a:solidFill>
                        <a:schemeClr val="tx1">
                          <a:lumMod val="75000"/>
                          <a:lumOff val="25000"/>
                        </a:schemeClr>
                      </a:solidFill>
                      <a:prstDash val="solid"/>
                      <a:round/>
                      <a:headEnd type="none" w="med" len="med"/>
                      <a:tailEnd type="none" w="med" len="med"/>
                    </a:lnL>
                    <a:lnR>
                      <a:noFill/>
                    </a:lnR>
                    <a:lnT>
                      <a:noFill/>
                    </a:lnT>
                    <a:lnB w="12700" cap="flat" cmpd="sng" algn="ctr">
                      <a:solidFill>
                        <a:schemeClr val="tx1">
                          <a:lumMod val="75000"/>
                          <a:lumOff val="25000"/>
                        </a:schemeClr>
                      </a:solidFill>
                      <a:prstDash val="solid"/>
                      <a:round/>
                      <a:headEnd type="none" w="med" len="med"/>
                      <a:tailEnd type="none" w="med" len="med"/>
                    </a:lnB>
                    <a:solidFill>
                      <a:srgbClr val="F2F2F2"/>
                    </a:solidFill>
                  </a:tcPr>
                </a:tc>
                <a:tc>
                  <a:txBody>
                    <a:bodyPr/>
                    <a:lstStyle/>
                    <a:p>
                      <a:pPr algn="ctr" fontAlgn="ctr"/>
                      <a:r>
                        <a:rPr lang="en-US" sz="900" b="0" i="0" u="none" strike="noStrike">
                          <a:solidFill>
                            <a:srgbClr val="000000"/>
                          </a:solidFill>
                          <a:effectLst/>
                          <a:latin typeface="Calibri" panose="020F0502020204030204" pitchFamily="34" charset="0"/>
                        </a:rPr>
                        <a:t>2/25/2024</a:t>
                      </a:r>
                    </a:p>
                  </a:txBody>
                  <a:tcPr marL="4676" marR="4676" marT="4676" marB="0" anchor="ctr">
                    <a:lnL>
                      <a:noFill/>
                    </a:lnL>
                    <a:lnR>
                      <a:noFill/>
                    </a:lnR>
                    <a:lnT>
                      <a:noFill/>
                    </a:lnT>
                    <a:lnB w="12700" cap="flat" cmpd="sng" algn="ctr">
                      <a:solidFill>
                        <a:schemeClr val="tx1">
                          <a:lumMod val="75000"/>
                          <a:lumOff val="25000"/>
                        </a:schemeClr>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0000"/>
                          </a:solidFill>
                          <a:effectLst/>
                          <a:latin typeface="Calibri" panose="020F0502020204030204" pitchFamily="34" charset="0"/>
                        </a:rPr>
                        <a:t>1 </a:t>
                      </a:r>
                    </a:p>
                  </a:txBody>
                  <a:tcPr marL="4676" marR="4676" marT="4676" marB="0" anchor="ctr">
                    <a:lnL>
                      <a:noFill/>
                    </a:lnL>
                    <a:lnR w="12700" cap="flat" cmpd="sng" algn="ctr">
                      <a:solidFill>
                        <a:schemeClr val="tx1">
                          <a:lumMod val="75000"/>
                          <a:lumOff val="25000"/>
                        </a:schemeClr>
                      </a:solidFill>
                      <a:prstDash val="solid"/>
                      <a:round/>
                      <a:headEnd type="none" w="med" len="med"/>
                      <a:tailEnd type="none" w="med" len="med"/>
                    </a:lnR>
                    <a:lnT>
                      <a:noFill/>
                    </a:lnT>
                    <a:lnB w="12700" cap="flat" cmpd="sng" algn="ctr">
                      <a:solidFill>
                        <a:schemeClr val="tx1">
                          <a:lumMod val="75000"/>
                          <a:lumOff val="25000"/>
                        </a:schemeClr>
                      </a:solidFill>
                      <a:prstDash val="solid"/>
                      <a:round/>
                      <a:headEnd type="none" w="med" len="med"/>
                      <a:tailEnd type="none" w="med" len="med"/>
                    </a:lnB>
                    <a:solidFill>
                      <a:srgbClr val="F2F2F2"/>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a:noFill/>
                    </a:lnT>
                    <a:lnB>
                      <a:noFill/>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12700" cap="flat" cmpd="sng" algn="ctr">
                      <a:solidFill>
                        <a:schemeClr val="tx1">
                          <a:lumMod val="75000"/>
                          <a:lumOff val="25000"/>
                        </a:schemeClr>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dirty="0">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Calibri" panose="020F0502020204030204" pitchFamily="34" charset="0"/>
                        </a:rPr>
                        <a:t> </a:t>
                      </a:r>
                    </a:p>
                  </a:txBody>
                  <a:tcPr marL="4676" marR="4676" marT="4676" marB="0"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Calibri" panose="020F0502020204030204" pitchFamily="34" charset="0"/>
                      </a:endParaRPr>
                    </a:p>
                  </a:txBody>
                  <a:tcPr marL="4676" marR="4676" marT="4676" marB="0" anchor="ctr">
                    <a:lnL w="6350" cap="flat" cmpd="sng" algn="ctr">
                      <a:solidFill>
                        <a:srgbClr val="D9D9D9"/>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6350" cap="flat" cmpd="sng" algn="ctr">
                      <a:solidFill>
                        <a:srgbClr val="D9D9D9"/>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FF0000"/>
                    </a:solidFill>
                  </a:tcPr>
                </a:tc>
                <a:extLst>
                  <a:ext uri="{0D108BD9-81ED-4DB2-BD59-A6C34878D82A}">
                    <a16:rowId xmlns:a16="http://schemas.microsoft.com/office/drawing/2014/main" val="1048044412"/>
                  </a:ext>
                </a:extLst>
              </a:tr>
            </a:tbl>
          </a:graphicData>
        </a:graphic>
      </p:graphicFrame>
    </p:spTree>
    <p:extLst>
      <p:ext uri="{BB962C8B-B14F-4D97-AF65-F5344CB8AC3E}">
        <p14:creationId xmlns:p14="http://schemas.microsoft.com/office/powerpoint/2010/main" val="795670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 name="Rectangle 410">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12" name="Group 41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74" name="Straight Connector 273">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13" name="Freeform: Shape 41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14" name="Freeform: Shape 41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15" name="Group 414">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09" name="Straight Connector 308">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416" name="Group 415">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40" name="Straight Connector 339">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417" name="Rectangle 416">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18" name="Rectangle 417">
            <a:extLst>
              <a:ext uri="{FF2B5EF4-FFF2-40B4-BE49-F238E27FC236}">
                <a16:creationId xmlns:a16="http://schemas.microsoft.com/office/drawing/2014/main" id="{4A929113-1368-4B1B-9C6F-140F47CBF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19" name="Freeform: Shape 418">
            <a:extLst>
              <a:ext uri="{FF2B5EF4-FFF2-40B4-BE49-F238E27FC236}">
                <a16:creationId xmlns:a16="http://schemas.microsoft.com/office/drawing/2014/main" id="{0B6C48B2-8296-4312-8901-93BB7735D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50" y="1"/>
            <a:ext cx="12188952" cy="2452880"/>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5">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420" name="Right Triangle 419">
            <a:extLst>
              <a:ext uri="{FF2B5EF4-FFF2-40B4-BE49-F238E27FC236}">
                <a16:creationId xmlns:a16="http://schemas.microsoft.com/office/drawing/2014/main" id="{C24346C5-B1C8-4C83-846B-122A3B4B2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0" y="4918297"/>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1" name="Group 420">
            <a:extLst>
              <a:ext uri="{FF2B5EF4-FFF2-40B4-BE49-F238E27FC236}">
                <a16:creationId xmlns:a16="http://schemas.microsoft.com/office/drawing/2014/main" id="{90F28F7A-4F2F-4C1B-AF1C-A6E7C79532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79" name="Straight Connector 378">
              <a:extLst>
                <a:ext uri="{FF2B5EF4-FFF2-40B4-BE49-F238E27FC236}">
                  <a16:creationId xmlns:a16="http://schemas.microsoft.com/office/drawing/2014/main" id="{B23CC870-B5E9-475F-A625-9E862A629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42A6B08C-017D-4B4D-95EC-4BB83C554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94599402-E1B8-4E3B-A56D-68606FC1EF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B720C48A-E9A0-4B85-A954-39375E099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B0E26956-FF2A-412E-ACC4-29CCD02599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FB31E652-49AC-4108-85B8-75122A48A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DC1DB29F-0624-4035-B188-640616D5DE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1D27221C-2427-4C99-89DC-1A38A54058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2DBF1D76-8076-4BAE-B627-F1861C9E08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8E930E41-FC2F-4319-9C28-32C278430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C0936C1B-0C10-464B-85C8-345095AAB3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DB90EC61-FD0C-434A-9D1B-A20035C214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A5F5CC56-1FDA-4D3E-9C6E-8E996026C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272B8FB2-B735-480F-9A88-48AADB222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85B46C1B-4FC4-4E24-AC43-07940BE1E6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C34915AF-0AE3-4EDD-8681-4C3F2C592B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5C35A3F3-714E-4F69-9BDF-8ED284EF29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03D561AC-B0B1-47EB-BE05-209F5612B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D3508E52-4FD9-4E6D-AFEA-69A88ED26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C69DDE76-16F7-472F-B6D7-84AE8FFF31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B2D87BEF-8844-4A3E-B130-B7D26740CC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BB381129-2089-4EAA-AE6C-2BAA96BC8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5B69BF7A-FA63-4706-8066-DF15018E66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6A3ECB71-0CCD-403F-B14B-ABC48D78CD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D9095BBA-0FE1-49E5-89F7-22125BAF8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B55351D8-6F27-4B82-968B-581B177CB4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351025A5-EB5A-4057-A85E-69AF0E6BE6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5030318B-EEB9-4D92-BC50-D115109898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417FC0E3-7CC7-4188-BC7A-7E8FB55649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idx="4294967295"/>
          </p:nvPr>
        </p:nvSpPr>
        <p:spPr>
          <a:xfrm>
            <a:off x="453142" y="3673477"/>
            <a:ext cx="6542916" cy="2574923"/>
          </a:xfrm>
        </p:spPr>
        <p:txBody>
          <a:bodyPr vert="horz" lIns="91440" tIns="45720" rIns="91440" bIns="45720" rtlCol="0" anchor="ctr">
            <a:normAutofit/>
          </a:bodyPr>
          <a:lstStyle/>
          <a:p>
            <a:r>
              <a:rPr lang="en-US" sz="5400">
                <a:solidFill>
                  <a:schemeClr val="tx2"/>
                </a:solidFill>
              </a:rPr>
              <a:t>Thank You!</a:t>
            </a:r>
          </a:p>
        </p:txBody>
      </p:sp>
    </p:spTree>
    <p:extLst>
      <p:ext uri="{BB962C8B-B14F-4D97-AF65-F5344CB8AC3E}">
        <p14:creationId xmlns:p14="http://schemas.microsoft.com/office/powerpoint/2010/main" val="786722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9" name="Rectangle 67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80" name="Group 679">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30" name="Straight Connector 52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1" name="Straight Connector 53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2" name="Straight Connector 53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3" name="Straight Connector 53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4" name="Straight Connector 53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5" name="Straight Connector 53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6" name="Straight Connector 53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7" name="Straight Connector 53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8" name="Straight Connector 53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9" name="Straight Connector 53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0" name="Straight Connector 53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1" name="Straight Connector 54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2" name="Straight Connector 54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3" name="Straight Connector 54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4" name="Straight Connector 54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5" name="Straight Connector 54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6" name="Straight Connector 54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7" name="Straight Connector 54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8" name="Straight Connector 54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9" name="Straight Connector 54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0" name="Straight Connector 54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1" name="Straight Connector 55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2" name="Straight Connector 55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3" name="Straight Connector 55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4" name="Straight Connector 55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5" name="Straight Connector 55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6" name="Straight Connector 55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7" name="Straight Connector 55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8" name="Straight Connector 55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81" name="Freeform: Shape 680">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82" name="Freeform: Shape 68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83" name="Rectangle 682">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84" name="Group 683">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67" name="Straight Connector 566">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8" name="Straight Connector 567">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9" name="Straight Connector 568">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0" name="Straight Connector 569">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1" name="Straight Connector 570">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3" name="Straight Connector 572">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4" name="Straight Connector 573">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5" name="Straight Connector 574">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85" name="Freeform: Shape 684">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686" name="Group 685">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80" name="Straight Connector 579">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7" name="Straight Connector 686">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2" name="Straight Connector 581">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8" name="Straight Connector 68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4" name="Straight Connector 583">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9" name="Straight Connector 688">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6" name="Straight Connector 585">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8" name="Straight Connector 587">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9" name="Straight Connector 588">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0" name="Straight Connector 589">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1" name="Straight Connector 590">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2" name="Straight Connector 591">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3" name="Straight Connector 592">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5" name="Straight Connector 594">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1" name="Straight Connector 600">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2" name="Straight Connector 601">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3" name="Straight Connector 602">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4" name="Straight Connector 603">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5" name="Straight Connector 604">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6" name="Straight Connector 605">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610" name="Rectangle 60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12" name="Rectangle 611">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14" name="Right Triangle 6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0136" y="1542777"/>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8" name="Group 61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19" name="Straight Connector 61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0" name="Straight Connector 61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1" name="Straight Connector 62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2" name="Straight Connector 62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3" name="Straight Connector 62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4" name="Straight Connector 62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5" name="Straight Connector 62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6" name="Straight Connector 62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7" name="Straight Connector 62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8" name="Straight Connector 62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9" name="Straight Connector 62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0" name="Straight Connector 62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1" name="Straight Connector 63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2" name="Straight Connector 63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3" name="Straight Connector 63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4" name="Straight Connector 63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5" name="Straight Connector 63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6" name="Straight Connector 63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7" name="Straight Connector 63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8" name="Straight Connector 63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9" name="Straight Connector 63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0" name="Straight Connector 63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1" name="Straight Connector 64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2" name="Straight Connector 64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3" name="Straight Connector 64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4" name="Straight Connector 64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5" name="Straight Connector 64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6" name="Straight Connector 64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7" name="Straight Connector 64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7201" y="732348"/>
            <a:ext cx="4419600" cy="2240735"/>
          </a:xfrm>
        </p:spPr>
        <p:txBody>
          <a:bodyPr vert="horz" lIns="91440" tIns="45720" rIns="91440" bIns="45720" rtlCol="0" anchor="ctr">
            <a:normAutofit/>
          </a:bodyPr>
          <a:lstStyle/>
          <a:p>
            <a:r>
              <a:rPr lang="en-US" dirty="0">
                <a:solidFill>
                  <a:schemeClr val="tx2"/>
                </a:solidFill>
              </a:rPr>
              <a:t>Introduction</a:t>
            </a:r>
          </a:p>
        </p:txBody>
      </p:sp>
      <p:sp>
        <p:nvSpPr>
          <p:cNvPr id="39" name="Content Placeholder 3">
            <a:extLst>
              <a:ext uri="{FF2B5EF4-FFF2-40B4-BE49-F238E27FC236}">
                <a16:creationId xmlns:a16="http://schemas.microsoft.com/office/drawing/2014/main" id="{CF81CEF9-D44C-3A23-C3A7-AADEA184395B}"/>
              </a:ext>
            </a:extLst>
          </p:cNvPr>
          <p:cNvSpPr txBox="1">
            <a:spLocks/>
          </p:cNvSpPr>
          <p:nvPr/>
        </p:nvSpPr>
        <p:spPr>
          <a:xfrm>
            <a:off x="457200" y="3264832"/>
            <a:ext cx="5195453" cy="298356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b="0" i="0" dirty="0">
                <a:solidFill>
                  <a:srgbClr val="23323E"/>
                </a:solidFill>
                <a:effectLst/>
                <a:latin typeface="Avenir Next LT Pro" panose="020B0504020202020204" pitchFamily="34" charset="0"/>
              </a:rPr>
              <a:t>AI was the hottest topic in the world of art and design during 2022 and 2023 due to the breakthrough of generative-based applications like </a:t>
            </a:r>
            <a:r>
              <a:rPr lang="en-US" sz="1800" b="0" i="0" dirty="0" err="1">
                <a:solidFill>
                  <a:srgbClr val="23323E"/>
                </a:solidFill>
                <a:effectLst/>
                <a:latin typeface="Avenir Next LT Pro" panose="020B0504020202020204" pitchFamily="34" charset="0"/>
              </a:rPr>
              <a:t>Midjourney</a:t>
            </a:r>
            <a:r>
              <a:rPr lang="en-US" sz="1800" b="0" i="0" dirty="0">
                <a:solidFill>
                  <a:srgbClr val="23323E"/>
                </a:solidFill>
                <a:effectLst/>
                <a:latin typeface="Avenir Next LT Pro" panose="020B0504020202020204" pitchFamily="34" charset="0"/>
              </a:rPr>
              <a:t>. Such applications can generate photos or videos with a high level of realism that a normal person can’t identify the truth. </a:t>
            </a:r>
            <a:r>
              <a:rPr lang="en-US" sz="1800" dirty="0">
                <a:solidFill>
                  <a:srgbClr val="23323E"/>
                </a:solidFill>
                <a:latin typeface="Avenir Next LT Pro" panose="020B0504020202020204" pitchFamily="34" charset="0"/>
              </a:rPr>
              <a:t>Although</a:t>
            </a:r>
            <a:r>
              <a:rPr lang="en-US" sz="1800" b="0" i="0" dirty="0">
                <a:solidFill>
                  <a:srgbClr val="23323E"/>
                </a:solidFill>
                <a:effectLst/>
                <a:latin typeface="Avenir Next LT Pro" panose="020B0504020202020204" pitchFamily="34" charset="0"/>
              </a:rPr>
              <a:t>, this could advance media production, business, and education, however, the same tools could be easily used by criminals to falsify official documents or to intimidate innocent victims with fabricated bad images. </a:t>
            </a:r>
          </a:p>
          <a:p>
            <a:pPr marL="0" indent="0">
              <a:lnSpc>
                <a:spcPct val="100000"/>
              </a:lnSpc>
              <a:buNone/>
            </a:pPr>
            <a:r>
              <a:rPr lang="en-US" sz="1800" b="0" i="0" dirty="0">
                <a:solidFill>
                  <a:srgbClr val="23323E"/>
                </a:solidFill>
                <a:effectLst/>
                <a:latin typeface="Avenir Next LT Pro" panose="020B0504020202020204" pitchFamily="34" charset="0"/>
              </a:rPr>
              <a:t>For this reason, it became essential to have a stronger detection mechanism that can identify true from false with high accuracy. In this project I will visit previous work in this domain especially focusing on DL-based approaches and at the end I will propose a new model that combines the strength points of two previous models, the first used Error Level Analysis and the second used Wavelet Transform. By this, I aim to provide a DF detection mechanism with a high level of immunity that can be easily generalized on new unseen images.  </a:t>
            </a:r>
            <a:endParaRPr lang="en-US" sz="1200" dirty="0">
              <a:solidFill>
                <a:schemeClr val="tx2"/>
              </a:solidFill>
            </a:endParaRPr>
          </a:p>
        </p:txBody>
      </p:sp>
      <p:pic>
        <p:nvPicPr>
          <p:cNvPr id="268" name="Picture 267" descr="Periodic table illustration">
            <a:extLst>
              <a:ext uri="{FF2B5EF4-FFF2-40B4-BE49-F238E27FC236}">
                <a16:creationId xmlns:a16="http://schemas.microsoft.com/office/drawing/2014/main" id="{1706CD91-AA11-14ED-CA12-4C1ABF43EE1A}"/>
              </a:ext>
            </a:extLst>
          </p:cNvPr>
          <p:cNvPicPr>
            <a:picLocks noChangeAspect="1"/>
          </p:cNvPicPr>
          <p:nvPr/>
        </p:nvPicPr>
        <p:blipFill rotWithShape="1">
          <a:blip r:embed="rId2"/>
          <a:srcRect r="10673" b="2"/>
          <a:stretch/>
        </p:blipFill>
        <p:spPr>
          <a:xfrm>
            <a:off x="6126329" y="732348"/>
            <a:ext cx="4950577" cy="5541973"/>
          </a:xfrm>
          <a:prstGeom prst="rect">
            <a:avLst/>
          </a:prstGeom>
        </p:spPr>
      </p:pic>
    </p:spTree>
    <p:extLst>
      <p:ext uri="{BB962C8B-B14F-4D97-AF65-F5344CB8AC3E}">
        <p14:creationId xmlns:p14="http://schemas.microsoft.com/office/powerpoint/2010/main" val="876769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ight Triangle 11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3142" y="41973"/>
            <a:ext cx="10733204" cy="686032"/>
          </a:xfrm>
        </p:spPr>
        <p:txBody>
          <a:bodyPr vert="horz" lIns="91440" tIns="45720" rIns="91440" bIns="45720" rtlCol="0" anchor="b">
            <a:noAutofit/>
          </a:bodyPr>
          <a:lstStyle/>
          <a:p>
            <a:r>
              <a:rPr lang="en-US" dirty="0">
                <a:solidFill>
                  <a:schemeClr val="tx2"/>
                </a:solidFill>
              </a:rPr>
              <a:t>Relevant Work and References</a:t>
            </a:r>
          </a:p>
        </p:txBody>
      </p:sp>
      <p:sp>
        <p:nvSpPr>
          <p:cNvPr id="39" name="Content Placeholder 3">
            <a:extLst>
              <a:ext uri="{FF2B5EF4-FFF2-40B4-BE49-F238E27FC236}">
                <a16:creationId xmlns:a16="http://schemas.microsoft.com/office/drawing/2014/main" id="{CF81CEF9-D44C-3A23-C3A7-AADEA184395B}"/>
              </a:ext>
            </a:extLst>
          </p:cNvPr>
          <p:cNvSpPr txBox="1">
            <a:spLocks/>
          </p:cNvSpPr>
          <p:nvPr/>
        </p:nvSpPr>
        <p:spPr>
          <a:xfrm>
            <a:off x="215796" y="723212"/>
            <a:ext cx="11612483" cy="360108"/>
          </a:xfrm>
          <a:prstGeom prst="rect">
            <a:avLst/>
          </a:prstGeom>
        </p:spPr>
        <p:txBody>
          <a:bodyPr/>
          <a:lst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1">
                    <a:lumMod val="95000"/>
                    <a:lumOff val="5000"/>
                  </a:schemeClr>
                </a:solidFill>
              </a:rPr>
              <a:t>In the following table I show a list of previous work in Deep Fake Detection plus other relevant references which I plan to base on in my paper.</a:t>
            </a:r>
          </a:p>
          <a:p>
            <a:pPr marL="0" indent="0">
              <a:buNone/>
            </a:pPr>
            <a:r>
              <a:rPr lang="en-US" sz="1400" dirty="0">
                <a:solidFill>
                  <a:schemeClr val="tx1">
                    <a:lumMod val="95000"/>
                    <a:lumOff val="5000"/>
                  </a:schemeClr>
                </a:solidFill>
              </a:rPr>
              <a:t> </a:t>
            </a:r>
          </a:p>
        </p:txBody>
      </p:sp>
      <p:graphicFrame>
        <p:nvGraphicFramePr>
          <p:cNvPr id="4" name="Table 3">
            <a:extLst>
              <a:ext uri="{FF2B5EF4-FFF2-40B4-BE49-F238E27FC236}">
                <a16:creationId xmlns:a16="http://schemas.microsoft.com/office/drawing/2014/main" id="{9FE6F44E-DD2F-D7AD-3E8F-A155178FCF26}"/>
              </a:ext>
            </a:extLst>
          </p:cNvPr>
          <p:cNvGraphicFramePr>
            <a:graphicFrameLocks noGrp="1"/>
          </p:cNvGraphicFramePr>
          <p:nvPr>
            <p:extLst>
              <p:ext uri="{D42A27DB-BD31-4B8C-83A1-F6EECF244321}">
                <p14:modId xmlns:p14="http://schemas.microsoft.com/office/powerpoint/2010/main" val="522023790"/>
              </p:ext>
            </p:extLst>
          </p:nvPr>
        </p:nvGraphicFramePr>
        <p:xfrm>
          <a:off x="218961" y="1093694"/>
          <a:ext cx="11787303" cy="5673809"/>
        </p:xfrm>
        <a:graphic>
          <a:graphicData uri="http://schemas.openxmlformats.org/drawingml/2006/table">
            <a:tbl>
              <a:tblPr>
                <a:tableStyleId>{69CF1AB2-1976-4502-BF36-3FF5EA218861}</a:tableStyleId>
              </a:tblPr>
              <a:tblGrid>
                <a:gridCol w="274320">
                  <a:extLst>
                    <a:ext uri="{9D8B030D-6E8A-4147-A177-3AD203B41FA5}">
                      <a16:colId xmlns:a16="http://schemas.microsoft.com/office/drawing/2014/main" val="2055364853"/>
                    </a:ext>
                  </a:extLst>
                </a:gridCol>
                <a:gridCol w="1113691">
                  <a:extLst>
                    <a:ext uri="{9D8B030D-6E8A-4147-A177-3AD203B41FA5}">
                      <a16:colId xmlns:a16="http://schemas.microsoft.com/office/drawing/2014/main" val="3979592791"/>
                    </a:ext>
                  </a:extLst>
                </a:gridCol>
                <a:gridCol w="4540611">
                  <a:extLst>
                    <a:ext uri="{9D8B030D-6E8A-4147-A177-3AD203B41FA5}">
                      <a16:colId xmlns:a16="http://schemas.microsoft.com/office/drawing/2014/main" val="3420786304"/>
                    </a:ext>
                  </a:extLst>
                </a:gridCol>
                <a:gridCol w="2390862">
                  <a:extLst>
                    <a:ext uri="{9D8B030D-6E8A-4147-A177-3AD203B41FA5}">
                      <a16:colId xmlns:a16="http://schemas.microsoft.com/office/drawing/2014/main" val="4286987911"/>
                    </a:ext>
                  </a:extLst>
                </a:gridCol>
                <a:gridCol w="1095555">
                  <a:extLst>
                    <a:ext uri="{9D8B030D-6E8A-4147-A177-3AD203B41FA5}">
                      <a16:colId xmlns:a16="http://schemas.microsoft.com/office/drawing/2014/main" val="2448485948"/>
                    </a:ext>
                  </a:extLst>
                </a:gridCol>
                <a:gridCol w="2372264">
                  <a:extLst>
                    <a:ext uri="{9D8B030D-6E8A-4147-A177-3AD203B41FA5}">
                      <a16:colId xmlns:a16="http://schemas.microsoft.com/office/drawing/2014/main" val="2183639353"/>
                    </a:ext>
                  </a:extLst>
                </a:gridCol>
              </a:tblGrid>
              <a:tr h="163921">
                <a:tc>
                  <a:txBody>
                    <a:bodyPr/>
                    <a:lstStyle/>
                    <a:p>
                      <a:pPr algn="ctr" fontAlgn="ctr"/>
                      <a:r>
                        <a:rPr lang="en-US" sz="1000" b="1" u="none" strike="noStrike" dirty="0">
                          <a:solidFill>
                            <a:schemeClr val="bg1"/>
                          </a:solidFill>
                          <a:effectLst/>
                          <a:latin typeface="+mn-lt"/>
                        </a:rPr>
                        <a:t>No.</a:t>
                      </a:r>
                      <a:endParaRPr lang="en-US" sz="1000" b="1" i="0" u="none" strike="noStrike" dirty="0">
                        <a:solidFill>
                          <a:schemeClr val="bg1"/>
                        </a:solidFill>
                        <a:effectLst/>
                        <a:latin typeface="+mn-lt"/>
                      </a:endParaRPr>
                    </a:p>
                  </a:txBody>
                  <a:tcPr marL="5872" marR="5872" marT="5872" marB="0" anchor="ctr">
                    <a:solidFill>
                      <a:schemeClr val="tx1"/>
                    </a:solidFill>
                  </a:tcPr>
                </a:tc>
                <a:tc>
                  <a:txBody>
                    <a:bodyPr/>
                    <a:lstStyle/>
                    <a:p>
                      <a:pPr algn="ctr" fontAlgn="ctr"/>
                      <a:r>
                        <a:rPr lang="en-US" sz="1000" b="1" u="none" strike="noStrike">
                          <a:solidFill>
                            <a:schemeClr val="bg1"/>
                          </a:solidFill>
                          <a:effectLst/>
                          <a:latin typeface="+mn-lt"/>
                        </a:rPr>
                        <a:t>Author</a:t>
                      </a:r>
                      <a:endParaRPr lang="en-US" sz="1000" b="1" i="0" u="none" strike="noStrike" dirty="0">
                        <a:solidFill>
                          <a:schemeClr val="bg1"/>
                        </a:solidFill>
                        <a:effectLst/>
                        <a:latin typeface="+mn-lt"/>
                      </a:endParaRPr>
                    </a:p>
                  </a:txBody>
                  <a:tcPr marL="5872" marR="5872" marT="5872" marB="0" anchor="ctr">
                    <a:solidFill>
                      <a:schemeClr val="tx1"/>
                    </a:solidFill>
                  </a:tcPr>
                </a:tc>
                <a:tc>
                  <a:txBody>
                    <a:bodyPr/>
                    <a:lstStyle/>
                    <a:p>
                      <a:pPr algn="ctr" fontAlgn="ctr"/>
                      <a:r>
                        <a:rPr lang="en-US" sz="1000" b="1" i="0" u="none" strike="noStrike">
                          <a:solidFill>
                            <a:schemeClr val="bg1"/>
                          </a:solidFill>
                          <a:effectLst/>
                          <a:latin typeface="+mn-lt"/>
                        </a:rPr>
                        <a:t>Title</a:t>
                      </a:r>
                      <a:endParaRPr lang="en-US" sz="1000" b="1" i="0" u="none" strike="noStrike" dirty="0">
                        <a:solidFill>
                          <a:schemeClr val="bg1"/>
                        </a:solidFill>
                        <a:effectLst/>
                        <a:latin typeface="+mn-lt"/>
                      </a:endParaRPr>
                    </a:p>
                  </a:txBody>
                  <a:tcPr marL="5872" marR="5872" marT="5872" marB="0" anchor="ctr">
                    <a:solidFill>
                      <a:schemeClr val="tx1"/>
                    </a:solidFill>
                  </a:tcPr>
                </a:tc>
                <a:tc>
                  <a:txBody>
                    <a:bodyPr/>
                    <a:lstStyle/>
                    <a:p>
                      <a:pPr algn="ctr" fontAlgn="ctr"/>
                      <a:r>
                        <a:rPr lang="en-US" sz="1000" b="1" u="none" strike="noStrike">
                          <a:solidFill>
                            <a:schemeClr val="bg1"/>
                          </a:solidFill>
                          <a:effectLst/>
                          <a:latin typeface="+mn-lt"/>
                        </a:rPr>
                        <a:t>Technique</a:t>
                      </a:r>
                      <a:endParaRPr lang="en-US" sz="1000" b="1" i="0" u="none" strike="noStrike" dirty="0">
                        <a:solidFill>
                          <a:schemeClr val="bg1"/>
                        </a:solidFill>
                        <a:effectLst/>
                        <a:latin typeface="+mn-lt"/>
                      </a:endParaRPr>
                    </a:p>
                  </a:txBody>
                  <a:tcPr marL="5872" marR="5872" marT="5872" marB="0" anchor="ctr">
                    <a:solidFill>
                      <a:schemeClr val="tx1"/>
                    </a:solidFill>
                  </a:tcPr>
                </a:tc>
                <a:tc>
                  <a:txBody>
                    <a:bodyPr/>
                    <a:lstStyle/>
                    <a:p>
                      <a:pPr algn="ctr" fontAlgn="ctr"/>
                      <a:r>
                        <a:rPr lang="en-US" sz="1000" b="1" u="none" strike="noStrike">
                          <a:solidFill>
                            <a:schemeClr val="bg1"/>
                          </a:solidFill>
                          <a:effectLst/>
                          <a:latin typeface="+mn-lt"/>
                        </a:rPr>
                        <a:t>Performance</a:t>
                      </a:r>
                      <a:endParaRPr lang="en-US" sz="1000" b="1" i="0" u="none" strike="noStrike" dirty="0">
                        <a:solidFill>
                          <a:schemeClr val="bg1"/>
                        </a:solidFill>
                        <a:effectLst/>
                        <a:latin typeface="+mn-lt"/>
                      </a:endParaRPr>
                    </a:p>
                  </a:txBody>
                  <a:tcPr marL="5872" marR="5872" marT="5872" marB="0" anchor="ctr">
                    <a:solidFill>
                      <a:schemeClr val="tx1"/>
                    </a:solidFill>
                  </a:tcPr>
                </a:tc>
                <a:tc>
                  <a:txBody>
                    <a:bodyPr/>
                    <a:lstStyle/>
                    <a:p>
                      <a:pPr algn="ctr" fontAlgn="ctr"/>
                      <a:r>
                        <a:rPr lang="en-US" sz="1000" b="1" u="none" strike="noStrike" dirty="0">
                          <a:solidFill>
                            <a:schemeClr val="bg1"/>
                          </a:solidFill>
                          <a:effectLst/>
                          <a:latin typeface="+mn-lt"/>
                        </a:rPr>
                        <a:t>Cons</a:t>
                      </a:r>
                      <a:endParaRPr lang="en-US" sz="1000" b="1" i="0" u="none" strike="noStrike" dirty="0">
                        <a:solidFill>
                          <a:schemeClr val="bg1"/>
                        </a:solidFill>
                        <a:effectLst/>
                        <a:latin typeface="+mn-lt"/>
                      </a:endParaRPr>
                    </a:p>
                  </a:txBody>
                  <a:tcPr marL="5872" marR="5872" marT="5872" marB="0" anchor="ctr">
                    <a:solidFill>
                      <a:schemeClr val="tx1"/>
                    </a:solidFill>
                  </a:tcPr>
                </a:tc>
                <a:extLst>
                  <a:ext uri="{0D108BD9-81ED-4DB2-BD59-A6C34878D82A}">
                    <a16:rowId xmlns:a16="http://schemas.microsoft.com/office/drawing/2014/main" val="1200118276"/>
                  </a:ext>
                </a:extLst>
              </a:tr>
              <a:tr h="365760">
                <a:tc>
                  <a:txBody>
                    <a:bodyPr/>
                    <a:lstStyle/>
                    <a:p>
                      <a:pPr algn="ctr" fontAlgn="ctr"/>
                      <a:r>
                        <a:rPr lang="en-US" sz="800" b="0" u="none" strike="noStrike" dirty="0">
                          <a:effectLst/>
                          <a:latin typeface="+mn-lt"/>
                        </a:rPr>
                        <a:t>1</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dirty="0" err="1">
                          <a:effectLst/>
                          <a:latin typeface="+mn-lt"/>
                        </a:rPr>
                        <a:t>Matern</a:t>
                      </a:r>
                      <a:r>
                        <a:rPr lang="en-US" sz="800" b="0" u="none" strike="noStrike" dirty="0">
                          <a:effectLst/>
                          <a:latin typeface="+mn-lt"/>
                        </a:rPr>
                        <a:t>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Exploiting visual artifacts to expose deepfakes and face manipulations. in 2019 IEEE Winter Applications of Computer Vision Workshops (WACVW). 83–92 (IEEE, 2019).</a:t>
                      </a:r>
                    </a:p>
                  </a:txBody>
                  <a:tcPr marL="5872" marR="5872" marT="5872" marB="0" anchor="ctr"/>
                </a:tc>
                <a:tc>
                  <a:txBody>
                    <a:bodyPr/>
                    <a:lstStyle/>
                    <a:p>
                      <a:pPr algn="l" fontAlgn="ctr"/>
                      <a:r>
                        <a:rPr lang="en-US" sz="800" b="0" u="none" strike="noStrike">
                          <a:effectLst/>
                          <a:latin typeface="+mn-lt"/>
                        </a:rPr>
                        <a:t>MLP</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AUC = 85%</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dirty="0">
                          <a:effectLst/>
                          <a:latin typeface="+mn-lt"/>
                        </a:rPr>
                        <a:t>Study considers facial images with open eyes only.</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2417118007"/>
                  </a:ext>
                </a:extLst>
              </a:tr>
              <a:tr h="365760">
                <a:tc>
                  <a:txBody>
                    <a:bodyPr/>
                    <a:lstStyle/>
                    <a:p>
                      <a:pPr algn="ctr" fontAlgn="ctr"/>
                      <a:r>
                        <a:rPr lang="en-US" sz="800" b="0" u="none" strike="noStrike">
                          <a:effectLst/>
                          <a:latin typeface="+mn-lt"/>
                        </a:rPr>
                        <a:t>2</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dirty="0">
                          <a:effectLst/>
                          <a:latin typeface="+mn-lt"/>
                        </a:rPr>
                        <a:t>Agarwal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Protecting world leaders against deep fakes. in CVPR Workshops. Vol. 1. 38 (2019).</a:t>
                      </a:r>
                    </a:p>
                  </a:txBody>
                  <a:tcPr marL="5872" marR="5872" marT="5872" marB="0" anchor="ctr"/>
                </a:tc>
                <a:tc>
                  <a:txBody>
                    <a:bodyPr/>
                    <a:lstStyle/>
                    <a:p>
                      <a:pPr algn="l" fontAlgn="ctr"/>
                      <a:r>
                        <a:rPr lang="en-US" sz="800" b="0" u="none" strike="noStrike">
                          <a:effectLst/>
                          <a:latin typeface="+mn-lt"/>
                        </a:rPr>
                        <a:t>Feature Extraction: Open Face 2 toolkit</a:t>
                      </a:r>
                      <a:br>
                        <a:rPr lang="en-US" sz="800" b="0" u="none" strike="noStrike">
                          <a:effectLst/>
                          <a:latin typeface="+mn-lt"/>
                        </a:rPr>
                      </a:br>
                      <a:r>
                        <a:rPr lang="en-US" sz="800" b="0" u="none" strike="noStrike">
                          <a:effectLst/>
                          <a:latin typeface="+mn-lt"/>
                        </a:rPr>
                        <a:t>Classification: SVM</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AUC = 93%</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The system provides incorrect results when a person is not facing camera</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472650357"/>
                  </a:ext>
                </a:extLst>
              </a:tr>
              <a:tr h="365760">
                <a:tc>
                  <a:txBody>
                    <a:bodyPr/>
                    <a:lstStyle/>
                    <a:p>
                      <a:pPr algn="ctr" fontAlgn="ctr"/>
                      <a:r>
                        <a:rPr lang="en-US" sz="800" b="0" u="none" strike="noStrike">
                          <a:effectLst/>
                          <a:latin typeface="+mn-lt"/>
                        </a:rPr>
                        <a:t>3</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Ciftci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err="1">
                          <a:solidFill>
                            <a:srgbClr val="000000"/>
                          </a:solidFill>
                          <a:effectLst/>
                          <a:latin typeface="+mn-lt"/>
                        </a:rPr>
                        <a:t>Fakecatcher</a:t>
                      </a:r>
                      <a:r>
                        <a:rPr lang="en-US" sz="800" b="0" i="0" u="none" strike="noStrike" dirty="0">
                          <a:solidFill>
                            <a:srgbClr val="000000"/>
                          </a:solidFill>
                          <a:effectLst/>
                          <a:latin typeface="+mn-lt"/>
                        </a:rPr>
                        <a:t>: Detection of Synthetic Portrait Videos Using Biological Signals (Google Patents, 2021).</a:t>
                      </a:r>
                    </a:p>
                  </a:txBody>
                  <a:tcPr marL="5872" marR="5872" marT="5872" marB="0" anchor="ctr"/>
                </a:tc>
                <a:tc>
                  <a:txBody>
                    <a:bodyPr/>
                    <a:lstStyle/>
                    <a:p>
                      <a:pPr algn="l" fontAlgn="ctr"/>
                      <a:r>
                        <a:rPr lang="en-US" sz="800" b="0" u="none" strike="noStrike" dirty="0">
                          <a:effectLst/>
                          <a:latin typeface="+mn-lt"/>
                        </a:rPr>
                        <a:t>Feature Extraction: </a:t>
                      </a:r>
                      <a:br>
                        <a:rPr lang="en-US" sz="800" b="0" u="none" strike="noStrike" dirty="0">
                          <a:effectLst/>
                          <a:latin typeface="+mn-lt"/>
                        </a:rPr>
                      </a:br>
                      <a:r>
                        <a:rPr lang="en-US" sz="800" b="0" u="none" strike="noStrike" dirty="0">
                          <a:effectLst/>
                          <a:latin typeface="+mn-lt"/>
                        </a:rPr>
                        <a:t>Classification: CNN</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dirty="0">
                          <a:effectLst/>
                          <a:latin typeface="+mn-lt"/>
                        </a:rPr>
                        <a:t>Accuracy= 97%</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The system is computationally complex due to a very large feature vector.</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4097133529"/>
                  </a:ext>
                </a:extLst>
              </a:tr>
              <a:tr h="365760">
                <a:tc>
                  <a:txBody>
                    <a:bodyPr/>
                    <a:lstStyle/>
                    <a:p>
                      <a:pPr algn="ctr" fontAlgn="ctr"/>
                      <a:r>
                        <a:rPr lang="en-US" sz="800" b="0" u="none" strike="noStrike">
                          <a:effectLst/>
                          <a:latin typeface="+mn-lt"/>
                        </a:rPr>
                        <a:t>4</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Yang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Exposing deep fakes using inconsistent head poses</a:t>
                      </a:r>
                    </a:p>
                  </a:txBody>
                  <a:tcPr marL="5872" marR="5872" marT="5872" marB="0" anchor="ctr"/>
                </a:tc>
                <a:tc>
                  <a:txBody>
                    <a:bodyPr/>
                    <a:lstStyle/>
                    <a:p>
                      <a:pPr algn="l" fontAlgn="ctr"/>
                      <a:r>
                        <a:rPr lang="en-US" sz="800" b="0" u="none" strike="noStrike" dirty="0">
                          <a:effectLst/>
                          <a:latin typeface="+mn-lt"/>
                        </a:rPr>
                        <a:t>Feature Extraction: </a:t>
                      </a:r>
                      <a:r>
                        <a:rPr lang="en-US" sz="800" b="0" u="none" strike="noStrike" dirty="0" err="1">
                          <a:effectLst/>
                          <a:latin typeface="+mn-lt"/>
                        </a:rPr>
                        <a:t>Dlib</a:t>
                      </a:r>
                      <a:br>
                        <a:rPr lang="en-US" sz="800" b="0" u="none" strike="noStrike" dirty="0">
                          <a:effectLst/>
                          <a:latin typeface="+mn-lt"/>
                        </a:rPr>
                      </a:br>
                      <a:r>
                        <a:rPr lang="en-US" sz="800" b="0" u="none" strike="noStrike" dirty="0">
                          <a:effectLst/>
                          <a:latin typeface="+mn-lt"/>
                        </a:rPr>
                        <a:t>Classification: SVM</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ROC = 89%</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The system is not robust to blurred and requires a preprocessing stage</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668699362"/>
                  </a:ext>
                </a:extLst>
              </a:tr>
              <a:tr h="365760">
                <a:tc>
                  <a:txBody>
                    <a:bodyPr/>
                    <a:lstStyle/>
                    <a:p>
                      <a:pPr algn="ctr" fontAlgn="ctr"/>
                      <a:r>
                        <a:rPr lang="en-US" sz="800" b="0" u="none" strike="noStrike">
                          <a:effectLst/>
                          <a:latin typeface="+mn-lt"/>
                        </a:rPr>
                        <a:t>5</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Rossle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err="1">
                          <a:solidFill>
                            <a:srgbClr val="000000"/>
                          </a:solidFill>
                          <a:effectLst/>
                          <a:latin typeface="+mn-lt"/>
                        </a:rPr>
                        <a:t>Faceforensics</a:t>
                      </a:r>
                      <a:r>
                        <a:rPr lang="en-US" sz="800" b="0" i="0" u="none" strike="noStrike" dirty="0">
                          <a:solidFill>
                            <a:srgbClr val="000000"/>
                          </a:solidFill>
                          <a:effectLst/>
                          <a:latin typeface="+mn-lt"/>
                        </a:rPr>
                        <a:t>++: Learning to detect manipulated facial images. in Proceedings of the IEEE/CVF International Conference on Computer Vision. 1–11 (2019).</a:t>
                      </a:r>
                    </a:p>
                  </a:txBody>
                  <a:tcPr marL="5872" marR="5872" marT="5872" marB="0" anchor="ctr"/>
                </a:tc>
                <a:tc>
                  <a:txBody>
                    <a:bodyPr/>
                    <a:lstStyle/>
                    <a:p>
                      <a:pPr algn="l" fontAlgn="ctr"/>
                      <a:r>
                        <a:rPr lang="en-US" sz="800" b="0" u="none" strike="noStrike">
                          <a:effectLst/>
                          <a:latin typeface="+mn-lt"/>
                        </a:rPr>
                        <a:t>Feature Extraction: Co-Occurrence matrix</a:t>
                      </a:r>
                      <a:br>
                        <a:rPr lang="en-US" sz="800" b="0" u="none" strike="noStrike">
                          <a:effectLst/>
                          <a:latin typeface="+mn-lt"/>
                        </a:rPr>
                      </a:br>
                      <a:r>
                        <a:rPr lang="en-US" sz="800" b="0" u="none" strike="noStrike">
                          <a:effectLst/>
                          <a:latin typeface="+mn-lt"/>
                        </a:rPr>
                        <a:t>Classification: SVM + CNN</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Accuracy= 90.29%</a:t>
                      </a:r>
                      <a:endParaRPr lang="en-US" sz="800" b="0" i="0" u="none" strike="noStrike">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the system provides poor results on compressed videos</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1631458887"/>
                  </a:ext>
                </a:extLst>
              </a:tr>
              <a:tr h="365760">
                <a:tc>
                  <a:txBody>
                    <a:bodyPr/>
                    <a:lstStyle/>
                    <a:p>
                      <a:pPr algn="ctr" fontAlgn="ctr"/>
                      <a:r>
                        <a:rPr lang="en-US" sz="800" b="0" u="none" strike="noStrike">
                          <a:effectLst/>
                          <a:latin typeface="+mn-lt"/>
                        </a:rPr>
                        <a:t>6</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McCloskey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Detecting GAN-generated imagery using saturation cues. in 2019 IEEE International Conference on Image Processing (ICIP). 4584–4588. (IEEE, 2019).</a:t>
                      </a:r>
                    </a:p>
                  </a:txBody>
                  <a:tcPr marL="5872" marR="5872" marT="5872" marB="0" anchor="ctr"/>
                </a:tc>
                <a:tc>
                  <a:txBody>
                    <a:bodyPr/>
                    <a:lstStyle/>
                    <a:p>
                      <a:pPr algn="l" fontAlgn="ctr"/>
                      <a:r>
                        <a:rPr lang="en-US" sz="800" b="0" u="none" strike="noStrike" dirty="0">
                          <a:effectLst/>
                          <a:latin typeface="+mn-lt"/>
                        </a:rPr>
                        <a:t>Feature Extraction: </a:t>
                      </a:r>
                      <a:br>
                        <a:rPr lang="en-US" sz="800" b="0" u="none" strike="noStrike" dirty="0">
                          <a:effectLst/>
                          <a:latin typeface="+mn-lt"/>
                        </a:rPr>
                      </a:br>
                      <a:r>
                        <a:rPr lang="en-US" sz="800" b="0" u="none" strike="noStrike" dirty="0">
                          <a:effectLst/>
                          <a:latin typeface="+mn-lt"/>
                        </a:rPr>
                        <a:t>Classification: SVM</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 </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the system may struggle on non-preprocessed and blurry images.</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3297620127"/>
                  </a:ext>
                </a:extLst>
              </a:tr>
              <a:tr h="365760">
                <a:tc>
                  <a:txBody>
                    <a:bodyPr/>
                    <a:lstStyle/>
                    <a:p>
                      <a:pPr algn="ctr" fontAlgn="ctr"/>
                      <a:r>
                        <a:rPr lang="en-US" sz="800" b="0" u="none" strike="noStrike">
                          <a:effectLst/>
                          <a:latin typeface="+mn-lt"/>
                        </a:rPr>
                        <a:t>7</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Wodajo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Deepfake Video Detection Using Convolutional Vision Transformer (2021).</a:t>
                      </a:r>
                    </a:p>
                  </a:txBody>
                  <a:tcPr marL="5872" marR="5872" marT="5872" marB="0" anchor="ctr"/>
                </a:tc>
                <a:tc>
                  <a:txBody>
                    <a:bodyPr/>
                    <a:lstStyle/>
                    <a:p>
                      <a:pPr algn="l" fontAlgn="ctr"/>
                      <a:r>
                        <a:rPr lang="en-US" sz="800" b="0" u="none" strike="noStrike" dirty="0">
                          <a:effectLst/>
                          <a:latin typeface="+mn-lt"/>
                        </a:rPr>
                        <a:t>CVT Mechanism</a:t>
                      </a:r>
                      <a:br>
                        <a:rPr lang="en-US" sz="800" b="0" u="none" strike="noStrike" dirty="0">
                          <a:effectLst/>
                          <a:latin typeface="+mn-lt"/>
                        </a:rPr>
                      </a:br>
                      <a:r>
                        <a:rPr lang="en-US" sz="800" b="0" u="none" strike="noStrike" dirty="0">
                          <a:effectLst/>
                          <a:latin typeface="+mn-lt"/>
                        </a:rPr>
                        <a:t>Feature Extraction: Attention + MLP</a:t>
                      </a:r>
                      <a:br>
                        <a:rPr lang="en-US" sz="800" b="0" u="none" strike="noStrike" dirty="0">
                          <a:effectLst/>
                          <a:latin typeface="+mn-lt"/>
                        </a:rPr>
                      </a:br>
                      <a:r>
                        <a:rPr lang="en-US" sz="800" b="0" u="none" strike="noStrike" dirty="0">
                          <a:effectLst/>
                          <a:latin typeface="+mn-lt"/>
                        </a:rPr>
                        <a:t>Classification:</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 </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the system is computationally expensive due to deep architecture</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4058874707"/>
                  </a:ext>
                </a:extLst>
              </a:tr>
              <a:tr h="365760">
                <a:tc>
                  <a:txBody>
                    <a:bodyPr/>
                    <a:lstStyle/>
                    <a:p>
                      <a:pPr algn="ctr" fontAlgn="ctr"/>
                      <a:r>
                        <a:rPr lang="en-US" sz="800" b="0" u="none" strike="noStrike">
                          <a:effectLst/>
                          <a:latin typeface="+mn-lt"/>
                        </a:rPr>
                        <a:t>8</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Guarnera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Deepfake detection by analyzing convolutional traces. in Proceedings of the IEEE/CVF Conference on Computer Vision and Pattern Recognition Workshops. 666–667 (2020).</a:t>
                      </a:r>
                    </a:p>
                  </a:txBody>
                  <a:tcPr marL="5872" marR="5872" marT="5872" marB="0" anchor="ctr"/>
                </a:tc>
                <a:tc>
                  <a:txBody>
                    <a:bodyPr/>
                    <a:lstStyle/>
                    <a:p>
                      <a:pPr algn="l" fontAlgn="ctr"/>
                      <a:r>
                        <a:rPr lang="en-US" sz="800" b="0" u="none" strike="noStrike" dirty="0">
                          <a:effectLst/>
                          <a:latin typeface="+mn-lt"/>
                        </a:rPr>
                        <a:t>Feature Extraction: Expectation Maximization</a:t>
                      </a:r>
                      <a:br>
                        <a:rPr lang="en-US" sz="800" b="0" u="none" strike="noStrike" dirty="0">
                          <a:effectLst/>
                          <a:latin typeface="+mn-lt"/>
                        </a:rPr>
                      </a:br>
                      <a:r>
                        <a:rPr lang="en-US" sz="800" b="0" u="none" strike="noStrike" dirty="0">
                          <a:effectLst/>
                          <a:latin typeface="+mn-lt"/>
                        </a:rPr>
                        <a:t>Classification: SVM, KNN, LDA</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 </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the system fails in recognizing compressed images</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3428827453"/>
                  </a:ext>
                </a:extLst>
              </a:tr>
              <a:tr h="365760">
                <a:tc>
                  <a:txBody>
                    <a:bodyPr/>
                    <a:lstStyle/>
                    <a:p>
                      <a:pPr algn="ctr" fontAlgn="ctr"/>
                      <a:r>
                        <a:rPr lang="en-US" sz="800" b="0" u="none" strike="noStrike">
                          <a:effectLst/>
                          <a:latin typeface="+mn-lt"/>
                        </a:rPr>
                        <a:t>9</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Nguyen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Multi-task learning for detecting and segmenting manipulated facial images and videos. in 2019 IEEE 10th International Conference on Biometrics Theory, Applications and Systems (BTAS). 1–8. (IEEE, 2019).</a:t>
                      </a:r>
                    </a:p>
                  </a:txBody>
                  <a:tcPr marL="5872" marR="5872" marT="5872" marB="0" anchor="ctr"/>
                </a:tc>
                <a:tc>
                  <a:txBody>
                    <a:bodyPr/>
                    <a:lstStyle/>
                    <a:p>
                      <a:pPr algn="l" fontAlgn="ctr"/>
                      <a:r>
                        <a:rPr lang="en-US" sz="800" b="0" u="none" strike="noStrike" dirty="0">
                          <a:effectLst/>
                          <a:latin typeface="+mn-lt"/>
                        </a:rPr>
                        <a:t>CNN Based</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dirty="0">
                          <a:effectLst/>
                          <a:latin typeface="+mn-lt"/>
                        </a:rPr>
                        <a:t>Accuracy= 83.7%</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system is unable to generalize well on unseen cases</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1980125635"/>
                  </a:ext>
                </a:extLst>
              </a:tr>
              <a:tr h="365760">
                <a:tc>
                  <a:txBody>
                    <a:bodyPr/>
                    <a:lstStyle/>
                    <a:p>
                      <a:pPr algn="ctr" fontAlgn="ctr"/>
                      <a:r>
                        <a:rPr lang="en-US" sz="800" b="0" u="none" strike="noStrike">
                          <a:effectLst/>
                          <a:latin typeface="+mn-lt"/>
                        </a:rPr>
                        <a:t>10</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Khalil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Integrated Capsule-Based Model for Deepfake Image and Video Detection. Vol. 13(4). 93 (2021).</a:t>
                      </a:r>
                    </a:p>
                  </a:txBody>
                  <a:tcPr marL="5872" marR="5872" marT="5872" marB="0" anchor="ctr"/>
                </a:tc>
                <a:tc>
                  <a:txBody>
                    <a:bodyPr/>
                    <a:lstStyle/>
                    <a:p>
                      <a:pPr algn="l" fontAlgn="ctr"/>
                      <a:r>
                        <a:rPr lang="en-US" sz="800" b="0" u="none" strike="noStrike" dirty="0">
                          <a:effectLst/>
                          <a:latin typeface="+mn-lt"/>
                        </a:rPr>
                        <a:t>Feature Extraction: Local Binary Patterns</a:t>
                      </a:r>
                      <a:br>
                        <a:rPr lang="en-US" sz="800" b="0" u="none" strike="noStrike" dirty="0">
                          <a:effectLst/>
                          <a:latin typeface="+mn-lt"/>
                        </a:rPr>
                      </a:br>
                      <a:r>
                        <a:rPr lang="en-US" sz="800" b="0" u="none" strike="noStrike" dirty="0">
                          <a:effectLst/>
                          <a:latin typeface="+mn-lt"/>
                        </a:rPr>
                        <a:t>Classification: CNN and Capsule Network</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dirty="0">
                          <a:effectLst/>
                          <a:latin typeface="+mn-lt"/>
                        </a:rPr>
                        <a:t> </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a:effectLst/>
                          <a:latin typeface="+mn-lt"/>
                        </a:rPr>
                        <a:t> </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246442952"/>
                  </a:ext>
                </a:extLst>
              </a:tr>
              <a:tr h="365760">
                <a:tc>
                  <a:txBody>
                    <a:bodyPr/>
                    <a:lstStyle/>
                    <a:p>
                      <a:pPr algn="ctr" fontAlgn="ctr"/>
                      <a:r>
                        <a:rPr lang="en-US" sz="800" b="0" u="none" strike="noStrike">
                          <a:effectLst/>
                          <a:latin typeface="+mn-lt"/>
                        </a:rPr>
                        <a:t>11</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dirty="0" err="1">
                          <a:effectLst/>
                          <a:latin typeface="+mn-lt"/>
                        </a:rPr>
                        <a:t>Afchar</a:t>
                      </a:r>
                      <a:r>
                        <a:rPr lang="en-US" sz="800" b="0" u="none" strike="noStrike" dirty="0">
                          <a:effectLst/>
                          <a:latin typeface="+mn-lt"/>
                        </a:rPr>
                        <a:t>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A compact facial video forgery detection network. in 2018 IEEE International Workshop on Information Forensics and Security (WIFS). 1–7 (IEEE, 2018).</a:t>
                      </a:r>
                    </a:p>
                  </a:txBody>
                  <a:tcPr marL="5872" marR="5872" marT="5872" marB="0" anchor="ctr"/>
                </a:tc>
                <a:tc>
                  <a:txBody>
                    <a:bodyPr/>
                    <a:lstStyle/>
                    <a:p>
                      <a:pPr algn="l" fontAlgn="ctr"/>
                      <a:r>
                        <a:rPr lang="en-US" sz="800" b="0" u="none" strike="noStrike" dirty="0">
                          <a:effectLst/>
                          <a:latin typeface="+mn-lt"/>
                        </a:rPr>
                        <a:t>MesoInception-4</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dirty="0">
                          <a:effectLst/>
                          <a:latin typeface="+mn-lt"/>
                        </a:rPr>
                        <a:t>TPR = 81.3%</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dirty="0">
                          <a:effectLst/>
                          <a:latin typeface="+mn-lt"/>
                        </a:rPr>
                        <a:t>The system requires preprocessing before feature extraction and classification. Hence, results in a low</a:t>
                      </a:r>
                      <a:br>
                        <a:rPr lang="en-US" sz="800" b="0" u="none" strike="noStrike" dirty="0">
                          <a:effectLst/>
                          <a:latin typeface="+mn-lt"/>
                        </a:rPr>
                      </a:br>
                      <a:r>
                        <a:rPr lang="en-US" sz="800" b="0" u="none" strike="noStrike" dirty="0">
                          <a:effectLst/>
                          <a:latin typeface="+mn-lt"/>
                        </a:rPr>
                        <a:t>overall performance on low-quality videos.</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1225239972"/>
                  </a:ext>
                </a:extLst>
              </a:tr>
              <a:tr h="365760">
                <a:tc>
                  <a:txBody>
                    <a:bodyPr/>
                    <a:lstStyle/>
                    <a:p>
                      <a:pPr algn="ctr" fontAlgn="ctr"/>
                      <a:r>
                        <a:rPr lang="en-US" sz="800" b="0" u="none" strike="noStrike">
                          <a:effectLst/>
                          <a:latin typeface="+mn-lt"/>
                        </a:rPr>
                        <a:t>12</a:t>
                      </a:r>
                      <a:endParaRPr lang="en-US" sz="800" b="0" i="0" u="none" strike="noStrike">
                        <a:solidFill>
                          <a:srgbClr val="000000"/>
                        </a:solidFill>
                        <a:effectLst/>
                        <a:latin typeface="+mn-lt"/>
                      </a:endParaRPr>
                    </a:p>
                  </a:txBody>
                  <a:tcPr marL="5872" marR="5872" marT="5872" marB="0" anchor="ctr"/>
                </a:tc>
                <a:tc>
                  <a:txBody>
                    <a:bodyPr/>
                    <a:lstStyle/>
                    <a:p>
                      <a:pPr algn="ctr" fontAlgn="ctr"/>
                      <a:r>
                        <a:rPr lang="en-US" sz="800" b="0" u="none" strike="noStrike">
                          <a:effectLst/>
                          <a:latin typeface="+mn-lt"/>
                        </a:rPr>
                        <a:t>Wang et al.</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dirty="0">
                          <a:solidFill>
                            <a:srgbClr val="000000"/>
                          </a:solidFill>
                          <a:effectLst/>
                          <a:latin typeface="+mn-lt"/>
                        </a:rPr>
                        <a:t>A video is worth more than 1000 lies. Comparing 3DCNN approaches for detecting deepfakes. In 2020 15th IEEE International Conference on Automatic Face and Gesture Recognition (FG 2020). 515–519. (IEEE, 2020).</a:t>
                      </a:r>
                    </a:p>
                  </a:txBody>
                  <a:tcPr marL="5872" marR="5872" marT="5872" marB="0" anchor="ctr"/>
                </a:tc>
                <a:tc>
                  <a:txBody>
                    <a:bodyPr/>
                    <a:lstStyle/>
                    <a:p>
                      <a:pPr algn="l" fontAlgn="ctr"/>
                      <a:r>
                        <a:rPr lang="en-US" sz="800" b="0" u="none" strike="noStrike">
                          <a:effectLst/>
                          <a:latin typeface="+mn-lt"/>
                        </a:rPr>
                        <a:t>ResNet and ResNeXt</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dirty="0">
                          <a:effectLst/>
                          <a:latin typeface="+mn-lt"/>
                        </a:rPr>
                        <a:t> </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dirty="0">
                          <a:effectLst/>
                          <a:latin typeface="+mn-lt"/>
                        </a:rPr>
                        <a:t> </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797776145"/>
                  </a:ext>
                </a:extLst>
              </a:tr>
              <a:tr h="365760">
                <a:tc>
                  <a:txBody>
                    <a:bodyPr/>
                    <a:lstStyle/>
                    <a:p>
                      <a:pPr algn="ctr" fontAlgn="ctr"/>
                      <a:r>
                        <a:rPr lang="en-US" sz="800" b="0" u="none" strike="noStrike" dirty="0">
                          <a:effectLst/>
                          <a:latin typeface="+mn-lt"/>
                        </a:rPr>
                        <a:t>13</a:t>
                      </a:r>
                      <a:endParaRPr lang="en-US" sz="800" b="0" i="0" u="none" strike="noStrike" dirty="0">
                        <a:solidFill>
                          <a:srgbClr val="000000"/>
                        </a:solidFill>
                        <a:effectLst/>
                        <a:latin typeface="+mn-lt"/>
                      </a:endParaRPr>
                    </a:p>
                  </a:txBody>
                  <a:tcPr marL="5872" marR="5872" marT="5872" marB="0" anchor="ctr"/>
                </a:tc>
                <a:tc>
                  <a:txBody>
                    <a:bodyPr/>
                    <a:lstStyle/>
                    <a:p>
                      <a:pPr algn="ctr" fontAlgn="ctr"/>
                      <a:r>
                        <a:rPr lang="en-US" sz="1000" b="1" u="none" strike="noStrike" dirty="0">
                          <a:effectLst/>
                          <a:latin typeface="+mn-lt"/>
                        </a:rPr>
                        <a:t>Rimsha et al</a:t>
                      </a:r>
                      <a:r>
                        <a:rPr lang="en-US" sz="1000" b="0" u="none" strike="noStrike" dirty="0">
                          <a:effectLst/>
                          <a:latin typeface="+mn-lt"/>
                        </a:rPr>
                        <a:t>.</a:t>
                      </a:r>
                      <a:endParaRPr lang="en-US" sz="1000" b="0" i="0" u="none" strike="noStrike" dirty="0">
                        <a:solidFill>
                          <a:srgbClr val="000000"/>
                        </a:solidFill>
                        <a:effectLst/>
                        <a:latin typeface="+mn-lt"/>
                      </a:endParaRPr>
                    </a:p>
                  </a:txBody>
                  <a:tcPr marL="5872" marR="5872" marT="5872" marB="0" anchor="ctr"/>
                </a:tc>
                <a:tc>
                  <a:txBody>
                    <a:bodyPr/>
                    <a:lstStyle/>
                    <a:p>
                      <a:pPr algn="l" fontAlgn="ctr"/>
                      <a:r>
                        <a:rPr lang="en-US" sz="800" b="0" i="0" u="none" strike="noStrike" kern="1200" dirty="0">
                          <a:solidFill>
                            <a:srgbClr val="000000"/>
                          </a:solidFill>
                          <a:effectLst/>
                          <a:latin typeface="+mn-lt"/>
                          <a:ea typeface="+mn-ea"/>
                          <a:cs typeface="+mn-cs"/>
                        </a:rPr>
                        <a:t>Deep fake detection and classification using error-level analysis and deep learning. Sci Rep 13, 7422 (2023). https://doi.org/10.1038/s41598-023-34629-3</a:t>
                      </a:r>
                      <a:endParaRPr lang="fr-FR" sz="800" b="0" i="0" u="none" strike="noStrike" kern="1200" dirty="0">
                        <a:solidFill>
                          <a:srgbClr val="000000"/>
                        </a:solidFill>
                        <a:effectLst/>
                        <a:latin typeface="+mn-lt"/>
                        <a:ea typeface="+mn-ea"/>
                        <a:cs typeface="+mn-cs"/>
                      </a:endParaRPr>
                    </a:p>
                  </a:txBody>
                  <a:tcPr marL="5872" marR="5872" marT="5872" marB="0" anchor="ctr"/>
                </a:tc>
                <a:tc>
                  <a:txBody>
                    <a:bodyPr/>
                    <a:lstStyle/>
                    <a:p>
                      <a:pPr algn="l" fontAlgn="ctr"/>
                      <a:r>
                        <a:rPr lang="fr-FR" sz="800" b="0" u="none" strike="noStrike">
                          <a:effectLst/>
                          <a:latin typeface="+mn-lt"/>
                        </a:rPr>
                        <a:t>Feature Extraction: ELA + ResNet18</a:t>
                      </a:r>
                      <a:br>
                        <a:rPr lang="fr-FR" sz="800" b="0" u="none" strike="noStrike">
                          <a:effectLst/>
                          <a:latin typeface="+mn-lt"/>
                        </a:rPr>
                      </a:br>
                      <a:r>
                        <a:rPr lang="fr-FR" sz="800" b="0" u="none" strike="noStrike">
                          <a:effectLst/>
                          <a:latin typeface="+mn-lt"/>
                        </a:rPr>
                        <a:t>Classification: KNN</a:t>
                      </a:r>
                      <a:endParaRPr lang="fr-FR" sz="800" b="0" i="0" u="none" strike="noStrike" dirty="0">
                        <a:solidFill>
                          <a:srgbClr val="000000"/>
                        </a:solidFill>
                        <a:effectLst/>
                        <a:latin typeface="+mn-lt"/>
                      </a:endParaRPr>
                    </a:p>
                  </a:txBody>
                  <a:tcPr marL="5872" marR="5872" marT="5872" marB="0" anchor="ctr"/>
                </a:tc>
                <a:tc>
                  <a:txBody>
                    <a:bodyPr/>
                    <a:lstStyle/>
                    <a:p>
                      <a:pPr algn="ctr" fontAlgn="ctr"/>
                      <a:r>
                        <a:rPr lang="en-US" sz="800" b="0" u="none" strike="noStrike" dirty="0">
                          <a:effectLst/>
                          <a:latin typeface="+mn-lt"/>
                        </a:rPr>
                        <a:t>Accuracy= 89.5%</a:t>
                      </a:r>
                      <a:endParaRPr lang="en-US" sz="800" b="0" i="0" u="none" strike="noStrike" dirty="0">
                        <a:solidFill>
                          <a:srgbClr val="000000"/>
                        </a:solidFill>
                        <a:effectLst/>
                        <a:latin typeface="+mn-lt"/>
                      </a:endParaRPr>
                    </a:p>
                  </a:txBody>
                  <a:tcPr marL="5872" marR="5872" marT="5872" marB="0" anchor="ctr"/>
                </a:tc>
                <a:tc>
                  <a:txBody>
                    <a:bodyPr/>
                    <a:lstStyle/>
                    <a:p>
                      <a:pPr algn="l" fontAlgn="ctr"/>
                      <a:r>
                        <a:rPr lang="en-US" sz="800" b="0" u="none" strike="noStrike" dirty="0">
                          <a:effectLst/>
                          <a:latin typeface="+mn-lt"/>
                        </a:rPr>
                        <a:t> </a:t>
                      </a: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156798306"/>
                  </a:ext>
                </a:extLst>
              </a:tr>
              <a:tr h="365760">
                <a:tc>
                  <a:txBody>
                    <a:bodyPr/>
                    <a:lstStyle/>
                    <a:p>
                      <a:pPr algn="ctr" fontAlgn="ctr"/>
                      <a:r>
                        <a:rPr lang="en-US" sz="800" b="0" i="0" u="none" strike="noStrike" dirty="0">
                          <a:solidFill>
                            <a:srgbClr val="000000"/>
                          </a:solidFill>
                          <a:effectLst/>
                          <a:latin typeface="+mn-lt"/>
                        </a:rPr>
                        <a:t>14</a:t>
                      </a:r>
                    </a:p>
                  </a:txBody>
                  <a:tcPr marL="5872" marR="5872" marT="5872" marB="0" anchor="ctr"/>
                </a:tc>
                <a:tc>
                  <a:txBody>
                    <a:bodyPr/>
                    <a:lstStyle/>
                    <a:p>
                      <a:pPr algn="ctr" fontAlgn="ctr"/>
                      <a:r>
                        <a:rPr lang="en-US" sz="1000" b="1" i="0" u="none" strike="noStrike" dirty="0">
                          <a:solidFill>
                            <a:srgbClr val="000000"/>
                          </a:solidFill>
                          <a:effectLst/>
                          <a:latin typeface="+mn-lt"/>
                        </a:rPr>
                        <a:t>Moritz et al.</a:t>
                      </a:r>
                    </a:p>
                  </a:txBody>
                  <a:tcPr marL="5872" marR="5872" marT="5872" marB="0" anchor="ctr"/>
                </a:tc>
                <a:tc>
                  <a:txBody>
                    <a:bodyPr/>
                    <a:lstStyle/>
                    <a:p>
                      <a:pPr algn="l" fontAlgn="ctr"/>
                      <a:r>
                        <a:rPr lang="en-US" sz="800" b="0" i="0" u="none" strike="noStrike" kern="1200" dirty="0">
                          <a:solidFill>
                            <a:srgbClr val="000000"/>
                          </a:solidFill>
                          <a:effectLst/>
                          <a:latin typeface="+mn-lt"/>
                          <a:ea typeface="+mn-ea"/>
                          <a:cs typeface="+mn-cs"/>
                        </a:rPr>
                        <a:t>Wavelet-Packets for Deepfake Image Analysis and Detection</a:t>
                      </a:r>
                      <a:endParaRPr lang="fr-FR" sz="800" b="0" i="0" u="none" strike="noStrike" kern="1200" dirty="0">
                        <a:solidFill>
                          <a:srgbClr val="000000"/>
                        </a:solidFill>
                        <a:effectLst/>
                        <a:latin typeface="+mn-lt"/>
                        <a:ea typeface="+mn-ea"/>
                        <a:cs typeface="+mn-cs"/>
                      </a:endParaRPr>
                    </a:p>
                  </a:txBody>
                  <a:tcPr marL="5872" marR="5872" marT="5872" marB="0" anchor="ctr"/>
                </a:tc>
                <a:tc>
                  <a:txBody>
                    <a:bodyPr/>
                    <a:lstStyle/>
                    <a:p>
                      <a:pPr algn="l" fontAlgn="ctr"/>
                      <a:endParaRPr lang="fr-FR" sz="800" b="0" i="0" u="none" strike="noStrike" dirty="0">
                        <a:solidFill>
                          <a:srgbClr val="000000"/>
                        </a:solidFill>
                        <a:effectLst/>
                        <a:latin typeface="+mn-lt"/>
                      </a:endParaRPr>
                    </a:p>
                  </a:txBody>
                  <a:tcPr marL="5872" marR="5872" marT="5872" marB="0" anchor="ctr"/>
                </a:tc>
                <a:tc>
                  <a:txBody>
                    <a:bodyPr/>
                    <a:lstStyle/>
                    <a:p>
                      <a:pPr algn="ctr" fontAlgn="ctr"/>
                      <a:endParaRPr lang="en-US" sz="800" b="0" i="0" u="none" strike="noStrike" dirty="0">
                        <a:solidFill>
                          <a:srgbClr val="000000"/>
                        </a:solidFill>
                        <a:effectLst/>
                        <a:latin typeface="+mn-lt"/>
                      </a:endParaRPr>
                    </a:p>
                  </a:txBody>
                  <a:tcPr marL="5872" marR="5872" marT="5872" marB="0" anchor="ctr"/>
                </a:tc>
                <a:tc>
                  <a:txBody>
                    <a:bodyPr/>
                    <a:lstStyle/>
                    <a:p>
                      <a:pPr algn="l" fontAlgn="ct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2539204545"/>
                  </a:ext>
                </a:extLst>
              </a:tr>
              <a:tr h="365760">
                <a:tc>
                  <a:txBody>
                    <a:bodyPr/>
                    <a:lstStyle/>
                    <a:p>
                      <a:pPr algn="ctr" fontAlgn="ctr"/>
                      <a:r>
                        <a:rPr lang="en-US" sz="800" b="0" i="0" u="none" strike="noStrike" dirty="0">
                          <a:solidFill>
                            <a:srgbClr val="000000"/>
                          </a:solidFill>
                          <a:effectLst/>
                          <a:latin typeface="+mn-lt"/>
                        </a:rPr>
                        <a:t>15</a:t>
                      </a:r>
                    </a:p>
                  </a:txBody>
                  <a:tcPr marL="5872" marR="5872" marT="5872" marB="0" anchor="ctr"/>
                </a:tc>
                <a:tc>
                  <a:txBody>
                    <a:bodyPr/>
                    <a:lstStyle/>
                    <a:p>
                      <a:pPr algn="ctr" fontAlgn="ctr"/>
                      <a:r>
                        <a:rPr lang="fr-FR" sz="1000" b="1" i="0" u="none" strike="noStrike" kern="1200" dirty="0">
                          <a:solidFill>
                            <a:srgbClr val="000000"/>
                          </a:solidFill>
                          <a:effectLst/>
                          <a:latin typeface="+mn-lt"/>
                          <a:ea typeface="+mn-ea"/>
                          <a:cs typeface="+mn-cs"/>
                        </a:rPr>
                        <a:t>Ethan et al.</a:t>
                      </a:r>
                      <a:endParaRPr lang="en-US" sz="1000" b="1" i="0" u="none" strike="noStrike" dirty="0">
                        <a:solidFill>
                          <a:srgbClr val="000000"/>
                        </a:solidFill>
                        <a:effectLst/>
                        <a:latin typeface="+mn-lt"/>
                      </a:endParaRPr>
                    </a:p>
                  </a:txBody>
                  <a:tcPr marL="5872" marR="5872" marT="5872" marB="0" anchor="ctr"/>
                </a:tc>
                <a:tc>
                  <a:txBody>
                    <a:bodyPr/>
                    <a:lstStyle/>
                    <a:p>
                      <a:pPr algn="l" fontAlgn="ctr"/>
                      <a:r>
                        <a:rPr lang="fr-FR" sz="800" b="0" i="0" u="none" strike="noStrike" kern="1200" dirty="0">
                          <a:solidFill>
                            <a:srgbClr val="000000"/>
                          </a:solidFill>
                          <a:effectLst/>
                          <a:latin typeface="+mn-lt"/>
                          <a:ea typeface="+mn-ea"/>
                          <a:cs typeface="+mn-cs"/>
                        </a:rPr>
                        <a:t>Divergences in </a:t>
                      </a:r>
                      <a:r>
                        <a:rPr lang="fr-FR" sz="800" b="0" i="0" u="none" strike="noStrike" kern="1200" dirty="0" err="1">
                          <a:solidFill>
                            <a:srgbClr val="000000"/>
                          </a:solidFill>
                          <a:effectLst/>
                          <a:latin typeface="+mn-lt"/>
                          <a:ea typeface="+mn-ea"/>
                          <a:cs typeface="+mn-cs"/>
                        </a:rPr>
                        <a:t>color</a:t>
                      </a:r>
                      <a:r>
                        <a:rPr lang="fr-FR" sz="800" b="0" i="0" u="none" strike="noStrike" kern="1200" dirty="0">
                          <a:solidFill>
                            <a:srgbClr val="000000"/>
                          </a:solidFill>
                          <a:effectLst/>
                          <a:latin typeface="+mn-lt"/>
                          <a:ea typeface="+mn-ea"/>
                          <a:cs typeface="+mn-cs"/>
                        </a:rPr>
                        <a:t> perception </a:t>
                      </a:r>
                      <a:r>
                        <a:rPr lang="fr-FR" sz="800" b="0" i="0" u="none" strike="noStrike" kern="1200" dirty="0" err="1">
                          <a:solidFill>
                            <a:srgbClr val="000000"/>
                          </a:solidFill>
                          <a:effectLst/>
                          <a:latin typeface="+mn-lt"/>
                          <a:ea typeface="+mn-ea"/>
                          <a:cs typeface="+mn-cs"/>
                        </a:rPr>
                        <a:t>between</a:t>
                      </a:r>
                      <a:r>
                        <a:rPr lang="fr-FR" sz="800" b="0" i="0" u="none" strike="noStrike" kern="1200" dirty="0">
                          <a:solidFill>
                            <a:srgbClr val="000000"/>
                          </a:solidFill>
                          <a:effectLst/>
                          <a:latin typeface="+mn-lt"/>
                          <a:ea typeface="+mn-ea"/>
                          <a:cs typeface="+mn-cs"/>
                        </a:rPr>
                        <a:t> </a:t>
                      </a:r>
                      <a:r>
                        <a:rPr lang="fr-FR" sz="800" b="0" i="0" u="none" strike="noStrike" kern="1200" dirty="0" err="1">
                          <a:solidFill>
                            <a:srgbClr val="000000"/>
                          </a:solidFill>
                          <a:effectLst/>
                          <a:latin typeface="+mn-lt"/>
                          <a:ea typeface="+mn-ea"/>
                          <a:cs typeface="+mn-cs"/>
                        </a:rPr>
                        <a:t>deep</a:t>
                      </a:r>
                      <a:r>
                        <a:rPr lang="fr-FR" sz="800" b="0" i="0" u="none" strike="noStrike" kern="1200" dirty="0">
                          <a:solidFill>
                            <a:srgbClr val="000000"/>
                          </a:solidFill>
                          <a:effectLst/>
                          <a:latin typeface="+mn-lt"/>
                          <a:ea typeface="+mn-ea"/>
                          <a:cs typeface="+mn-cs"/>
                        </a:rPr>
                        <a:t> neural networks and </a:t>
                      </a:r>
                      <a:r>
                        <a:rPr lang="fr-FR" sz="800" b="0" i="0" u="none" strike="noStrike" kern="1200" dirty="0" err="1">
                          <a:solidFill>
                            <a:srgbClr val="000000"/>
                          </a:solidFill>
                          <a:effectLst/>
                          <a:latin typeface="+mn-lt"/>
                          <a:ea typeface="+mn-ea"/>
                          <a:cs typeface="+mn-cs"/>
                        </a:rPr>
                        <a:t>humans</a:t>
                      </a:r>
                      <a:r>
                        <a:rPr lang="fr-FR" sz="800" b="0" i="0" u="none" strike="noStrike" kern="1200" dirty="0">
                          <a:solidFill>
                            <a:srgbClr val="000000"/>
                          </a:solidFill>
                          <a:effectLst/>
                          <a:latin typeface="+mn-lt"/>
                          <a:ea typeface="+mn-ea"/>
                          <a:cs typeface="+mn-cs"/>
                        </a:rPr>
                        <a:t>,</a:t>
                      </a:r>
                    </a:p>
                    <a:p>
                      <a:pPr algn="l" fontAlgn="ctr"/>
                      <a:r>
                        <a:rPr lang="fr-FR" sz="800" b="0" i="0" u="none" strike="noStrike" kern="1200" dirty="0" err="1">
                          <a:solidFill>
                            <a:srgbClr val="000000"/>
                          </a:solidFill>
                          <a:effectLst/>
                          <a:latin typeface="+mn-lt"/>
                          <a:ea typeface="+mn-ea"/>
                          <a:cs typeface="+mn-cs"/>
                        </a:rPr>
                        <a:t>Cognition,Volume</a:t>
                      </a:r>
                      <a:r>
                        <a:rPr lang="fr-FR" sz="800" b="0" i="0" u="none" strike="noStrike" kern="1200" dirty="0">
                          <a:solidFill>
                            <a:srgbClr val="000000"/>
                          </a:solidFill>
                          <a:effectLst/>
                          <a:latin typeface="+mn-lt"/>
                          <a:ea typeface="+mn-ea"/>
                          <a:cs typeface="+mn-cs"/>
                        </a:rPr>
                        <a:t> 241,2023,105621,ISSN 0010-0277,</a:t>
                      </a:r>
                    </a:p>
                  </a:txBody>
                  <a:tcPr marL="5872" marR="5872" marT="5872" marB="0" anchor="ctr"/>
                </a:tc>
                <a:tc>
                  <a:txBody>
                    <a:bodyPr/>
                    <a:lstStyle/>
                    <a:p>
                      <a:pPr algn="l" fontAlgn="ctr"/>
                      <a:endParaRPr lang="fr-FR" sz="800" b="0" i="0" u="none" strike="noStrike" dirty="0">
                        <a:solidFill>
                          <a:srgbClr val="000000"/>
                        </a:solidFill>
                        <a:effectLst/>
                        <a:latin typeface="+mn-lt"/>
                      </a:endParaRPr>
                    </a:p>
                  </a:txBody>
                  <a:tcPr marL="5872" marR="5872" marT="5872" marB="0" anchor="ctr"/>
                </a:tc>
                <a:tc>
                  <a:txBody>
                    <a:bodyPr/>
                    <a:lstStyle/>
                    <a:p>
                      <a:pPr algn="ctr" fontAlgn="ctr"/>
                      <a:endParaRPr lang="en-US" sz="800" b="0" i="0" u="none" strike="noStrike" dirty="0">
                        <a:solidFill>
                          <a:srgbClr val="000000"/>
                        </a:solidFill>
                        <a:effectLst/>
                        <a:latin typeface="+mn-lt"/>
                      </a:endParaRPr>
                    </a:p>
                  </a:txBody>
                  <a:tcPr marL="5872" marR="5872" marT="5872" marB="0" anchor="ctr"/>
                </a:tc>
                <a:tc>
                  <a:txBody>
                    <a:bodyPr/>
                    <a:lstStyle/>
                    <a:p>
                      <a:pPr algn="l" fontAlgn="ctr"/>
                      <a:endParaRPr lang="en-US" sz="800" b="0" i="0" u="none" strike="noStrike" dirty="0">
                        <a:solidFill>
                          <a:srgbClr val="000000"/>
                        </a:solidFill>
                        <a:effectLst/>
                        <a:latin typeface="+mn-lt"/>
                      </a:endParaRPr>
                    </a:p>
                  </a:txBody>
                  <a:tcPr marL="5872" marR="5872" marT="5872" marB="0" anchor="ctr"/>
                </a:tc>
                <a:extLst>
                  <a:ext uri="{0D108BD9-81ED-4DB2-BD59-A6C34878D82A}">
                    <a16:rowId xmlns:a16="http://schemas.microsoft.com/office/drawing/2014/main" val="1104507448"/>
                  </a:ext>
                </a:extLst>
              </a:tr>
            </a:tbl>
          </a:graphicData>
        </a:graphic>
      </p:graphicFrame>
    </p:spTree>
    <p:extLst>
      <p:ext uri="{BB962C8B-B14F-4D97-AF65-F5344CB8AC3E}">
        <p14:creationId xmlns:p14="http://schemas.microsoft.com/office/powerpoint/2010/main" val="3722870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ight Triangle 11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3142" y="41973"/>
            <a:ext cx="10733204" cy="686032"/>
          </a:xfrm>
        </p:spPr>
        <p:txBody>
          <a:bodyPr vert="horz" lIns="91440" tIns="45720" rIns="91440" bIns="45720" rtlCol="0" anchor="b">
            <a:noAutofit/>
          </a:bodyPr>
          <a:lstStyle/>
          <a:p>
            <a:r>
              <a:rPr lang="en-US" dirty="0">
                <a:solidFill>
                  <a:schemeClr val="tx2"/>
                </a:solidFill>
              </a:rPr>
              <a:t>Proposed Novel Ideas to Work on</a:t>
            </a:r>
          </a:p>
        </p:txBody>
      </p:sp>
      <p:sp>
        <p:nvSpPr>
          <p:cNvPr id="39" name="Content Placeholder 3">
            <a:extLst>
              <a:ext uri="{FF2B5EF4-FFF2-40B4-BE49-F238E27FC236}">
                <a16:creationId xmlns:a16="http://schemas.microsoft.com/office/drawing/2014/main" id="{CF81CEF9-D44C-3A23-C3A7-AADEA184395B}"/>
              </a:ext>
            </a:extLst>
          </p:cNvPr>
          <p:cNvSpPr txBox="1">
            <a:spLocks/>
          </p:cNvSpPr>
          <p:nvPr/>
        </p:nvSpPr>
        <p:spPr>
          <a:xfrm>
            <a:off x="396817" y="857748"/>
            <a:ext cx="11459835" cy="5319215"/>
          </a:xfrm>
          <a:prstGeom prst="rect">
            <a:avLst/>
          </a:prstGeom>
        </p:spPr>
        <p:txBody>
          <a:bodyPr/>
          <a:lst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1">
                    <a:lumMod val="95000"/>
                    <a:lumOff val="5000"/>
                  </a:schemeClr>
                </a:solidFill>
              </a:rPr>
              <a:t>In my research I will focus on the following ideas:</a:t>
            </a:r>
          </a:p>
          <a:p>
            <a:pPr marL="457200" indent="-457200">
              <a:buClr>
                <a:srgbClr val="FF0000"/>
              </a:buClr>
              <a:buFont typeface="+mj-lt"/>
              <a:buAutoNum type="arabicPeriod"/>
            </a:pPr>
            <a:r>
              <a:rPr lang="en-US" sz="1600" dirty="0">
                <a:solidFill>
                  <a:schemeClr val="tx1">
                    <a:lumMod val="95000"/>
                    <a:lumOff val="5000"/>
                  </a:schemeClr>
                </a:solidFill>
              </a:rPr>
              <a:t>Build on the wavelet applet transform proposed by </a:t>
            </a:r>
            <a:r>
              <a:rPr lang="en-US" sz="1600" dirty="0">
                <a:solidFill>
                  <a:schemeClr val="tx1">
                    <a:lumMod val="95000"/>
                    <a:lumOff val="5000"/>
                  </a:schemeClr>
                </a:solidFill>
                <a:hlinkClick r:id="rId2" action="ppaction://hlinksldjump"/>
              </a:rPr>
              <a:t>Moritz et al. </a:t>
            </a:r>
            <a:r>
              <a:rPr lang="en-US" sz="1600" dirty="0">
                <a:solidFill>
                  <a:schemeClr val="tx1">
                    <a:lumMod val="95000"/>
                    <a:lumOff val="5000"/>
                  </a:schemeClr>
                </a:solidFill>
              </a:rPr>
              <a:t>and complement its strength with Forensic detection algorithm like “Error Level Analysis” used by </a:t>
            </a:r>
            <a:r>
              <a:rPr lang="en-US" sz="1600" dirty="0">
                <a:solidFill>
                  <a:schemeClr val="tx1">
                    <a:lumMod val="95000"/>
                    <a:lumOff val="5000"/>
                  </a:schemeClr>
                </a:solidFill>
                <a:hlinkClick r:id="rId2" action="ppaction://hlinksldjump"/>
              </a:rPr>
              <a:t>Rimsha et al</a:t>
            </a:r>
            <a:r>
              <a:rPr lang="en-US" sz="1600" dirty="0">
                <a:solidFill>
                  <a:schemeClr val="tx1">
                    <a:lumMod val="95000"/>
                    <a:lumOff val="5000"/>
                  </a:schemeClr>
                </a:solidFill>
              </a:rPr>
              <a:t>. to detect if there’s a tampered a part of a JPEG image. According to my quick research this will be the first time to combine both methods together, hopefully to raise the accuracy and to generalize the produced model for newer unseen data samples.</a:t>
            </a:r>
          </a:p>
          <a:p>
            <a:pPr marL="457200" indent="-457200">
              <a:buClr>
                <a:srgbClr val="FF0000"/>
              </a:buClr>
              <a:buFont typeface="+mj-lt"/>
              <a:buAutoNum type="arabicPeriod"/>
            </a:pPr>
            <a:r>
              <a:rPr lang="en-US" sz="1600" dirty="0">
                <a:solidFill>
                  <a:schemeClr val="tx1">
                    <a:lumMod val="95000"/>
                    <a:lumOff val="5000"/>
                  </a:schemeClr>
                </a:solidFill>
              </a:rPr>
              <a:t>If I still have time, I will try to implement the following:</a:t>
            </a:r>
          </a:p>
          <a:p>
            <a:pPr>
              <a:buClr>
                <a:srgbClr val="FF0000"/>
              </a:buClr>
              <a:buFont typeface="Wingdings" panose="05000000000000000000" pitchFamily="2" charset="2"/>
              <a:buChar char="§"/>
            </a:pPr>
            <a:r>
              <a:rPr lang="en-US" sz="1600" dirty="0">
                <a:solidFill>
                  <a:schemeClr val="tx1">
                    <a:lumMod val="95000"/>
                    <a:lumOff val="5000"/>
                  </a:schemeClr>
                </a:solidFill>
              </a:rPr>
              <a:t>Replace the wavelet packet transform algorithm used by </a:t>
            </a:r>
            <a:r>
              <a:rPr lang="en-US" sz="1600" dirty="0">
                <a:solidFill>
                  <a:schemeClr val="tx1">
                    <a:lumMod val="95000"/>
                    <a:lumOff val="5000"/>
                  </a:schemeClr>
                </a:solidFill>
                <a:hlinkClick r:id="rId2" action="ppaction://hlinksldjump"/>
              </a:rPr>
              <a:t>Moritz et al. </a:t>
            </a:r>
            <a:r>
              <a:rPr lang="en-US" sz="1600" dirty="0">
                <a:solidFill>
                  <a:schemeClr val="tx1">
                    <a:lumMod val="95000"/>
                    <a:lumOff val="5000"/>
                  </a:schemeClr>
                </a:solidFill>
              </a:rPr>
              <a:t>with the newer wavelet transform algorithm proposed by </a:t>
            </a:r>
            <a:r>
              <a:rPr lang="en-US" sz="1600" dirty="0">
                <a:solidFill>
                  <a:schemeClr val="tx1">
                    <a:lumMod val="95000"/>
                    <a:lumOff val="5000"/>
                  </a:schemeClr>
                </a:solidFill>
                <a:hlinkClick r:id="rId2" action="ppaction://hlinksldjump"/>
              </a:rPr>
              <a:t>Ethan et al</a:t>
            </a:r>
            <a:r>
              <a:rPr lang="en-US" sz="1600" dirty="0">
                <a:solidFill>
                  <a:schemeClr val="tx1">
                    <a:lumMod val="95000"/>
                    <a:lumOff val="5000"/>
                  </a:schemeClr>
                </a:solidFill>
              </a:rPr>
              <a:t>.( who showed that it can be used to extract features from the images that can’t be extracted by DNN models). The latter algorithm is quite new and there’s very low probability that it has been used for Deep fake detection.</a:t>
            </a:r>
          </a:p>
          <a:p>
            <a:pPr>
              <a:buClr>
                <a:srgbClr val="FF0000"/>
              </a:buClr>
              <a:buFont typeface="Wingdings" panose="05000000000000000000" pitchFamily="2" charset="2"/>
              <a:buChar char="§"/>
            </a:pPr>
            <a:r>
              <a:rPr lang="en-US" sz="1600" dirty="0">
                <a:solidFill>
                  <a:schemeClr val="tx1">
                    <a:lumMod val="95000"/>
                    <a:lumOff val="5000"/>
                  </a:schemeClr>
                </a:solidFill>
              </a:rPr>
              <a:t>If time is enough , I will try to generalize the model to detect images with multiple faces (or Objects) . (especially because the publicly available datasets for training include one face (object) per image)</a:t>
            </a:r>
          </a:p>
        </p:txBody>
      </p:sp>
    </p:spTree>
    <p:extLst>
      <p:ext uri="{BB962C8B-B14F-4D97-AF65-F5344CB8AC3E}">
        <p14:creationId xmlns:p14="http://schemas.microsoft.com/office/powerpoint/2010/main" val="394310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ight Triangle 11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3142" y="41973"/>
            <a:ext cx="10733204" cy="686032"/>
          </a:xfrm>
        </p:spPr>
        <p:txBody>
          <a:bodyPr vert="horz" lIns="91440" tIns="45720" rIns="91440" bIns="45720" rtlCol="0" anchor="b">
            <a:noAutofit/>
          </a:bodyPr>
          <a:lstStyle/>
          <a:p>
            <a:r>
              <a:rPr lang="en-US">
                <a:solidFill>
                  <a:schemeClr val="tx2"/>
                </a:solidFill>
              </a:rPr>
              <a:t>Proposed Model for Image DF Detection</a:t>
            </a:r>
            <a:endParaRPr lang="en-US" dirty="0">
              <a:solidFill>
                <a:schemeClr val="tx2"/>
              </a:solidFill>
            </a:endParaRPr>
          </a:p>
        </p:txBody>
      </p:sp>
      <p:cxnSp>
        <p:nvCxnSpPr>
          <p:cNvPr id="41" name="Straight Arrow Connector 40">
            <a:extLst>
              <a:ext uri="{FF2B5EF4-FFF2-40B4-BE49-F238E27FC236}">
                <a16:creationId xmlns:a16="http://schemas.microsoft.com/office/drawing/2014/main" id="{1A22E58C-D44C-118A-FBCC-B16D4DCF3020}"/>
              </a:ext>
            </a:extLst>
          </p:cNvPr>
          <p:cNvCxnSpPr>
            <a:cxnSpLocks/>
            <a:stCxn id="216" idx="0"/>
            <a:endCxn id="4" idx="0"/>
          </p:cNvCxnSpPr>
          <p:nvPr/>
        </p:nvCxnSpPr>
        <p:spPr>
          <a:xfrm rot="5400000" flipH="1" flipV="1">
            <a:off x="5220104" y="439149"/>
            <a:ext cx="736575" cy="3386074"/>
          </a:xfrm>
          <a:prstGeom prst="bentConnector3">
            <a:avLst>
              <a:gd name="adj1" fmla="val 131036"/>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235" name="Group 234">
            <a:extLst>
              <a:ext uri="{FF2B5EF4-FFF2-40B4-BE49-F238E27FC236}">
                <a16:creationId xmlns:a16="http://schemas.microsoft.com/office/drawing/2014/main" id="{45DAED57-C297-94BE-A155-0A62586064C2}"/>
              </a:ext>
            </a:extLst>
          </p:cNvPr>
          <p:cNvGrpSpPr/>
          <p:nvPr/>
        </p:nvGrpSpPr>
        <p:grpSpPr>
          <a:xfrm>
            <a:off x="2985295" y="2500473"/>
            <a:ext cx="1820119" cy="2171144"/>
            <a:chOff x="2280445" y="2500473"/>
            <a:chExt cx="1820119" cy="2171144"/>
          </a:xfrm>
        </p:grpSpPr>
        <p:sp>
          <p:nvSpPr>
            <p:cNvPr id="3" name="TextBox 2">
              <a:extLst>
                <a:ext uri="{FF2B5EF4-FFF2-40B4-BE49-F238E27FC236}">
                  <a16:creationId xmlns:a16="http://schemas.microsoft.com/office/drawing/2014/main" id="{FAE8C6A1-07DB-C8E6-1620-D81FEA327E94}"/>
                </a:ext>
              </a:extLst>
            </p:cNvPr>
            <p:cNvSpPr txBox="1"/>
            <p:nvPr/>
          </p:nvSpPr>
          <p:spPr>
            <a:xfrm>
              <a:off x="2280445" y="4333063"/>
              <a:ext cx="1820119" cy="338554"/>
            </a:xfrm>
            <a:prstGeom prst="rect">
              <a:avLst/>
            </a:prstGeom>
            <a:noFill/>
          </p:spPr>
          <p:txBody>
            <a:bodyPr wrap="square" lIns="0" tIns="0" rIns="0" bIns="0" rtlCol="0">
              <a:spAutoFit/>
            </a:bodyPr>
            <a:lstStyle/>
            <a:p>
              <a:pPr algn="ctr"/>
              <a:r>
                <a:rPr lang="en-US" sz="1100" dirty="0"/>
                <a:t>Balanced Mix of Real and Fake Images</a:t>
              </a:r>
            </a:p>
          </p:txBody>
        </p:sp>
        <p:pic>
          <p:nvPicPr>
            <p:cNvPr id="216" name="Picture 215">
              <a:extLst>
                <a:ext uri="{FF2B5EF4-FFF2-40B4-BE49-F238E27FC236}">
                  <a16:creationId xmlns:a16="http://schemas.microsoft.com/office/drawing/2014/main" id="{5CBE9EFF-FB7F-FC62-B0D0-B51567CB30C4}"/>
                </a:ext>
              </a:extLst>
            </p:cNvPr>
            <p:cNvPicPr>
              <a:picLocks noChangeAspect="1"/>
            </p:cNvPicPr>
            <p:nvPr/>
          </p:nvPicPr>
          <p:blipFill>
            <a:blip r:embed="rId2"/>
            <a:stretch>
              <a:fillRect/>
            </a:stretch>
          </p:blipFill>
          <p:spPr>
            <a:xfrm>
              <a:off x="2312854" y="2500473"/>
              <a:ext cx="1755300" cy="1771133"/>
            </a:xfrm>
            <a:prstGeom prst="rect">
              <a:avLst/>
            </a:prstGeom>
          </p:spPr>
        </p:pic>
      </p:grpSp>
      <p:cxnSp>
        <p:nvCxnSpPr>
          <p:cNvPr id="257" name="Straight Arrow Connector 256">
            <a:extLst>
              <a:ext uri="{FF2B5EF4-FFF2-40B4-BE49-F238E27FC236}">
                <a16:creationId xmlns:a16="http://schemas.microsoft.com/office/drawing/2014/main" id="{D06C393E-A9FC-E787-9669-C23C7946674F}"/>
              </a:ext>
            </a:extLst>
          </p:cNvPr>
          <p:cNvCxnSpPr>
            <a:cxnSpLocks/>
            <a:stCxn id="216" idx="0"/>
            <a:endCxn id="207" idx="2"/>
          </p:cNvCxnSpPr>
          <p:nvPr/>
        </p:nvCxnSpPr>
        <p:spPr>
          <a:xfrm rot="16200000" flipH="1">
            <a:off x="4250745" y="2145082"/>
            <a:ext cx="2675292" cy="3386074"/>
          </a:xfrm>
          <a:prstGeom prst="bentConnector5">
            <a:avLst>
              <a:gd name="adj1" fmla="val -8545"/>
              <a:gd name="adj2" fmla="val 38430"/>
              <a:gd name="adj3" fmla="val 108545"/>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1" name="TextBox 260">
            <a:extLst>
              <a:ext uri="{FF2B5EF4-FFF2-40B4-BE49-F238E27FC236}">
                <a16:creationId xmlns:a16="http://schemas.microsoft.com/office/drawing/2014/main" id="{7339B404-3D02-BB04-4CF2-E6C2D20A6A04}"/>
              </a:ext>
            </a:extLst>
          </p:cNvPr>
          <p:cNvSpPr txBox="1"/>
          <p:nvPr/>
        </p:nvSpPr>
        <p:spPr>
          <a:xfrm>
            <a:off x="4121875" y="1263598"/>
            <a:ext cx="714860" cy="261610"/>
          </a:xfrm>
          <a:prstGeom prst="rect">
            <a:avLst/>
          </a:prstGeom>
          <a:noFill/>
        </p:spPr>
        <p:txBody>
          <a:bodyPr wrap="square" rtlCol="0">
            <a:spAutoFit/>
          </a:bodyPr>
          <a:lstStyle/>
          <a:p>
            <a:pPr algn="ctr"/>
            <a:r>
              <a:rPr lang="en-US" sz="1100" b="1" dirty="0"/>
              <a:t>Images</a:t>
            </a:r>
          </a:p>
        </p:txBody>
      </p:sp>
      <p:sp>
        <p:nvSpPr>
          <p:cNvPr id="262" name="TextBox 261">
            <a:extLst>
              <a:ext uri="{FF2B5EF4-FFF2-40B4-BE49-F238E27FC236}">
                <a16:creationId xmlns:a16="http://schemas.microsoft.com/office/drawing/2014/main" id="{91B1F134-FD82-A2A7-1970-F319E63C85D4}"/>
              </a:ext>
            </a:extLst>
          </p:cNvPr>
          <p:cNvSpPr txBox="1"/>
          <p:nvPr/>
        </p:nvSpPr>
        <p:spPr>
          <a:xfrm>
            <a:off x="4121875" y="2006709"/>
            <a:ext cx="714860" cy="261610"/>
          </a:xfrm>
          <a:prstGeom prst="rect">
            <a:avLst/>
          </a:prstGeom>
          <a:noFill/>
        </p:spPr>
        <p:txBody>
          <a:bodyPr wrap="square" rtlCol="0">
            <a:spAutoFit/>
          </a:bodyPr>
          <a:lstStyle/>
          <a:p>
            <a:pPr algn="ctr"/>
            <a:r>
              <a:rPr lang="en-US" sz="1100" b="1" dirty="0"/>
              <a:t>Labels</a:t>
            </a:r>
          </a:p>
        </p:txBody>
      </p:sp>
      <p:grpSp>
        <p:nvGrpSpPr>
          <p:cNvPr id="229" name="Group 228">
            <a:extLst>
              <a:ext uri="{FF2B5EF4-FFF2-40B4-BE49-F238E27FC236}">
                <a16:creationId xmlns:a16="http://schemas.microsoft.com/office/drawing/2014/main" id="{C46A16EB-35C3-3851-8FB9-B5A77E7DF854}"/>
              </a:ext>
            </a:extLst>
          </p:cNvPr>
          <p:cNvGrpSpPr/>
          <p:nvPr/>
        </p:nvGrpSpPr>
        <p:grpSpPr>
          <a:xfrm>
            <a:off x="5448018" y="1382207"/>
            <a:ext cx="3658087" cy="4550738"/>
            <a:chOff x="6077253" y="2123849"/>
            <a:chExt cx="3979944" cy="4550738"/>
          </a:xfrm>
        </p:grpSpPr>
        <p:sp>
          <p:nvSpPr>
            <p:cNvPr id="4" name="Rectangle: Rounded Corners 3">
              <a:extLst>
                <a:ext uri="{FF2B5EF4-FFF2-40B4-BE49-F238E27FC236}">
                  <a16:creationId xmlns:a16="http://schemas.microsoft.com/office/drawing/2014/main" id="{3990BE43-2CB8-7BF0-5B03-38AFD7ACE921}"/>
                </a:ext>
              </a:extLst>
            </p:cNvPr>
            <p:cNvSpPr/>
            <p:nvPr/>
          </p:nvSpPr>
          <p:spPr>
            <a:xfrm>
              <a:off x="6598986" y="2505540"/>
              <a:ext cx="2945979" cy="274320"/>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Unify Input Image Format &amp; Size</a:t>
              </a:r>
            </a:p>
          </p:txBody>
        </p:sp>
        <p:grpSp>
          <p:nvGrpSpPr>
            <p:cNvPr id="213" name="Group 212">
              <a:extLst>
                <a:ext uri="{FF2B5EF4-FFF2-40B4-BE49-F238E27FC236}">
                  <a16:creationId xmlns:a16="http://schemas.microsoft.com/office/drawing/2014/main" id="{4B10E7AE-F9A1-7E7D-837C-3257E4215EB4}"/>
                </a:ext>
              </a:extLst>
            </p:cNvPr>
            <p:cNvGrpSpPr/>
            <p:nvPr/>
          </p:nvGrpSpPr>
          <p:grpSpPr>
            <a:xfrm>
              <a:off x="6121208" y="4769489"/>
              <a:ext cx="3901535" cy="274320"/>
              <a:chOff x="6121208" y="4342769"/>
              <a:chExt cx="3901535" cy="274320"/>
            </a:xfrm>
          </p:grpSpPr>
          <p:sp>
            <p:nvSpPr>
              <p:cNvPr id="5" name="Rectangle: Rounded Corners 4">
                <a:extLst>
                  <a:ext uri="{FF2B5EF4-FFF2-40B4-BE49-F238E27FC236}">
                    <a16:creationId xmlns:a16="http://schemas.microsoft.com/office/drawing/2014/main" id="{BA3DCB15-C449-DFD1-F668-62DF57773288}"/>
                  </a:ext>
                </a:extLst>
              </p:cNvPr>
              <p:cNvSpPr/>
              <p:nvPr/>
            </p:nvSpPr>
            <p:spPr>
              <a:xfrm>
                <a:off x="8193943" y="4342769"/>
                <a:ext cx="1828800" cy="274320"/>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Forensics Analysis</a:t>
                </a:r>
              </a:p>
            </p:txBody>
          </p:sp>
          <p:sp>
            <p:nvSpPr>
              <p:cNvPr id="6" name="Rectangle: Rounded Corners 5">
                <a:extLst>
                  <a:ext uri="{FF2B5EF4-FFF2-40B4-BE49-F238E27FC236}">
                    <a16:creationId xmlns:a16="http://schemas.microsoft.com/office/drawing/2014/main" id="{BDA3841E-C507-5709-B59C-320BDE10C92A}"/>
                  </a:ext>
                </a:extLst>
              </p:cNvPr>
              <p:cNvSpPr/>
              <p:nvPr/>
            </p:nvSpPr>
            <p:spPr>
              <a:xfrm>
                <a:off x="6121208" y="4342769"/>
                <a:ext cx="1828800" cy="274320"/>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Wavelet Packet Transform</a:t>
                </a:r>
              </a:p>
            </p:txBody>
          </p:sp>
        </p:grpSp>
        <p:cxnSp>
          <p:nvCxnSpPr>
            <p:cNvPr id="43" name="Straight Arrow Connector 42">
              <a:extLst>
                <a:ext uri="{FF2B5EF4-FFF2-40B4-BE49-F238E27FC236}">
                  <a16:creationId xmlns:a16="http://schemas.microsoft.com/office/drawing/2014/main" id="{6DDC8465-E508-A270-0459-7F21D008C453}"/>
                </a:ext>
              </a:extLst>
            </p:cNvPr>
            <p:cNvCxnSpPr>
              <a:cxnSpLocks/>
              <a:stCxn id="184" idx="6"/>
              <a:endCxn id="5" idx="0"/>
            </p:cNvCxnSpPr>
            <p:nvPr/>
          </p:nvCxnSpPr>
          <p:spPr>
            <a:xfrm>
              <a:off x="8154547" y="4465481"/>
              <a:ext cx="953796" cy="3040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246F2094-557C-3065-7156-BCBE521929A9}"/>
                </a:ext>
              </a:extLst>
            </p:cNvPr>
            <p:cNvCxnSpPr>
              <a:cxnSpLocks/>
              <a:stCxn id="4" idx="2"/>
              <a:endCxn id="184" idx="4"/>
            </p:cNvCxnSpPr>
            <p:nvPr/>
          </p:nvCxnSpPr>
          <p:spPr>
            <a:xfrm flipH="1">
              <a:off x="8071975" y="2779860"/>
              <a:ext cx="1" cy="160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D1326C7A-DEB7-1DE4-BA04-C0FF558D5C19}"/>
                </a:ext>
              </a:extLst>
            </p:cNvPr>
            <p:cNvCxnSpPr>
              <a:cxnSpLocks/>
              <a:stCxn id="172" idx="4"/>
              <a:endCxn id="207" idx="0"/>
            </p:cNvCxnSpPr>
            <p:nvPr/>
          </p:nvCxnSpPr>
          <p:spPr>
            <a:xfrm>
              <a:off x="8071976" y="5415462"/>
              <a:ext cx="0" cy="210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3" name="Rectangle: Rounded Corners 162">
              <a:extLst>
                <a:ext uri="{FF2B5EF4-FFF2-40B4-BE49-F238E27FC236}">
                  <a16:creationId xmlns:a16="http://schemas.microsoft.com/office/drawing/2014/main" id="{72D64844-2C9C-3479-F6A2-3F96B93178CC}"/>
                </a:ext>
              </a:extLst>
            </p:cNvPr>
            <p:cNvSpPr/>
            <p:nvPr/>
          </p:nvSpPr>
          <p:spPr>
            <a:xfrm>
              <a:off x="7212718" y="6436225"/>
              <a:ext cx="1716727" cy="238362"/>
            </a:xfrm>
            <a:prstGeom prst="roundRect">
              <a:avLst/>
            </a:prstGeom>
            <a:noFill/>
          </p:spPr>
          <p:txBody>
            <a:bodyPr wrap="square" lIns="0" tIns="0" rIns="0" bIns="0" rtlCol="0">
              <a:spAutoFit/>
            </a:bodyPr>
            <a:lstStyle/>
            <a:p>
              <a:pPr algn="ctr"/>
              <a:r>
                <a:rPr lang="en-US" sz="1400" b="1" dirty="0">
                  <a:solidFill>
                    <a:srgbClr val="00B050"/>
                  </a:solidFill>
                </a:rPr>
                <a:t>Real</a:t>
              </a:r>
              <a:r>
                <a:rPr lang="en-US" sz="1400" b="1" dirty="0">
                  <a:solidFill>
                    <a:schemeClr val="tx1"/>
                  </a:solidFill>
                </a:rPr>
                <a:t>/</a:t>
              </a:r>
              <a:r>
                <a:rPr lang="en-US" sz="1400" b="1" dirty="0">
                  <a:solidFill>
                    <a:srgbClr val="FF0000"/>
                  </a:solidFill>
                </a:rPr>
                <a:t>Fake</a:t>
              </a:r>
            </a:p>
          </p:txBody>
        </p:sp>
        <p:sp>
          <p:nvSpPr>
            <p:cNvPr id="168" name="TextBox 167">
              <a:extLst>
                <a:ext uri="{FF2B5EF4-FFF2-40B4-BE49-F238E27FC236}">
                  <a16:creationId xmlns:a16="http://schemas.microsoft.com/office/drawing/2014/main" id="{2BB0023A-DCE4-439A-A581-31FF71011BFF}"/>
                </a:ext>
              </a:extLst>
            </p:cNvPr>
            <p:cNvSpPr txBox="1"/>
            <p:nvPr/>
          </p:nvSpPr>
          <p:spPr>
            <a:xfrm>
              <a:off x="8411277" y="3652208"/>
              <a:ext cx="1645920" cy="430887"/>
            </a:xfrm>
            <a:prstGeom prst="rect">
              <a:avLst/>
            </a:prstGeom>
            <a:noFill/>
          </p:spPr>
          <p:txBody>
            <a:bodyPr wrap="square" lIns="0" tIns="0" rIns="0" bIns="0" rtlCol="0">
              <a:spAutoFit/>
            </a:bodyPr>
            <a:lstStyle/>
            <a:p>
              <a:pPr algn="r"/>
              <a:r>
                <a:rPr lang="en-US" sz="1400" dirty="0"/>
                <a:t>Feature Extraction and Classification</a:t>
              </a:r>
              <a:endParaRPr lang="ar-EG" sz="1400" dirty="0"/>
            </a:p>
          </p:txBody>
        </p:sp>
        <p:cxnSp>
          <p:nvCxnSpPr>
            <p:cNvPr id="169" name="Straight Arrow Connector 42">
              <a:extLst>
                <a:ext uri="{FF2B5EF4-FFF2-40B4-BE49-F238E27FC236}">
                  <a16:creationId xmlns:a16="http://schemas.microsoft.com/office/drawing/2014/main" id="{36E731E5-85D5-409D-615F-7B8011CB0258}"/>
                </a:ext>
              </a:extLst>
            </p:cNvPr>
            <p:cNvCxnSpPr>
              <a:cxnSpLocks/>
              <a:stCxn id="5" idx="2"/>
              <a:endCxn id="172" idx="6"/>
            </p:cNvCxnSpPr>
            <p:nvPr/>
          </p:nvCxnSpPr>
          <p:spPr>
            <a:xfrm rot="5400000">
              <a:off x="8499795" y="4715473"/>
              <a:ext cx="280213" cy="9368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Oval 171">
              <a:extLst>
                <a:ext uri="{FF2B5EF4-FFF2-40B4-BE49-F238E27FC236}">
                  <a16:creationId xmlns:a16="http://schemas.microsoft.com/office/drawing/2014/main" id="{78DA0EAA-5C08-1746-2B68-FAEFA22D3592}"/>
                </a:ext>
              </a:extLst>
            </p:cNvPr>
            <p:cNvSpPr/>
            <p:nvPr/>
          </p:nvSpPr>
          <p:spPr>
            <a:xfrm>
              <a:off x="7972491" y="5232582"/>
              <a:ext cx="198968" cy="182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a:t>
              </a:r>
            </a:p>
          </p:txBody>
        </p:sp>
        <p:sp>
          <p:nvSpPr>
            <p:cNvPr id="174" name="Rectangle 173">
              <a:extLst>
                <a:ext uri="{FF2B5EF4-FFF2-40B4-BE49-F238E27FC236}">
                  <a16:creationId xmlns:a16="http://schemas.microsoft.com/office/drawing/2014/main" id="{88D6BD12-6CF6-8F93-386B-28A4706CF34D}"/>
                </a:ext>
              </a:extLst>
            </p:cNvPr>
            <p:cNvSpPr/>
            <p:nvPr/>
          </p:nvSpPr>
          <p:spPr>
            <a:xfrm>
              <a:off x="6077253" y="4095879"/>
              <a:ext cx="3979365" cy="1993244"/>
            </a:xfrm>
            <a:prstGeom prst="rect">
              <a:avLst/>
            </a:prstGeom>
            <a:noFill/>
            <a:ln w="190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1" name="Rectangle: Rounded Corners 180">
              <a:extLst>
                <a:ext uri="{FF2B5EF4-FFF2-40B4-BE49-F238E27FC236}">
                  <a16:creationId xmlns:a16="http://schemas.microsoft.com/office/drawing/2014/main" id="{208D5062-F6BD-DC1F-9772-F8F87B6EEC8A}"/>
                </a:ext>
              </a:extLst>
            </p:cNvPr>
            <p:cNvSpPr/>
            <p:nvPr/>
          </p:nvSpPr>
          <p:spPr>
            <a:xfrm>
              <a:off x="6598985" y="3103289"/>
              <a:ext cx="2945981" cy="274320"/>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Normalization and Augmentation</a:t>
              </a:r>
            </a:p>
          </p:txBody>
        </p:sp>
        <p:sp>
          <p:nvSpPr>
            <p:cNvPr id="182" name="Rectangle 181">
              <a:extLst>
                <a:ext uri="{FF2B5EF4-FFF2-40B4-BE49-F238E27FC236}">
                  <a16:creationId xmlns:a16="http://schemas.microsoft.com/office/drawing/2014/main" id="{2BF00B6D-3DE0-D461-561E-CF927AB1314A}"/>
                </a:ext>
              </a:extLst>
            </p:cNvPr>
            <p:cNvSpPr/>
            <p:nvPr/>
          </p:nvSpPr>
          <p:spPr>
            <a:xfrm>
              <a:off x="6077253" y="2365123"/>
              <a:ext cx="3979365" cy="1159663"/>
            </a:xfrm>
            <a:prstGeom prst="rect">
              <a:avLst/>
            </a:prstGeom>
            <a:noFill/>
            <a:ln w="190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3" name="TextBox 182">
              <a:extLst>
                <a:ext uri="{FF2B5EF4-FFF2-40B4-BE49-F238E27FC236}">
                  <a16:creationId xmlns:a16="http://schemas.microsoft.com/office/drawing/2014/main" id="{38CCD46A-417E-289E-34A0-59E2AA4DAACE}"/>
                </a:ext>
              </a:extLst>
            </p:cNvPr>
            <p:cNvSpPr txBox="1"/>
            <p:nvPr/>
          </p:nvSpPr>
          <p:spPr>
            <a:xfrm>
              <a:off x="8411277" y="2123849"/>
              <a:ext cx="1645920" cy="215444"/>
            </a:xfrm>
            <a:prstGeom prst="rect">
              <a:avLst/>
            </a:prstGeom>
            <a:noFill/>
          </p:spPr>
          <p:txBody>
            <a:bodyPr wrap="square" lIns="0" tIns="0" rIns="0" bIns="0" rtlCol="0">
              <a:spAutoFit/>
            </a:bodyPr>
            <a:lstStyle/>
            <a:p>
              <a:pPr algn="r"/>
              <a:r>
                <a:rPr lang="en-US" sz="1400" dirty="0"/>
                <a:t>Preprocessing</a:t>
              </a:r>
            </a:p>
          </p:txBody>
        </p:sp>
        <p:sp>
          <p:nvSpPr>
            <p:cNvPr id="184" name="Oval 183">
              <a:extLst>
                <a:ext uri="{FF2B5EF4-FFF2-40B4-BE49-F238E27FC236}">
                  <a16:creationId xmlns:a16="http://schemas.microsoft.com/office/drawing/2014/main" id="{6CEE0C24-BD79-D80B-27AE-363635AE2C22}"/>
                </a:ext>
              </a:extLst>
            </p:cNvPr>
            <p:cNvSpPr/>
            <p:nvPr/>
          </p:nvSpPr>
          <p:spPr>
            <a:xfrm flipV="1">
              <a:off x="7989403" y="4389586"/>
              <a:ext cx="165144" cy="1517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cxnSp>
          <p:nvCxnSpPr>
            <p:cNvPr id="192" name="Straight Arrow Connector 191">
              <a:extLst>
                <a:ext uri="{FF2B5EF4-FFF2-40B4-BE49-F238E27FC236}">
                  <a16:creationId xmlns:a16="http://schemas.microsoft.com/office/drawing/2014/main" id="{6B1FE908-92C9-7C32-C38B-88C92A1E5C18}"/>
                </a:ext>
              </a:extLst>
            </p:cNvPr>
            <p:cNvCxnSpPr>
              <a:cxnSpLocks/>
              <a:stCxn id="6" idx="2"/>
              <a:endCxn id="172" idx="2"/>
            </p:cNvCxnSpPr>
            <p:nvPr/>
          </p:nvCxnSpPr>
          <p:spPr>
            <a:xfrm rot="16200000" flipH="1">
              <a:off x="7363943" y="4715473"/>
              <a:ext cx="280213" cy="9368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A08BC721-306A-045B-6CA4-FFC13CC2A9D7}"/>
                </a:ext>
              </a:extLst>
            </p:cNvPr>
            <p:cNvCxnSpPr>
              <a:cxnSpLocks/>
              <a:stCxn id="184" idx="2"/>
              <a:endCxn id="6" idx="0"/>
            </p:cNvCxnSpPr>
            <p:nvPr/>
          </p:nvCxnSpPr>
          <p:spPr>
            <a:xfrm rot="10800000" flipV="1">
              <a:off x="7035609" y="4465481"/>
              <a:ext cx="953795" cy="3040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5" name="Isosceles Triangle 204">
              <a:extLst>
                <a:ext uri="{FF2B5EF4-FFF2-40B4-BE49-F238E27FC236}">
                  <a16:creationId xmlns:a16="http://schemas.microsoft.com/office/drawing/2014/main" id="{FB9EC9F4-2923-C778-AB40-973C1A54A3FF}"/>
                </a:ext>
              </a:extLst>
            </p:cNvPr>
            <p:cNvSpPr/>
            <p:nvPr/>
          </p:nvSpPr>
          <p:spPr>
            <a:xfrm flipV="1">
              <a:off x="8034028" y="6404662"/>
              <a:ext cx="75895" cy="75895"/>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7" name="Rectangle: Rounded Corners 206">
              <a:extLst>
                <a:ext uri="{FF2B5EF4-FFF2-40B4-BE49-F238E27FC236}">
                  <a16:creationId xmlns:a16="http://schemas.microsoft.com/office/drawing/2014/main" id="{BB9F697A-77F6-2556-C6ED-BB093E925CC1}"/>
                </a:ext>
              </a:extLst>
            </p:cNvPr>
            <p:cNvSpPr/>
            <p:nvPr/>
          </p:nvSpPr>
          <p:spPr>
            <a:xfrm>
              <a:off x="7798369" y="5626130"/>
              <a:ext cx="547212" cy="291277"/>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VIT</a:t>
              </a:r>
            </a:p>
          </p:txBody>
        </p:sp>
        <p:cxnSp>
          <p:nvCxnSpPr>
            <p:cNvPr id="214" name="Straight Arrow Connector 213">
              <a:extLst>
                <a:ext uri="{FF2B5EF4-FFF2-40B4-BE49-F238E27FC236}">
                  <a16:creationId xmlns:a16="http://schemas.microsoft.com/office/drawing/2014/main" id="{628A6AE0-F5E9-65E0-76D7-8C29E8B5B934}"/>
                </a:ext>
              </a:extLst>
            </p:cNvPr>
            <p:cNvCxnSpPr>
              <a:cxnSpLocks/>
              <a:endCxn id="163" idx="0"/>
            </p:cNvCxnSpPr>
            <p:nvPr/>
          </p:nvCxnSpPr>
          <p:spPr>
            <a:xfrm flipH="1">
              <a:off x="8071082" y="5949792"/>
              <a:ext cx="893" cy="486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68285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ight Triangle 11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3142" y="41973"/>
            <a:ext cx="10733204" cy="686032"/>
          </a:xfrm>
        </p:spPr>
        <p:txBody>
          <a:bodyPr vert="horz" lIns="91440" tIns="45720" rIns="91440" bIns="45720" rtlCol="0" anchor="b">
            <a:noAutofit/>
          </a:bodyPr>
          <a:lstStyle/>
          <a:p>
            <a:r>
              <a:rPr lang="en-US" dirty="0">
                <a:solidFill>
                  <a:schemeClr val="tx2"/>
                </a:solidFill>
              </a:rPr>
              <a:t>VIT</a:t>
            </a:r>
          </a:p>
        </p:txBody>
      </p:sp>
      <p:pic>
        <p:nvPicPr>
          <p:cNvPr id="1026" name="Picture 2">
            <a:extLst>
              <a:ext uri="{FF2B5EF4-FFF2-40B4-BE49-F238E27FC236}">
                <a16:creationId xmlns:a16="http://schemas.microsoft.com/office/drawing/2014/main" id="{4E496F25-0F3B-E882-FC42-D891753829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715" y="799630"/>
            <a:ext cx="9984885" cy="4665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357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ight Triangle 11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3142" y="41973"/>
            <a:ext cx="10733204" cy="686032"/>
          </a:xfrm>
        </p:spPr>
        <p:txBody>
          <a:bodyPr vert="horz" lIns="91440" tIns="45720" rIns="91440" bIns="45720" rtlCol="0" anchor="b">
            <a:noAutofit/>
          </a:bodyPr>
          <a:lstStyle/>
          <a:p>
            <a:r>
              <a:rPr lang="en-US" dirty="0">
                <a:solidFill>
                  <a:schemeClr val="tx2"/>
                </a:solidFill>
              </a:rPr>
              <a:t>Proposed Model for Attention</a:t>
            </a:r>
          </a:p>
        </p:txBody>
      </p:sp>
      <p:pic>
        <p:nvPicPr>
          <p:cNvPr id="2050" name="Picture 2">
            <a:extLst>
              <a:ext uri="{FF2B5EF4-FFF2-40B4-BE49-F238E27FC236}">
                <a16:creationId xmlns:a16="http://schemas.microsoft.com/office/drawing/2014/main" id="{475E20DD-131B-4D33-3EAD-E1605C5D5A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346" y="1033320"/>
            <a:ext cx="7721832" cy="471029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ViT encoder">
            <a:extLst>
              <a:ext uri="{FF2B5EF4-FFF2-40B4-BE49-F238E27FC236}">
                <a16:creationId xmlns:a16="http://schemas.microsoft.com/office/drawing/2014/main" id="{9AD4E4E2-FBCC-A5CC-2B8B-91676BC87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4414" y="505480"/>
            <a:ext cx="2737193" cy="5742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964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ight Triangle 11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3142" y="41973"/>
            <a:ext cx="10733204" cy="686032"/>
          </a:xfrm>
        </p:spPr>
        <p:txBody>
          <a:bodyPr vert="horz" lIns="91440" tIns="45720" rIns="91440" bIns="45720" rtlCol="0" anchor="b">
            <a:noAutofit/>
          </a:bodyPr>
          <a:lstStyle/>
          <a:p>
            <a:r>
              <a:rPr lang="en-US" dirty="0">
                <a:solidFill>
                  <a:schemeClr val="tx2"/>
                </a:solidFill>
              </a:rPr>
              <a:t>Proposed Model for Attention</a:t>
            </a:r>
          </a:p>
        </p:txBody>
      </p:sp>
      <p:pic>
        <p:nvPicPr>
          <p:cNvPr id="2096" name="Picture 4">
            <a:extLst>
              <a:ext uri="{FF2B5EF4-FFF2-40B4-BE49-F238E27FC236}">
                <a16:creationId xmlns:a16="http://schemas.microsoft.com/office/drawing/2014/main" id="{5C4EDFD9-76D3-4FC7-4EC9-EB43C3ECF5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709" y="769977"/>
            <a:ext cx="4063287" cy="6001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263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 name="Group 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 name="Straight Connector 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0" name="Freeform: Shape 3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2" name="Freeform: Shape 4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44" name="Group 43">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5" name="Straight Connector 44">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6" name="Straight Connector 75">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06" name="Rectangle 105">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8" name="Rectangle 107">
            <a:extLst>
              <a:ext uri="{FF2B5EF4-FFF2-40B4-BE49-F238E27FC236}">
                <a16:creationId xmlns:a16="http://schemas.microsoft.com/office/drawing/2014/main" id="{7F7C084A-330C-4243-AD92-F98B226F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0" name="Freeform: Shape 109">
            <a:extLst>
              <a:ext uri="{FF2B5EF4-FFF2-40B4-BE49-F238E27FC236}">
                <a16:creationId xmlns:a16="http://schemas.microsoft.com/office/drawing/2014/main" id="{7F19A9C0-8335-4ABB-91B6-396031712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25" y="-1"/>
            <a:ext cx="1900796" cy="1487973"/>
          </a:xfrm>
          <a:custGeom>
            <a:avLst/>
            <a:gdLst>
              <a:gd name="connsiteX0" fmla="*/ 972945 w 1900796"/>
              <a:gd name="connsiteY0" fmla="*/ 0 h 1487973"/>
              <a:gd name="connsiteX1" fmla="*/ 1900796 w 1900796"/>
              <a:gd name="connsiteY1" fmla="*/ 0 h 1487973"/>
              <a:gd name="connsiteX2" fmla="*/ 1892752 w 1900796"/>
              <a:gd name="connsiteY2" fmla="*/ 21978 h 1487973"/>
              <a:gd name="connsiteX3" fmla="*/ 129456 w 1900796"/>
              <a:gd name="connsiteY3" fmla="*/ 1468215 h 1487973"/>
              <a:gd name="connsiteX4" fmla="*/ 0 w 1900796"/>
              <a:gd name="connsiteY4" fmla="*/ 1487973 h 1487973"/>
              <a:gd name="connsiteX5" fmla="*/ 0 w 1900796"/>
              <a:gd name="connsiteY5" fmla="*/ 656709 h 1487973"/>
              <a:gd name="connsiteX6" fmla="*/ 120652 w 1900796"/>
              <a:gd name="connsiteY6" fmla="*/ 625686 h 1487973"/>
              <a:gd name="connsiteX7" fmla="*/ 893935 w 1900796"/>
              <a:gd name="connsiteY7" fmla="*/ 105659 h 148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0796" h="1487973">
                <a:moveTo>
                  <a:pt x="972945" y="0"/>
                </a:moveTo>
                <a:lnTo>
                  <a:pt x="1900796" y="0"/>
                </a:lnTo>
                <a:lnTo>
                  <a:pt x="1892752" y="21978"/>
                </a:lnTo>
                <a:cubicBezTo>
                  <a:pt x="1582882" y="754592"/>
                  <a:pt x="926716" y="1305072"/>
                  <a:pt x="129456" y="1468215"/>
                </a:cubicBezTo>
                <a:lnTo>
                  <a:pt x="0" y="1487973"/>
                </a:lnTo>
                <a:lnTo>
                  <a:pt x="0" y="656709"/>
                </a:lnTo>
                <a:lnTo>
                  <a:pt x="120652" y="625686"/>
                </a:lnTo>
                <a:cubicBezTo>
                  <a:pt x="426975" y="530410"/>
                  <a:pt x="694570" y="347233"/>
                  <a:pt x="893935" y="105659"/>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ight Triangle 111">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113">
            <a:extLst>
              <a:ext uri="{FF2B5EF4-FFF2-40B4-BE49-F238E27FC236}">
                <a16:creationId xmlns:a16="http://schemas.microsoft.com/office/drawing/2014/main" id="{3BA1208A-FAFD-4827-BF3E-A6B16CA01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6" name="Group 115">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17" name="Straight Connector 116">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6" name="Title 1">
            <a:extLst>
              <a:ext uri="{FF2B5EF4-FFF2-40B4-BE49-F238E27FC236}">
                <a16:creationId xmlns:a16="http://schemas.microsoft.com/office/drawing/2014/main" id="{F8ABD9D4-51F4-4823-AC7F-5709DD983DCF}"/>
              </a:ext>
            </a:extLst>
          </p:cNvPr>
          <p:cNvSpPr>
            <a:spLocks noGrp="1"/>
          </p:cNvSpPr>
          <p:nvPr>
            <p:ph type="title"/>
          </p:nvPr>
        </p:nvSpPr>
        <p:spPr>
          <a:xfrm>
            <a:off x="453142" y="41973"/>
            <a:ext cx="10733204" cy="686032"/>
          </a:xfrm>
        </p:spPr>
        <p:txBody>
          <a:bodyPr vert="horz" lIns="91440" tIns="45720" rIns="91440" bIns="45720" rtlCol="0" anchor="b">
            <a:noAutofit/>
          </a:bodyPr>
          <a:lstStyle/>
          <a:p>
            <a:r>
              <a:rPr lang="en-US" dirty="0">
                <a:solidFill>
                  <a:schemeClr val="tx2"/>
                </a:solidFill>
              </a:rPr>
              <a:t>Proposed Dataset</a:t>
            </a:r>
          </a:p>
        </p:txBody>
      </p:sp>
      <p:graphicFrame>
        <p:nvGraphicFramePr>
          <p:cNvPr id="2" name="Table 1">
            <a:extLst>
              <a:ext uri="{FF2B5EF4-FFF2-40B4-BE49-F238E27FC236}">
                <a16:creationId xmlns:a16="http://schemas.microsoft.com/office/drawing/2014/main" id="{CBF62A7E-C0EB-0B32-0E4C-F423354DDCC6}"/>
              </a:ext>
            </a:extLst>
          </p:cNvPr>
          <p:cNvGraphicFramePr>
            <a:graphicFrameLocks noGrp="1"/>
          </p:cNvGraphicFramePr>
          <p:nvPr>
            <p:extLst>
              <p:ext uri="{D42A27DB-BD31-4B8C-83A1-F6EECF244321}">
                <p14:modId xmlns:p14="http://schemas.microsoft.com/office/powerpoint/2010/main" val="4059101852"/>
              </p:ext>
            </p:extLst>
          </p:nvPr>
        </p:nvGraphicFramePr>
        <p:xfrm>
          <a:off x="1049043" y="2281169"/>
          <a:ext cx="9878246" cy="2782525"/>
        </p:xfrm>
        <a:graphic>
          <a:graphicData uri="http://schemas.openxmlformats.org/drawingml/2006/table">
            <a:tbl>
              <a:tblPr firstRow="1" bandRow="1">
                <a:tableStyleId>{5C22544A-7EE6-4342-B048-85BDC9FD1C3A}</a:tableStyleId>
              </a:tblPr>
              <a:tblGrid>
                <a:gridCol w="697854">
                  <a:extLst>
                    <a:ext uri="{9D8B030D-6E8A-4147-A177-3AD203B41FA5}">
                      <a16:colId xmlns:a16="http://schemas.microsoft.com/office/drawing/2014/main" val="2379538095"/>
                    </a:ext>
                  </a:extLst>
                </a:gridCol>
                <a:gridCol w="4457640">
                  <a:extLst>
                    <a:ext uri="{9D8B030D-6E8A-4147-A177-3AD203B41FA5}">
                      <a16:colId xmlns:a16="http://schemas.microsoft.com/office/drawing/2014/main" val="994283040"/>
                    </a:ext>
                  </a:extLst>
                </a:gridCol>
                <a:gridCol w="4722752">
                  <a:extLst>
                    <a:ext uri="{9D8B030D-6E8A-4147-A177-3AD203B41FA5}">
                      <a16:colId xmlns:a16="http://schemas.microsoft.com/office/drawing/2014/main" val="2345007223"/>
                    </a:ext>
                  </a:extLst>
                </a:gridCol>
              </a:tblGrid>
              <a:tr h="292011">
                <a:tc>
                  <a:txBody>
                    <a:bodyPr/>
                    <a:lstStyle/>
                    <a:p>
                      <a:pPr marL="0" algn="ctr" defTabSz="914400" rtl="0" eaLnBrk="1" fontAlgn="ctr" latinLnBrk="0" hangingPunct="1"/>
                      <a:r>
                        <a:rPr lang="en-US" sz="1200" b="1" u="none" strike="noStrike" kern="1200">
                          <a:solidFill>
                            <a:schemeClr val="bg1"/>
                          </a:solidFill>
                          <a:effectLst/>
                          <a:latin typeface="+mn-lt"/>
                          <a:ea typeface="+mn-ea"/>
                          <a:cs typeface="+mn-cs"/>
                        </a:rPr>
                        <a:t>No.</a:t>
                      </a:r>
                    </a:p>
                  </a:txBody>
                  <a:tcPr marL="10050" marR="10050" marT="10050" marB="0" anchor="ctr">
                    <a:solidFill>
                      <a:schemeClr val="tx1"/>
                    </a:solidFill>
                  </a:tcPr>
                </a:tc>
                <a:tc>
                  <a:txBody>
                    <a:bodyPr/>
                    <a:lstStyle/>
                    <a:p>
                      <a:pPr marL="0" algn="ctr" defTabSz="914400" rtl="0" eaLnBrk="1" fontAlgn="ctr" latinLnBrk="0" hangingPunct="1"/>
                      <a:r>
                        <a:rPr lang="en-US" sz="1200" b="1" u="none" strike="noStrike" kern="1200">
                          <a:solidFill>
                            <a:schemeClr val="bg1"/>
                          </a:solidFill>
                          <a:effectLst/>
                          <a:latin typeface="+mn-lt"/>
                          <a:ea typeface="+mn-ea"/>
                          <a:cs typeface="+mn-cs"/>
                        </a:rPr>
                        <a:t>Datasets for Deep Fake</a:t>
                      </a:r>
                    </a:p>
                  </a:txBody>
                  <a:tcPr marL="10050" marR="10050" marT="10050" marB="0" anchor="ctr">
                    <a:solidFill>
                      <a:schemeClr val="tx1"/>
                    </a:solidFill>
                  </a:tcPr>
                </a:tc>
                <a:tc>
                  <a:txBody>
                    <a:bodyPr/>
                    <a:lstStyle/>
                    <a:p>
                      <a:pPr marL="0" algn="ctr" defTabSz="914400" rtl="0" eaLnBrk="1" fontAlgn="ctr" latinLnBrk="0" hangingPunct="1"/>
                      <a:r>
                        <a:rPr lang="en-US" sz="1200" b="1" u="none" strike="noStrike" kern="1200">
                          <a:solidFill>
                            <a:schemeClr val="bg1"/>
                          </a:solidFill>
                          <a:effectLst/>
                          <a:latin typeface="+mn-lt"/>
                          <a:ea typeface="+mn-ea"/>
                          <a:cs typeface="+mn-cs"/>
                        </a:rPr>
                        <a:t>Note</a:t>
                      </a:r>
                    </a:p>
                  </a:txBody>
                  <a:tcPr marL="10050" marR="10050" marT="10050" marB="0" anchor="ctr">
                    <a:solidFill>
                      <a:schemeClr val="tx1"/>
                    </a:solidFill>
                  </a:tcPr>
                </a:tc>
                <a:extLst>
                  <a:ext uri="{0D108BD9-81ED-4DB2-BD59-A6C34878D82A}">
                    <a16:rowId xmlns:a16="http://schemas.microsoft.com/office/drawing/2014/main" val="732196692"/>
                  </a:ext>
                </a:extLst>
              </a:tr>
              <a:tr h="622693">
                <a:tc>
                  <a:txBody>
                    <a:bodyPr/>
                    <a:lstStyle/>
                    <a:p>
                      <a:pPr marL="0" algn="ctr" defTabSz="914400" rtl="0" eaLnBrk="1" fontAlgn="ctr" latinLnBrk="0" hangingPunct="1"/>
                      <a:r>
                        <a:rPr lang="en-US" sz="1100" b="1" u="none" strike="noStrike" kern="1200" dirty="0">
                          <a:solidFill>
                            <a:schemeClr val="dk1"/>
                          </a:solidFill>
                          <a:effectLst/>
                          <a:latin typeface="+mn-lt"/>
                          <a:ea typeface="+mn-ea"/>
                          <a:cs typeface="+mn-cs"/>
                        </a:rPr>
                        <a:t>1</a:t>
                      </a:r>
                    </a:p>
                  </a:txBody>
                  <a:tcPr marL="10050" marR="10050" marT="10050" marB="0" anchor="ctr"/>
                </a:tc>
                <a:tc>
                  <a:txBody>
                    <a:bodyPr/>
                    <a:lstStyle/>
                    <a:p>
                      <a:pPr marL="0" algn="l" defTabSz="914400" rtl="0" eaLnBrk="1" fontAlgn="ctr" latinLnBrk="0" hangingPunct="1"/>
                      <a:r>
                        <a:rPr lang="en-US" sz="1100" u="none" strike="noStrike" kern="1200" dirty="0">
                          <a:solidFill>
                            <a:schemeClr val="dk1"/>
                          </a:solidFill>
                          <a:effectLst/>
                          <a:latin typeface="+mn-lt"/>
                          <a:ea typeface="+mn-ea"/>
                          <a:cs typeface="+mn-cs"/>
                        </a:rPr>
                        <a:t>Flickr-Faces-HQ (FFHQ)</a:t>
                      </a:r>
                    </a:p>
                  </a:txBody>
                  <a:tcPr marL="10050" marR="10050" marT="10050" marB="0" anchor="ctr"/>
                </a:tc>
                <a:tc>
                  <a:txBody>
                    <a:bodyPr/>
                    <a:lstStyle/>
                    <a:p>
                      <a:pPr marL="0" algn="l" defTabSz="914400" rtl="0" eaLnBrk="1" fontAlgn="ctr" latinLnBrk="0" hangingPunct="1"/>
                      <a:r>
                        <a:rPr lang="en-US" sz="1100" u="none" strike="noStrike" kern="1200" dirty="0">
                          <a:solidFill>
                            <a:schemeClr val="dk1"/>
                          </a:solidFill>
                          <a:effectLst/>
                          <a:latin typeface="+mn-lt"/>
                          <a:ea typeface="+mn-ea"/>
                          <a:cs typeface="+mn-cs"/>
                        </a:rPr>
                        <a:t> </a:t>
                      </a:r>
                    </a:p>
                  </a:txBody>
                  <a:tcPr marL="10050" marR="10050" marT="10050" marB="0" anchor="ctr"/>
                </a:tc>
                <a:extLst>
                  <a:ext uri="{0D108BD9-81ED-4DB2-BD59-A6C34878D82A}">
                    <a16:rowId xmlns:a16="http://schemas.microsoft.com/office/drawing/2014/main" val="409290760"/>
                  </a:ext>
                </a:extLst>
              </a:tr>
              <a:tr h="760491">
                <a:tc>
                  <a:txBody>
                    <a:bodyPr/>
                    <a:lstStyle/>
                    <a:p>
                      <a:pPr marL="0" algn="ctr" defTabSz="914400" rtl="0" eaLnBrk="1" fontAlgn="ctr" latinLnBrk="0" hangingPunct="1"/>
                      <a:r>
                        <a:rPr lang="en-US" sz="1100" b="1" u="none" strike="noStrike" kern="1200" dirty="0">
                          <a:solidFill>
                            <a:schemeClr val="dk1"/>
                          </a:solidFill>
                          <a:effectLst/>
                          <a:latin typeface="+mn-lt"/>
                          <a:ea typeface="+mn-ea"/>
                          <a:cs typeface="+mn-cs"/>
                        </a:rPr>
                        <a:t>2</a:t>
                      </a:r>
                    </a:p>
                  </a:txBody>
                  <a:tcPr marL="10050" marR="10050" marT="10050" marB="0" anchor="ctr"/>
                </a:tc>
                <a:tc>
                  <a:txBody>
                    <a:bodyPr/>
                    <a:lstStyle/>
                    <a:p>
                      <a:pPr marL="0" algn="l" defTabSz="914400" rtl="0" eaLnBrk="1" fontAlgn="ctr" latinLnBrk="0" hangingPunct="1"/>
                      <a:r>
                        <a:rPr lang="en-US" sz="1100" u="none" strike="noStrike" kern="1200" dirty="0">
                          <a:solidFill>
                            <a:schemeClr val="dk1"/>
                          </a:solidFill>
                          <a:effectLst/>
                          <a:latin typeface="+mn-lt"/>
                          <a:ea typeface="+mn-ea"/>
                          <a:cs typeface="+mn-cs"/>
                        </a:rPr>
                        <a:t>Large-scale </a:t>
                      </a:r>
                      <a:r>
                        <a:rPr lang="en-US" sz="1100" u="none" strike="noStrike" kern="1200" dirty="0" err="1">
                          <a:solidFill>
                            <a:schemeClr val="dk1"/>
                          </a:solidFill>
                          <a:effectLst/>
                          <a:latin typeface="+mn-lt"/>
                          <a:ea typeface="+mn-ea"/>
                          <a:cs typeface="+mn-cs"/>
                        </a:rPr>
                        <a:t>CelebFaces</a:t>
                      </a:r>
                      <a:r>
                        <a:rPr lang="en-US" sz="1100" u="none" strike="noStrike" kern="1200" dirty="0">
                          <a:solidFill>
                            <a:schemeClr val="dk1"/>
                          </a:solidFill>
                          <a:effectLst/>
                          <a:latin typeface="+mn-lt"/>
                          <a:ea typeface="+mn-ea"/>
                          <a:cs typeface="+mn-cs"/>
                        </a:rPr>
                        <a:t> Attributes (</a:t>
                      </a:r>
                      <a:r>
                        <a:rPr lang="en-US" sz="1100" u="none" strike="noStrike" kern="1200" dirty="0" err="1">
                          <a:solidFill>
                            <a:schemeClr val="dk1"/>
                          </a:solidFill>
                          <a:effectLst/>
                          <a:latin typeface="+mn-lt"/>
                          <a:ea typeface="+mn-ea"/>
                          <a:cs typeface="+mn-cs"/>
                        </a:rPr>
                        <a:t>CelebA</a:t>
                      </a:r>
                      <a:r>
                        <a:rPr lang="en-US" sz="1100" u="none" strike="noStrike" kern="1200" dirty="0">
                          <a:solidFill>
                            <a:schemeClr val="dk1"/>
                          </a:solidFill>
                          <a:effectLst/>
                          <a:latin typeface="+mn-lt"/>
                          <a:ea typeface="+mn-ea"/>
                          <a:cs typeface="+mn-cs"/>
                        </a:rPr>
                        <a:t>)</a:t>
                      </a:r>
                    </a:p>
                  </a:txBody>
                  <a:tcPr marL="10050" marR="10050" marT="10050" marB="0" anchor="ctr"/>
                </a:tc>
                <a:tc>
                  <a:txBody>
                    <a:bodyPr/>
                    <a:lstStyle/>
                    <a:p>
                      <a:pPr marL="0" algn="l" defTabSz="914400" rtl="0" eaLnBrk="1" fontAlgn="ctr" latinLnBrk="0" hangingPunct="1"/>
                      <a:r>
                        <a:rPr lang="en-US" sz="1100" u="none" strike="noStrike" kern="1200" dirty="0">
                          <a:solidFill>
                            <a:schemeClr val="dk1"/>
                          </a:solidFill>
                          <a:effectLst/>
                          <a:latin typeface="+mn-lt"/>
                          <a:ea typeface="+mn-ea"/>
                          <a:cs typeface="+mn-cs"/>
                        </a:rPr>
                        <a:t>10,177 number of identities,</a:t>
                      </a:r>
                      <a:br>
                        <a:rPr lang="en-US" sz="1100" u="none" strike="noStrike" kern="1200" dirty="0">
                          <a:solidFill>
                            <a:schemeClr val="dk1"/>
                          </a:solidFill>
                          <a:effectLst/>
                          <a:latin typeface="+mn-lt"/>
                          <a:ea typeface="+mn-ea"/>
                          <a:cs typeface="+mn-cs"/>
                        </a:rPr>
                      </a:br>
                      <a:r>
                        <a:rPr lang="en-US" sz="1100" u="none" strike="noStrike" kern="1200" dirty="0">
                          <a:solidFill>
                            <a:schemeClr val="dk1"/>
                          </a:solidFill>
                          <a:effectLst/>
                          <a:latin typeface="+mn-lt"/>
                          <a:ea typeface="+mn-ea"/>
                          <a:cs typeface="+mn-cs"/>
                        </a:rPr>
                        <a:t>202,599 number of face images, and</a:t>
                      </a:r>
                      <a:br>
                        <a:rPr lang="en-US" sz="1100" u="none" strike="noStrike" kern="1200" dirty="0">
                          <a:solidFill>
                            <a:schemeClr val="dk1"/>
                          </a:solidFill>
                          <a:effectLst/>
                          <a:latin typeface="+mn-lt"/>
                          <a:ea typeface="+mn-ea"/>
                          <a:cs typeface="+mn-cs"/>
                        </a:rPr>
                      </a:br>
                      <a:r>
                        <a:rPr lang="en-US" sz="1100" u="none" strike="noStrike" kern="1200" dirty="0">
                          <a:solidFill>
                            <a:schemeClr val="dk1"/>
                          </a:solidFill>
                          <a:effectLst/>
                          <a:latin typeface="+mn-lt"/>
                          <a:ea typeface="+mn-ea"/>
                          <a:cs typeface="+mn-cs"/>
                        </a:rPr>
                        <a:t>5 landmark locations, 40 binary attributes annotations per image.</a:t>
                      </a:r>
                    </a:p>
                  </a:txBody>
                  <a:tcPr marL="10050" marR="10050" marT="10050" marB="0" anchor="ctr"/>
                </a:tc>
                <a:extLst>
                  <a:ext uri="{0D108BD9-81ED-4DB2-BD59-A6C34878D82A}">
                    <a16:rowId xmlns:a16="http://schemas.microsoft.com/office/drawing/2014/main" val="1958145636"/>
                  </a:ext>
                </a:extLst>
              </a:tr>
              <a:tr h="1107330">
                <a:tc>
                  <a:txBody>
                    <a:bodyPr/>
                    <a:lstStyle/>
                    <a:p>
                      <a:pPr marL="0" algn="ctr" defTabSz="914400" rtl="0" eaLnBrk="1" fontAlgn="ctr" latinLnBrk="0" hangingPunct="1"/>
                      <a:r>
                        <a:rPr lang="en-US" sz="1100" b="1" u="none" strike="noStrike" kern="1200" dirty="0">
                          <a:solidFill>
                            <a:schemeClr val="dk1"/>
                          </a:solidFill>
                          <a:effectLst/>
                          <a:latin typeface="+mn-lt"/>
                          <a:ea typeface="+mn-ea"/>
                          <a:cs typeface="+mn-cs"/>
                        </a:rPr>
                        <a:t>3</a:t>
                      </a:r>
                    </a:p>
                  </a:txBody>
                  <a:tcPr marL="10050" marR="10050" marT="10050" marB="0" anchor="ctr"/>
                </a:tc>
                <a:tc>
                  <a:txBody>
                    <a:bodyPr/>
                    <a:lstStyle/>
                    <a:p>
                      <a:pPr marL="0" algn="l" defTabSz="914400" rtl="0" eaLnBrk="1" fontAlgn="ctr" latinLnBrk="0" hangingPunct="1"/>
                      <a:r>
                        <a:rPr lang="en-US" sz="1100" u="none" strike="noStrike" kern="1200" dirty="0">
                          <a:solidFill>
                            <a:schemeClr val="dk1"/>
                          </a:solidFill>
                          <a:effectLst/>
                          <a:latin typeface="+mn-lt"/>
                          <a:ea typeface="+mn-ea"/>
                          <a:cs typeface="+mn-cs"/>
                        </a:rPr>
                        <a:t>LSUN (Large-scale Scene </a:t>
                      </a:r>
                      <a:r>
                        <a:rPr lang="en-US" sz="1100" u="none" strike="noStrike" kern="1200" dirty="0" err="1">
                          <a:solidFill>
                            <a:schemeClr val="dk1"/>
                          </a:solidFill>
                          <a:effectLst/>
                          <a:latin typeface="+mn-lt"/>
                          <a:ea typeface="+mn-ea"/>
                          <a:cs typeface="+mn-cs"/>
                        </a:rPr>
                        <a:t>UNderstanding</a:t>
                      </a:r>
                      <a:r>
                        <a:rPr lang="en-US" sz="1100" u="none" strike="noStrike" kern="1200" dirty="0">
                          <a:solidFill>
                            <a:schemeClr val="dk1"/>
                          </a:solidFill>
                          <a:effectLst/>
                          <a:latin typeface="+mn-lt"/>
                          <a:ea typeface="+mn-ea"/>
                          <a:cs typeface="+mn-cs"/>
                        </a:rPr>
                        <a:t> Challenge)</a:t>
                      </a:r>
                    </a:p>
                  </a:txBody>
                  <a:tcPr marL="10050" marR="10050" marT="10050" marB="0" anchor="ctr"/>
                </a:tc>
                <a:tc>
                  <a:txBody>
                    <a:bodyPr/>
                    <a:lstStyle/>
                    <a:p>
                      <a:pPr marL="0" algn="l" defTabSz="914400" rtl="0" eaLnBrk="1" fontAlgn="ctr" latinLnBrk="0" hangingPunct="1"/>
                      <a:r>
                        <a:rPr lang="en-US" sz="1100" u="none" strike="noStrike" kern="1200" dirty="0">
                          <a:solidFill>
                            <a:schemeClr val="dk1"/>
                          </a:solidFill>
                          <a:effectLst/>
                          <a:latin typeface="+mn-lt"/>
                          <a:ea typeface="+mn-ea"/>
                          <a:cs typeface="+mn-cs"/>
                        </a:rPr>
                        <a:t>The LSUN classification dataset contains 10 scene categories, such as dining room, bedroom, chicken, outdoor church, and so on. For training data, each category contains a huge number of images, ranging from around 120,000 to 3,000,000. The validation data includes 300 images, and the test data has 1000 images for each category.</a:t>
                      </a:r>
                    </a:p>
                  </a:txBody>
                  <a:tcPr marL="10050" marR="10050" marT="10050" marB="0" anchor="ctr"/>
                </a:tc>
                <a:extLst>
                  <a:ext uri="{0D108BD9-81ED-4DB2-BD59-A6C34878D82A}">
                    <a16:rowId xmlns:a16="http://schemas.microsoft.com/office/drawing/2014/main" val="1471334191"/>
                  </a:ext>
                </a:extLst>
              </a:tr>
            </a:tbl>
          </a:graphicData>
        </a:graphic>
      </p:graphicFrame>
      <p:sp>
        <p:nvSpPr>
          <p:cNvPr id="39" name="Content Placeholder 3">
            <a:extLst>
              <a:ext uri="{FF2B5EF4-FFF2-40B4-BE49-F238E27FC236}">
                <a16:creationId xmlns:a16="http://schemas.microsoft.com/office/drawing/2014/main" id="{810F1004-11D6-0230-A1CF-3302C3A68506}"/>
              </a:ext>
            </a:extLst>
          </p:cNvPr>
          <p:cNvSpPr txBox="1">
            <a:spLocks/>
          </p:cNvSpPr>
          <p:nvPr/>
        </p:nvSpPr>
        <p:spPr>
          <a:xfrm>
            <a:off x="396817" y="857748"/>
            <a:ext cx="11459835" cy="5319215"/>
          </a:xfrm>
          <a:prstGeom prst="rect">
            <a:avLst/>
          </a:prstGeom>
        </p:spPr>
        <p:txBody>
          <a:bodyPr/>
          <a:lst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tx1">
                    <a:lumMod val="95000"/>
                    <a:lumOff val="5000"/>
                  </a:schemeClr>
                </a:solidFill>
              </a:rPr>
              <a:t>In my research I will use any (or all) of the following datasets to train and evaluate my model especially because they have ben used in previous approaches , hence it will help to compare my results with previous ones.</a:t>
            </a:r>
          </a:p>
        </p:txBody>
      </p:sp>
    </p:spTree>
    <p:extLst>
      <p:ext uri="{BB962C8B-B14F-4D97-AF65-F5344CB8AC3E}">
        <p14:creationId xmlns:p14="http://schemas.microsoft.com/office/powerpoint/2010/main" val="3555112239"/>
      </p:ext>
    </p:extLst>
  </p:cSld>
  <p:clrMapOvr>
    <a:masterClrMapping/>
  </p:clrMapOvr>
</p:sld>
</file>

<file path=ppt/theme/theme1.xml><?xml version="1.0" encoding="utf-8"?>
<a:theme xmlns:a="http://schemas.openxmlformats.org/drawingml/2006/main" name="Sine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9583</TotalTime>
  <Words>4723</Words>
  <Application>Microsoft Office PowerPoint</Application>
  <PresentationFormat>Widescreen</PresentationFormat>
  <Paragraphs>3261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Avenir Next LT Pro</vt:lpstr>
      <vt:lpstr>Calibri</vt:lpstr>
      <vt:lpstr>helvetica neue</vt:lpstr>
      <vt:lpstr>Posterama</vt:lpstr>
      <vt:lpstr>Wingdings</vt:lpstr>
      <vt:lpstr>SineVTI</vt:lpstr>
      <vt:lpstr>Using Image Forensic and Wavelet Transform for Detecting Deep Fake Images</vt:lpstr>
      <vt:lpstr>Introduction</vt:lpstr>
      <vt:lpstr>Relevant Work and References</vt:lpstr>
      <vt:lpstr>Proposed Novel Ideas to Work on</vt:lpstr>
      <vt:lpstr>Proposed Model for Image DF Detection</vt:lpstr>
      <vt:lpstr>VIT</vt:lpstr>
      <vt:lpstr>Proposed Model for Attention</vt:lpstr>
      <vt:lpstr>Proposed Model for Attention</vt:lpstr>
      <vt:lpstr>Proposed Dataset</vt:lpstr>
      <vt:lpstr>Proposed Tools</vt:lpstr>
      <vt:lpstr>Proposed Project Plan (Gant Chart)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Error Level analysis and Wavelet Signals for Detecting Deep Fake Images</dc:title>
  <dc:creator>Osama Rawy</dc:creator>
  <cp:lastModifiedBy>Osama Rawy</cp:lastModifiedBy>
  <cp:revision>97</cp:revision>
  <dcterms:created xsi:type="dcterms:W3CDTF">2023-12-13T22:13:37Z</dcterms:created>
  <dcterms:modified xsi:type="dcterms:W3CDTF">2024-04-13T05:31:39Z</dcterms:modified>
</cp:coreProperties>
</file>