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78" r:id="rId8"/>
    <p:sldId id="280" r:id="rId9"/>
    <p:sldId id="281" r:id="rId10"/>
    <p:sldId id="277" r:id="rId11"/>
    <p:sldId id="264" r:id="rId12"/>
    <p:sldId id="265" r:id="rId13"/>
    <p:sldId id="266" r:id="rId14"/>
    <p:sldId id="267" r:id="rId15"/>
    <p:sldId id="283" r:id="rId16"/>
    <p:sldId id="284" r:id="rId17"/>
    <p:sldId id="285" r:id="rId18"/>
    <p:sldId id="286" r:id="rId19"/>
    <p:sldId id="268" r:id="rId20"/>
    <p:sldId id="287" r:id="rId21"/>
    <p:sldId id="269" r:id="rId22"/>
    <p:sldId id="272" r:id="rId23"/>
    <p:sldId id="273" r:id="rId24"/>
    <p:sldId id="274" r:id="rId25"/>
    <p:sldId id="282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127AB-DCC3-F332-0F4E-674AFE8A1F1A}" v="146" dt="2024-04-06T17:24:17.277"/>
    <p1510:client id="{23D4F44C-F140-A4F2-D23E-F7941F83A943}" v="5" dt="2024-04-05T17:09:34.316"/>
    <p1510:client id="{6F5DB592-744F-555E-BC39-E02B0EA1CDDC}" v="823" dt="2024-04-06T15:15:52.560"/>
    <p1510:client id="{78171D99-432F-D035-0375-6E60AD839C08}" v="686" dt="2024-04-05T17:05:55.372"/>
    <p1510:client id="{7C93D8E4-89F4-5B51-DC71-2B23FDDC8C2F}" v="965" dt="2024-04-05T19:00:17.688"/>
    <p1510:client id="{98B236B2-6BD0-EAA4-B649-974D6296110F}" v="9" dt="2024-04-06T15:42:58.752"/>
    <p1510:client id="{9A5B5966-C24A-89C9-2CB7-DF1A48D2525B}" v="370" dt="2024-04-06T16:23:54.452"/>
    <p1510:client id="{9BC4C38C-196C-1B0D-2629-459968954171}" v="2" dt="2024-04-05T17:38:30"/>
    <p1510:client id="{A1A2B829-956C-49A1-4ADA-FF0FDA3A4B76}" v="771" dt="2024-04-06T09:53:38.020"/>
    <p1510:client id="{A8C6594C-DA85-B86D-3146-2AAEC35FDFE7}" v="189" dt="2024-04-05T17:24:12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vsi.com/2013/07/las-fuentes-del-derecho-administrativo_31.html?m=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lsi.com/rule-of-law-in-india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seudobit.blogspot.com/2014/07/network-classification-by-functiona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riminal 1080P, 2K, 4K, 5K HD wallpapers free download | Wallpaper Flare">
            <a:extLst>
              <a:ext uri="{FF2B5EF4-FFF2-40B4-BE49-F238E27FC236}">
                <a16:creationId xmlns:a16="http://schemas.microsoft.com/office/drawing/2014/main" id="{FEEA5FCE-3D43-C941-ACF9-4167F0FB2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18" t="9091" r="1048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bg1"/>
                </a:solidFill>
                <a:ea typeface="Calibri Light"/>
                <a:cs typeface="Calibri Light"/>
              </a:rPr>
              <a:t>Šumska</a:t>
            </a:r>
            <a:r>
              <a:rPr lang="en-US" sz="4400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4400" dirty="0" err="1">
                <a:solidFill>
                  <a:schemeClr val="bg1"/>
                </a:solidFill>
                <a:ea typeface="Calibri Light"/>
                <a:cs typeface="Calibri Light"/>
              </a:rPr>
              <a:t>krađa</a:t>
            </a:r>
            <a:r>
              <a:rPr lang="en-US" sz="4400" dirty="0">
                <a:solidFill>
                  <a:schemeClr val="bg1"/>
                </a:solidFill>
                <a:ea typeface="Calibri Light"/>
                <a:cs typeface="Calibri Light"/>
              </a:rPr>
              <a:t> I </a:t>
            </a:r>
            <a:r>
              <a:rPr lang="en-US" sz="4400" dirty="0" err="1">
                <a:solidFill>
                  <a:schemeClr val="bg1"/>
                </a:solidFill>
                <a:ea typeface="Calibri Light"/>
                <a:cs typeface="Calibri Light"/>
              </a:rPr>
              <a:t>pustošenje</a:t>
            </a:r>
            <a:r>
              <a:rPr lang="en-US" sz="4400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4400" dirty="0" err="1">
                <a:solidFill>
                  <a:schemeClr val="bg1"/>
                </a:solidFill>
                <a:ea typeface="Calibri Light"/>
                <a:cs typeface="Calibri Light"/>
              </a:rPr>
              <a:t>šuma</a:t>
            </a:r>
            <a:br>
              <a:rPr lang="en-US" sz="4400" dirty="0">
                <a:ea typeface="Calibri Light"/>
                <a:cs typeface="Calibri Light"/>
              </a:rPr>
            </a:br>
            <a:r>
              <a:rPr lang="en-US" sz="4400" dirty="0" err="1">
                <a:solidFill>
                  <a:schemeClr val="bg1"/>
                </a:solidFill>
                <a:ea typeface="Calibri Light"/>
                <a:cs typeface="Calibri Light"/>
              </a:rPr>
              <a:t>Pravna</a:t>
            </a:r>
            <a:r>
              <a:rPr lang="en-US" sz="4400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4400" dirty="0" err="1">
                <a:solidFill>
                  <a:schemeClr val="bg1"/>
                </a:solidFill>
                <a:ea typeface="Calibri Light"/>
                <a:cs typeface="Calibri Light"/>
              </a:rPr>
              <a:t>informatika</a:t>
            </a:r>
            <a:endParaRPr lang="en-US" sz="4400" dirty="0" err="1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300" dirty="0">
                <a:solidFill>
                  <a:schemeClr val="bg1"/>
                </a:solidFill>
                <a:ea typeface="Calibri"/>
                <a:cs typeface="Calibri"/>
              </a:rPr>
              <a:t>Tim 8 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  <a:ea typeface="Calibri"/>
                <a:cs typeface="Calibri"/>
              </a:rPr>
              <a:t>Mihaela </a:t>
            </a:r>
            <a:r>
              <a:rPr lang="en-US" sz="1300" dirty="0" err="1">
                <a:solidFill>
                  <a:schemeClr val="bg1"/>
                </a:solidFill>
                <a:ea typeface="Calibri"/>
                <a:cs typeface="Calibri"/>
              </a:rPr>
              <a:t>Osmajić</a:t>
            </a:r>
            <a:endParaRPr lang="en-US" sz="1300" dirty="0">
              <a:solidFill>
                <a:schemeClr val="bg1"/>
              </a:solidFill>
              <a:ea typeface="Calibri"/>
              <a:cs typeface="Calibri"/>
            </a:endParaRPr>
          </a:p>
          <a:p>
            <a:pPr algn="l"/>
            <a:r>
              <a:rPr lang="en-US" sz="1300" dirty="0">
                <a:solidFill>
                  <a:schemeClr val="bg1"/>
                </a:solidFill>
                <a:ea typeface="Calibri"/>
                <a:cs typeface="Calibri"/>
              </a:rPr>
              <a:t>Vladimir </a:t>
            </a:r>
            <a:r>
              <a:rPr lang="en-US" sz="1300" dirty="0" err="1">
                <a:solidFill>
                  <a:schemeClr val="bg1"/>
                </a:solidFill>
                <a:ea typeface="Calibri"/>
                <a:cs typeface="Calibri"/>
              </a:rPr>
              <a:t>Lunić</a:t>
            </a:r>
            <a:endParaRPr lang="en-US" sz="1300" dirty="0">
              <a:solidFill>
                <a:schemeClr val="bg1"/>
              </a:solidFill>
              <a:ea typeface="Calibri"/>
              <a:cs typeface="Calibri"/>
            </a:endParaRPr>
          </a:p>
          <a:p>
            <a:pPr algn="l"/>
            <a:r>
              <a:rPr lang="en-US" sz="1300" dirty="0">
                <a:solidFill>
                  <a:schemeClr val="bg1"/>
                </a:solidFill>
                <a:ea typeface="Calibri"/>
                <a:cs typeface="Calibri"/>
              </a:rPr>
              <a:t>Miloš Zeljko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867745F-10B7-71DA-FF2E-116EEF25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45" y="552694"/>
            <a:ext cx="5329560" cy="14330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800" err="1">
                <a:solidFill>
                  <a:schemeClr val="bg1"/>
                </a:solidFill>
                <a:ea typeface="Calibri Light"/>
                <a:cs typeface="Calibri Light"/>
              </a:rPr>
              <a:t>Presude</a:t>
            </a:r>
            <a:r>
              <a:rPr lang="en-US" sz="2800" dirty="0">
                <a:solidFill>
                  <a:schemeClr val="bg1"/>
                </a:solidFill>
                <a:ea typeface="Calibri Light"/>
                <a:cs typeface="Calibri Light"/>
              </a:rPr>
              <a:t>  - </a:t>
            </a:r>
            <a:r>
              <a:rPr lang="en-US" sz="2800" err="1">
                <a:solidFill>
                  <a:schemeClr val="bg1"/>
                </a:solidFill>
                <a:ea typeface="Calibri Light"/>
                <a:cs typeface="Calibri Light"/>
              </a:rPr>
              <a:t>Ekstrakcija</a:t>
            </a:r>
            <a:r>
              <a:rPr lang="en-US" sz="2800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Calibri Light"/>
                <a:cs typeface="Calibri Light"/>
              </a:rPr>
              <a:t>metapodataka</a:t>
            </a:r>
            <a:endParaRPr lang="en-US" sz="2800" kern="1200">
              <a:solidFill>
                <a:schemeClr val="bg1"/>
              </a:solidFill>
              <a:latin typeface="+mj-lt"/>
              <a:ea typeface="Calibri Light"/>
              <a:cs typeface="Calibri Ligh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E4B9146-83A0-24EF-8755-77C0CE3DF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300586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GB" sz="2000">
                <a:solidFill>
                  <a:schemeClr val="bg1"/>
                </a:solidFill>
              </a:rPr>
              <a:t>Broj slučaja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GB" sz="2000">
                <a:solidFill>
                  <a:schemeClr val="bg1"/>
                </a:solidFill>
              </a:rPr>
              <a:t>Sud</a:t>
            </a: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GB" sz="2000">
                <a:solidFill>
                  <a:schemeClr val="bg1"/>
                </a:solidFill>
              </a:rPr>
              <a:t>Sudija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GB" sz="2000">
                <a:solidFill>
                  <a:schemeClr val="bg1"/>
                </a:solidFill>
              </a:rPr>
              <a:t>Zapisničar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GB" sz="2000">
                <a:solidFill>
                  <a:schemeClr val="bg1"/>
                </a:solidFill>
              </a:rPr>
              <a:t>Optuženi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GB" sz="2000">
                <a:solidFill>
                  <a:schemeClr val="bg1"/>
                </a:solidFill>
              </a:rPr>
              <a:t>Broj oborenih stabala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GB" sz="2000">
                <a:solidFill>
                  <a:schemeClr val="bg1"/>
                </a:solidFill>
              </a:rPr>
              <a:t>Ukupna kubikaža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GB" sz="2000">
                <a:solidFill>
                  <a:schemeClr val="bg1"/>
                </a:solidFill>
              </a:rPr>
              <a:t>Vrsta drveta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GB" sz="2000">
                <a:solidFill>
                  <a:schemeClr val="bg1"/>
                </a:solidFill>
              </a:rPr>
              <a:t>Svesnost izvršioca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GB" sz="2000">
                <a:solidFill>
                  <a:schemeClr val="bg1"/>
                </a:solidFill>
              </a:rPr>
              <a:t>Pripadnost površine</a:t>
            </a:r>
            <a:endParaRPr lang="en-US" sz="200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A5AACF4-354D-D855-F745-ADEBFC9491E7}"/>
              </a:ext>
            </a:extLst>
          </p:cNvPr>
          <p:cNvSpPr>
            <a:spLocks/>
          </p:cNvSpPr>
          <p:nvPr/>
        </p:nvSpPr>
        <p:spPr>
          <a:xfrm>
            <a:off x="5550460" y="2403499"/>
            <a:ext cx="5076508" cy="41812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defTabSz="539496">
              <a:spcAft>
                <a:spcPts val="600"/>
              </a:spcAft>
              <a:buFont typeface="Arial"/>
              <a:buChar char="•"/>
            </a:pPr>
            <a:r>
              <a:rPr lang="en-GB" sz="2000" kern="120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Zaštićenost </a:t>
            </a:r>
            <a:r>
              <a:rPr lang="en-GB" sz="2000" kern="1200" err="1">
                <a:solidFill>
                  <a:schemeClr val="bg1"/>
                </a:solidFill>
                <a:latin typeface="+mn-lt"/>
                <a:ea typeface="+mn-ea"/>
                <a:cs typeface="Calibri"/>
              </a:rPr>
              <a:t>površine</a:t>
            </a:r>
            <a:endParaRPr lang="en-US" sz="2000" kern="1200">
              <a:solidFill>
                <a:schemeClr val="bg1"/>
              </a:solidFill>
              <a:latin typeface="+mn-lt"/>
              <a:ea typeface="Calibri"/>
              <a:cs typeface="Calibri"/>
            </a:endParaRPr>
          </a:p>
          <a:p>
            <a:pPr marL="342900" indent="-342900" defTabSz="539496">
              <a:spcAft>
                <a:spcPts val="600"/>
              </a:spcAft>
              <a:buFont typeface="Arial"/>
              <a:buChar char="•"/>
            </a:pPr>
            <a:r>
              <a:rPr lang="en-GB" sz="2000" kern="1200" err="1">
                <a:solidFill>
                  <a:schemeClr val="bg1"/>
                </a:solidFill>
                <a:latin typeface="+mn-lt"/>
                <a:ea typeface="+mn-ea"/>
                <a:cs typeface="Calibri"/>
              </a:rPr>
              <a:t>Pričinjena</a:t>
            </a:r>
            <a:r>
              <a:rPr lang="en-GB" sz="2000" kern="120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 </a:t>
            </a:r>
            <a:r>
              <a:rPr lang="en-GB" sz="2000" kern="1200" err="1">
                <a:solidFill>
                  <a:schemeClr val="bg1"/>
                </a:solidFill>
                <a:latin typeface="+mn-lt"/>
                <a:ea typeface="+mn-ea"/>
                <a:cs typeface="Calibri"/>
              </a:rPr>
              <a:t>novčana</a:t>
            </a:r>
            <a:r>
              <a:rPr lang="en-GB" sz="2000" kern="120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 </a:t>
            </a:r>
            <a:r>
              <a:rPr lang="en-GB" sz="2000" kern="1200" err="1">
                <a:solidFill>
                  <a:schemeClr val="bg1"/>
                </a:solidFill>
                <a:latin typeface="+mn-lt"/>
                <a:ea typeface="+mn-ea"/>
                <a:cs typeface="Calibri"/>
              </a:rPr>
              <a:t>šteta</a:t>
            </a:r>
            <a:r>
              <a:rPr lang="en-GB" sz="2000" kern="120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 u </a:t>
            </a:r>
            <a:r>
              <a:rPr lang="en-GB" sz="2000" kern="1200" err="1">
                <a:solidFill>
                  <a:schemeClr val="bg1"/>
                </a:solidFill>
                <a:latin typeface="+mn-lt"/>
                <a:ea typeface="+mn-ea"/>
                <a:cs typeface="Calibri"/>
              </a:rPr>
              <a:t>evrima</a:t>
            </a:r>
            <a:endParaRPr lang="en-GB" sz="2000" kern="1200">
              <a:solidFill>
                <a:schemeClr val="bg1"/>
              </a:solidFill>
              <a:latin typeface="+mn-lt"/>
              <a:ea typeface="Calibri"/>
              <a:cs typeface="Calibri"/>
            </a:endParaRPr>
          </a:p>
          <a:p>
            <a:pPr marL="342900" indent="-342900" defTabSz="539496">
              <a:spcAft>
                <a:spcPts val="600"/>
              </a:spcAft>
              <a:buFont typeface="Arial"/>
              <a:buChar char="•"/>
            </a:pPr>
            <a:r>
              <a:rPr lang="en-GB" sz="2000" kern="1200" err="1">
                <a:solidFill>
                  <a:schemeClr val="bg1"/>
                </a:solidFill>
                <a:latin typeface="+mn-lt"/>
                <a:ea typeface="+mn-ea"/>
                <a:cs typeface="Calibri"/>
              </a:rPr>
              <a:t>Prekršaj</a:t>
            </a:r>
            <a:endParaRPr lang="en-GB" sz="2000" kern="1200">
              <a:solidFill>
                <a:schemeClr val="bg1"/>
              </a:solidFill>
              <a:latin typeface="+mn-lt"/>
              <a:ea typeface="Calibri"/>
              <a:cs typeface="Calibri"/>
            </a:endParaRPr>
          </a:p>
          <a:p>
            <a:pPr marL="342900" indent="-342900" defTabSz="539496">
              <a:spcAft>
                <a:spcPts val="600"/>
              </a:spcAft>
              <a:buFont typeface="Arial"/>
              <a:buChar char="•"/>
            </a:pPr>
            <a:r>
              <a:rPr lang="en-GB" sz="2000" kern="120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Ishod </a:t>
            </a:r>
            <a:r>
              <a:rPr lang="en-GB" sz="2000" kern="1200" err="1">
                <a:solidFill>
                  <a:schemeClr val="bg1"/>
                </a:solidFill>
                <a:latin typeface="+mn-lt"/>
                <a:ea typeface="+mn-ea"/>
                <a:cs typeface="Calibri"/>
              </a:rPr>
              <a:t>presude</a:t>
            </a:r>
            <a:endParaRPr lang="en-GB" sz="2000" kern="1200">
              <a:solidFill>
                <a:schemeClr val="bg1"/>
              </a:solidFill>
              <a:latin typeface="+mn-lt"/>
              <a:ea typeface="Calibri"/>
              <a:cs typeface="Calibri"/>
            </a:endParaRPr>
          </a:p>
          <a:p>
            <a:pPr marL="342900" indent="-342900" defTabSz="539496">
              <a:spcAft>
                <a:spcPts val="600"/>
              </a:spcAft>
              <a:buFont typeface="Arial"/>
              <a:buChar char="•"/>
            </a:pPr>
            <a:r>
              <a:rPr lang="en-GB" sz="2000" kern="1200" err="1">
                <a:solidFill>
                  <a:schemeClr val="bg1"/>
                </a:solidFill>
                <a:latin typeface="+mn-lt"/>
                <a:ea typeface="+mn-ea"/>
                <a:cs typeface="Calibri"/>
              </a:rPr>
              <a:t>Primenjeni</a:t>
            </a:r>
            <a:r>
              <a:rPr lang="en-GB" sz="2000" kern="120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 </a:t>
            </a:r>
            <a:r>
              <a:rPr lang="en-GB" sz="2000" kern="1200" err="1">
                <a:solidFill>
                  <a:schemeClr val="bg1"/>
                </a:solidFill>
                <a:latin typeface="+mn-lt"/>
                <a:ea typeface="+mn-ea"/>
                <a:cs typeface="Calibri"/>
              </a:rPr>
              <a:t>propisi</a:t>
            </a:r>
            <a:endParaRPr lang="en-GB" sz="2000" kern="1200">
              <a:solidFill>
                <a:schemeClr val="bg1"/>
              </a:solidFill>
              <a:latin typeface="+mn-lt"/>
              <a:ea typeface="Calibri"/>
              <a:cs typeface="Calibri"/>
            </a:endParaRPr>
          </a:p>
          <a:p>
            <a:pPr marL="342900" indent="-342900" defTabSz="539496">
              <a:spcAft>
                <a:spcPts val="600"/>
              </a:spcAft>
              <a:buFont typeface="Arial"/>
              <a:buChar char="•"/>
            </a:pPr>
            <a:r>
              <a:rPr lang="en-GB" sz="2000" kern="1200" err="1">
                <a:solidFill>
                  <a:schemeClr val="bg1"/>
                </a:solidFill>
                <a:latin typeface="+mn-lt"/>
                <a:ea typeface="+mn-ea"/>
                <a:cs typeface="Calibri"/>
              </a:rPr>
              <a:t>Novčana</a:t>
            </a:r>
            <a:r>
              <a:rPr lang="en-GB" sz="2000" kern="120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 </a:t>
            </a:r>
            <a:r>
              <a:rPr lang="en-GB" sz="2000" kern="1200" err="1">
                <a:solidFill>
                  <a:schemeClr val="bg1"/>
                </a:solidFill>
                <a:latin typeface="+mn-lt"/>
                <a:ea typeface="+mn-ea"/>
                <a:cs typeface="Calibri"/>
              </a:rPr>
              <a:t>kazna</a:t>
            </a:r>
            <a:endParaRPr lang="en-GB" sz="2000" kern="1200">
              <a:solidFill>
                <a:schemeClr val="bg1"/>
              </a:solidFill>
              <a:latin typeface="+mn-lt"/>
              <a:ea typeface="Calibri"/>
              <a:cs typeface="Calibri"/>
            </a:endParaRPr>
          </a:p>
          <a:p>
            <a:pPr marL="342900" indent="-342900" defTabSz="539496">
              <a:spcAft>
                <a:spcPts val="600"/>
              </a:spcAft>
              <a:buFont typeface="Arial"/>
              <a:buChar char="•"/>
            </a:pPr>
            <a:r>
              <a:rPr lang="en-GB" sz="2000" kern="1200" err="1">
                <a:solidFill>
                  <a:schemeClr val="bg1"/>
                </a:solidFill>
                <a:latin typeface="+mn-lt"/>
                <a:ea typeface="+mn-ea"/>
                <a:cs typeface="Calibri"/>
              </a:rPr>
              <a:t>Zatvorska</a:t>
            </a:r>
            <a:r>
              <a:rPr lang="en-GB" sz="2000" kern="120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 </a:t>
            </a:r>
            <a:r>
              <a:rPr lang="en-GB" sz="2000" kern="1200" err="1">
                <a:solidFill>
                  <a:schemeClr val="bg1"/>
                </a:solidFill>
                <a:latin typeface="+mn-lt"/>
                <a:ea typeface="+mn-ea"/>
                <a:cs typeface="Calibri"/>
              </a:rPr>
              <a:t>kazna</a:t>
            </a:r>
            <a:endParaRPr lang="en-GB" sz="2000" kern="1200">
              <a:solidFill>
                <a:schemeClr val="bg1"/>
              </a:solidFill>
              <a:latin typeface="+mn-lt"/>
              <a:ea typeface="Calibri"/>
              <a:cs typeface="Calibri"/>
            </a:endParaRPr>
          </a:p>
          <a:p>
            <a:pPr marL="342900" indent="-342900" defTabSz="539496">
              <a:spcAft>
                <a:spcPts val="600"/>
              </a:spcAft>
              <a:buFont typeface="Arial"/>
              <a:buChar char="•"/>
            </a:pPr>
            <a:r>
              <a:rPr lang="en-GB" sz="2000" kern="1200" err="1">
                <a:solidFill>
                  <a:schemeClr val="bg1"/>
                </a:solidFill>
                <a:latin typeface="+mn-lt"/>
                <a:ea typeface="+mn-ea"/>
                <a:cs typeface="Calibri"/>
              </a:rPr>
              <a:t>Uslovnost</a:t>
            </a:r>
            <a:r>
              <a:rPr lang="en-GB" sz="2000" kern="120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 </a:t>
            </a:r>
            <a:r>
              <a:rPr lang="en-GB" sz="2000" kern="1200" err="1">
                <a:solidFill>
                  <a:schemeClr val="bg1"/>
                </a:solidFill>
                <a:latin typeface="+mn-lt"/>
                <a:ea typeface="+mn-ea"/>
                <a:cs typeface="Calibri"/>
              </a:rPr>
              <a:t>zatvorske</a:t>
            </a:r>
            <a:r>
              <a:rPr lang="en-GB" sz="2000" kern="120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 </a:t>
            </a:r>
            <a:r>
              <a:rPr lang="en-GB" sz="2000" kern="1200" err="1">
                <a:solidFill>
                  <a:schemeClr val="bg1"/>
                </a:solidFill>
                <a:latin typeface="+mn-lt"/>
                <a:ea typeface="+mn-ea"/>
                <a:cs typeface="Calibri"/>
              </a:rPr>
              <a:t>kazna</a:t>
            </a:r>
            <a:endParaRPr lang="en-GB" sz="2000" kern="1200">
              <a:solidFill>
                <a:schemeClr val="bg1"/>
              </a:solidFill>
              <a:latin typeface="+mn-lt"/>
              <a:ea typeface="Calibri"/>
              <a:cs typeface="Calibri"/>
            </a:endParaRPr>
          </a:p>
          <a:p>
            <a:pPr marL="342900" indent="-342900" defTabSz="539496">
              <a:spcAft>
                <a:spcPts val="600"/>
              </a:spcAft>
              <a:buFont typeface="Arial"/>
              <a:buChar char="•"/>
            </a:pPr>
            <a:r>
              <a:rPr lang="en-GB" sz="2000" kern="1200" err="1">
                <a:solidFill>
                  <a:schemeClr val="bg1"/>
                </a:solidFill>
                <a:latin typeface="+mn-lt"/>
                <a:ea typeface="+mn-ea"/>
                <a:cs typeface="Calibri"/>
              </a:rPr>
              <a:t>Kazna</a:t>
            </a:r>
            <a:r>
              <a:rPr lang="en-GB" sz="2000" kern="120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 </a:t>
            </a:r>
            <a:r>
              <a:rPr lang="en-GB" sz="2000" kern="1200" err="1">
                <a:solidFill>
                  <a:schemeClr val="bg1"/>
                </a:solidFill>
                <a:latin typeface="+mn-lt"/>
                <a:ea typeface="+mn-ea"/>
                <a:cs typeface="Calibri"/>
              </a:rPr>
              <a:t>rada</a:t>
            </a:r>
            <a:r>
              <a:rPr lang="en-GB" sz="2000" kern="120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 u </a:t>
            </a:r>
            <a:r>
              <a:rPr lang="en-GB" sz="2000" kern="1200" err="1">
                <a:solidFill>
                  <a:schemeClr val="bg1"/>
                </a:solidFill>
                <a:latin typeface="+mn-lt"/>
                <a:ea typeface="+mn-ea"/>
                <a:cs typeface="Calibri"/>
              </a:rPr>
              <a:t>javnom</a:t>
            </a:r>
            <a:r>
              <a:rPr lang="en-GB" sz="2000" kern="120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 </a:t>
            </a:r>
            <a:r>
              <a:rPr lang="en-GB" sz="2000" kern="1200" err="1">
                <a:solidFill>
                  <a:schemeClr val="bg1"/>
                </a:solidFill>
                <a:latin typeface="+mn-lt"/>
                <a:ea typeface="+mn-ea"/>
                <a:cs typeface="Calibri"/>
              </a:rPr>
              <a:t>interesu</a:t>
            </a:r>
            <a:endParaRPr lang="en-US" sz="2000" err="1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7784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BE672AE-5483-E4EA-81BA-B3F4A84E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sr-Latn-RS" sz="3200">
                <a:solidFill>
                  <a:schemeClr val="bg1"/>
                </a:solidFill>
                <a:ea typeface="Calibri Light"/>
                <a:cs typeface="Calibri Light"/>
              </a:rPr>
              <a:t>Implementacija ekstrakcije metapodataka</a:t>
            </a:r>
            <a:endParaRPr lang="sr-Latn-RS" sz="3200">
              <a:solidFill>
                <a:schemeClr val="bg1"/>
              </a:solidFill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B721E758-A208-8F7B-F8FD-FB243152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700" dirty="0">
                <a:solidFill>
                  <a:schemeClr val="bg1"/>
                </a:solidFill>
                <a:ea typeface="Calibri"/>
                <a:cs typeface="Calibri"/>
              </a:rPr>
              <a:t>Apache </a:t>
            </a:r>
            <a:r>
              <a:rPr lang="en-GB" sz="1700" dirty="0" err="1">
                <a:solidFill>
                  <a:schemeClr val="bg1"/>
                </a:solidFill>
                <a:ea typeface="Calibri"/>
                <a:cs typeface="Calibri"/>
              </a:rPr>
              <a:t>PDFBox</a:t>
            </a:r>
            <a:r>
              <a:rPr lang="en-GB" sz="17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GB" sz="1700" dirty="0" err="1">
                <a:solidFill>
                  <a:schemeClr val="bg1"/>
                </a:solidFill>
                <a:ea typeface="Calibri"/>
                <a:cs typeface="Calibri"/>
              </a:rPr>
              <a:t>biblioteka</a:t>
            </a:r>
            <a:r>
              <a:rPr lang="en-GB" sz="1700" dirty="0">
                <a:solidFill>
                  <a:schemeClr val="bg1"/>
                </a:solidFill>
                <a:ea typeface="Calibri"/>
                <a:cs typeface="Calibri"/>
              </a:rPr>
              <a:t> za </a:t>
            </a:r>
            <a:r>
              <a:rPr lang="en-GB" sz="1700" dirty="0" err="1">
                <a:solidFill>
                  <a:schemeClr val="bg1"/>
                </a:solidFill>
                <a:ea typeface="Calibri"/>
                <a:cs typeface="Calibri"/>
              </a:rPr>
              <a:t>čitanje</a:t>
            </a:r>
            <a:r>
              <a:rPr lang="en-GB" sz="17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GB" sz="1700" dirty="0" err="1">
                <a:solidFill>
                  <a:schemeClr val="bg1"/>
                </a:solidFill>
                <a:ea typeface="Calibri"/>
                <a:cs typeface="Calibri"/>
              </a:rPr>
              <a:t>presuda</a:t>
            </a:r>
          </a:p>
          <a:p>
            <a:endParaRPr lang="en-GB" sz="1700">
              <a:solidFill>
                <a:schemeClr val="bg1"/>
              </a:solidFill>
            </a:endParaRPr>
          </a:p>
          <a:p>
            <a:r>
              <a:rPr lang="en-GB" sz="1700" dirty="0">
                <a:solidFill>
                  <a:schemeClr val="bg1"/>
                </a:solidFill>
                <a:ea typeface="Calibri"/>
                <a:cs typeface="Calibri"/>
              </a:rPr>
              <a:t> 21 </a:t>
            </a:r>
            <a:r>
              <a:rPr lang="en-GB" sz="1700" err="1">
                <a:solidFill>
                  <a:schemeClr val="bg1"/>
                </a:solidFill>
                <a:ea typeface="Calibri"/>
                <a:cs typeface="Calibri"/>
              </a:rPr>
              <a:t>presuda</a:t>
            </a:r>
            <a:endParaRPr lang="en-GB" sz="1700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GB" sz="17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GB" sz="1700" dirty="0">
                <a:solidFill>
                  <a:schemeClr val="bg1"/>
                </a:solidFill>
                <a:ea typeface="Calibri"/>
                <a:cs typeface="Calibri"/>
              </a:rPr>
              <a:t>31 </a:t>
            </a:r>
            <a:r>
              <a:rPr lang="en-GB" sz="1700" dirty="0" err="1">
                <a:solidFill>
                  <a:schemeClr val="bg1"/>
                </a:solidFill>
                <a:ea typeface="Calibri"/>
                <a:cs typeface="Calibri"/>
              </a:rPr>
              <a:t>regularni</a:t>
            </a:r>
            <a:r>
              <a:rPr lang="en-GB" sz="1700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GB" sz="1700" dirty="0" err="1">
                <a:solidFill>
                  <a:schemeClr val="bg1"/>
                </a:solidFill>
                <a:ea typeface="Calibri"/>
                <a:cs typeface="Calibri"/>
              </a:rPr>
              <a:t>izraz</a:t>
            </a:r>
          </a:p>
          <a:p>
            <a:endParaRPr lang="en-GB" sz="1700">
              <a:solidFill>
                <a:schemeClr val="bg1"/>
              </a:solidFill>
            </a:endParaRPr>
          </a:p>
          <a:p>
            <a:endParaRPr lang="en-GB" sz="17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4" name="Picture 3" descr="Person Signing in Documentation Paper · Free Stock Photo">
            <a:extLst>
              <a:ext uri="{FF2B5EF4-FFF2-40B4-BE49-F238E27FC236}">
                <a16:creationId xmlns:a16="http://schemas.microsoft.com/office/drawing/2014/main" id="{B3A2097E-2B0D-2184-3635-850B60C01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6" r="1" b="1"/>
          <a:stretch/>
        </p:blipFill>
        <p:spPr>
          <a:xfrm>
            <a:off x="6735467" y="977900"/>
            <a:ext cx="5037433" cy="4826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44D7165-6975-BF1B-53A9-CC2376A4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sr-Latn-RS" dirty="0">
                <a:solidFill>
                  <a:schemeClr val="bg1"/>
                </a:solidFill>
                <a:ea typeface="Calibri Light"/>
                <a:cs typeface="Calibri Light"/>
              </a:rPr>
              <a:t>Primer jednog regularnog izraza</a:t>
            </a:r>
            <a:endParaRPr lang="sr-Latn-R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18C2717-D8B6-F6C3-8AD4-BDFEEAC38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GB" sz="2000">
              <a:solidFill>
                <a:schemeClr val="bg1"/>
              </a:solidFill>
              <a:ea typeface="Calibri"/>
              <a:cs typeface="Calibri"/>
            </a:endParaRPr>
          </a:p>
          <a:p>
            <a:endParaRPr lang="sr-Latn-RS" sz="2000">
              <a:solidFill>
                <a:schemeClr val="bg1"/>
              </a:solidFill>
            </a:endParaRPr>
          </a:p>
        </p:txBody>
      </p:sp>
      <p:pic>
        <p:nvPicPr>
          <p:cNvPr id="7" name="Picture 6" descr="A computer screen shot of white text">
            <a:extLst>
              <a:ext uri="{FF2B5EF4-FFF2-40B4-BE49-F238E27FC236}">
                <a16:creationId xmlns:a16="http://schemas.microsoft.com/office/drawing/2014/main" id="{6B90A1B1-F54B-7799-ABFE-912FE7EF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74" y="2099599"/>
            <a:ext cx="11463394" cy="462848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27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C26E3F4-FE95-D09A-D9D3-7A3025A0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Statistika</a:t>
            </a:r>
            <a:endParaRPr lang="sr-Latn-R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F4197C1-8480-D688-A1D5-ED21A7FFA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2217395"/>
            <a:ext cx="6015037" cy="3711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 err="1">
                <a:solidFill>
                  <a:schemeClr val="bg1"/>
                </a:solidFill>
                <a:ea typeface="Calibri"/>
                <a:cs typeface="Calibri"/>
              </a:rPr>
              <a:t>Atributi</a:t>
            </a:r>
            <a:r>
              <a:rPr lang="en-GB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GB" sz="2000" dirty="0" err="1">
                <a:solidFill>
                  <a:schemeClr val="bg1"/>
                </a:solidFill>
                <a:ea typeface="Calibri"/>
                <a:cs typeface="Calibri"/>
              </a:rPr>
              <a:t>vrsta</a:t>
            </a:r>
            <a:r>
              <a:rPr lang="en-GB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GB" sz="2000" dirty="0" err="1">
                <a:solidFill>
                  <a:schemeClr val="bg1"/>
                </a:solidFill>
                <a:ea typeface="Calibri"/>
                <a:cs typeface="Calibri"/>
              </a:rPr>
              <a:t>drveta</a:t>
            </a:r>
            <a:r>
              <a:rPr lang="en-GB" sz="2000" dirty="0">
                <a:solidFill>
                  <a:schemeClr val="bg1"/>
                </a:solidFill>
                <a:ea typeface="Calibri"/>
                <a:cs typeface="Calibri"/>
              </a:rPr>
              <a:t> I </a:t>
            </a:r>
            <a:r>
              <a:rPr lang="en-GB" sz="2000" dirty="0" err="1">
                <a:solidFill>
                  <a:schemeClr val="bg1"/>
                </a:solidFill>
                <a:ea typeface="Calibri"/>
                <a:cs typeface="Calibri"/>
              </a:rPr>
              <a:t>primenjeni</a:t>
            </a:r>
            <a:r>
              <a:rPr lang="en-GB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GB" sz="2000" dirty="0" err="1">
                <a:solidFill>
                  <a:schemeClr val="bg1"/>
                </a:solidFill>
                <a:ea typeface="Calibri"/>
                <a:cs typeface="Calibri"/>
              </a:rPr>
              <a:t>propisi</a:t>
            </a:r>
            <a:br>
              <a:rPr lang="en-GB" sz="2000" dirty="0">
                <a:solidFill>
                  <a:schemeClr val="bg1"/>
                </a:solidFill>
                <a:ea typeface="Calibri"/>
                <a:cs typeface="Calibri"/>
              </a:rPr>
            </a:br>
            <a:r>
              <a:rPr lang="en-GB" sz="2000" dirty="0" err="1">
                <a:solidFill>
                  <a:schemeClr val="bg1"/>
                </a:solidFill>
                <a:ea typeface="Calibri"/>
                <a:cs typeface="Calibri"/>
              </a:rPr>
              <a:t>su</a:t>
            </a:r>
            <a:r>
              <a:rPr lang="en-GB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GB" sz="2000" dirty="0" err="1">
                <a:solidFill>
                  <a:schemeClr val="bg1"/>
                </a:solidFill>
                <a:ea typeface="Calibri"/>
                <a:cs typeface="Calibri"/>
              </a:rPr>
              <a:t>ekstrahovani</a:t>
            </a:r>
            <a:r>
              <a:rPr lang="en-GB" sz="2000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GB" sz="2000" dirty="0" err="1">
                <a:solidFill>
                  <a:schemeClr val="bg1"/>
                </a:solidFill>
                <a:ea typeface="Calibri"/>
                <a:cs typeface="Calibri"/>
              </a:rPr>
              <a:t>sa</a:t>
            </a:r>
            <a:r>
              <a:rPr lang="en-GB" sz="2000" dirty="0">
                <a:solidFill>
                  <a:schemeClr val="bg1"/>
                </a:solidFill>
                <a:ea typeface="Calibri"/>
                <a:cs typeface="Calibri"/>
              </a:rPr>
              <a:t> 86% I 90% </a:t>
            </a:r>
            <a:r>
              <a:rPr lang="en-GB" sz="2000" dirty="0" err="1">
                <a:solidFill>
                  <a:schemeClr val="bg1"/>
                </a:solidFill>
                <a:ea typeface="Calibri"/>
                <a:cs typeface="Calibri"/>
              </a:rPr>
              <a:t>uspešnosti</a:t>
            </a:r>
            <a:endParaRPr lang="en-GB" sz="20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GB" sz="2000" dirty="0" err="1">
                <a:solidFill>
                  <a:schemeClr val="bg1"/>
                </a:solidFill>
                <a:ea typeface="Calibri"/>
                <a:cs typeface="Calibri"/>
              </a:rPr>
              <a:t>Ostali</a:t>
            </a:r>
            <a:r>
              <a:rPr lang="en-GB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GB" sz="2000" dirty="0" err="1">
                <a:solidFill>
                  <a:schemeClr val="bg1"/>
                </a:solidFill>
                <a:ea typeface="Calibri"/>
                <a:cs typeface="Calibri"/>
              </a:rPr>
              <a:t>atributi</a:t>
            </a:r>
            <a:r>
              <a:rPr lang="en-GB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GB" sz="2000" dirty="0" err="1">
                <a:solidFill>
                  <a:schemeClr val="bg1"/>
                </a:solidFill>
                <a:ea typeface="Calibri"/>
                <a:cs typeface="Calibri"/>
              </a:rPr>
              <a:t>su</a:t>
            </a:r>
            <a:r>
              <a:rPr lang="en-GB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GB" sz="2000" dirty="0" err="1">
                <a:solidFill>
                  <a:schemeClr val="bg1"/>
                </a:solidFill>
                <a:ea typeface="Calibri"/>
                <a:cs typeface="Calibri"/>
              </a:rPr>
              <a:t>ekstrahovani</a:t>
            </a:r>
            <a:r>
              <a:rPr lang="en-GB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GB" sz="2000" dirty="0" err="1">
                <a:solidFill>
                  <a:schemeClr val="bg1"/>
                </a:solidFill>
                <a:ea typeface="Calibri"/>
                <a:cs typeface="Calibri"/>
              </a:rPr>
              <a:t>sa</a:t>
            </a:r>
            <a:r>
              <a:rPr lang="en-GB" sz="2000" dirty="0">
                <a:solidFill>
                  <a:schemeClr val="bg1"/>
                </a:solidFill>
                <a:ea typeface="Calibri"/>
                <a:cs typeface="Calibri"/>
              </a:rPr>
              <a:t> 100% </a:t>
            </a:r>
            <a:br>
              <a:rPr lang="en-GB" sz="2000" dirty="0">
                <a:solidFill>
                  <a:schemeClr val="bg1"/>
                </a:solidFill>
                <a:ea typeface="Calibri"/>
                <a:cs typeface="Calibri"/>
              </a:rPr>
            </a:br>
            <a:r>
              <a:rPr lang="en-GB" sz="2000" dirty="0" err="1">
                <a:solidFill>
                  <a:schemeClr val="bg1"/>
                </a:solidFill>
                <a:ea typeface="Calibri"/>
                <a:cs typeface="Calibri"/>
              </a:rPr>
              <a:t>uspesnošti</a:t>
            </a:r>
            <a:r>
              <a:rPr lang="en-GB" sz="2000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br>
              <a:rPr lang="en-GB" sz="2000" dirty="0">
                <a:solidFill>
                  <a:schemeClr val="bg1"/>
                </a:solidFill>
                <a:ea typeface="Calibri"/>
                <a:cs typeface="Calibri"/>
              </a:rPr>
            </a:br>
            <a:endParaRPr lang="en-GB" sz="2000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GB" sz="20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GB" sz="2000" dirty="0" err="1">
                <a:solidFill>
                  <a:schemeClr val="bg1"/>
                </a:solidFill>
                <a:ea typeface="Calibri"/>
                <a:cs typeface="Calibri"/>
              </a:rPr>
              <a:t>Ograničenje</a:t>
            </a:r>
            <a:r>
              <a:rPr lang="en-GB" sz="2000" dirty="0">
                <a:solidFill>
                  <a:schemeClr val="bg1"/>
                </a:solidFill>
                <a:ea typeface="Calibri"/>
                <a:cs typeface="Calibri"/>
              </a:rPr>
              <a:t>:</a:t>
            </a:r>
            <a:endParaRPr lang="en-GB" dirty="0">
              <a:solidFill>
                <a:schemeClr val="bg1"/>
              </a:solidFill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600" dirty="0" err="1">
                <a:solidFill>
                  <a:schemeClr val="bg1"/>
                </a:solidFill>
                <a:ea typeface="Calibri"/>
                <a:cs typeface="Calibri"/>
              </a:rPr>
              <a:t>Navođenje</a:t>
            </a:r>
            <a:r>
              <a:rPr lang="en-GB" sz="1600" dirty="0">
                <a:solidFill>
                  <a:schemeClr val="bg1"/>
                </a:solidFill>
                <a:ea typeface="Calibri"/>
                <a:cs typeface="Calibri"/>
              </a:rPr>
              <a:t> 2 </a:t>
            </a:r>
            <a:r>
              <a:rPr lang="en-GB" sz="1600" dirty="0" err="1">
                <a:solidFill>
                  <a:schemeClr val="bg1"/>
                </a:solidFill>
                <a:ea typeface="Calibri"/>
                <a:cs typeface="Calibri"/>
              </a:rPr>
              <a:t>vrsta</a:t>
            </a:r>
            <a:r>
              <a:rPr lang="en-GB" sz="16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GB" sz="1600" dirty="0" err="1">
                <a:solidFill>
                  <a:schemeClr val="bg1"/>
                </a:solidFill>
                <a:ea typeface="Calibri"/>
                <a:cs typeface="Calibri"/>
              </a:rPr>
              <a:t>drveta</a:t>
            </a:r>
            <a:r>
              <a:rPr lang="en-GB" sz="1600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F0AE2-2277-033D-3A78-B0BFC787E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479" y="1991076"/>
            <a:ext cx="6645855" cy="379261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139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F382D96-9FED-EF13-4615-80D6087C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154807"/>
            <a:ext cx="4707671" cy="626936"/>
          </a:xfrm>
        </p:spPr>
        <p:txBody>
          <a:bodyPr anchor="b">
            <a:norm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4. </a:t>
            </a:r>
            <a:r>
              <a:rPr lang="en-GB" sz="3800" dirty="0" err="1">
                <a:solidFill>
                  <a:schemeClr val="bg1"/>
                </a:solidFill>
              </a:rPr>
              <a:t>Rasuđivanje</a:t>
            </a:r>
            <a:endParaRPr lang="sr-Latn-RS" sz="3800" dirty="0" err="1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5719A63-ADEB-8897-31EE-B325DABB6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Na sledecem ili ovom slajdu prikaz forme, --- unos podataka, prikaz preporuke, forma za dodavanje nove presude </a:t>
            </a:r>
          </a:p>
          <a:p>
            <a:endParaRPr lang="en-GB" sz="2000">
              <a:solidFill>
                <a:schemeClr val="bg1"/>
              </a:solidFill>
            </a:endParaRPr>
          </a:p>
          <a:p>
            <a:r>
              <a:rPr lang="en-GB" sz="2000">
                <a:solidFill>
                  <a:schemeClr val="bg1"/>
                </a:solidFill>
              </a:rPr>
              <a:t>U sustini prikaz toka izvrsenja</a:t>
            </a:r>
            <a:endParaRPr lang="sr-Latn-RS" sz="20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4D568CB-06AA-51C0-2C42-B3CB2AF0E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" y="899411"/>
            <a:ext cx="12187089" cy="566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8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DFCC2-BB9A-0628-8FFD-7B1A0BCA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989" y="1711325"/>
            <a:ext cx="8071706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1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Nakon</a:t>
            </a: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što</a:t>
            </a: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korisnik</a:t>
            </a: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unese</a:t>
            </a: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sve</a:t>
            </a: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podatke</a:t>
            </a: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u </a:t>
            </a:r>
            <a:r>
              <a:rPr lang="en-US" sz="41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formi</a:t>
            </a: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1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klikom</a:t>
            </a: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dugme</a:t>
            </a:r>
            <a:r>
              <a:rPr lang="en-US" sz="4100" dirty="0">
                <a:solidFill>
                  <a:schemeClr val="bg1"/>
                </a:solidFill>
              </a:rPr>
              <a:t>,</a:t>
            </a: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err="1">
                <a:solidFill>
                  <a:schemeClr val="bg1"/>
                </a:solidFill>
              </a:rPr>
              <a:t>sa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err="1">
                <a:solidFill>
                  <a:schemeClr val="bg1"/>
                </a:solidFill>
              </a:rPr>
              <a:t>desne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err="1">
                <a:solidFill>
                  <a:schemeClr val="bg1"/>
                </a:solidFill>
              </a:rPr>
              <a:t>strane</a:t>
            </a:r>
            <a:r>
              <a:rPr lang="en-US" sz="4100" dirty="0">
                <a:solidFill>
                  <a:schemeClr val="bg1"/>
                </a:solidFill>
              </a:rPr>
              <a:t> se </a:t>
            </a:r>
            <a:r>
              <a:rPr lang="en-US" sz="41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izlistavaju</a:t>
            </a: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41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preporuke</a:t>
            </a:r>
            <a:r>
              <a:rPr lang="en-US" sz="4100" dirty="0">
                <a:solidFill>
                  <a:schemeClr val="bg1"/>
                </a:solidFill>
              </a:rPr>
              <a:t> </a:t>
            </a:r>
            <a:r>
              <a:rPr lang="en-US" sz="4100" err="1">
                <a:solidFill>
                  <a:schemeClr val="bg1"/>
                </a:solidFill>
              </a:rPr>
              <a:t>presude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err="1">
                <a:solidFill>
                  <a:schemeClr val="bg1"/>
                </a:solidFill>
              </a:rPr>
              <a:t>na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err="1">
                <a:solidFill>
                  <a:schemeClr val="bg1"/>
                </a:solidFill>
              </a:rPr>
              <a:t>osnovu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err="1">
                <a:solidFill>
                  <a:schemeClr val="bg1"/>
                </a:solidFill>
              </a:rPr>
              <a:t>zakona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err="1">
                <a:solidFill>
                  <a:schemeClr val="bg1"/>
                </a:solidFill>
              </a:rPr>
              <a:t>i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err="1">
                <a:solidFill>
                  <a:schemeClr val="bg1"/>
                </a:solidFill>
              </a:rPr>
              <a:t>prethodnih</a:t>
            </a:r>
            <a:r>
              <a:rPr lang="en-US" sz="4100" dirty="0">
                <a:solidFill>
                  <a:schemeClr val="bg1"/>
                </a:solidFill>
              </a:rPr>
              <a:t> </a:t>
            </a:r>
            <a:r>
              <a:rPr lang="en-US" sz="4100" err="1">
                <a:solidFill>
                  <a:schemeClr val="bg1"/>
                </a:solidFill>
              </a:rPr>
              <a:t>presuda</a:t>
            </a:r>
            <a:endParaRPr lang="en-US" sz="4100" kern="1200" err="1">
              <a:solidFill>
                <a:schemeClr val="bg1"/>
              </a:solidFill>
              <a:latin typeface="+mj-lt"/>
              <a:ea typeface="Calibri Light"/>
              <a:cs typeface="Calibri Ligh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5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35D3269-249D-8216-12F6-05A8310E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14459"/>
            <a:ext cx="12184290" cy="562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71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DFCC2-BB9A-0628-8FFD-7B1A0BCA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89" y="1602468"/>
            <a:ext cx="8071706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100" dirty="0">
                <a:solidFill>
                  <a:schemeClr val="bg1"/>
                </a:solidFill>
                <a:ea typeface="Calibri Light"/>
                <a:cs typeface="Calibri Light"/>
              </a:rPr>
              <a:t>Na </a:t>
            </a:r>
            <a:r>
              <a:rPr lang="en-US" sz="4100" dirty="0" err="1">
                <a:solidFill>
                  <a:schemeClr val="bg1"/>
                </a:solidFill>
                <a:ea typeface="Calibri Light"/>
                <a:cs typeface="Calibri Light"/>
              </a:rPr>
              <a:t>osnovu</a:t>
            </a:r>
            <a:r>
              <a:rPr lang="en-US" sz="4100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4100" dirty="0" err="1">
                <a:solidFill>
                  <a:schemeClr val="bg1"/>
                </a:solidFill>
                <a:ea typeface="Calibri Light"/>
                <a:cs typeface="Calibri Light"/>
              </a:rPr>
              <a:t>preporuka</a:t>
            </a:r>
            <a:r>
              <a:rPr lang="en-US" sz="4100" dirty="0">
                <a:solidFill>
                  <a:schemeClr val="bg1"/>
                </a:solidFill>
                <a:ea typeface="Calibri Light"/>
                <a:cs typeface="Calibri Light"/>
              </a:rPr>
              <a:t>, </a:t>
            </a:r>
            <a:r>
              <a:rPr lang="en-US" sz="4100" dirty="0" err="1">
                <a:solidFill>
                  <a:schemeClr val="bg1"/>
                </a:solidFill>
                <a:ea typeface="Calibri Light"/>
                <a:cs typeface="Calibri Light"/>
              </a:rPr>
              <a:t>korisnik</a:t>
            </a:r>
            <a:r>
              <a:rPr lang="en-US" sz="4100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4100" dirty="0" err="1">
                <a:solidFill>
                  <a:schemeClr val="bg1"/>
                </a:solidFill>
                <a:ea typeface="Calibri Light"/>
                <a:cs typeface="Calibri Light"/>
              </a:rPr>
              <a:t>popunjava</a:t>
            </a:r>
            <a:r>
              <a:rPr lang="en-US" sz="4100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4100" dirty="0" err="1">
                <a:solidFill>
                  <a:schemeClr val="bg1"/>
                </a:solidFill>
                <a:ea typeface="Calibri Light"/>
                <a:cs typeface="Calibri Light"/>
              </a:rPr>
              <a:t>ostatak</a:t>
            </a:r>
            <a:r>
              <a:rPr lang="en-US" sz="4100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4100" dirty="0" err="1">
                <a:solidFill>
                  <a:schemeClr val="bg1"/>
                </a:solidFill>
                <a:ea typeface="Calibri Light"/>
                <a:cs typeface="Calibri Light"/>
              </a:rPr>
              <a:t>polja</a:t>
            </a:r>
            <a:r>
              <a:rPr lang="en-US" sz="4100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4100" dirty="0" err="1">
                <a:solidFill>
                  <a:schemeClr val="bg1"/>
                </a:solidFill>
                <a:ea typeface="Calibri Light"/>
                <a:cs typeface="Calibri Light"/>
              </a:rPr>
              <a:t>forme</a:t>
            </a:r>
            <a:r>
              <a:rPr lang="en-US" sz="4100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4100" dirty="0" err="1">
                <a:solidFill>
                  <a:schemeClr val="bg1"/>
                </a:solidFill>
                <a:ea typeface="Calibri Light"/>
                <a:cs typeface="Calibri Light"/>
              </a:rPr>
              <a:t>koja</a:t>
            </a:r>
            <a:r>
              <a:rPr lang="en-US" sz="4100" dirty="0">
                <a:solidFill>
                  <a:schemeClr val="bg1"/>
                </a:solidFill>
                <a:ea typeface="Calibri Light"/>
                <a:cs typeface="Calibri Light"/>
              </a:rPr>
              <a:t> se </a:t>
            </a:r>
            <a:r>
              <a:rPr lang="en-US" sz="4100" dirty="0" err="1">
                <a:solidFill>
                  <a:schemeClr val="bg1"/>
                </a:solidFill>
                <a:ea typeface="Calibri Light"/>
                <a:cs typeface="Calibri Light"/>
              </a:rPr>
              <a:t>odnose</a:t>
            </a:r>
            <a:r>
              <a:rPr lang="en-US" sz="4100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4100" dirty="0" err="1">
                <a:solidFill>
                  <a:schemeClr val="bg1"/>
                </a:solidFill>
                <a:ea typeface="Calibri Light"/>
                <a:cs typeface="Calibri Light"/>
              </a:rPr>
              <a:t>na</a:t>
            </a:r>
            <a:r>
              <a:rPr lang="en-US" sz="4100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4100" dirty="0" err="1">
                <a:solidFill>
                  <a:schemeClr val="bg1"/>
                </a:solidFill>
                <a:ea typeface="Calibri Light"/>
                <a:cs typeface="Calibri Light"/>
              </a:rPr>
              <a:t>ishod</a:t>
            </a:r>
            <a:r>
              <a:rPr lang="en-US" sz="4100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4100" dirty="0" err="1">
                <a:solidFill>
                  <a:schemeClr val="bg1"/>
                </a:solidFill>
                <a:ea typeface="Calibri Light"/>
                <a:cs typeface="Calibri Light"/>
              </a:rPr>
              <a:t>presude</a:t>
            </a:r>
            <a:r>
              <a:rPr lang="en-US" sz="4100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4100" dirty="0" err="1">
                <a:solidFill>
                  <a:schemeClr val="bg1"/>
                </a:solidFill>
                <a:ea typeface="Calibri Light"/>
                <a:cs typeface="Calibri Light"/>
              </a:rPr>
              <a:t>i</a:t>
            </a:r>
            <a:r>
              <a:rPr lang="en-US" sz="4100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4100" dirty="0" err="1">
                <a:solidFill>
                  <a:schemeClr val="bg1"/>
                </a:solidFill>
                <a:ea typeface="Calibri Light"/>
                <a:cs typeface="Calibri Light"/>
              </a:rPr>
              <a:t>dodaje</a:t>
            </a:r>
            <a:r>
              <a:rPr lang="en-US" sz="4100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4100" dirty="0" err="1">
                <a:solidFill>
                  <a:schemeClr val="bg1"/>
                </a:solidFill>
                <a:ea typeface="Calibri Light"/>
                <a:cs typeface="Calibri Light"/>
              </a:rPr>
              <a:t>novu</a:t>
            </a:r>
            <a:r>
              <a:rPr lang="en-US" sz="4100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4100" dirty="0" err="1">
                <a:solidFill>
                  <a:schemeClr val="bg1"/>
                </a:solidFill>
                <a:ea typeface="Calibri Light"/>
                <a:cs typeface="Calibri Light"/>
              </a:rPr>
              <a:t>presudu</a:t>
            </a:r>
            <a:r>
              <a:rPr lang="en-US" sz="4100" dirty="0">
                <a:solidFill>
                  <a:schemeClr val="bg1"/>
                </a:solidFill>
                <a:ea typeface="Calibri Light"/>
                <a:cs typeface="Calibri Light"/>
              </a:rPr>
              <a:t> u </a:t>
            </a:r>
            <a:r>
              <a:rPr lang="en-US" sz="4100" dirty="0" err="1">
                <a:solidFill>
                  <a:schemeClr val="bg1"/>
                </a:solidFill>
                <a:ea typeface="Calibri Light"/>
                <a:cs typeface="Calibri Light"/>
              </a:rPr>
              <a:t>bazu</a:t>
            </a:r>
            <a:r>
              <a:rPr lang="en-US" sz="4100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4100" dirty="0" err="1">
                <a:solidFill>
                  <a:schemeClr val="bg1"/>
                </a:solidFill>
                <a:ea typeface="Calibri Light"/>
                <a:cs typeface="Calibri Light"/>
              </a:rPr>
              <a:t>podataka</a:t>
            </a:r>
            <a:r>
              <a:rPr lang="en-US" sz="4100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4100" dirty="0" err="1">
                <a:solidFill>
                  <a:schemeClr val="bg1"/>
                </a:solidFill>
                <a:ea typeface="Calibri Light"/>
                <a:cs typeface="Calibri Light"/>
              </a:rPr>
              <a:t>klikom</a:t>
            </a:r>
            <a:r>
              <a:rPr lang="en-US" sz="4100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4100" dirty="0" err="1">
                <a:solidFill>
                  <a:schemeClr val="bg1"/>
                </a:solidFill>
                <a:ea typeface="Calibri Light"/>
                <a:cs typeface="Calibri Light"/>
              </a:rPr>
              <a:t>na</a:t>
            </a:r>
            <a:r>
              <a:rPr lang="en-US" sz="4100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4100" dirty="0" err="1">
                <a:solidFill>
                  <a:schemeClr val="bg1"/>
                </a:solidFill>
                <a:ea typeface="Calibri Light"/>
                <a:cs typeface="Calibri Light"/>
              </a:rPr>
              <a:t>dugme</a:t>
            </a:r>
            <a:endParaRPr lang="en-US" sz="4100" kern="1200" dirty="0" err="1">
              <a:solidFill>
                <a:schemeClr val="bg1"/>
              </a:solidFill>
              <a:latin typeface="+mj-lt"/>
              <a:ea typeface="Calibri Light"/>
              <a:cs typeface="Calibri Ligh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23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53CE491-24C1-F110-1883-FA5F41A57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" y="507526"/>
            <a:ext cx="12187089" cy="56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54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1E97504-4F10-ED59-C914-86127E32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sr-Latn-RS">
                <a:solidFill>
                  <a:schemeClr val="bg1"/>
                </a:solidFill>
                <a:ea typeface="Calibri Light"/>
                <a:cs typeface="Calibri Light"/>
              </a:rPr>
              <a:t>Rasuđivanje po slučajevima</a:t>
            </a:r>
            <a:endParaRPr lang="sr-Latn-R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413337B-A27B-946D-56EB-7BFD56645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 sz="1900">
                <a:solidFill>
                  <a:schemeClr val="bg1"/>
                </a:solidFill>
                <a:ea typeface="Calibri"/>
                <a:cs typeface="Calibri"/>
              </a:rPr>
              <a:t> Atributi presuda na osnovu kojih se vrši rasuđivanje:</a:t>
            </a:r>
            <a:endParaRPr lang="en-US" sz="19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800100" lvl="1" indent="-457200">
              <a:buAutoNum type="arabicPeriod"/>
            </a:pPr>
            <a:r>
              <a:rPr lang="sr-Latn-RS" sz="1900">
                <a:solidFill>
                  <a:schemeClr val="bg1"/>
                </a:solidFill>
                <a:ea typeface="Calibri"/>
                <a:cs typeface="Calibri"/>
              </a:rPr>
              <a:t>Broj oborenih stabala</a:t>
            </a:r>
          </a:p>
          <a:p>
            <a:pPr marL="800100" lvl="1" indent="-457200">
              <a:buAutoNum type="arabicPeriod"/>
            </a:pPr>
            <a:r>
              <a:rPr lang="sr-Latn-RS" sz="1900">
                <a:solidFill>
                  <a:schemeClr val="bg1"/>
                </a:solidFill>
                <a:ea typeface="Calibri"/>
                <a:cs typeface="Calibri"/>
              </a:rPr>
              <a:t>Ukupna kubikaza</a:t>
            </a:r>
          </a:p>
          <a:p>
            <a:pPr marL="800100" lvl="1" indent="-457200">
              <a:buAutoNum type="arabicPeriod"/>
            </a:pPr>
            <a:r>
              <a:rPr lang="sr-Latn-RS" sz="1900">
                <a:solidFill>
                  <a:schemeClr val="bg1"/>
                </a:solidFill>
                <a:ea typeface="Calibri"/>
                <a:cs typeface="Calibri"/>
              </a:rPr>
              <a:t>Vrsta drveta</a:t>
            </a:r>
          </a:p>
          <a:p>
            <a:pPr marL="800100" lvl="1" indent="-457200">
              <a:buAutoNum type="arabicPeriod"/>
            </a:pPr>
            <a:r>
              <a:rPr lang="sr-Latn-RS" sz="1900">
                <a:solidFill>
                  <a:schemeClr val="bg1"/>
                </a:solidFill>
                <a:ea typeface="Calibri"/>
                <a:cs typeface="Calibri"/>
              </a:rPr>
              <a:t>Svesnost izvrsioca</a:t>
            </a:r>
          </a:p>
          <a:p>
            <a:pPr marL="800100" lvl="1" indent="-457200">
              <a:buAutoNum type="arabicPeriod"/>
            </a:pPr>
            <a:r>
              <a:rPr lang="sr-Latn-RS" sz="1900">
                <a:solidFill>
                  <a:schemeClr val="bg1"/>
                </a:solidFill>
                <a:ea typeface="Calibri"/>
                <a:cs typeface="Calibri"/>
              </a:rPr>
              <a:t>Pripadnost povrsine</a:t>
            </a:r>
          </a:p>
          <a:p>
            <a:pPr marL="800100" lvl="1" indent="-457200">
              <a:buAutoNum type="arabicPeriod"/>
            </a:pPr>
            <a:r>
              <a:rPr lang="sr-Latn-RS" sz="1900">
                <a:solidFill>
                  <a:schemeClr val="bg1"/>
                </a:solidFill>
                <a:ea typeface="Calibri"/>
                <a:cs typeface="Calibri"/>
              </a:rPr>
              <a:t>Zasticenost povrsine</a:t>
            </a:r>
          </a:p>
          <a:p>
            <a:pPr marL="800100" lvl="1" indent="-457200">
              <a:buAutoNum type="arabicPeriod"/>
            </a:pPr>
            <a:r>
              <a:rPr lang="sr-Latn-RS" sz="1900">
                <a:solidFill>
                  <a:schemeClr val="bg1"/>
                </a:solidFill>
                <a:ea typeface="Calibri"/>
                <a:cs typeface="Calibri"/>
              </a:rPr>
              <a:t>Pricinjena novcana steta u evrima</a:t>
            </a:r>
          </a:p>
          <a:p>
            <a:r>
              <a:rPr lang="sr-Latn-RS" sz="1900">
                <a:solidFill>
                  <a:schemeClr val="bg1"/>
                </a:solidFill>
                <a:ea typeface="Calibri"/>
                <a:cs typeface="Calibri"/>
              </a:rPr>
              <a:t> Podaci uneti putem forme se upoređuju sa atributima iz baze </a:t>
            </a:r>
          </a:p>
          <a:p>
            <a:r>
              <a:rPr lang="sr-Latn-RS" sz="1900">
                <a:solidFill>
                  <a:schemeClr val="bg1"/>
                </a:solidFill>
                <a:ea typeface="Calibri"/>
                <a:cs typeface="Calibri"/>
              </a:rPr>
              <a:t> Pomoću matrice sličnosti izlistava se 5 najsličnijih presuda i procenat sličnosti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3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527E6-EAF8-40D1-015D-BCB85106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anchor="b">
            <a:normAutofit/>
          </a:bodyPr>
          <a:lstStyle/>
          <a:p>
            <a:r>
              <a:rPr lang="en-US" sz="3800" err="1">
                <a:solidFill>
                  <a:schemeClr val="bg1"/>
                </a:solidFill>
                <a:ea typeface="Calibri Light"/>
                <a:cs typeface="Calibri Light"/>
              </a:rPr>
              <a:t>Pregled</a:t>
            </a:r>
            <a:r>
              <a:rPr lang="en-US" sz="380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3800" err="1">
                <a:solidFill>
                  <a:schemeClr val="bg1"/>
                </a:solidFill>
                <a:ea typeface="Calibri Light"/>
                <a:cs typeface="Calibri Light"/>
              </a:rPr>
              <a:t>prezentacije</a:t>
            </a:r>
            <a:endParaRPr lang="en-US" sz="3800" err="1">
              <a:solidFill>
                <a:schemeClr val="bg1"/>
              </a:solidFill>
            </a:endParaRPr>
          </a:p>
        </p:txBody>
      </p:sp>
      <p:pic>
        <p:nvPicPr>
          <p:cNvPr id="48" name="Picture 47" descr="A gold scale and sword in a laurel wreath&#10;&#10;Description automatically generated">
            <a:extLst>
              <a:ext uri="{FF2B5EF4-FFF2-40B4-BE49-F238E27FC236}">
                <a16:creationId xmlns:a16="http://schemas.microsoft.com/office/drawing/2014/main" id="{38F3AF42-072C-B4E5-A5BF-048E663EE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346" y="978219"/>
            <a:ext cx="5666547" cy="4901562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0B1489DC-BC51-B283-2891-20C4502A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1909192"/>
            <a:ext cx="4713997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CIlj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projekta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971550" lvl="1">
              <a:buFont typeface="Courier New" panose="020B0604020202020204" pitchFamily="34" charset="0"/>
              <a:buChar char="o"/>
            </a:pP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Funkcionalnosti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aplikacije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</a:p>
          <a:p>
            <a:pPr marL="514350" indent="-514350">
              <a:buAutoNum type="arabicPeriod"/>
            </a:pP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Arhitektura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I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tehnologije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Prikaz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podataka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971550" lvl="1">
              <a:buFont typeface="Courier New" panose="020B0604020202020204" pitchFamily="34" charset="0"/>
              <a:buChar char="o"/>
            </a:pP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Zakoni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i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presude</a:t>
            </a:r>
          </a:p>
          <a:p>
            <a:pPr marL="971550" lvl="1">
              <a:buFont typeface="Courier New" panose="020B0604020202020204" pitchFamily="34" charset="0"/>
              <a:buChar char="o"/>
            </a:pPr>
            <a:r>
              <a:rPr lang="en-GB" sz="2000" dirty="0" err="1">
                <a:solidFill>
                  <a:schemeClr val="bg1"/>
                </a:solidFill>
                <a:ea typeface="Calibri"/>
                <a:cs typeface="Calibri"/>
              </a:rPr>
              <a:t>Metapodaci</a:t>
            </a:r>
            <a:r>
              <a:rPr lang="en-GB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GB" sz="2000" dirty="0" err="1">
                <a:solidFill>
                  <a:schemeClr val="bg1"/>
                </a:solidFill>
                <a:ea typeface="Calibri"/>
                <a:cs typeface="Calibri"/>
              </a:rPr>
              <a:t>presuda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Rasuđivanje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971550"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Po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slučajevima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971550"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Po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pravilima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532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4D3A1-0AA9-E2B2-BA69-23E7FEF6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3" y="286535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ea typeface="Calibri Light"/>
                <a:cs typeface="Calibri Light"/>
              </a:rPr>
              <a:t>Primer preporuke po slučajevima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DB584A9-A9A2-65D8-87D1-DA86E022A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424" y="351844"/>
            <a:ext cx="7223204" cy="615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79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92E65B5-8189-AD25-4D19-2590BE93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GB" sz="3500"/>
              <a:t>Rasuđivanje po pravilima</a:t>
            </a:r>
            <a:endParaRPr lang="sr-Latn-RS" sz="35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Čuvar mesta za sadržaj 2">
            <a:extLst>
              <a:ext uri="{FF2B5EF4-FFF2-40B4-BE49-F238E27FC236}">
                <a16:creationId xmlns:a16="http://schemas.microsoft.com/office/drawing/2014/main" id="{345C38F9-8B0D-F4CF-ABB0-96F2BD006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700" dirty="0">
                <a:cs typeface="Calibri"/>
              </a:rPr>
              <a:t>Za </a:t>
            </a:r>
            <a:r>
              <a:rPr lang="en-GB" sz="1700" dirty="0" err="1">
                <a:cs typeface="Calibri"/>
              </a:rPr>
              <a:t>rasuđivanje</a:t>
            </a:r>
            <a:r>
              <a:rPr lang="en-GB" sz="1700" dirty="0">
                <a:cs typeface="Calibri"/>
              </a:rPr>
              <a:t> po </a:t>
            </a:r>
            <a:r>
              <a:rPr lang="en-GB" sz="1700" dirty="0" err="1">
                <a:cs typeface="Calibri"/>
              </a:rPr>
              <a:t>pravilima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korišćen</a:t>
            </a:r>
            <a:r>
              <a:rPr lang="en-GB" sz="1700" dirty="0">
                <a:cs typeface="Calibri"/>
              </a:rPr>
              <a:t> je DR-Device</a:t>
            </a:r>
          </a:p>
          <a:p>
            <a:r>
              <a:rPr lang="en-GB" sz="1700" dirty="0" err="1">
                <a:cs typeface="Calibri"/>
              </a:rPr>
              <a:t>Implementacija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rasuđivanja</a:t>
            </a:r>
            <a:r>
              <a:rPr lang="en-GB" sz="1700" dirty="0">
                <a:cs typeface="Calibri"/>
              </a:rPr>
              <a:t> se </a:t>
            </a:r>
            <a:r>
              <a:rPr lang="en-GB" sz="1700" dirty="0" err="1">
                <a:cs typeface="Calibri"/>
              </a:rPr>
              <a:t>sastojala</a:t>
            </a:r>
            <a:r>
              <a:rPr lang="en-GB" sz="1700" dirty="0">
                <a:cs typeface="Calibri"/>
              </a:rPr>
              <a:t> od </a:t>
            </a:r>
            <a:r>
              <a:rPr lang="en-GB" sz="1700" dirty="0" err="1">
                <a:cs typeface="Calibri"/>
              </a:rPr>
              <a:t>izvlačenja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pravila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na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osnovu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krivičnog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zakona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članova</a:t>
            </a:r>
            <a:r>
              <a:rPr lang="en-GB" sz="1700" dirty="0">
                <a:cs typeface="Calibri"/>
              </a:rPr>
              <a:t> 323 </a:t>
            </a:r>
            <a:r>
              <a:rPr lang="en-GB" sz="1700" dirty="0" err="1">
                <a:cs typeface="Calibri"/>
              </a:rPr>
              <a:t>i</a:t>
            </a:r>
            <a:r>
              <a:rPr lang="en-GB" sz="1700" dirty="0">
                <a:cs typeface="Calibri"/>
              </a:rPr>
              <a:t> 324 </a:t>
            </a:r>
            <a:r>
              <a:rPr lang="en-GB" sz="1700" dirty="0" err="1">
                <a:cs typeface="Calibri"/>
              </a:rPr>
              <a:t>kao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i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svih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njihovih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stavki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i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njihovo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prevođenje</a:t>
            </a:r>
            <a:r>
              <a:rPr lang="en-GB" sz="1700" dirty="0">
                <a:cs typeface="Calibri"/>
              </a:rPr>
              <a:t> u LRML ML </a:t>
            </a:r>
            <a:r>
              <a:rPr lang="en-GB" sz="1700" dirty="0" err="1">
                <a:cs typeface="Calibri"/>
              </a:rPr>
              <a:t>jezik</a:t>
            </a:r>
          </a:p>
          <a:p>
            <a:r>
              <a:rPr lang="en-GB" sz="1700" dirty="0">
                <a:cs typeface="Calibri"/>
              </a:rPr>
              <a:t>Kako bi se </a:t>
            </a:r>
            <a:r>
              <a:rPr lang="en-GB" sz="1700" dirty="0" err="1">
                <a:cs typeface="Calibri"/>
              </a:rPr>
              <a:t>rezonovanje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izvršilo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potrebno</a:t>
            </a:r>
            <a:r>
              <a:rPr lang="en-GB" sz="1700" dirty="0">
                <a:cs typeface="Calibri"/>
              </a:rPr>
              <a:t> je </a:t>
            </a:r>
            <a:r>
              <a:rPr lang="en-GB" sz="1700" dirty="0" err="1">
                <a:cs typeface="Calibri"/>
              </a:rPr>
              <a:t>popuniti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rdf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fajl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sa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činjenicama</a:t>
            </a:r>
            <a:r>
              <a:rPr lang="en-GB" sz="1700" dirty="0">
                <a:cs typeface="Calibri"/>
              </a:rPr>
              <a:t>, </a:t>
            </a:r>
            <a:r>
              <a:rPr lang="en-GB" sz="1700" dirty="0" err="1">
                <a:cs typeface="Calibri"/>
              </a:rPr>
              <a:t>odnosno</a:t>
            </a:r>
            <a:r>
              <a:rPr lang="en-GB" sz="1700" dirty="0">
                <a:cs typeface="Calibri"/>
              </a:rPr>
              <a:t>, </a:t>
            </a:r>
            <a:r>
              <a:rPr lang="en-GB" sz="1700" dirty="0" err="1">
                <a:cs typeface="Calibri"/>
              </a:rPr>
              <a:t>slučajem</a:t>
            </a:r>
            <a:r>
              <a:rPr lang="en-GB" sz="1700" dirty="0">
                <a:cs typeface="Calibri"/>
              </a:rPr>
              <a:t> za koji </a:t>
            </a:r>
            <a:r>
              <a:rPr lang="en-GB" sz="1700" dirty="0" err="1">
                <a:cs typeface="Calibri"/>
              </a:rPr>
              <a:t>korisnik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želi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preporuku</a:t>
            </a:r>
          </a:p>
          <a:p>
            <a:r>
              <a:rPr lang="en-GB" sz="1700" dirty="0" err="1">
                <a:cs typeface="Calibri"/>
              </a:rPr>
              <a:t>Nakon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čega</a:t>
            </a:r>
            <a:r>
              <a:rPr lang="en-GB" sz="1700" dirty="0">
                <a:cs typeface="Calibri"/>
              </a:rPr>
              <a:t> se </a:t>
            </a:r>
            <a:r>
              <a:rPr lang="en-GB" sz="1700" dirty="0" err="1">
                <a:cs typeface="Calibri"/>
              </a:rPr>
              <a:t>pokreće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skripta</a:t>
            </a:r>
            <a:r>
              <a:rPr lang="en-GB" sz="1700" dirty="0">
                <a:cs typeface="Calibri"/>
              </a:rPr>
              <a:t> za </a:t>
            </a:r>
            <a:r>
              <a:rPr lang="en-GB" sz="1700" dirty="0" err="1">
                <a:cs typeface="Calibri"/>
              </a:rPr>
              <a:t>rezonovanje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koja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rezultira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sa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export.rdf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fajlom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unutar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kojeg</a:t>
            </a:r>
            <a:r>
              <a:rPr lang="en-GB" sz="1700" dirty="0">
                <a:cs typeface="Calibri"/>
              </a:rPr>
              <a:t> se </a:t>
            </a:r>
            <a:r>
              <a:rPr lang="en-GB" sz="1700" dirty="0" err="1">
                <a:cs typeface="Calibri"/>
              </a:rPr>
              <a:t>nalazi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preporuka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presude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1DE9B4-8AE6-CD89-AC4A-6CF8059A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925" y="1447697"/>
            <a:ext cx="5512234" cy="44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33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5EF0B-8943-7F17-430F-EE62BEAE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Prevođenje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krivičnog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zakonika</a:t>
            </a:r>
            <a:endParaRPr lang="en-US" sz="4000" kern="120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02EE9-4EB7-DB5B-0511-E18F01DB5F87}"/>
              </a:ext>
            </a:extLst>
          </p:cNvPr>
          <p:cNvSpPr>
            <a:spLocks/>
          </p:cNvSpPr>
          <p:nvPr/>
        </p:nvSpPr>
        <p:spPr>
          <a:xfrm>
            <a:off x="838200" y="1752782"/>
            <a:ext cx="5153302" cy="823196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905256">
              <a:spcAft>
                <a:spcPts val="600"/>
              </a:spcAft>
            </a:pPr>
            <a:r>
              <a:rPr lang="en-US" sz="1750" b="1" kern="1200" err="1">
                <a:solidFill>
                  <a:srgbClr val="FFFFFF"/>
                </a:solidFill>
                <a:latin typeface="+mn-lt"/>
                <a:ea typeface="+mn-ea"/>
                <a:cs typeface="Calibri"/>
              </a:rPr>
              <a:t>Krivični</a:t>
            </a:r>
            <a:r>
              <a:rPr lang="en-US" sz="1750" b="1" kern="1200" dirty="0">
                <a:solidFill>
                  <a:srgbClr val="FFFFFF"/>
                </a:solidFill>
                <a:latin typeface="+mn-lt"/>
                <a:ea typeface="+mn-ea"/>
                <a:cs typeface="Calibri"/>
              </a:rPr>
              <a:t> </a:t>
            </a:r>
            <a:r>
              <a:rPr lang="en-US" sz="1750" b="1" kern="1200" err="1">
                <a:solidFill>
                  <a:srgbClr val="FFFFFF"/>
                </a:solidFill>
                <a:latin typeface="+mn-lt"/>
                <a:ea typeface="+mn-ea"/>
                <a:cs typeface="Calibri"/>
              </a:rPr>
              <a:t>zakonik</a:t>
            </a:r>
            <a:endParaRPr lang="en-US" sz="1750" b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674A6-D982-50BC-9FFF-D50132FF973C}"/>
              </a:ext>
            </a:extLst>
          </p:cNvPr>
          <p:cNvSpPr>
            <a:spLocks/>
          </p:cNvSpPr>
          <p:nvPr/>
        </p:nvSpPr>
        <p:spPr>
          <a:xfrm>
            <a:off x="838200" y="2575978"/>
            <a:ext cx="5153302" cy="36813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05256">
              <a:spcAft>
                <a:spcPts val="600"/>
              </a:spcAft>
            </a:pP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Član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323 -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Pustošenje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šuma</a:t>
            </a:r>
            <a:endParaRPr lang="en-US" sz="1700" kern="1200">
              <a:solidFill>
                <a:schemeClr val="bg1"/>
              </a:solidFill>
              <a:latin typeface="+mn-lt"/>
              <a:cs typeface="Calibri" panose="020F0502020204030204"/>
            </a:endParaRPr>
          </a:p>
          <a:p>
            <a:pPr marL="508635" indent="-508635" defTabSz="905256">
              <a:spcAft>
                <a:spcPts val="600"/>
              </a:spcAft>
              <a:buAutoNum type="arabicPeriod"/>
            </a:pPr>
            <a:endParaRPr lang="en-US" sz="1700" kern="1200" dirty="0">
              <a:solidFill>
                <a:schemeClr val="bg1"/>
              </a:solidFill>
              <a:latin typeface="+mn-lt"/>
              <a:cs typeface="Calibri" panose="020F0502020204030204"/>
            </a:endParaRPr>
          </a:p>
          <a:p>
            <a:pPr marL="508635" indent="-508635" defTabSz="905256">
              <a:spcAft>
                <a:spcPts val="600"/>
              </a:spcAft>
              <a:buAutoNum type="arabicPeriod"/>
            </a:pP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Ko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protivno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propisima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ili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naredbama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nadležnih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organa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vrši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seču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ili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krčenje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šume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,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ili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ko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oštećuje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stabla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ili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na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drugi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način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pustoši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šume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ili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obori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jedno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ili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više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stabala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u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parku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,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drvoredu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ili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na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drugom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mestu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gde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seča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nije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dozvoljena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,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kazniće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se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novčanom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kaznom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ili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zatvorom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do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jedne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godine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.</a:t>
            </a:r>
            <a:endParaRPr lang="en-US" sz="1700" kern="1200" dirty="0">
              <a:solidFill>
                <a:schemeClr val="bg1"/>
              </a:solidFill>
              <a:latin typeface="+mn-lt"/>
              <a:cs typeface="Calibri" panose="020F0502020204030204"/>
            </a:endParaRPr>
          </a:p>
          <a:p>
            <a:pPr marL="508635" indent="-508635" defTabSz="905256">
              <a:spcAft>
                <a:spcPts val="600"/>
              </a:spcAft>
              <a:buAutoNum type="arabicPeriod"/>
            </a:pPr>
            <a:endParaRPr lang="en-US" sz="1700" kern="1200" dirty="0">
              <a:solidFill>
                <a:schemeClr val="bg1"/>
              </a:solidFill>
              <a:latin typeface="+mn-lt"/>
              <a:cs typeface="Calibri" panose="020F0502020204030204"/>
            </a:endParaRPr>
          </a:p>
          <a:p>
            <a:pPr marL="508635" indent="-508635" defTabSz="905256">
              <a:spcAft>
                <a:spcPts val="600"/>
              </a:spcAft>
              <a:buAutoNum type="arabicPeriod"/>
            </a:pP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Ko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delo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iz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stava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1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ovog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člana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izvrši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u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zaštićenoj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šumi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,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nacionalnom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parku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ili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u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drugoj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šumi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sa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posebnom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namenom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,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kazniće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se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zatvorom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od tri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meseca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do tri </a:t>
            </a:r>
            <a:r>
              <a:rPr lang="en-US" sz="1700" kern="1200" err="1">
                <a:solidFill>
                  <a:schemeClr val="bg1"/>
                </a:solidFill>
                <a:latin typeface="+mn-lt"/>
                <a:ea typeface="+mn-lt"/>
                <a:cs typeface="+mn-lt"/>
              </a:rPr>
              <a:t>godine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.</a:t>
            </a:r>
            <a:endParaRPr lang="en-US" sz="1700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3CA7A-A8F9-3695-EECE-77996B983C4A}"/>
              </a:ext>
            </a:extLst>
          </p:cNvPr>
          <p:cNvSpPr>
            <a:spLocks/>
          </p:cNvSpPr>
          <p:nvPr/>
        </p:nvSpPr>
        <p:spPr>
          <a:xfrm>
            <a:off x="6165975" y="1752782"/>
            <a:ext cx="5178681" cy="823196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905256">
              <a:spcAft>
                <a:spcPts val="600"/>
              </a:spcAft>
            </a:pPr>
            <a:r>
              <a:rPr lang="en-US" sz="1750" b="1" kern="1200" err="1">
                <a:solidFill>
                  <a:srgbClr val="FFFFFF"/>
                </a:solidFill>
                <a:latin typeface="+mn-lt"/>
                <a:ea typeface="+mn-ea"/>
                <a:cs typeface="Calibri"/>
              </a:rPr>
              <a:t>Pravila</a:t>
            </a:r>
            <a:endParaRPr lang="en-US" sz="1750" b="1">
              <a:solidFill>
                <a:srgbClr val="FFFFFF"/>
              </a:solidFill>
              <a:cs typeface="Calibri"/>
            </a:endParaRPr>
          </a:p>
        </p:txBody>
      </p:sp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DB9806C-ED7E-B8BB-B0FC-7A4CE5941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75" y="2846086"/>
            <a:ext cx="5178681" cy="3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62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8DC95-EEEC-389E-2F54-C373EEDF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Primer facts.rdf fajla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52F0CBCE-EBD2-7E7D-B800-8AE699323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4" b="-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4E03374-6756-5D55-0A2D-0306280C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solidFill>
                  <a:srgbClr val="FFFFFF"/>
                </a:solidFill>
                <a:cs typeface="Calibri"/>
              </a:rPr>
              <a:t>Fajl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facts.rdf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se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generiše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automatski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na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osnovu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objekta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slučaja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koji se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unosi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preko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forme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na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frontend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delu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aplikacije</a:t>
            </a:r>
          </a:p>
        </p:txBody>
      </p:sp>
    </p:spTree>
    <p:extLst>
      <p:ext uri="{BB962C8B-B14F-4D97-AF65-F5344CB8AC3E}">
        <p14:creationId xmlns:p14="http://schemas.microsoft.com/office/powerpoint/2010/main" val="2813478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8DC95-EEEC-389E-2F54-C373EEDF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cs typeface="Calibri Light"/>
              </a:rPr>
              <a:t>Rezonovanje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4E03374-6756-5D55-0A2D-0306280C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solidFill>
                  <a:srgbClr val="FFFFFF"/>
                </a:solidFill>
                <a:cs typeface="Calibri"/>
              </a:rPr>
              <a:t>Nakon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pokretanja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skripte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start.bat  program DR-Device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izvršava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rezonovanje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na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osnovu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pravila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i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prosleđenih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činjenica</a:t>
            </a:r>
            <a:endParaRPr lang="en-US" sz="1800" dirty="0">
              <a:solidFill>
                <a:srgbClr val="FFFFFF"/>
              </a:solidFill>
              <a:cs typeface="Calibri"/>
            </a:endParaRPr>
          </a:p>
          <a:p>
            <a:r>
              <a:rPr lang="en-US" sz="1800" dirty="0" err="1">
                <a:solidFill>
                  <a:srgbClr val="FFFFFF"/>
                </a:solidFill>
                <a:cs typeface="Calibri"/>
              </a:rPr>
              <a:t>Konačni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rezultat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rezonovanja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se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nalazi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u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export.rdf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fajlu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od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kojeg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se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izvlači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presuda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i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prevodi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u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preporuku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za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presudu</a:t>
            </a:r>
            <a:endParaRPr lang="en-US" sz="1800" dirty="0">
              <a:solidFill>
                <a:srgbClr val="FFFFFF"/>
              </a:solidFill>
              <a:cs typeface="Calibri"/>
            </a:endParaRPr>
          </a:p>
          <a:p>
            <a:r>
              <a:rPr lang="en-US" sz="1800" dirty="0" err="1">
                <a:solidFill>
                  <a:srgbClr val="FFFFFF"/>
                </a:solidFill>
                <a:cs typeface="Calibri"/>
              </a:rPr>
              <a:t>Unutar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export.rdf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se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nalaze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sva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okinuta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pravila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kao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i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preporučene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kazne</a:t>
            </a:r>
          </a:p>
        </p:txBody>
      </p:sp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C53F095-4F02-99E0-7039-9014C38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3" y="2920130"/>
            <a:ext cx="6009100" cy="282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5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8DC95-EEEC-389E-2F54-C373EEDF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51" y="538057"/>
            <a:ext cx="10168128" cy="1179576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6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Primer </a:t>
            </a:r>
            <a:r>
              <a:rPr lang="en-US" sz="36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rasuđivanja</a:t>
            </a:r>
            <a:r>
              <a:rPr lang="en-US" sz="36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po </a:t>
            </a:r>
            <a:r>
              <a:rPr lang="en-US" sz="36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pravilima</a:t>
            </a:r>
            <a:endParaRPr lang="en-US" sz="36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4949EAE-ABF8-161D-75EA-BA7A7C0A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44" y="2554003"/>
            <a:ext cx="11146367" cy="345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41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EB0A5E8-F5E5-9553-D5B4-5E1626068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783" y="2756958"/>
            <a:ext cx="5160434" cy="1346729"/>
          </a:xfrm>
        </p:spPr>
        <p:txBody>
          <a:bodyPr>
            <a:normAutofit/>
          </a:bodyPr>
          <a:lstStyle/>
          <a:p>
            <a:pPr algn="ctr"/>
            <a:r>
              <a:rPr lang="sr-Latn-RS" sz="6000" dirty="0">
                <a:solidFill>
                  <a:schemeClr val="bg1"/>
                </a:solidFill>
                <a:ea typeface="Calibri Light"/>
                <a:cs typeface="Calibri Light"/>
              </a:rPr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116207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6C470-E9FF-FE22-BDE1-323BFF73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900" y="669925"/>
            <a:ext cx="4457702" cy="1325563"/>
          </a:xfrm>
        </p:spPr>
        <p:txBody>
          <a:bodyPr anchor="b">
            <a:normAutofit/>
          </a:bodyPr>
          <a:lstStyle/>
          <a:p>
            <a:pPr marL="742950" indent="-742950">
              <a:buAutoNum type="arabicPeriod"/>
            </a:pPr>
            <a:r>
              <a:rPr lang="en-US" sz="3800" dirty="0" err="1">
                <a:solidFill>
                  <a:schemeClr val="bg1"/>
                </a:solidFill>
                <a:ea typeface="Calibri Light"/>
                <a:cs typeface="Calibri Light"/>
              </a:rPr>
              <a:t>Cilj</a:t>
            </a:r>
            <a:r>
              <a:rPr lang="en-US" sz="3800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sz="3800" dirty="0" err="1">
                <a:solidFill>
                  <a:schemeClr val="bg1"/>
                </a:solidFill>
                <a:ea typeface="Calibri Light"/>
                <a:cs typeface="Calibri Light"/>
              </a:rPr>
              <a:t>projekta</a:t>
            </a:r>
            <a:endParaRPr lang="en-US" sz="3800" dirty="0">
              <a:solidFill>
                <a:schemeClr val="bg1"/>
              </a:solidFill>
              <a:cs typeface="Calibri Light" panose="020F0302020204030204"/>
            </a:endParaRPr>
          </a:p>
        </p:txBody>
      </p:sp>
      <p:pic>
        <p:nvPicPr>
          <p:cNvPr id="4" name="Picture 3" descr="A gavel on top of a document&#10;&#10;Description automatically generated">
            <a:extLst>
              <a:ext uri="{FF2B5EF4-FFF2-40B4-BE49-F238E27FC236}">
                <a16:creationId xmlns:a16="http://schemas.microsoft.com/office/drawing/2014/main" id="{56CC1EB0-F9BE-769A-D785-D329A7B633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956" b="5458"/>
          <a:stretch/>
        </p:blipFill>
        <p:spPr>
          <a:xfrm>
            <a:off x="0" y="3621898"/>
            <a:ext cx="5753102" cy="3236101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727A21A-62F5-405C-B7A5-439FD3993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0340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2E62CE6-1D21-4565-8E90-0F1D900BE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3548-72C9-56E9-8355-3B1D9E2B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900" y="2400304"/>
            <a:ext cx="4724402" cy="42544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700" dirty="0" err="1">
                <a:solidFill>
                  <a:schemeClr val="bg1"/>
                </a:solidFill>
              </a:rPr>
              <a:t>Kreiranje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aplikacije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koja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korisnicima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omogućava</a:t>
            </a:r>
            <a:r>
              <a:rPr lang="en-GB" sz="1700" dirty="0">
                <a:solidFill>
                  <a:schemeClr val="bg1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700" dirty="0" err="1">
                <a:solidFill>
                  <a:schemeClr val="bg1"/>
                </a:solidFill>
              </a:rPr>
              <a:t>Pregled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zakona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i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presuda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vezanih</a:t>
            </a:r>
            <a:r>
              <a:rPr lang="en-GB" sz="1700" dirty="0">
                <a:solidFill>
                  <a:schemeClr val="bg1"/>
                </a:solidFill>
              </a:rPr>
              <a:t> za </a:t>
            </a:r>
            <a:r>
              <a:rPr lang="en-GB" sz="1700" dirty="0" err="1">
                <a:solidFill>
                  <a:schemeClr val="bg1"/>
                </a:solidFill>
              </a:rPr>
              <a:t>prekršaje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šumske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krađe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i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pustošenja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šuma</a:t>
            </a:r>
            <a:endParaRPr lang="en-GB" sz="17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1700" dirty="0" err="1">
                <a:solidFill>
                  <a:schemeClr val="bg1"/>
                </a:solidFill>
              </a:rPr>
              <a:t>Preporuku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presude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na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osnovu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prethodnih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presuda</a:t>
            </a:r>
            <a:endParaRPr lang="en-GB" sz="17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1700" dirty="0" err="1">
                <a:solidFill>
                  <a:schemeClr val="bg1"/>
                </a:solidFill>
              </a:rPr>
              <a:t>Preporuku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presude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na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osnovu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pravila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zakona</a:t>
            </a:r>
            <a:endParaRPr lang="en-GB" sz="17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1700" dirty="0" err="1">
                <a:solidFill>
                  <a:schemeClr val="bg1"/>
                </a:solidFill>
              </a:rPr>
              <a:t>Evidentiranje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nove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presude</a:t>
            </a:r>
            <a:r>
              <a:rPr lang="en-GB" sz="1700" dirty="0">
                <a:solidFill>
                  <a:schemeClr val="bg1"/>
                </a:solidFill>
              </a:rPr>
              <a:t> u </a:t>
            </a:r>
            <a:r>
              <a:rPr lang="en-GB" sz="1700" dirty="0" err="1">
                <a:solidFill>
                  <a:schemeClr val="bg1"/>
                </a:solidFill>
              </a:rPr>
              <a:t>bazi</a:t>
            </a:r>
            <a:endParaRPr lang="en-GB" sz="17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GB" sz="1700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Generisanje</a:t>
            </a:r>
            <a:r>
              <a:rPr lang="en-GB" sz="17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 pdf-a </a:t>
            </a:r>
            <a:r>
              <a:rPr lang="en-GB" sz="1700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novododate</a:t>
            </a:r>
            <a:r>
              <a:rPr lang="en-GB" sz="17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GB" sz="1700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presude</a:t>
            </a:r>
            <a:endParaRPr lang="en-GB" sz="17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endParaRPr lang="en-US" sz="17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53326-5E76-0158-85A6-2E8EE804D804}"/>
              </a:ext>
            </a:extLst>
          </p:cNvPr>
          <p:cNvSpPr txBox="1"/>
          <p:nvPr/>
        </p:nvSpPr>
        <p:spPr>
          <a:xfrm>
            <a:off x="3551858" y="6657944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939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Rectangle 46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23B4AE7-5305-ECB7-0C5D-F70FB4E1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5715855" cy="1237373"/>
          </a:xfrm>
        </p:spPr>
        <p:txBody>
          <a:bodyPr anchor="b">
            <a:norm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2. </a:t>
            </a:r>
            <a:r>
              <a:rPr lang="en-GB" sz="3800" dirty="0" err="1">
                <a:solidFill>
                  <a:schemeClr val="bg1"/>
                </a:solidFill>
              </a:rPr>
              <a:t>Arhitektura</a:t>
            </a:r>
            <a:r>
              <a:rPr lang="en-GB" sz="3800" dirty="0">
                <a:solidFill>
                  <a:schemeClr val="bg1"/>
                </a:solidFill>
              </a:rPr>
              <a:t> </a:t>
            </a:r>
            <a:r>
              <a:rPr lang="en-GB" sz="3800" dirty="0" err="1">
                <a:solidFill>
                  <a:schemeClr val="bg1"/>
                </a:solidFill>
              </a:rPr>
              <a:t>i</a:t>
            </a:r>
            <a:r>
              <a:rPr lang="en-GB" sz="3800" dirty="0">
                <a:solidFill>
                  <a:schemeClr val="bg1"/>
                </a:solidFill>
              </a:rPr>
              <a:t> </a:t>
            </a:r>
            <a:r>
              <a:rPr lang="en-GB" sz="3800" dirty="0" err="1">
                <a:solidFill>
                  <a:schemeClr val="bg1"/>
                </a:solidFill>
              </a:rPr>
              <a:t>tehnologije</a:t>
            </a:r>
            <a:endParaRPr lang="sr-Latn-RS" sz="3800" dirty="0" err="1">
              <a:solidFill>
                <a:schemeClr val="bg1"/>
              </a:solidFill>
            </a:endParaRPr>
          </a:p>
        </p:txBody>
      </p: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908A782-7BD3-0237-6DD6-AD43B4F7A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Troslojna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arhitektura</a:t>
            </a:r>
            <a:endParaRPr lang="en-GB" sz="2000" err="1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GB" sz="2000">
              <a:solidFill>
                <a:schemeClr val="bg1"/>
              </a:solidFill>
              <a:cs typeface="Calibri"/>
            </a:endParaRPr>
          </a:p>
          <a:p>
            <a:r>
              <a:rPr lang="en-GB" sz="2000" dirty="0" err="1">
                <a:solidFill>
                  <a:schemeClr val="bg1"/>
                </a:solidFill>
              </a:rPr>
              <a:t>Tehnologije</a:t>
            </a:r>
            <a:r>
              <a:rPr lang="en-GB" sz="2000" dirty="0">
                <a:solidFill>
                  <a:schemeClr val="bg1"/>
                </a:solidFill>
              </a:rPr>
              <a:t>:</a:t>
            </a:r>
            <a:endParaRPr lang="en-GB" sz="2000">
              <a:solidFill>
                <a:schemeClr val="bg1"/>
              </a:solidFill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Spring Boot</a:t>
            </a:r>
            <a:endParaRPr lang="en-GB" sz="2000">
              <a:solidFill>
                <a:schemeClr val="bg1"/>
              </a:solidFill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Angular</a:t>
            </a:r>
            <a:endParaRPr lang="en-GB" sz="2000">
              <a:solidFill>
                <a:schemeClr val="bg1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en-GB" sz="2000" err="1">
                <a:solidFill>
                  <a:schemeClr val="bg1"/>
                </a:solidFill>
                <a:ea typeface="Calibri"/>
                <a:cs typeface="Calibri"/>
              </a:rPr>
              <a:t>Postgre</a:t>
            </a:r>
            <a:endParaRPr lang="en-GB" sz="2000" err="1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000" err="1">
                <a:solidFill>
                  <a:schemeClr val="bg1"/>
                </a:solidFill>
              </a:rPr>
              <a:t>DrDevice</a:t>
            </a:r>
            <a:endParaRPr lang="en-GB" sz="2000" err="1">
              <a:solidFill>
                <a:schemeClr val="bg1"/>
              </a:solidFill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000" err="1">
                <a:solidFill>
                  <a:schemeClr val="bg1"/>
                </a:solidFill>
              </a:rPr>
              <a:t>JColibry</a:t>
            </a:r>
            <a:endParaRPr lang="en-GB" sz="2000" err="1">
              <a:solidFill>
                <a:schemeClr val="bg1"/>
              </a:solidFill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en-GB" sz="20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GB" sz="2000">
              <a:solidFill>
                <a:schemeClr val="bg1"/>
              </a:solidFill>
            </a:endParaRPr>
          </a:p>
        </p:txBody>
      </p: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diagram of a data presentation&#10;&#10;Description automatically generated">
            <a:extLst>
              <a:ext uri="{FF2B5EF4-FFF2-40B4-BE49-F238E27FC236}">
                <a16:creationId xmlns:a16="http://schemas.microsoft.com/office/drawing/2014/main" id="{9946587F-D3B6-C3D6-BA7E-E287CD84B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25453" y="893220"/>
            <a:ext cx="5666547" cy="5071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50A338-9048-8CE5-AF14-259D0C380F69}"/>
              </a:ext>
            </a:extLst>
          </p:cNvPr>
          <p:cNvSpPr txBox="1"/>
          <p:nvPr/>
        </p:nvSpPr>
        <p:spPr>
          <a:xfrm>
            <a:off x="9718246" y="5764724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87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BB89DC8-187C-9836-080E-DA772891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3. </a:t>
            </a:r>
            <a:r>
              <a:rPr lang="en-US" sz="4800" err="1">
                <a:solidFill>
                  <a:schemeClr val="bg1"/>
                </a:solidFill>
              </a:rPr>
              <a:t>Prikaz</a:t>
            </a: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podataka</a:t>
            </a:r>
            <a:endParaRPr lang="en-US" sz="4800" kern="120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42735C-9358-DD30-F1B8-EEDBD31FC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515" y="3533535"/>
            <a:ext cx="4724402" cy="42544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err="1">
                <a:solidFill>
                  <a:schemeClr val="bg1"/>
                </a:solidFill>
              </a:rPr>
              <a:t>Anotiranje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err="1">
                <a:solidFill>
                  <a:schemeClr val="bg1"/>
                </a:solidFill>
              </a:rPr>
              <a:t>zakona</a:t>
            </a:r>
            <a:endParaRPr lang="en-GB" sz="20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200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Prikaz</a:t>
            </a:r>
            <a:r>
              <a:rPr lang="en-US" sz="20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zakona</a:t>
            </a:r>
            <a:endParaRPr lang="en-US" sz="20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GB" sz="200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Anotiranje</a:t>
            </a:r>
            <a:r>
              <a:rPr lang="en-GB" sz="20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GB" sz="200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presuda</a:t>
            </a:r>
            <a:endParaRPr lang="en-GB" sz="20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GB" sz="200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Prikaz</a:t>
            </a:r>
            <a:r>
              <a:rPr lang="en-GB" sz="20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GB" sz="200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presuda</a:t>
            </a:r>
            <a:endParaRPr lang="en-GB" sz="20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sz="2000" err="1">
                <a:solidFill>
                  <a:schemeClr val="bg1"/>
                </a:solidFill>
                <a:latin typeface="Calibri"/>
                <a:ea typeface="Calibri Light"/>
                <a:cs typeface="Calibri Light"/>
              </a:rPr>
              <a:t>Presude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 Light"/>
                <a:cs typeface="Calibri Light"/>
              </a:rPr>
              <a:t>  - </a:t>
            </a:r>
            <a:r>
              <a:rPr lang="en-US" sz="2000" err="1">
                <a:solidFill>
                  <a:schemeClr val="bg1"/>
                </a:solidFill>
                <a:latin typeface="Calibri"/>
                <a:ea typeface="Calibri Light"/>
                <a:cs typeface="Calibri Light"/>
              </a:rPr>
              <a:t>Ekstrakcija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 Light"/>
                <a:cs typeface="Calibri Light"/>
              </a:rPr>
              <a:t> </a:t>
            </a:r>
            <a:r>
              <a:rPr lang="en-US" sz="2000" err="1">
                <a:solidFill>
                  <a:schemeClr val="bg1"/>
                </a:solidFill>
                <a:latin typeface="Calibri"/>
                <a:ea typeface="Calibri Light"/>
                <a:cs typeface="Calibri Light"/>
              </a:rPr>
              <a:t>metapodataka</a:t>
            </a:r>
            <a:endParaRPr lang="en-GB" sz="2000">
              <a:solidFill>
                <a:schemeClr val="bg1"/>
              </a:solidFill>
              <a:latin typeface="Calibri"/>
              <a:ea typeface="Calibri Light"/>
              <a:cs typeface="Calibri Light"/>
            </a:endParaRPr>
          </a:p>
          <a:p>
            <a:endParaRPr lang="en-GB" sz="20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615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8DC95-EEEC-389E-2F54-C373EEDF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Calibri Light"/>
                <a:cs typeface="Calibri Light"/>
              </a:rPr>
              <a:t>Anotiranje</a:t>
            </a:r>
            <a:r>
              <a:rPr lang="en-US" sz="4000" dirty="0">
                <a:solidFill>
                  <a:srgbClr val="FFFFFF"/>
                </a:solidFill>
                <a:ea typeface="Calibri Light"/>
                <a:cs typeface="Calibri Light"/>
              </a:rPr>
              <a:t> </a:t>
            </a:r>
            <a:r>
              <a:rPr lang="en-US" sz="4000" dirty="0" err="1">
                <a:solidFill>
                  <a:srgbClr val="FFFFFF"/>
                </a:solidFill>
                <a:ea typeface="Calibri Light"/>
                <a:cs typeface="Calibri Light"/>
              </a:rPr>
              <a:t>zakona</a:t>
            </a:r>
            <a:r>
              <a:rPr lang="en-US" sz="4000" dirty="0">
                <a:solidFill>
                  <a:srgbClr val="FFFFFF"/>
                </a:solidFill>
                <a:ea typeface="Calibri Light"/>
                <a:cs typeface="Calibri Light"/>
              </a:rPr>
              <a:t>  - </a:t>
            </a:r>
            <a:r>
              <a:rPr lang="en-US" sz="4000" dirty="0" err="1">
                <a:solidFill>
                  <a:srgbClr val="FFFFFF"/>
                </a:solidFill>
                <a:ea typeface="Calibri Light"/>
                <a:cs typeface="Calibri Light"/>
              </a:rPr>
              <a:t>Krivični</a:t>
            </a:r>
            <a:r>
              <a:rPr lang="en-US" sz="4000" dirty="0">
                <a:solidFill>
                  <a:srgbClr val="FFFFFF"/>
                </a:solidFill>
                <a:ea typeface="Calibri Light"/>
                <a:cs typeface="Calibri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Calibri Light"/>
                <a:cs typeface="Calibri Light"/>
              </a:rPr>
              <a:t>zakonik</a:t>
            </a:r>
            <a:r>
              <a:rPr lang="en-US" sz="4000" dirty="0">
                <a:solidFill>
                  <a:srgbClr val="FFFFFF"/>
                </a:solidFill>
                <a:ea typeface="Calibri Light"/>
                <a:cs typeface="Calibri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Calibri Light"/>
                <a:cs typeface="Calibri Light"/>
              </a:rPr>
              <a:t>Crne</a:t>
            </a:r>
            <a:r>
              <a:rPr lang="en-US" sz="4000" dirty="0">
                <a:solidFill>
                  <a:srgbClr val="FFFFFF"/>
                </a:solidFill>
                <a:ea typeface="Calibri Light"/>
                <a:cs typeface="Calibri Light"/>
              </a:rPr>
              <a:t> Gore</a:t>
            </a:r>
            <a:endParaRPr lang="en-US" sz="4000" dirty="0" err="1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4E03374-6756-5D55-0A2D-0306280C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299" y="2556177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Anotirani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svi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članovi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 1.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i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25.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Poglavlja</a:t>
            </a:r>
          </a:p>
          <a:p>
            <a:endParaRPr lang="en-US" sz="1800" dirty="0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Anotirane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 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sve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 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sekcije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,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članovi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i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tačke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sa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 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jedinstvenim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eId-em</a:t>
            </a:r>
          </a:p>
          <a:p>
            <a:endParaRPr lang="en-US" sz="1800" dirty="0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Reference ka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drugim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članovima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 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spomenutim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 u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tekstu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zakona</a:t>
            </a:r>
            <a:endParaRPr lang="en-US" sz="1800" dirty="0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 sz="18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pic>
        <p:nvPicPr>
          <p:cNvPr id="8" name="Picture 7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7FF11476-0B92-B25D-CD63-7B0606B2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5" y="2129692"/>
            <a:ext cx="7227881" cy="454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6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8DC95-EEEC-389E-2F54-C373EEDF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Calibri Light"/>
                <a:cs typeface="Calibri Light"/>
              </a:rPr>
              <a:t>Prikaz</a:t>
            </a:r>
            <a:r>
              <a:rPr lang="en-US" sz="4000" dirty="0">
                <a:solidFill>
                  <a:srgbClr val="FFFFFF"/>
                </a:solidFill>
                <a:ea typeface="Calibri Light"/>
                <a:cs typeface="Calibri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Calibri Light"/>
                <a:cs typeface="Calibri Light"/>
              </a:rPr>
              <a:t>zakona</a:t>
            </a:r>
            <a:r>
              <a:rPr lang="en-US" sz="4000" dirty="0">
                <a:solidFill>
                  <a:srgbClr val="FFFFFF"/>
                </a:solidFill>
                <a:ea typeface="Calibri Light"/>
                <a:cs typeface="Calibri Light"/>
              </a:rPr>
              <a:t>  - </a:t>
            </a:r>
            <a:r>
              <a:rPr lang="en-US" sz="4000" dirty="0" err="1">
                <a:solidFill>
                  <a:srgbClr val="FFFFFF"/>
                </a:solidFill>
                <a:ea typeface="Calibri Light"/>
                <a:cs typeface="Calibri Light"/>
              </a:rPr>
              <a:t>Krivični</a:t>
            </a:r>
            <a:r>
              <a:rPr lang="en-US" sz="4000" dirty="0">
                <a:solidFill>
                  <a:srgbClr val="FFFFFF"/>
                </a:solidFill>
                <a:ea typeface="Calibri Light"/>
                <a:cs typeface="Calibri Light"/>
              </a:rPr>
              <a:t> </a:t>
            </a:r>
            <a:r>
              <a:rPr lang="en-US" sz="4000" dirty="0" err="1">
                <a:solidFill>
                  <a:srgbClr val="FFFFFF"/>
                </a:solidFill>
                <a:ea typeface="Calibri Light"/>
                <a:cs typeface="Calibri Light"/>
              </a:rPr>
              <a:t>zakonik</a:t>
            </a:r>
            <a:r>
              <a:rPr lang="en-US" sz="4000" dirty="0">
                <a:solidFill>
                  <a:srgbClr val="FFFFFF"/>
                </a:solidFill>
                <a:ea typeface="Calibri Light"/>
                <a:cs typeface="Calibri Light"/>
              </a:rPr>
              <a:t> </a:t>
            </a:r>
            <a:r>
              <a:rPr lang="en-US" sz="4000" dirty="0" err="1">
                <a:solidFill>
                  <a:srgbClr val="FFFFFF"/>
                </a:solidFill>
                <a:ea typeface="Calibri Light"/>
                <a:cs typeface="Calibri Light"/>
              </a:rPr>
              <a:t>Crne</a:t>
            </a:r>
            <a:r>
              <a:rPr lang="en-US" sz="4000" dirty="0">
                <a:solidFill>
                  <a:srgbClr val="FFFFFF"/>
                </a:solidFill>
                <a:ea typeface="Calibri Light"/>
                <a:cs typeface="Calibri Light"/>
              </a:rPr>
              <a:t> Gore</a:t>
            </a:r>
            <a:endParaRPr lang="en-US" sz="4000" dirty="0">
              <a:solidFill>
                <a:srgbClr val="000000"/>
              </a:solidFill>
              <a:ea typeface="Calibri Light"/>
              <a:cs typeface="Calibr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4E03374-6756-5D55-0A2D-0306280C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068" y="2243562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solidFill>
                  <a:srgbClr val="FFFFFF"/>
                </a:solidFill>
                <a:cs typeface="Calibri"/>
              </a:rPr>
              <a:t>Anotirani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zakonik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prikazan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kao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HTML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stranica</a:t>
            </a:r>
          </a:p>
          <a:p>
            <a:endParaRPr lang="en-US" sz="1800" dirty="0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Sve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reference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na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druge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sekcije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,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članove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 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i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tačke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u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tekstu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zakona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predstavljene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pomocu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 "&lt;a&gt;"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tagova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u HTML-u.</a:t>
            </a:r>
          </a:p>
        </p:txBody>
      </p:sp>
      <p:pic>
        <p:nvPicPr>
          <p:cNvPr id="5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ABB513C-E14B-98B6-9DDA-22832A9DE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61" y="2340048"/>
            <a:ext cx="7509480" cy="428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6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8DC95-EEEC-389E-2F54-C373EEDF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Calibri Light"/>
                <a:cs typeface="Calibri Light"/>
              </a:rPr>
              <a:t>Anotiranje</a:t>
            </a:r>
            <a:r>
              <a:rPr lang="en-US" sz="4000" dirty="0">
                <a:solidFill>
                  <a:srgbClr val="FFFFFF"/>
                </a:solidFill>
                <a:ea typeface="Calibri Light"/>
                <a:cs typeface="Calibri Light"/>
              </a:rPr>
              <a:t> </a:t>
            </a:r>
            <a:r>
              <a:rPr lang="en-US" sz="4000" dirty="0" err="1">
                <a:solidFill>
                  <a:srgbClr val="FFFFFF"/>
                </a:solidFill>
                <a:ea typeface="Calibri Light"/>
                <a:cs typeface="Calibri Light"/>
              </a:rPr>
              <a:t>presuda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4E03374-6756-5D55-0A2D-0306280C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299" y="2556177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Anotirani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svi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entiteti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od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interesa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(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naziv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suda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,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sudija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,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zapisničar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,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tužilac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,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okrivljeni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...)</a:t>
            </a: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1800" dirty="0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n-US" sz="1800" err="1">
                <a:solidFill>
                  <a:srgbClr val="FFFFFF"/>
                </a:solidFill>
                <a:ea typeface="Calibri"/>
                <a:cs typeface="Calibri"/>
              </a:rPr>
              <a:t>Anotirani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Calibri"/>
                <a:cs typeface="Calibri"/>
              </a:rPr>
              <a:t>svi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Calibri"/>
                <a:cs typeface="Calibri"/>
              </a:rPr>
              <a:t>referencirani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Calibri"/>
                <a:cs typeface="Calibri"/>
              </a:rPr>
              <a:t>članovi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Calibri"/>
                <a:cs typeface="Calibri"/>
              </a:rPr>
              <a:t>zakona</a:t>
            </a:r>
            <a:endParaRPr lang="en-US" sz="1800" dirty="0" err="1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 sz="18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pic>
        <p:nvPicPr>
          <p:cNvPr id="3" name="Picture 2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7494DBBB-704D-6402-0C55-31C55DFA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3" y="2217616"/>
            <a:ext cx="7447744" cy="429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8DC95-EEEC-389E-2F54-C373EEDF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601" y="186378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Calibri Light"/>
                <a:cs typeface="Calibri Light"/>
              </a:rPr>
              <a:t>Prikaz</a:t>
            </a:r>
            <a:r>
              <a:rPr lang="en-US" sz="4000" dirty="0">
                <a:solidFill>
                  <a:srgbClr val="FFFFFF"/>
                </a:solidFill>
                <a:ea typeface="Calibri Light"/>
                <a:cs typeface="Calibri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Calibri Light"/>
                <a:cs typeface="Calibri Light"/>
              </a:rPr>
              <a:t>presuda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4E03374-6756-5D55-0A2D-0306280C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7751" y="2265182"/>
            <a:ext cx="3325167" cy="3694176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solidFill>
                  <a:srgbClr val="FFFFFF"/>
                </a:solidFill>
                <a:cs typeface="Calibri"/>
              </a:rPr>
              <a:t>Prikaz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presuda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kao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HTML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stranica</a:t>
            </a:r>
            <a:endParaRPr lang="en-US" dirty="0" err="1"/>
          </a:p>
          <a:p>
            <a:endParaRPr lang="en-US" sz="1800" dirty="0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Sve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reference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na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druge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sekcije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,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članove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 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i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tačke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u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tekstu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zakona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predstavljene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pomocu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 "&lt;a&gt;"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tagova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u HTML-u.</a:t>
            </a:r>
          </a:p>
          <a:p>
            <a:endParaRPr lang="en-US" sz="1800" dirty="0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Svi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metapodaci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iz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presuda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su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izvučeni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u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tabeli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dole-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levo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,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kako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bi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pružili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kratak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pregled</a:t>
            </a:r>
            <a:r>
              <a:rPr lang="en-US" sz="18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ea typeface="Calibri"/>
                <a:cs typeface="Calibri"/>
              </a:rPr>
              <a:t>presude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D2674A2-5D82-1444-563C-AFBE05E36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0" y="1248970"/>
            <a:ext cx="8991056" cy="517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1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Šumska krađa I pustošenje šuma Pravna informatika</vt:lpstr>
      <vt:lpstr>Pregled prezentacije</vt:lpstr>
      <vt:lpstr>Cilj projekta</vt:lpstr>
      <vt:lpstr>2. Arhitektura i tehnologije</vt:lpstr>
      <vt:lpstr>3. Prikaz podataka</vt:lpstr>
      <vt:lpstr>Anotiranje zakona  - Krivični zakonik Crne Gore</vt:lpstr>
      <vt:lpstr>Prikaz zakona  - Krivični zakonik Crne Gore</vt:lpstr>
      <vt:lpstr>Anotiranje presuda</vt:lpstr>
      <vt:lpstr>Prikaz presuda</vt:lpstr>
      <vt:lpstr>Presude  - Ekstrakcija metapodataka</vt:lpstr>
      <vt:lpstr>Implementacija ekstrakcije metapodataka</vt:lpstr>
      <vt:lpstr>Primer jednog regularnog izraza</vt:lpstr>
      <vt:lpstr>Statistika</vt:lpstr>
      <vt:lpstr>4. Rasuđivanje</vt:lpstr>
      <vt:lpstr>Nakon što korisnik unese sve podatke u formi, klikom na dugme, sa desne strane se izlistavaju preporuke presude na osnovu zakona i prethodnih presuda</vt:lpstr>
      <vt:lpstr>PowerPoint Presentation</vt:lpstr>
      <vt:lpstr>Na osnovu preporuka, korisnik popunjava ostatak polja forme koja se odnose na ishod presude i dodaje novu presudu u bazu podataka klikom na dugme</vt:lpstr>
      <vt:lpstr>PowerPoint Presentation</vt:lpstr>
      <vt:lpstr>Rasuđivanje po slučajevima</vt:lpstr>
      <vt:lpstr>Primer preporuke po slučajevima</vt:lpstr>
      <vt:lpstr>Rasuđivanje po pravilima</vt:lpstr>
      <vt:lpstr>Prevođenje krivičnog zakonika</vt:lpstr>
      <vt:lpstr>Primer facts.rdf fajla</vt:lpstr>
      <vt:lpstr>Rezonovanje</vt:lpstr>
      <vt:lpstr>Primer rasuđivanja po pravilima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605</cp:revision>
  <dcterms:created xsi:type="dcterms:W3CDTF">2024-03-09T23:34:36Z</dcterms:created>
  <dcterms:modified xsi:type="dcterms:W3CDTF">2024-04-06T17:24:51Z</dcterms:modified>
</cp:coreProperties>
</file>