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94" r:id="rId38"/>
    <p:sldId id="289" r:id="rId39"/>
    <p:sldId id="290" r:id="rId40"/>
    <p:sldId id="291" r:id="rId41"/>
    <p:sldId id="296" r:id="rId42"/>
    <p:sldId id="297" r:id="rId43"/>
    <p:sldId id="295" r:id="rId44"/>
    <p:sldId id="292" r:id="rId45"/>
    <p:sldId id="298" r:id="rId46"/>
  </p:sldIdLst>
  <p:sldSz cx="7772400" cy="10058400"/>
  <p:notesSz cx="6858000" cy="9144000"/>
  <p:embeddedFontLs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Open Sans Light" panose="020B0306030504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31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11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Project:</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Securing the Perimeter</a:t>
            </a:r>
            <a:endParaRPr sz="4000" b="1" dirty="0">
              <a:solidFill>
                <a:srgbClr val="FFFFFF"/>
              </a:solidFill>
            </a:endParaRPr>
          </a:p>
          <a:p>
            <a:pPr marL="0" lvl="0" indent="0" algn="ctr" rtl="0">
              <a:lnSpc>
                <a:spcPct val="115000"/>
              </a:lnSpc>
              <a:spcBef>
                <a:spcPts val="0"/>
              </a:spcBef>
              <a:spcAft>
                <a:spcPts val="0"/>
              </a:spcAft>
              <a:buNone/>
            </a:pPr>
            <a:endParaRPr sz="4000" b="1" dirty="0">
              <a:solidFill>
                <a:srgbClr val="FFFFFF"/>
              </a:solidFill>
            </a:endParaRPr>
          </a:p>
          <a:p>
            <a:pPr marL="0" lvl="0" indent="0" algn="l" rtl="0">
              <a:spcBef>
                <a:spcPts val="0"/>
              </a:spcBef>
              <a:spcAft>
                <a:spcPts val="0"/>
              </a:spcAft>
              <a:buNone/>
            </a:pPr>
            <a:endParaRPr dirty="0"/>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Osman Mohammed: </a:t>
            </a:r>
            <a:endParaRPr sz="4000" dirty="0">
              <a:solidFill>
                <a:srgbClr val="FFFFFF"/>
              </a:solidFill>
            </a:endParaRPr>
          </a:p>
          <a:p>
            <a:pPr algn="ctr">
              <a:lnSpc>
                <a:spcPct val="115000"/>
              </a:lnSpc>
            </a:pPr>
            <a:r>
              <a:rPr lang="en-US" sz="4000" dirty="0">
                <a:solidFill>
                  <a:srgbClr val="FFFFFF"/>
                </a:solidFill>
              </a:rPr>
              <a:t>03/31/2024</a:t>
            </a:r>
            <a:endParaRPr sz="4000" dirty="0">
              <a:solidFill>
                <a:srgbClr val="FFFFFF"/>
              </a:solidFill>
            </a:endParaRPr>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2.2.1 Screenshot</a:t>
            </a:r>
            <a:endParaRPr sz="3600" b="1" dirty="0"/>
          </a:p>
          <a:p>
            <a:pPr marL="0" lvl="0" indent="0" algn="l" rtl="0">
              <a:lnSpc>
                <a:spcPct val="115000"/>
              </a:lnSpc>
              <a:spcBef>
                <a:spcPts val="1200"/>
              </a:spcBef>
              <a:spcAft>
                <a:spcPts val="1200"/>
              </a:spcAft>
              <a:buNone/>
            </a:pPr>
            <a:r>
              <a:rPr lang="en" sz="1800" b="1" dirty="0">
                <a:solidFill>
                  <a:schemeClr val="dk2"/>
                </a:solidFill>
              </a:rPr>
              <a:t>Create one VM in each of your public and private DMZ subnets. Please only use Standard_B1s for your VM size and select the Linux Ubuntu 18.04 image, otherwise you will encounter an error.</a:t>
            </a:r>
            <a:endParaRPr sz="1800" b="1" dirty="0">
              <a:solidFill>
                <a:schemeClr val="dk2"/>
              </a:solidFill>
            </a:endParaRPr>
          </a:p>
        </p:txBody>
      </p:sp>
      <p:pic>
        <p:nvPicPr>
          <p:cNvPr id="11" name="Picture 10" descr="A screenshot of a computer&#10;&#10;Description automatically generated">
            <a:extLst>
              <a:ext uri="{FF2B5EF4-FFF2-40B4-BE49-F238E27FC236}">
                <a16:creationId xmlns:a16="http://schemas.microsoft.com/office/drawing/2014/main" id="{35EBC6E1-6BBE-BE89-BA0E-345EA7B72391}"/>
              </a:ext>
            </a:extLst>
          </p:cNvPr>
          <p:cNvPicPr>
            <a:picLocks noChangeAspect="1"/>
          </p:cNvPicPr>
          <p:nvPr/>
        </p:nvPicPr>
        <p:blipFill>
          <a:blip r:embed="rId3"/>
          <a:stretch>
            <a:fillRect/>
          </a:stretch>
        </p:blipFill>
        <p:spPr>
          <a:xfrm>
            <a:off x="499879" y="2883686"/>
            <a:ext cx="6772641" cy="2145514"/>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CEDA7670-F441-85CE-BED4-DC423A500563}"/>
              </a:ext>
            </a:extLst>
          </p:cNvPr>
          <p:cNvPicPr>
            <a:picLocks noChangeAspect="1"/>
          </p:cNvPicPr>
          <p:nvPr/>
        </p:nvPicPr>
        <p:blipFill>
          <a:blip r:embed="rId4"/>
          <a:stretch>
            <a:fillRect/>
          </a:stretch>
        </p:blipFill>
        <p:spPr>
          <a:xfrm>
            <a:off x="499879" y="5765800"/>
            <a:ext cx="6796017" cy="1868672"/>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pic>
        <p:nvPicPr>
          <p:cNvPr id="13" name="Picture 12" descr="A screenshot of a computer&#10;&#10;Description automatically generated">
            <a:extLst>
              <a:ext uri="{FF2B5EF4-FFF2-40B4-BE49-F238E27FC236}">
                <a16:creationId xmlns:a16="http://schemas.microsoft.com/office/drawing/2014/main" id="{50FDA17B-C973-C4BF-78BF-ABED7E75479B}"/>
              </a:ext>
            </a:extLst>
          </p:cNvPr>
          <p:cNvPicPr>
            <a:picLocks noChangeAspect="1"/>
          </p:cNvPicPr>
          <p:nvPr/>
        </p:nvPicPr>
        <p:blipFill>
          <a:blip r:embed="rId3"/>
          <a:stretch>
            <a:fillRect/>
          </a:stretch>
        </p:blipFill>
        <p:spPr>
          <a:xfrm>
            <a:off x="0" y="2382068"/>
            <a:ext cx="7772400" cy="2119264"/>
          </a:xfrm>
          <a:prstGeom prst="rect">
            <a:avLst/>
          </a:prstGeom>
          <a:ln>
            <a:solidFill>
              <a:schemeClr val="tx1"/>
            </a:solidFill>
          </a:ln>
        </p:spPr>
      </p:pic>
      <p:pic>
        <p:nvPicPr>
          <p:cNvPr id="15" name="Picture 14" descr="A screenshot of a computer&#10;&#10;Description automatically generated">
            <a:extLst>
              <a:ext uri="{FF2B5EF4-FFF2-40B4-BE49-F238E27FC236}">
                <a16:creationId xmlns:a16="http://schemas.microsoft.com/office/drawing/2014/main" id="{6CB1334A-82E2-05BC-2D05-26CF02993369}"/>
              </a:ext>
            </a:extLst>
          </p:cNvPr>
          <p:cNvPicPr>
            <a:picLocks noChangeAspect="1"/>
          </p:cNvPicPr>
          <p:nvPr/>
        </p:nvPicPr>
        <p:blipFill>
          <a:blip r:embed="rId4"/>
          <a:stretch>
            <a:fillRect/>
          </a:stretch>
        </p:blipFill>
        <p:spPr>
          <a:xfrm>
            <a:off x="0" y="4559576"/>
            <a:ext cx="7772400" cy="2143557"/>
          </a:xfrm>
          <a:prstGeom prst="rect">
            <a:avLst/>
          </a:prstGeom>
          <a:ln>
            <a:solidFill>
              <a:schemeClr val="tx1"/>
            </a:solidFill>
          </a:ln>
        </p:spPr>
      </p:pic>
      <p:pic>
        <p:nvPicPr>
          <p:cNvPr id="17" name="Picture 16" descr="A screenshot of a computer&#10;&#10;Description automatically generated">
            <a:extLst>
              <a:ext uri="{FF2B5EF4-FFF2-40B4-BE49-F238E27FC236}">
                <a16:creationId xmlns:a16="http://schemas.microsoft.com/office/drawing/2014/main" id="{09609C6B-0483-4D2E-99C6-E2556DE06C2C}"/>
              </a:ext>
            </a:extLst>
          </p:cNvPr>
          <p:cNvPicPr>
            <a:picLocks noChangeAspect="1"/>
          </p:cNvPicPr>
          <p:nvPr/>
        </p:nvPicPr>
        <p:blipFill>
          <a:blip r:embed="rId4"/>
          <a:stretch>
            <a:fillRect/>
          </a:stretch>
        </p:blipFill>
        <p:spPr>
          <a:xfrm>
            <a:off x="0" y="6703133"/>
            <a:ext cx="7772400" cy="2143557"/>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2.3.1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DMZ. </a:t>
            </a:r>
            <a:endParaRPr sz="1800" b="1" dirty="0">
              <a:solidFill>
                <a:schemeClr val="dk2"/>
              </a:solidFill>
            </a:endParaRPr>
          </a:p>
        </p:txBody>
      </p:sp>
      <p:sp>
        <p:nvSpPr>
          <p:cNvPr id="4" name="TextBox 3">
            <a:extLst>
              <a:ext uri="{FF2B5EF4-FFF2-40B4-BE49-F238E27FC236}">
                <a16:creationId xmlns:a16="http://schemas.microsoft.com/office/drawing/2014/main" id="{3FDF5269-F00E-BEC2-B6C6-702BACBCFD6D}"/>
              </a:ext>
            </a:extLst>
          </p:cNvPr>
          <p:cNvSpPr txBox="1"/>
          <p:nvPr/>
        </p:nvSpPr>
        <p:spPr>
          <a:xfrm>
            <a:off x="264945" y="1977471"/>
            <a:ext cx="3175000" cy="369332"/>
          </a:xfrm>
          <a:prstGeom prst="rect">
            <a:avLst/>
          </a:prstGeom>
          <a:noFill/>
        </p:spPr>
        <p:txBody>
          <a:bodyPr wrap="square" rtlCol="0">
            <a:spAutoFit/>
          </a:bodyPr>
          <a:lstStyle/>
          <a:p>
            <a:r>
              <a:rPr lang="en-US" sz="1800" dirty="0"/>
              <a:t>DMZ - Public</a:t>
            </a:r>
          </a:p>
        </p:txBody>
      </p:sp>
      <p:sp>
        <p:nvSpPr>
          <p:cNvPr id="6" name="TextBox 5">
            <a:extLst>
              <a:ext uri="{FF2B5EF4-FFF2-40B4-BE49-F238E27FC236}">
                <a16:creationId xmlns:a16="http://schemas.microsoft.com/office/drawing/2014/main" id="{05438C76-E70E-10B1-FA8C-8BCCCA36E70F}"/>
              </a:ext>
            </a:extLst>
          </p:cNvPr>
          <p:cNvSpPr txBox="1"/>
          <p:nvPr/>
        </p:nvSpPr>
        <p:spPr>
          <a:xfrm>
            <a:off x="264945" y="5572613"/>
            <a:ext cx="3886200" cy="307777"/>
          </a:xfrm>
          <a:prstGeom prst="rect">
            <a:avLst/>
          </a:prstGeom>
          <a:noFill/>
        </p:spPr>
        <p:txBody>
          <a:bodyPr wrap="square">
            <a:spAutoFit/>
          </a:bodyPr>
          <a:lstStyle/>
          <a:p>
            <a:r>
              <a:rPr lang="en-US" sz="1400" dirty="0"/>
              <a:t>DMZ - Private</a:t>
            </a:r>
          </a:p>
        </p:txBody>
      </p:sp>
      <p:pic>
        <p:nvPicPr>
          <p:cNvPr id="10" name="Picture 9" descr="A screenshot of a computer&#10;&#10;Description automatically generated">
            <a:extLst>
              <a:ext uri="{FF2B5EF4-FFF2-40B4-BE49-F238E27FC236}">
                <a16:creationId xmlns:a16="http://schemas.microsoft.com/office/drawing/2014/main" id="{09312FC5-982B-2BF0-17C6-2323F23CF5A1}"/>
              </a:ext>
            </a:extLst>
          </p:cNvPr>
          <p:cNvPicPr>
            <a:picLocks noChangeAspect="1"/>
          </p:cNvPicPr>
          <p:nvPr/>
        </p:nvPicPr>
        <p:blipFill>
          <a:blip r:embed="rId3"/>
          <a:stretch>
            <a:fillRect/>
          </a:stretch>
        </p:blipFill>
        <p:spPr>
          <a:xfrm>
            <a:off x="0" y="2560015"/>
            <a:ext cx="7772400" cy="2442754"/>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0C89BB10-8D91-3932-2C7E-545A42D774B7}"/>
              </a:ext>
            </a:extLst>
          </p:cNvPr>
          <p:cNvPicPr>
            <a:picLocks noChangeAspect="1"/>
          </p:cNvPicPr>
          <p:nvPr/>
        </p:nvPicPr>
        <p:blipFill>
          <a:blip r:embed="rId4"/>
          <a:stretch>
            <a:fillRect/>
          </a:stretch>
        </p:blipFill>
        <p:spPr>
          <a:xfrm>
            <a:off x="0" y="6087274"/>
            <a:ext cx="7772400" cy="2412307"/>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2.3.2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Internal network. </a:t>
            </a:r>
            <a:endParaRPr sz="1800" b="1" dirty="0">
              <a:solidFill>
                <a:schemeClr val="dk2"/>
              </a:solidFill>
            </a:endParaRPr>
          </a:p>
        </p:txBody>
      </p:sp>
      <p:sp>
        <p:nvSpPr>
          <p:cNvPr id="2" name="TextBox 1">
            <a:extLst>
              <a:ext uri="{FF2B5EF4-FFF2-40B4-BE49-F238E27FC236}">
                <a16:creationId xmlns:a16="http://schemas.microsoft.com/office/drawing/2014/main" id="{D084CFF7-6692-F154-127D-93D11B232136}"/>
              </a:ext>
            </a:extLst>
          </p:cNvPr>
          <p:cNvSpPr txBox="1"/>
          <p:nvPr/>
        </p:nvSpPr>
        <p:spPr>
          <a:xfrm>
            <a:off x="264855" y="1891757"/>
            <a:ext cx="3175000" cy="369332"/>
          </a:xfrm>
          <a:prstGeom prst="rect">
            <a:avLst/>
          </a:prstGeom>
          <a:noFill/>
        </p:spPr>
        <p:txBody>
          <a:bodyPr wrap="square" rtlCol="0">
            <a:spAutoFit/>
          </a:bodyPr>
          <a:lstStyle/>
          <a:p>
            <a:r>
              <a:rPr lang="en-US" sz="1800" dirty="0"/>
              <a:t>Internal - Management</a:t>
            </a:r>
          </a:p>
        </p:txBody>
      </p:sp>
      <p:pic>
        <p:nvPicPr>
          <p:cNvPr id="5" name="Picture 4" descr="A screenshot of a computer&#10;&#10;Description automatically generated">
            <a:extLst>
              <a:ext uri="{FF2B5EF4-FFF2-40B4-BE49-F238E27FC236}">
                <a16:creationId xmlns:a16="http://schemas.microsoft.com/office/drawing/2014/main" id="{1B02FFB8-CDE2-D97A-D986-2EFE8E0321FE}"/>
              </a:ext>
            </a:extLst>
          </p:cNvPr>
          <p:cNvPicPr>
            <a:picLocks noChangeAspect="1"/>
          </p:cNvPicPr>
          <p:nvPr/>
        </p:nvPicPr>
        <p:blipFill>
          <a:blip r:embed="rId3"/>
          <a:stretch>
            <a:fillRect/>
          </a:stretch>
        </p:blipFill>
        <p:spPr>
          <a:xfrm>
            <a:off x="264855" y="2268724"/>
            <a:ext cx="6659730" cy="2121483"/>
          </a:xfrm>
          <a:prstGeom prst="rect">
            <a:avLst/>
          </a:prstGeom>
          <a:ln>
            <a:solidFill>
              <a:schemeClr val="tx1"/>
            </a:solidFill>
          </a:ln>
        </p:spPr>
      </p:pic>
      <p:sp>
        <p:nvSpPr>
          <p:cNvPr id="6" name="TextBox 5">
            <a:extLst>
              <a:ext uri="{FF2B5EF4-FFF2-40B4-BE49-F238E27FC236}">
                <a16:creationId xmlns:a16="http://schemas.microsoft.com/office/drawing/2014/main" id="{39AE9FD5-F1C5-BD60-4026-BD9C3C7E2C1D}"/>
              </a:ext>
            </a:extLst>
          </p:cNvPr>
          <p:cNvSpPr txBox="1"/>
          <p:nvPr/>
        </p:nvSpPr>
        <p:spPr>
          <a:xfrm>
            <a:off x="141574" y="4399699"/>
            <a:ext cx="3175000" cy="369332"/>
          </a:xfrm>
          <a:prstGeom prst="rect">
            <a:avLst/>
          </a:prstGeom>
          <a:noFill/>
        </p:spPr>
        <p:txBody>
          <a:bodyPr wrap="square" rtlCol="0">
            <a:spAutoFit/>
          </a:bodyPr>
          <a:lstStyle/>
          <a:p>
            <a:r>
              <a:rPr lang="en-US" sz="1800" dirty="0"/>
              <a:t>Internal - Secure</a:t>
            </a:r>
          </a:p>
        </p:txBody>
      </p:sp>
      <p:pic>
        <p:nvPicPr>
          <p:cNvPr id="8" name="Picture 7" descr="A screenshot of a computer&#10;&#10;Description automatically generated">
            <a:extLst>
              <a:ext uri="{FF2B5EF4-FFF2-40B4-BE49-F238E27FC236}">
                <a16:creationId xmlns:a16="http://schemas.microsoft.com/office/drawing/2014/main" id="{73DE8CD3-47C7-8FF2-DBAE-DA11D47167F9}"/>
              </a:ext>
            </a:extLst>
          </p:cNvPr>
          <p:cNvPicPr>
            <a:picLocks noChangeAspect="1"/>
          </p:cNvPicPr>
          <p:nvPr/>
        </p:nvPicPr>
        <p:blipFill>
          <a:blip r:embed="rId4"/>
          <a:stretch>
            <a:fillRect/>
          </a:stretch>
        </p:blipFill>
        <p:spPr>
          <a:xfrm>
            <a:off x="264945" y="4769031"/>
            <a:ext cx="6761116" cy="2050502"/>
          </a:xfrm>
          <a:prstGeom prst="rect">
            <a:avLst/>
          </a:prstGeom>
          <a:ln>
            <a:solidFill>
              <a:schemeClr val="tx1"/>
            </a:solidFill>
          </a:ln>
        </p:spPr>
      </p:pic>
      <p:sp>
        <p:nvSpPr>
          <p:cNvPr id="9" name="TextBox 8">
            <a:extLst>
              <a:ext uri="{FF2B5EF4-FFF2-40B4-BE49-F238E27FC236}">
                <a16:creationId xmlns:a16="http://schemas.microsoft.com/office/drawing/2014/main" id="{50EE715B-7802-3BDC-2093-78E90F54F1D0}"/>
              </a:ext>
            </a:extLst>
          </p:cNvPr>
          <p:cNvSpPr txBox="1"/>
          <p:nvPr/>
        </p:nvSpPr>
        <p:spPr>
          <a:xfrm>
            <a:off x="141574" y="6905785"/>
            <a:ext cx="3175000" cy="369332"/>
          </a:xfrm>
          <a:prstGeom prst="rect">
            <a:avLst/>
          </a:prstGeom>
          <a:noFill/>
        </p:spPr>
        <p:txBody>
          <a:bodyPr wrap="square" rtlCol="0">
            <a:spAutoFit/>
          </a:bodyPr>
          <a:lstStyle/>
          <a:p>
            <a:r>
              <a:rPr lang="en-US" sz="1800" dirty="0"/>
              <a:t>Internal - Enterprise</a:t>
            </a:r>
          </a:p>
        </p:txBody>
      </p:sp>
      <p:pic>
        <p:nvPicPr>
          <p:cNvPr id="11" name="Picture 10" descr="A screenshot of a computer&#10;&#10;Description automatically generated">
            <a:extLst>
              <a:ext uri="{FF2B5EF4-FFF2-40B4-BE49-F238E27FC236}">
                <a16:creationId xmlns:a16="http://schemas.microsoft.com/office/drawing/2014/main" id="{7864A7DE-1590-924D-1297-5CA58A53D99B}"/>
              </a:ext>
            </a:extLst>
          </p:cNvPr>
          <p:cNvPicPr>
            <a:picLocks noChangeAspect="1"/>
          </p:cNvPicPr>
          <p:nvPr/>
        </p:nvPicPr>
        <p:blipFill>
          <a:blip r:embed="rId5"/>
          <a:stretch>
            <a:fillRect/>
          </a:stretch>
        </p:blipFill>
        <p:spPr>
          <a:xfrm>
            <a:off x="264945" y="7374805"/>
            <a:ext cx="6761116" cy="2084945"/>
          </a:xfrm>
          <a:prstGeom prst="rect">
            <a:avLst/>
          </a:prstGeom>
          <a:solidFill>
            <a:schemeClr val="accent2"/>
          </a:solid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BA9B0535-4A89-233F-585C-3CD4E00A6467}"/>
              </a:ext>
            </a:extLst>
          </p:cNvPr>
          <p:cNvPicPr>
            <a:picLocks noChangeAspect="1"/>
          </p:cNvPicPr>
          <p:nvPr/>
        </p:nvPicPr>
        <p:blipFill>
          <a:blip r:embed="rId3"/>
          <a:stretch>
            <a:fillRect/>
          </a:stretch>
        </p:blipFill>
        <p:spPr>
          <a:xfrm>
            <a:off x="70060" y="5921827"/>
            <a:ext cx="7702340" cy="2885560"/>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70BD0519-D90D-2555-F6C0-F7C7109EEBCD}"/>
              </a:ext>
            </a:extLst>
          </p:cNvPr>
          <p:cNvPicPr>
            <a:picLocks noChangeAspect="1"/>
          </p:cNvPicPr>
          <p:nvPr/>
        </p:nvPicPr>
        <p:blipFill>
          <a:blip r:embed="rId4"/>
          <a:stretch>
            <a:fillRect/>
          </a:stretch>
        </p:blipFill>
        <p:spPr>
          <a:xfrm>
            <a:off x="35030" y="2333116"/>
            <a:ext cx="7702340" cy="2696084"/>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A00A20CB-B0B2-FC31-57C9-6D296493DF36}"/>
              </a:ext>
            </a:extLst>
          </p:cNvPr>
          <p:cNvPicPr>
            <a:picLocks noChangeAspect="1"/>
          </p:cNvPicPr>
          <p:nvPr/>
        </p:nvPicPr>
        <p:blipFill>
          <a:blip r:embed="rId3"/>
          <a:stretch>
            <a:fillRect/>
          </a:stretch>
        </p:blipFill>
        <p:spPr>
          <a:xfrm>
            <a:off x="0" y="3204234"/>
            <a:ext cx="7772400" cy="3649932"/>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3.1.1 Screenshot</a:t>
            </a:r>
            <a:endParaRPr sz="3600" b="1" dirty="0"/>
          </a:p>
          <a:p>
            <a:pPr marL="0" lvl="0" indent="0" algn="l" rtl="0">
              <a:lnSpc>
                <a:spcPct val="115000"/>
              </a:lnSpc>
              <a:spcBef>
                <a:spcPts val="1200"/>
              </a:spcBef>
              <a:spcAft>
                <a:spcPts val="0"/>
              </a:spcAft>
              <a:buClr>
                <a:schemeClr val="dk1"/>
              </a:buClr>
              <a:buSzPts val="1100"/>
              <a:buFont typeface="Arial"/>
              <a:buNone/>
            </a:pPr>
            <a:r>
              <a:rPr lang="en" sz="1800" b="1" dirty="0">
                <a:solidFill>
                  <a:schemeClr val="dk2"/>
                </a:solidFill>
              </a:rPr>
              <a:t>Create a VM in your private DMZ. On that VM, go through the process to create an ELK Server. For your Elk Server use the VM size DS1_v2 and  Linux Ubuntu 18.04 image.</a:t>
            </a:r>
            <a:endParaRPr sz="1800" b="1" dirty="0">
              <a:solidFill>
                <a:schemeClr val="dk2"/>
              </a:solidFill>
            </a:endParaRPr>
          </a:p>
          <a:p>
            <a:pPr marL="0" lvl="0" indent="0" algn="l" rtl="0">
              <a:spcBef>
                <a:spcPts val="1200"/>
              </a:spcBef>
              <a:spcAft>
                <a:spcPts val="0"/>
              </a:spcAft>
              <a:buNone/>
            </a:pPr>
            <a:endParaRPr sz="3600" b="1" dirty="0"/>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computer screen shot of a computer&#10;&#10;Description automatically generated">
            <a:extLst>
              <a:ext uri="{FF2B5EF4-FFF2-40B4-BE49-F238E27FC236}">
                <a16:creationId xmlns:a16="http://schemas.microsoft.com/office/drawing/2014/main" id="{267AA6BD-ABB0-E635-90BD-6C4B8FD325C6}"/>
              </a:ext>
            </a:extLst>
          </p:cNvPr>
          <p:cNvPicPr>
            <a:picLocks noChangeAspect="1"/>
          </p:cNvPicPr>
          <p:nvPr/>
        </p:nvPicPr>
        <p:blipFill>
          <a:blip r:embed="rId3"/>
          <a:stretch>
            <a:fillRect/>
          </a:stretch>
        </p:blipFill>
        <p:spPr>
          <a:xfrm>
            <a:off x="0" y="3919911"/>
            <a:ext cx="7772400" cy="2218578"/>
          </a:xfrm>
          <a:prstGeom prst="rect">
            <a:avLst/>
          </a:prstGeom>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3.1.2 Screenshot</a:t>
            </a:r>
            <a:endParaRPr sz="3600" b="1" dirty="0"/>
          </a:p>
          <a:p>
            <a:pPr marL="0" lvl="0" indent="0" algn="l" rtl="0">
              <a:lnSpc>
                <a:spcPct val="115000"/>
              </a:lnSpc>
              <a:spcBef>
                <a:spcPts val="1200"/>
              </a:spcBef>
              <a:spcAft>
                <a:spcPts val="0"/>
              </a:spcAft>
              <a:buNone/>
            </a:pPr>
            <a:r>
              <a:rPr lang="en" sz="1800" b="1" dirty="0">
                <a:solidFill>
                  <a:schemeClr val="dk2"/>
                </a:solidFill>
              </a:rPr>
              <a:t>Set up routing to only allow traffic inbound to the server from both your virtual networks, and make sure Kibana is only accessible when you're on the network.</a:t>
            </a:r>
            <a:endParaRPr sz="1800" b="1" dirty="0">
              <a:solidFill>
                <a:schemeClr val="dk2"/>
              </a:solidFill>
            </a:endParaRPr>
          </a:p>
          <a:p>
            <a:pPr marL="0" lvl="0" indent="0" algn="l" rtl="0">
              <a:spcBef>
                <a:spcPts val="1200"/>
              </a:spcBef>
              <a:spcAft>
                <a:spcPts val="0"/>
              </a:spcAft>
              <a:buNone/>
            </a:pPr>
            <a:endParaRPr sz="3600" b="1" dirty="0"/>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descr="A screenshot of a computer&#10;&#10;Description automatically generated">
            <a:extLst>
              <a:ext uri="{FF2B5EF4-FFF2-40B4-BE49-F238E27FC236}">
                <a16:creationId xmlns:a16="http://schemas.microsoft.com/office/drawing/2014/main" id="{90B89E3F-4912-E27E-8BC3-1C7B1F36FC93}"/>
              </a:ext>
            </a:extLst>
          </p:cNvPr>
          <p:cNvPicPr>
            <a:picLocks noChangeAspect="1"/>
          </p:cNvPicPr>
          <p:nvPr/>
        </p:nvPicPr>
        <p:blipFill>
          <a:blip r:embed="rId3"/>
          <a:stretch>
            <a:fillRect/>
          </a:stretch>
        </p:blipFill>
        <p:spPr>
          <a:xfrm>
            <a:off x="0" y="2547064"/>
            <a:ext cx="7772400" cy="2816158"/>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80E4A270-8913-EAC8-0DA8-5DCFC292405B}"/>
              </a:ext>
            </a:extLst>
          </p:cNvPr>
          <p:cNvPicPr>
            <a:picLocks noChangeAspect="1"/>
          </p:cNvPicPr>
          <p:nvPr/>
        </p:nvPicPr>
        <p:blipFill>
          <a:blip r:embed="rId4"/>
          <a:stretch>
            <a:fillRect/>
          </a:stretch>
        </p:blipFill>
        <p:spPr>
          <a:xfrm>
            <a:off x="0" y="6025807"/>
            <a:ext cx="7772400" cy="3297232"/>
          </a:xfrm>
          <a:prstGeom prst="rect">
            <a:avLst/>
          </a:prstGeom>
          <a:ln>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3.2.1 Screenshot</a:t>
            </a:r>
            <a:endParaRPr sz="3600" b="1" dirty="0"/>
          </a:p>
          <a:p>
            <a:pPr marL="0" lvl="0" indent="0" algn="l" rtl="0">
              <a:lnSpc>
                <a:spcPct val="115000"/>
              </a:lnSpc>
              <a:spcBef>
                <a:spcPts val="1200"/>
              </a:spcBef>
              <a:spcAft>
                <a:spcPts val="0"/>
              </a:spcAft>
              <a:buNone/>
            </a:pPr>
            <a:r>
              <a:rPr lang="en" sz="1800" b="1" dirty="0">
                <a:solidFill>
                  <a:schemeClr val="dk2"/>
                </a:solidFill>
              </a:rPr>
              <a:t>Install Filebeat on your web servers and show the Filebeat service as active.</a:t>
            </a:r>
            <a:endParaRPr sz="1800" b="1" dirty="0">
              <a:solidFill>
                <a:schemeClr val="dk2"/>
              </a:solidFill>
            </a:endParaRPr>
          </a:p>
          <a:p>
            <a:pPr marL="0" lvl="0" indent="0" algn="l" rtl="0">
              <a:spcBef>
                <a:spcPts val="1200"/>
              </a:spcBef>
              <a:spcAft>
                <a:spcPts val="0"/>
              </a:spcAft>
              <a:buNone/>
            </a:pPr>
            <a:endParaRPr sz="3600" b="1" dirty="0"/>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99C31DA0-299C-EC10-777A-FD1FB9ACFF6C}"/>
              </a:ext>
            </a:extLst>
          </p:cNvPr>
          <p:cNvPicPr>
            <a:picLocks noChangeAspect="1"/>
          </p:cNvPicPr>
          <p:nvPr/>
        </p:nvPicPr>
        <p:blipFill>
          <a:blip r:embed="rId3"/>
          <a:stretch>
            <a:fillRect/>
          </a:stretch>
        </p:blipFill>
        <p:spPr>
          <a:xfrm>
            <a:off x="0" y="2965101"/>
            <a:ext cx="7772400" cy="4128198"/>
          </a:xfrm>
          <a:prstGeom prst="rect">
            <a:avLst/>
          </a:prstGeom>
          <a:ln>
            <a:solidFill>
              <a:schemeClr val="bg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3.2.2 Screenshot</a:t>
            </a:r>
            <a:endParaRPr sz="3600" b="1" dirty="0"/>
          </a:p>
          <a:p>
            <a:pPr marL="0" lvl="0" indent="0" algn="l" rtl="0">
              <a:lnSpc>
                <a:spcPct val="115000"/>
              </a:lnSpc>
              <a:spcBef>
                <a:spcPts val="1200"/>
              </a:spcBef>
              <a:spcAft>
                <a:spcPts val="0"/>
              </a:spcAft>
              <a:buNone/>
            </a:pPr>
            <a:r>
              <a:rPr lang="en" sz="1800" b="1" dirty="0">
                <a:solidFill>
                  <a:schemeClr val="dk2"/>
                </a:solidFill>
              </a:rPr>
              <a:t>Configure Filebeat to route web server logs to Elasticsearch.</a:t>
            </a:r>
            <a:endParaRPr sz="1800" b="1" dirty="0">
              <a:solidFill>
                <a:schemeClr val="dk2"/>
              </a:solidFill>
            </a:endParaRPr>
          </a:p>
          <a:p>
            <a:pPr marL="0" lvl="0" indent="0" algn="l" rtl="0">
              <a:spcBef>
                <a:spcPts val="1200"/>
              </a:spcBef>
              <a:spcAft>
                <a:spcPts val="0"/>
              </a:spcAft>
              <a:buNone/>
            </a:pPr>
            <a:endParaRPr sz="3600" b="1" dirty="0"/>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4" name="Picture 3">
            <a:extLst>
              <a:ext uri="{FF2B5EF4-FFF2-40B4-BE49-F238E27FC236}">
                <a16:creationId xmlns:a16="http://schemas.microsoft.com/office/drawing/2014/main" id="{E1C18F80-9C75-5A3A-04D1-A40B8767887C}"/>
              </a:ext>
            </a:extLst>
          </p:cNvPr>
          <p:cNvPicPr>
            <a:picLocks noChangeAspect="1"/>
          </p:cNvPicPr>
          <p:nvPr/>
        </p:nvPicPr>
        <p:blipFill>
          <a:blip r:embed="rId3"/>
          <a:stretch>
            <a:fillRect/>
          </a:stretch>
        </p:blipFill>
        <p:spPr>
          <a:xfrm>
            <a:off x="0" y="2135996"/>
            <a:ext cx="7772400" cy="543232"/>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91A72494-3ED7-0599-6AED-149D61DA9ED4}"/>
              </a:ext>
            </a:extLst>
          </p:cNvPr>
          <p:cNvPicPr>
            <a:picLocks noChangeAspect="1"/>
          </p:cNvPicPr>
          <p:nvPr/>
        </p:nvPicPr>
        <p:blipFill>
          <a:blip r:embed="rId4"/>
          <a:stretch>
            <a:fillRect/>
          </a:stretch>
        </p:blipFill>
        <p:spPr>
          <a:xfrm>
            <a:off x="0" y="3142673"/>
            <a:ext cx="7772400" cy="2873168"/>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5ACFFF91-6FFF-A332-7C02-DFBBC200D47F}"/>
              </a:ext>
            </a:extLst>
          </p:cNvPr>
          <p:cNvPicPr>
            <a:picLocks noChangeAspect="1"/>
          </p:cNvPicPr>
          <p:nvPr/>
        </p:nvPicPr>
        <p:blipFill>
          <a:blip r:embed="rId5"/>
          <a:stretch>
            <a:fillRect/>
          </a:stretch>
        </p:blipFill>
        <p:spPr>
          <a:xfrm>
            <a:off x="-3210" y="6925141"/>
            <a:ext cx="7775610" cy="1994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3.2.3 Screenshot</a:t>
            </a:r>
            <a:endParaRPr sz="3600" b="1" dirty="0"/>
          </a:p>
          <a:p>
            <a:pPr marL="0" lvl="0" indent="0" algn="l" rtl="0">
              <a:lnSpc>
                <a:spcPct val="115000"/>
              </a:lnSpc>
              <a:spcBef>
                <a:spcPts val="1200"/>
              </a:spcBef>
              <a:spcAft>
                <a:spcPts val="0"/>
              </a:spcAft>
              <a:buNone/>
            </a:pPr>
            <a:r>
              <a:rPr lang="en" sz="1800" b="1" dirty="0">
                <a:solidFill>
                  <a:schemeClr val="dk2"/>
                </a:solidFill>
              </a:rPr>
              <a:t>Simulate web traffic to your web servers using https://www.babylontraffic.com.</a:t>
            </a:r>
            <a:endParaRPr sz="1800" b="1" dirty="0">
              <a:solidFill>
                <a:schemeClr val="dk2"/>
              </a:solidFill>
            </a:endParaRPr>
          </a:p>
          <a:p>
            <a:pPr marL="0" lvl="0" indent="0" algn="l" rtl="0">
              <a:spcBef>
                <a:spcPts val="1200"/>
              </a:spcBef>
              <a:spcAft>
                <a:spcPts val="0"/>
              </a:spcAft>
              <a:buNone/>
            </a:pPr>
            <a:endParaRPr sz="3600" b="1" dirty="0"/>
          </a:p>
        </p:txBody>
      </p:sp>
      <p:sp>
        <p:nvSpPr>
          <p:cNvPr id="338" name="Google Shape;338;p77"/>
          <p:cNvSpPr txBox="1">
            <a:spLocks noGrp="1"/>
          </p:cNvSpPr>
          <p:nvPr>
            <p:ph type="body" idx="1"/>
          </p:nvPr>
        </p:nvSpPr>
        <p:spPr>
          <a:xfrm>
            <a:off x="264950" y="2253724"/>
            <a:ext cx="7242600" cy="8668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I tried sending traffic to web servers using the above URL, but it asks me for a payment.</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6" name="Picture 5" descr="A screenshot of a website&#10;&#10;Description automatically generated">
            <a:extLst>
              <a:ext uri="{FF2B5EF4-FFF2-40B4-BE49-F238E27FC236}">
                <a16:creationId xmlns:a16="http://schemas.microsoft.com/office/drawing/2014/main" id="{85546ACD-62DB-CC9F-3D8E-D0539144B40E}"/>
              </a:ext>
            </a:extLst>
          </p:cNvPr>
          <p:cNvPicPr>
            <a:picLocks noChangeAspect="1"/>
          </p:cNvPicPr>
          <p:nvPr/>
        </p:nvPicPr>
        <p:blipFill>
          <a:blip r:embed="rId3"/>
          <a:stretch>
            <a:fillRect/>
          </a:stretch>
        </p:blipFill>
        <p:spPr>
          <a:xfrm>
            <a:off x="264945" y="3482521"/>
            <a:ext cx="7190510" cy="3295650"/>
          </a:xfrm>
          <a:prstGeom prst="rect">
            <a:avLst/>
          </a:prstGeom>
          <a:ln>
            <a:solidFill>
              <a:schemeClr val="tx1"/>
            </a:solidFill>
          </a:ln>
        </p:spPr>
      </p:pic>
      <p:sp>
        <p:nvSpPr>
          <p:cNvPr id="7" name="Google Shape;338;p77">
            <a:extLst>
              <a:ext uri="{FF2B5EF4-FFF2-40B4-BE49-F238E27FC236}">
                <a16:creationId xmlns:a16="http://schemas.microsoft.com/office/drawing/2014/main" id="{8440EF6E-92F9-F33C-17E7-10F4A75461BF}"/>
              </a:ext>
            </a:extLst>
          </p:cNvPr>
          <p:cNvSpPr txBox="1">
            <a:spLocks/>
          </p:cNvSpPr>
          <p:nvPr/>
        </p:nvSpPr>
        <p:spPr>
          <a:xfrm>
            <a:off x="212855" y="7140121"/>
            <a:ext cx="7242600" cy="866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buFont typeface="Open Sans Light"/>
              <a:buNone/>
            </a:pPr>
            <a:r>
              <a:rPr lang="en-US" sz="1800" dirty="0"/>
              <a:t>I did using Apache as shown in the course work.</a:t>
            </a:r>
          </a:p>
          <a:p>
            <a:pPr marL="0" indent="0">
              <a:spcBef>
                <a:spcPts val="1600"/>
              </a:spcBef>
              <a:buFont typeface="Open Sans Light"/>
              <a:buNone/>
            </a:pPr>
            <a:endParaRPr lang="en-US" sz="1900" dirty="0"/>
          </a:p>
          <a:p>
            <a:pPr marL="0" indent="0">
              <a:spcBef>
                <a:spcPts val="1200"/>
              </a:spcBef>
              <a:buFont typeface="Open Sans Light"/>
              <a:buNone/>
            </a:pPr>
            <a:endParaRPr lang="en-US" sz="1900" b="1" dirty="0">
              <a:latin typeface="Open Sans"/>
              <a:ea typeface="Open Sans"/>
              <a:cs typeface="Open Sans"/>
              <a:sym typeface="Open Sans"/>
            </a:endParaRPr>
          </a:p>
          <a:p>
            <a:pPr marL="0" indent="0">
              <a:spcBef>
                <a:spcPts val="1600"/>
              </a:spcBef>
              <a:spcAft>
                <a:spcPts val="1600"/>
              </a:spcAft>
              <a:buFont typeface="Open Sans Light"/>
              <a:buNone/>
            </a:pPr>
            <a:endParaRPr lang="en-US"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3.2.4 Screenshot</a:t>
            </a:r>
            <a:endParaRPr sz="3600" b="1" dirty="0"/>
          </a:p>
          <a:p>
            <a:pPr marL="0" lvl="0" indent="0" algn="l" rtl="0">
              <a:lnSpc>
                <a:spcPct val="115000"/>
              </a:lnSpc>
              <a:spcBef>
                <a:spcPts val="1200"/>
              </a:spcBef>
              <a:spcAft>
                <a:spcPts val="0"/>
              </a:spcAft>
              <a:buNone/>
            </a:pPr>
            <a:r>
              <a:rPr lang="en" sz="1800" b="1" dirty="0">
                <a:solidFill>
                  <a:schemeClr val="dk2"/>
                </a:solidFill>
              </a:rPr>
              <a:t>Web server logs appear in Kibana.</a:t>
            </a:r>
            <a:endParaRPr sz="1800" b="1" dirty="0">
              <a:solidFill>
                <a:schemeClr val="dk2"/>
              </a:solidFill>
            </a:endParaRPr>
          </a:p>
          <a:p>
            <a:pPr marL="0" lvl="0" indent="0" algn="l" rtl="0">
              <a:spcBef>
                <a:spcPts val="1200"/>
              </a:spcBef>
              <a:spcAft>
                <a:spcPts val="0"/>
              </a:spcAft>
              <a:buNone/>
            </a:pPr>
            <a:endParaRPr sz="3600" b="1" dirty="0"/>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descr="A screenshot of a computer&#10;&#10;Description automatically generated">
            <a:extLst>
              <a:ext uri="{FF2B5EF4-FFF2-40B4-BE49-F238E27FC236}">
                <a16:creationId xmlns:a16="http://schemas.microsoft.com/office/drawing/2014/main" id="{3BF7EBC1-CBA2-E33C-1369-3E395CDD6096}"/>
              </a:ext>
            </a:extLst>
          </p:cNvPr>
          <p:cNvPicPr>
            <a:picLocks noChangeAspect="1"/>
          </p:cNvPicPr>
          <p:nvPr/>
        </p:nvPicPr>
        <p:blipFill>
          <a:blip r:embed="rId3"/>
          <a:stretch>
            <a:fillRect/>
          </a:stretch>
        </p:blipFill>
        <p:spPr>
          <a:xfrm>
            <a:off x="0" y="3238403"/>
            <a:ext cx="7772400" cy="3581593"/>
          </a:xfrm>
          <a:prstGeom prst="rect">
            <a:avLst/>
          </a:prstGeom>
          <a:ln>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Insert screenshots on the following pages, showing completion of each of the specified tasks.</a:t>
            </a:r>
            <a:endParaRPr sz="20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63AFF526-4F7A-5518-2C24-1E73C19D39E7}"/>
              </a:ext>
            </a:extLst>
          </p:cNvPr>
          <p:cNvPicPr>
            <a:picLocks noChangeAspect="1"/>
          </p:cNvPicPr>
          <p:nvPr/>
        </p:nvPicPr>
        <p:blipFill>
          <a:blip r:embed="rId3"/>
          <a:stretch>
            <a:fillRect/>
          </a:stretch>
        </p:blipFill>
        <p:spPr>
          <a:xfrm>
            <a:off x="0" y="5029200"/>
            <a:ext cx="7772400" cy="3138606"/>
          </a:xfrm>
          <a:prstGeom prst="rect">
            <a:avLst/>
          </a:prstGeom>
          <a:solidFill>
            <a:schemeClr val="accent2"/>
          </a:solid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3.3.1 Screenshot</a:t>
            </a:r>
            <a:endParaRPr sz="3600" b="1" dirty="0"/>
          </a:p>
          <a:p>
            <a:pPr marL="0" lvl="0" indent="0" algn="l" rtl="0">
              <a:lnSpc>
                <a:spcPct val="115000"/>
              </a:lnSpc>
              <a:spcBef>
                <a:spcPts val="1200"/>
              </a:spcBef>
              <a:spcAft>
                <a:spcPts val="0"/>
              </a:spcAft>
              <a:buNone/>
            </a:pPr>
            <a:r>
              <a:rPr lang="en" sz="1800" b="1" dirty="0">
                <a:solidFill>
                  <a:schemeClr val="dk2"/>
                </a:solidFill>
              </a:rPr>
              <a:t>Create an alert for DoS attack.</a:t>
            </a:r>
            <a:endParaRPr sz="1800" b="1" dirty="0">
              <a:solidFill>
                <a:schemeClr val="dk2"/>
              </a:solidFill>
            </a:endParaRPr>
          </a:p>
          <a:p>
            <a:pPr marL="0" lvl="0" indent="0" algn="l" rtl="0">
              <a:spcBef>
                <a:spcPts val="1200"/>
              </a:spcBef>
              <a:spcAft>
                <a:spcPts val="0"/>
              </a:spcAft>
              <a:buNone/>
            </a:pPr>
            <a:endParaRPr sz="3600" b="1" dirty="0"/>
          </a:p>
        </p:txBody>
      </p:sp>
      <p:sp>
        <p:nvSpPr>
          <p:cNvPr id="356" name="Google Shape;356;p80"/>
          <p:cNvSpPr txBox="1">
            <a:spLocks noGrp="1"/>
          </p:cNvSpPr>
          <p:nvPr>
            <p:ph type="body" idx="1"/>
          </p:nvPr>
        </p:nvSpPr>
        <p:spPr>
          <a:xfrm>
            <a:off x="264950" y="2253724"/>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5" name="Picture 4" descr="A screenshot of a computer&#10;&#10;Description automatically generated">
            <a:extLst>
              <a:ext uri="{FF2B5EF4-FFF2-40B4-BE49-F238E27FC236}">
                <a16:creationId xmlns:a16="http://schemas.microsoft.com/office/drawing/2014/main" id="{2603AE6C-A4EA-04FC-8C93-2932F74CA685}"/>
              </a:ext>
            </a:extLst>
          </p:cNvPr>
          <p:cNvPicPr>
            <a:picLocks noChangeAspect="1"/>
          </p:cNvPicPr>
          <p:nvPr/>
        </p:nvPicPr>
        <p:blipFill>
          <a:blip r:embed="rId3"/>
          <a:stretch>
            <a:fillRect/>
          </a:stretch>
        </p:blipFill>
        <p:spPr>
          <a:xfrm>
            <a:off x="293787" y="4564743"/>
            <a:ext cx="7216560" cy="4013199"/>
          </a:xfrm>
          <a:prstGeom prst="rect">
            <a:avLst/>
          </a:prstGeom>
          <a:ln>
            <a:solidFill>
              <a:schemeClr val="tx1"/>
            </a:solidFill>
          </a:ln>
        </p:spPr>
      </p:pic>
      <p:sp>
        <p:nvSpPr>
          <p:cNvPr id="6" name="TextBox 5">
            <a:extLst>
              <a:ext uri="{FF2B5EF4-FFF2-40B4-BE49-F238E27FC236}">
                <a16:creationId xmlns:a16="http://schemas.microsoft.com/office/drawing/2014/main" id="{C228A152-A076-E165-51D8-39387E1FABD5}"/>
              </a:ext>
            </a:extLst>
          </p:cNvPr>
          <p:cNvSpPr txBox="1"/>
          <p:nvPr/>
        </p:nvSpPr>
        <p:spPr>
          <a:xfrm>
            <a:off x="264850" y="2253724"/>
            <a:ext cx="7242600" cy="2462213"/>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b="0" i="0"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 denial-of-service (DoS) attack is </a:t>
            </a:r>
            <a:r>
              <a:rPr lang="en-US" dirty="0">
                <a:latin typeface="Open Sans" panose="020B0606030504020204" pitchFamily="34" charset="0"/>
                <a:ea typeface="Open Sans" panose="020B0606030504020204" pitchFamily="34" charset="0"/>
                <a:cs typeface="Open Sans" panose="020B0606030504020204" pitchFamily="34" charset="0"/>
              </a:rPr>
              <a:t>a cyber attack that prevents a device from functioning normally by overwhelming it with requests</a:t>
            </a:r>
            <a:r>
              <a:rPr lang="en-US" b="0" i="0"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I Created this alert based on HTTP status code. For example, if there are more than 10 requests per minute to our Apache server, the alert will fire. This approach represents the mindset behind creating the alert. Since this is my first time using ELK Stack, I don’t have the expertise to create advanced alerts, like checking conditions like whether we are getting multiple requests from the same source, failed login attempts, or scanning open ports.</a:t>
            </a:r>
          </a:p>
          <a:p>
            <a:endParaRPr lang="en-US" b="1" u="sng" dirty="0">
              <a:solidFill>
                <a:srgbClr val="410007"/>
              </a:solidFill>
              <a:highlight>
                <a:srgbClr val="FFFFFF"/>
              </a:highlight>
              <a:latin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3.3.2 Screenshot</a:t>
            </a:r>
            <a:endParaRPr sz="3600" b="1" dirty="0"/>
          </a:p>
          <a:p>
            <a:pPr marL="0" lvl="0" indent="0" algn="l" rtl="0">
              <a:lnSpc>
                <a:spcPct val="115000"/>
              </a:lnSpc>
              <a:spcBef>
                <a:spcPts val="1200"/>
              </a:spcBef>
              <a:spcAft>
                <a:spcPts val="0"/>
              </a:spcAft>
              <a:buNone/>
            </a:pPr>
            <a:r>
              <a:rPr lang="en" sz="1800" b="1" dirty="0">
                <a:solidFill>
                  <a:schemeClr val="dk2"/>
                </a:solidFill>
              </a:rPr>
              <a:t>Create an alert for Brute Force attack.</a:t>
            </a:r>
            <a:endParaRPr sz="1800" b="1" dirty="0">
              <a:solidFill>
                <a:schemeClr val="dk2"/>
              </a:solidFill>
            </a:endParaRPr>
          </a:p>
          <a:p>
            <a:pPr marL="0" lvl="0" indent="0" algn="l" rtl="0">
              <a:spcBef>
                <a:spcPts val="1200"/>
              </a:spcBef>
              <a:spcAft>
                <a:spcPts val="0"/>
              </a:spcAft>
              <a:buNone/>
            </a:pPr>
            <a:endParaRPr sz="3600" b="1" dirty="0"/>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2" name="TextBox 1">
            <a:extLst>
              <a:ext uri="{FF2B5EF4-FFF2-40B4-BE49-F238E27FC236}">
                <a16:creationId xmlns:a16="http://schemas.microsoft.com/office/drawing/2014/main" id="{4B32E00A-C523-EEF2-0330-44236B18168A}"/>
              </a:ext>
            </a:extLst>
          </p:cNvPr>
          <p:cNvSpPr txBox="1"/>
          <p:nvPr/>
        </p:nvSpPr>
        <p:spPr>
          <a:xfrm>
            <a:off x="264850" y="2253724"/>
            <a:ext cx="7242600" cy="2031325"/>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A brute force attack is a hacking method that uses trial and error to gain unauthorized access to systems and networks. Hackers use brute force attacks to crack passwords, encryption keys, API keys, and SSH logins. The attack involves guessing information, such as usernames and passwords until the hacker guesses correctly. Brute force attacks are simple and reliable, but they can take anywhere from seconds to years to crack a password, depending on the length and complexity.</a:t>
            </a: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b="1"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Same explain as above.</a:t>
            </a:r>
          </a:p>
        </p:txBody>
      </p:sp>
      <p:pic>
        <p:nvPicPr>
          <p:cNvPr id="4" name="Picture 3" descr="A screenshot of a computer&#10;&#10;Description automatically generated">
            <a:extLst>
              <a:ext uri="{FF2B5EF4-FFF2-40B4-BE49-F238E27FC236}">
                <a16:creationId xmlns:a16="http://schemas.microsoft.com/office/drawing/2014/main" id="{00D5CE7D-E9AD-BA3E-E53F-D456C06DA603}"/>
              </a:ext>
            </a:extLst>
          </p:cNvPr>
          <p:cNvPicPr>
            <a:picLocks noChangeAspect="1"/>
          </p:cNvPicPr>
          <p:nvPr/>
        </p:nvPicPr>
        <p:blipFill>
          <a:blip r:embed="rId3"/>
          <a:stretch>
            <a:fillRect/>
          </a:stretch>
        </p:blipFill>
        <p:spPr>
          <a:xfrm>
            <a:off x="264850" y="4325384"/>
            <a:ext cx="7120696" cy="3047874"/>
          </a:xfrm>
          <a:prstGeom prst="rect">
            <a:avLst/>
          </a:prstGeom>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3.3.3 Screenshot</a:t>
            </a:r>
            <a:endParaRPr sz="3600" b="1" dirty="0"/>
          </a:p>
          <a:p>
            <a:pPr marL="0" lvl="0" indent="0" algn="l" rtl="0">
              <a:lnSpc>
                <a:spcPct val="115000"/>
              </a:lnSpc>
              <a:spcBef>
                <a:spcPts val="1200"/>
              </a:spcBef>
              <a:spcAft>
                <a:spcPts val="1200"/>
              </a:spcAft>
              <a:buNone/>
            </a:pPr>
            <a:r>
              <a:rPr lang="en" sz="1800" b="1" dirty="0">
                <a:solidFill>
                  <a:schemeClr val="dk2"/>
                </a:solidFill>
              </a:rPr>
              <a:t>Create an alert for a scanning attack. During the scan, an attacker is looking to identify what ports are open. </a:t>
            </a:r>
            <a:endParaRPr sz="3600" b="1" dirty="0"/>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2" name="TextBox 1">
            <a:extLst>
              <a:ext uri="{FF2B5EF4-FFF2-40B4-BE49-F238E27FC236}">
                <a16:creationId xmlns:a16="http://schemas.microsoft.com/office/drawing/2014/main" id="{03358506-AE1D-E0EE-DBBE-E3A4ABBCC3E0}"/>
              </a:ext>
            </a:extLst>
          </p:cNvPr>
          <p:cNvSpPr txBox="1"/>
          <p:nvPr/>
        </p:nvSpPr>
        <p:spPr>
          <a:xfrm>
            <a:off x="264850" y="2602067"/>
            <a:ext cx="7242600" cy="1600438"/>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 scanning attack involves </a:t>
            </a:r>
            <a:r>
              <a:rPr lang="en-US" b="0" i="0" dirty="0">
                <a:solidFill>
                  <a:srgbClr val="040C28"/>
                </a:solidFill>
                <a:effectLst/>
                <a:highlight>
                  <a:srgbClr val="D3E3FD"/>
                </a:highlight>
                <a:latin typeface="Open Sans" panose="020B0606030504020204" pitchFamily="34" charset="0"/>
                <a:ea typeface="Open Sans" panose="020B0606030504020204" pitchFamily="34" charset="0"/>
                <a:cs typeface="Open Sans" panose="020B0606030504020204" pitchFamily="34" charset="0"/>
              </a:rPr>
              <a:t>trying to find vulnerabilities or weaknesses in a computer system or network by searching for open ports, services, or other entry points</a:t>
            </a:r>
            <a:r>
              <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The attacker typically uses special tools and software to do this.</a:t>
            </a:r>
          </a:p>
          <a:p>
            <a:endPar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b="1"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Same explain as above.</a:t>
            </a:r>
          </a:p>
        </p:txBody>
      </p:sp>
      <p:pic>
        <p:nvPicPr>
          <p:cNvPr id="4" name="Picture 3" descr="A screenshot of a computer&#10;&#10;Description automatically generated">
            <a:extLst>
              <a:ext uri="{FF2B5EF4-FFF2-40B4-BE49-F238E27FC236}">
                <a16:creationId xmlns:a16="http://schemas.microsoft.com/office/drawing/2014/main" id="{BAD88CB5-A26A-02B8-0716-683DBBF5B71C}"/>
              </a:ext>
            </a:extLst>
          </p:cNvPr>
          <p:cNvPicPr>
            <a:picLocks noChangeAspect="1"/>
          </p:cNvPicPr>
          <p:nvPr/>
        </p:nvPicPr>
        <p:blipFill>
          <a:blip r:embed="rId3"/>
          <a:stretch>
            <a:fillRect/>
          </a:stretch>
        </p:blipFill>
        <p:spPr>
          <a:xfrm>
            <a:off x="-50" y="5053887"/>
            <a:ext cx="7772400" cy="4298666"/>
          </a:xfrm>
          <a:prstGeom prst="rect">
            <a:avLst/>
          </a:prstGeom>
          <a:ln>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3.4 Incident Response Playbook</a:t>
            </a:r>
            <a:endParaRPr sz="3600" b="1" dirty="0"/>
          </a:p>
        </p:txBody>
      </p:sp>
      <p:sp>
        <p:nvSpPr>
          <p:cNvPr id="374" name="Google Shape;374;p83"/>
          <p:cNvSpPr txBox="1">
            <a:spLocks noGrp="1"/>
          </p:cNvSpPr>
          <p:nvPr>
            <p:ph type="body" idx="1"/>
          </p:nvPr>
        </p:nvSpPr>
        <p:spPr>
          <a:xfrm>
            <a:off x="264945" y="19901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dirty="0"/>
          </a:p>
          <a:p>
            <a:pPr marL="0" lvl="0" indent="0" algn="l" rtl="0">
              <a:spcBef>
                <a:spcPts val="1600"/>
              </a:spcBef>
              <a:spcAft>
                <a:spcPts val="0"/>
              </a:spcAft>
              <a:buNone/>
            </a:pPr>
            <a:endParaRPr lang="en-US"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DoS Attack Playbook</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Preparation</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Plan ahead by ensuring the infrastructure can handle spikes in traffic.</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Keep contact information for your ISP and hosting provider updated for quick communication.</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Set up a communication bridge using a platform unaffected by the attack.</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Ensure incident analysis resources are available, like traffic analysis tools.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Conduct user training on identifying and reporting potential DoS symptoms.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Regularly patch systems and network equipment to mitigate known vulnerabilities.</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Detection &amp; Analysis</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Analyze logs for sudden spikes in traffic and error rates.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Use monitoring tools to identify the source and type of traffic.</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Configure alerts for traffic volume thresholds to detect potential DoS activity.</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Prioritize the incident based on impact and communicate to the team.</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Containment, Eradication, and Recovery</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Implement containment strategy by using rate limiting or temporarily blocking IPs.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Work with your ISP to reroute or block malicious traffic upstream.</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Gather evidence from logs and monitoring tools for further analysis.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Identify attacker details if possible, noting attack vectors used.</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Restore services following the containment, monitoring for stability.</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Post-Incident Activity</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Conduct a lessons learned meeting to review the attack and response effectiveness.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Use the information gathered to improve defenses and response strategies.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Retain incident evidence with detailed documentation for future reference.</a:t>
            </a:r>
          </a:p>
          <a:p>
            <a:pPr marL="0" lvl="0" indent="0" algn="l" rtl="0">
              <a:spcBef>
                <a:spcPts val="1600"/>
              </a:spcBef>
              <a:spcAft>
                <a:spcPts val="1600"/>
              </a:spcAft>
              <a:buNone/>
            </a:pPr>
            <a:endParaRPr sz="1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D36A9-F174-6A4B-E884-2602CA98D8DC}"/>
              </a:ext>
            </a:extLst>
          </p:cNvPr>
          <p:cNvSpPr txBox="1"/>
          <p:nvPr/>
        </p:nvSpPr>
        <p:spPr>
          <a:xfrm>
            <a:off x="493485" y="243275"/>
            <a:ext cx="6879771" cy="8710077"/>
          </a:xfrm>
          <a:prstGeom prst="rect">
            <a:avLst/>
          </a:prstGeom>
          <a:noFill/>
        </p:spPr>
        <p:txBody>
          <a:bodyPr wrap="square">
            <a:spAutoFit/>
          </a:bodyPr>
          <a:lstStyle/>
          <a:p>
            <a:r>
              <a:rPr lang="en-US" sz="1600" b="1" dirty="0"/>
              <a:t>Brute Force Attack Playbook</a:t>
            </a:r>
          </a:p>
          <a:p>
            <a:r>
              <a:rPr lang="en-US" sz="1600" b="1" dirty="0"/>
              <a:t>Preparation</a:t>
            </a:r>
          </a:p>
          <a:p>
            <a:r>
              <a:rPr lang="en-US" sz="1600" dirty="0"/>
              <a:t>Plan for account security measures like lockouts after several failed attempts.</a:t>
            </a:r>
          </a:p>
          <a:p>
            <a:r>
              <a:rPr lang="en-US" sz="1600" dirty="0"/>
              <a:t>Keep an updated list of emergency contacts for IT security personnel.</a:t>
            </a:r>
          </a:p>
          <a:p>
            <a:r>
              <a:rPr lang="en-US" sz="1600" dirty="0"/>
              <a:t>Establish clear communication channels for reporting suspected brute force incidents.</a:t>
            </a:r>
          </a:p>
          <a:p>
            <a:r>
              <a:rPr lang="en-US" sz="1600" dirty="0"/>
              <a:t>Ensure tools for monitoring login attempts and account access are in place.</a:t>
            </a:r>
          </a:p>
          <a:p>
            <a:r>
              <a:rPr lang="en-US" sz="1600" dirty="0"/>
              <a:t>Train users in creating strong, unique passwords.</a:t>
            </a:r>
          </a:p>
          <a:p>
            <a:r>
              <a:rPr lang="en-US" sz="1600" dirty="0"/>
              <a:t>Regularly update and patch authentication systems and services.</a:t>
            </a:r>
          </a:p>
          <a:p>
            <a:endParaRPr lang="en-US" sz="1600" dirty="0"/>
          </a:p>
          <a:p>
            <a:r>
              <a:rPr lang="en-US" sz="1600" b="1" dirty="0"/>
              <a:t>Detection &amp; Analysis</a:t>
            </a:r>
          </a:p>
          <a:p>
            <a:r>
              <a:rPr lang="en-US" sz="1600" dirty="0"/>
              <a:t>Analyze authentication logs for failed login attempts that exceed normal patterns.</a:t>
            </a:r>
          </a:p>
          <a:p>
            <a:r>
              <a:rPr lang="en-US" sz="1600" dirty="0"/>
              <a:t>Utilize monitoring tools to flag repetitive access requests from the same IPs.</a:t>
            </a:r>
          </a:p>
          <a:p>
            <a:r>
              <a:rPr lang="en-US" sz="1600" dirty="0"/>
              <a:t>Set alerts for multiple failed login attempts within a short timeframe.</a:t>
            </a:r>
          </a:p>
          <a:p>
            <a:r>
              <a:rPr lang="en-US" sz="1600" dirty="0"/>
              <a:t>Document the incident with specific details on targeted accounts and systems.</a:t>
            </a:r>
          </a:p>
          <a:p>
            <a:endParaRPr lang="en-US" sz="1600" dirty="0"/>
          </a:p>
          <a:p>
            <a:r>
              <a:rPr lang="en-US" sz="1600" b="1" dirty="0"/>
              <a:t>Containment, Eradication, and Recovery</a:t>
            </a:r>
          </a:p>
          <a:p>
            <a:r>
              <a:rPr lang="en-US" sz="1600" dirty="0"/>
              <a:t>Temporarily disable affected accounts to stop the attack.</a:t>
            </a:r>
          </a:p>
          <a:p>
            <a:r>
              <a:rPr lang="en-US" sz="1600" dirty="0"/>
              <a:t>Change credentials for compromised accounts and strengthen password requirements.</a:t>
            </a:r>
          </a:p>
          <a:p>
            <a:r>
              <a:rPr lang="en-US" sz="1600" dirty="0"/>
              <a:t>Scan for any other signs of system compromise and take corrective actions.</a:t>
            </a:r>
          </a:p>
          <a:p>
            <a:r>
              <a:rPr lang="en-US" sz="1600" dirty="0"/>
              <a:t>Reinstate accounts with heightened monitoring for suspicious activity.</a:t>
            </a:r>
          </a:p>
          <a:p>
            <a:endParaRPr lang="en-US" sz="1600" dirty="0"/>
          </a:p>
          <a:p>
            <a:r>
              <a:rPr lang="en-US" sz="1600" b="1" dirty="0"/>
              <a:t>Post-Incident Activity</a:t>
            </a:r>
          </a:p>
          <a:p>
            <a:r>
              <a:rPr lang="en-US" sz="1600" dirty="0"/>
              <a:t>Review the brute force attempt to identify any weaknesses in security practices.</a:t>
            </a:r>
          </a:p>
          <a:p>
            <a:r>
              <a:rPr lang="en-US" sz="1600" dirty="0"/>
              <a:t>Update security measures, like adding CAPTCHA or implementing two-factor authentication.</a:t>
            </a:r>
          </a:p>
          <a:p>
            <a:r>
              <a:rPr lang="en-US" sz="1600" dirty="0"/>
              <a:t>Archive all evidence and documentation related to the incident.</a:t>
            </a:r>
          </a:p>
        </p:txBody>
      </p:sp>
    </p:spTree>
    <p:extLst>
      <p:ext uri="{BB962C8B-B14F-4D97-AF65-F5344CB8AC3E}">
        <p14:creationId xmlns:p14="http://schemas.microsoft.com/office/powerpoint/2010/main" val="53627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AA396-09C2-C653-03D7-097DCD2E88E4}"/>
              </a:ext>
            </a:extLst>
          </p:cNvPr>
          <p:cNvSpPr txBox="1"/>
          <p:nvPr/>
        </p:nvSpPr>
        <p:spPr>
          <a:xfrm>
            <a:off x="595086" y="427940"/>
            <a:ext cx="6821714" cy="9202519"/>
          </a:xfrm>
          <a:prstGeom prst="rect">
            <a:avLst/>
          </a:prstGeom>
          <a:noFill/>
        </p:spPr>
        <p:txBody>
          <a:bodyPr wrap="square">
            <a:spAutoFit/>
          </a:bodyPr>
          <a:lstStyle/>
          <a:p>
            <a:r>
              <a:rPr lang="en-US" sz="1600" b="1" dirty="0"/>
              <a:t>Scanning Attack Playbook</a:t>
            </a:r>
          </a:p>
          <a:p>
            <a:r>
              <a:rPr lang="en-US" sz="1600" b="1" dirty="0"/>
              <a:t>Preparation</a:t>
            </a:r>
          </a:p>
          <a:p>
            <a:endParaRPr lang="en-US" sz="1600" dirty="0"/>
          </a:p>
          <a:p>
            <a:r>
              <a:rPr lang="en-US" sz="1600" dirty="0"/>
              <a:t>Prepare by ensuring network monitoring systems are in place to detect scanning.</a:t>
            </a:r>
          </a:p>
          <a:p>
            <a:r>
              <a:rPr lang="en-US" sz="1600" dirty="0"/>
              <a:t>Maintain updated contact lists for network security teams.</a:t>
            </a:r>
          </a:p>
          <a:p>
            <a:r>
              <a:rPr lang="en-US" sz="1600" dirty="0"/>
              <a:t>Establish a communication plan to notify stakeholders of potential breaches.</a:t>
            </a:r>
          </a:p>
          <a:p>
            <a:r>
              <a:rPr lang="en-US" sz="1600" dirty="0"/>
              <a:t>Have incident response tools ready for network traffic analysis.</a:t>
            </a:r>
          </a:p>
          <a:p>
            <a:r>
              <a:rPr lang="en-US" sz="1600" dirty="0"/>
              <a:t>Educate users on recognizing unusual system or network behavior.</a:t>
            </a:r>
          </a:p>
          <a:p>
            <a:r>
              <a:rPr lang="en-US" sz="1600" dirty="0"/>
              <a:t>Keep security devices like firewalls and intrusion detection systems updated.</a:t>
            </a:r>
          </a:p>
          <a:p>
            <a:endParaRPr lang="en-US" sz="1600" dirty="0"/>
          </a:p>
          <a:p>
            <a:r>
              <a:rPr lang="en-US" sz="1600" b="1" dirty="0"/>
              <a:t>Detection &amp; Analysis</a:t>
            </a:r>
            <a:endParaRPr lang="en-US" sz="1600" dirty="0"/>
          </a:p>
          <a:p>
            <a:r>
              <a:rPr lang="en-US" sz="1600" dirty="0"/>
              <a:t>Analyze firewall and IDS logs for unusual patterns that indicate scanning.</a:t>
            </a:r>
          </a:p>
          <a:p>
            <a:r>
              <a:rPr lang="en-US" sz="1600" dirty="0"/>
              <a:t>Leverage monitoring tools to detect scans and pinpoint their origin.</a:t>
            </a:r>
          </a:p>
          <a:p>
            <a:r>
              <a:rPr lang="en-US" sz="1600" dirty="0"/>
              <a:t>Set up alerts for scan signatures, such as sweeps or port scans.</a:t>
            </a:r>
          </a:p>
          <a:p>
            <a:r>
              <a:rPr lang="en-US" sz="1600" dirty="0"/>
              <a:t>Document the scanning attempt, noting which systems were targeted.</a:t>
            </a:r>
          </a:p>
          <a:p>
            <a:endParaRPr lang="en-US" sz="1600" dirty="0"/>
          </a:p>
          <a:p>
            <a:r>
              <a:rPr lang="en-US" sz="1600" b="1" dirty="0"/>
              <a:t>Containment, Eradication, and Recovery</a:t>
            </a:r>
            <a:endParaRPr lang="en-US" sz="1600" dirty="0"/>
          </a:p>
          <a:p>
            <a:r>
              <a:rPr lang="en-US" sz="1600" dirty="0"/>
              <a:t>Block the IP addresses involved in scanning at the firewall level.</a:t>
            </a:r>
          </a:p>
          <a:p>
            <a:r>
              <a:rPr lang="en-US" sz="1600" dirty="0"/>
              <a:t>Review system and application logs for any signs of successful breaches.</a:t>
            </a:r>
          </a:p>
          <a:p>
            <a:r>
              <a:rPr lang="en-US" sz="1600" dirty="0"/>
              <a:t>Ensure that all systems are patched against known vulnerabilities.</a:t>
            </a:r>
          </a:p>
          <a:p>
            <a:r>
              <a:rPr lang="en-US" sz="1600" dirty="0"/>
              <a:t>Monitor network activity post-incident to ensure no further suspicious behavior.</a:t>
            </a:r>
          </a:p>
          <a:p>
            <a:endParaRPr lang="en-US" sz="1600" dirty="0"/>
          </a:p>
          <a:p>
            <a:r>
              <a:rPr lang="en-US" sz="1600" b="1" dirty="0"/>
              <a:t>Post-Incident Activity</a:t>
            </a:r>
            <a:endParaRPr lang="en-US" sz="1600" dirty="0"/>
          </a:p>
          <a:p>
            <a:r>
              <a:rPr lang="en-US" sz="1600" dirty="0"/>
              <a:t>Hold a lessons learned meeting to discuss the scanning attack and response.</a:t>
            </a:r>
          </a:p>
          <a:p>
            <a:r>
              <a:rPr lang="en-US" sz="1600" dirty="0"/>
              <a:t>Implement changes to improve detection and defense based on the incident findings.</a:t>
            </a:r>
          </a:p>
          <a:p>
            <a:r>
              <a:rPr lang="en-US" sz="1600" dirty="0"/>
              <a:t>Securely store all related logs and documentation for legal or educational purposes.</a:t>
            </a:r>
          </a:p>
          <a:p>
            <a:r>
              <a:rPr lang="en-US" sz="1600" dirty="0"/>
              <a:t>These playbooks are structured to provide a thorough response to each alert, ensuring your team is prepared to handle these types of security incidents effectively. Remember to regularly review and practice these playbooks to stay prepared for real-world attacks.</a:t>
            </a:r>
          </a:p>
        </p:txBody>
      </p:sp>
    </p:spTree>
    <p:extLst>
      <p:ext uri="{BB962C8B-B14F-4D97-AF65-F5344CB8AC3E}">
        <p14:creationId xmlns:p14="http://schemas.microsoft.com/office/powerpoint/2010/main" val="2513902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Section 4: Zero Trust Model</a:t>
            </a:r>
            <a:endParaRPr sz="3600" b="1" dirty="0"/>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dirty="0">
              <a:latin typeface="Open Sans"/>
              <a:ea typeface="Open Sans"/>
              <a:cs typeface="Open Sans"/>
              <a:sym typeface="Open Sans"/>
            </a:endParaRPr>
          </a:p>
          <a:p>
            <a:pPr marL="0" lvl="0" indent="0" algn="l" rtl="0">
              <a:lnSpc>
                <a:spcPct val="115000"/>
              </a:lnSpc>
              <a:spcBef>
                <a:spcPts val="0"/>
              </a:spcBef>
              <a:spcAft>
                <a:spcPts val="0"/>
              </a:spcAft>
              <a:buNone/>
            </a:pPr>
            <a:endParaRPr sz="1800" b="1" dirty="0">
              <a:latin typeface="Open Sans"/>
              <a:ea typeface="Open Sans"/>
              <a:cs typeface="Open Sans"/>
              <a:sym typeface="Open Sans"/>
            </a:endParaRPr>
          </a:p>
          <a:p>
            <a:pPr marL="0" lvl="0" indent="0" algn="l" rtl="0">
              <a:lnSpc>
                <a:spcPct val="115000"/>
              </a:lnSpc>
              <a:spcBef>
                <a:spcPts val="0"/>
              </a:spcBef>
              <a:spcAft>
                <a:spcPts val="0"/>
              </a:spcAft>
              <a:buNone/>
            </a:pPr>
            <a:r>
              <a:rPr lang="en" sz="1800" dirty="0"/>
              <a:t>Design a Zero Trust model of your network architecture using https://app.diagrams.net/.</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 sz="1800" dirty="0"/>
              <a:t>Make sure to incorporate the following into your design:</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Clr>
                <a:schemeClr val="dk1"/>
              </a:buClr>
              <a:buSzPts val="1100"/>
              <a:buFont typeface="Arial"/>
              <a:buNone/>
            </a:pPr>
            <a:r>
              <a:rPr lang="en" sz="1800" dirty="0"/>
              <a:t>- Identity</a:t>
            </a:r>
            <a:endParaRPr sz="1800" dirty="0"/>
          </a:p>
          <a:p>
            <a:pPr marL="0" lvl="0" indent="0" algn="l" rtl="0">
              <a:lnSpc>
                <a:spcPct val="115000"/>
              </a:lnSpc>
              <a:spcBef>
                <a:spcPts val="0"/>
              </a:spcBef>
              <a:spcAft>
                <a:spcPts val="0"/>
              </a:spcAft>
              <a:buClr>
                <a:schemeClr val="dk1"/>
              </a:buClr>
              <a:buSzPts val="1100"/>
              <a:buFont typeface="Arial"/>
              <a:buNone/>
            </a:pPr>
            <a:r>
              <a:rPr lang="en" sz="1800" dirty="0"/>
              <a:t>- Devices</a:t>
            </a:r>
            <a:endParaRPr sz="1800" dirty="0"/>
          </a:p>
          <a:p>
            <a:pPr marL="0" lvl="0" indent="0" algn="l" rtl="0">
              <a:lnSpc>
                <a:spcPct val="115000"/>
              </a:lnSpc>
              <a:spcBef>
                <a:spcPts val="0"/>
              </a:spcBef>
              <a:spcAft>
                <a:spcPts val="0"/>
              </a:spcAft>
              <a:buClr>
                <a:schemeClr val="dk1"/>
              </a:buClr>
              <a:buSzPts val="1100"/>
              <a:buFont typeface="Arial"/>
              <a:buNone/>
            </a:pPr>
            <a:r>
              <a:rPr lang="en" sz="1800" dirty="0"/>
              <a:t>- Apps</a:t>
            </a:r>
            <a:endParaRPr sz="1800" dirty="0"/>
          </a:p>
          <a:p>
            <a:pPr marL="0" lvl="0" indent="0" algn="l" rtl="0">
              <a:lnSpc>
                <a:spcPct val="115000"/>
              </a:lnSpc>
              <a:spcBef>
                <a:spcPts val="0"/>
              </a:spcBef>
              <a:spcAft>
                <a:spcPts val="0"/>
              </a:spcAft>
              <a:buClr>
                <a:schemeClr val="dk1"/>
              </a:buClr>
              <a:buSzPts val="1100"/>
              <a:buFont typeface="Arial"/>
              <a:buNone/>
            </a:pPr>
            <a:r>
              <a:rPr lang="en" sz="1800" dirty="0"/>
              <a:t>- Network</a:t>
            </a:r>
            <a:endParaRPr sz="1800" dirty="0"/>
          </a:p>
          <a:p>
            <a:pPr marL="0" lvl="0" indent="0" algn="l" rtl="0">
              <a:lnSpc>
                <a:spcPct val="115000"/>
              </a:lnSpc>
              <a:spcBef>
                <a:spcPts val="0"/>
              </a:spcBef>
              <a:spcAft>
                <a:spcPts val="0"/>
              </a:spcAft>
              <a:buClr>
                <a:schemeClr val="dk1"/>
              </a:buClr>
              <a:buSzPts val="1100"/>
              <a:buFont typeface="Arial"/>
              <a:buNone/>
            </a:pPr>
            <a:r>
              <a:rPr lang="en" sz="1800" dirty="0"/>
              <a:t>- Data</a:t>
            </a:r>
            <a:endParaRPr sz="1800" dirty="0"/>
          </a:p>
          <a:p>
            <a:pPr marL="0" lvl="0" indent="0" algn="l" rtl="0">
              <a:lnSpc>
                <a:spcPct val="115000"/>
              </a:lnSpc>
              <a:spcBef>
                <a:spcPts val="0"/>
              </a:spcBef>
              <a:spcAft>
                <a:spcPts val="0"/>
              </a:spcAft>
              <a:buClr>
                <a:schemeClr val="dk1"/>
              </a:buClr>
              <a:buSzPts val="1100"/>
              <a:buFont typeface="Arial"/>
              <a:buNone/>
            </a:pPr>
            <a:r>
              <a:rPr lang="en" sz="1800" dirty="0"/>
              <a:t>- Infrastructure</a:t>
            </a:r>
            <a:endParaRPr sz="1800" dirty="0"/>
          </a:p>
          <a:p>
            <a:pPr marL="0" lvl="0" indent="0" algn="l" rtl="0">
              <a:lnSpc>
                <a:spcPct val="115000"/>
              </a:lnSpc>
              <a:spcBef>
                <a:spcPts val="0"/>
              </a:spcBef>
              <a:spcAft>
                <a:spcPts val="0"/>
              </a:spcAft>
              <a:buClr>
                <a:schemeClr val="dk1"/>
              </a:buClr>
              <a:buSzPts val="1100"/>
              <a:buFont typeface="Arial"/>
              <a:buNone/>
            </a:pPr>
            <a:r>
              <a:rPr lang="en" sz="1800" dirty="0"/>
              <a:t>- Trusted and Untrusted Devices</a:t>
            </a:r>
            <a:endParaRPr sz="1800" dirty="0"/>
          </a:p>
          <a:p>
            <a:pPr marL="0" lvl="0" indent="0" algn="l" rtl="0">
              <a:lnSpc>
                <a:spcPct val="115000"/>
              </a:lnSpc>
              <a:spcBef>
                <a:spcPts val="0"/>
              </a:spcBef>
              <a:spcAft>
                <a:spcPts val="0"/>
              </a:spcAft>
              <a:buNone/>
            </a:pPr>
            <a:r>
              <a:rPr lang="en" sz="1800" dirty="0"/>
              <a:t>- Controls</a:t>
            </a: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00" y="1909350"/>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dirty="0">
                <a:latin typeface="Open Sans"/>
                <a:ea typeface="Open Sans"/>
                <a:cs typeface="Open Sans"/>
                <a:sym typeface="Open Sans"/>
              </a:rPr>
              <a:t>Paste your Zero Trust model diagram here:</a:t>
            </a:r>
            <a:endParaRPr sz="1800" b="1" dirty="0">
              <a:latin typeface="Open Sans"/>
              <a:ea typeface="Open Sans"/>
              <a:cs typeface="Open Sans"/>
              <a:sym typeface="Open Sans"/>
            </a:endParaRPr>
          </a:p>
          <a:p>
            <a:pPr marL="0" lvl="0" indent="0" algn="l" rtl="0">
              <a:lnSpc>
                <a:spcPct val="200000"/>
              </a:lnSpc>
              <a:spcBef>
                <a:spcPts val="0"/>
              </a:spcBef>
              <a:spcAft>
                <a:spcPts val="0"/>
              </a:spcAft>
              <a:buNone/>
            </a:pPr>
            <a:r>
              <a:rPr lang="en-US" sz="1200" b="1" dirty="0">
                <a:latin typeface="Open Sans"/>
                <a:ea typeface="Open Sans"/>
                <a:cs typeface="Open Sans"/>
                <a:sym typeface="Open Sans"/>
              </a:rPr>
              <a:t>As I learned in the course, I prefer the Device Agent &amp; Gateway model for implementation</a:t>
            </a:r>
            <a:r>
              <a:rPr lang="en-US" sz="1200" b="0" i="0" dirty="0">
                <a:solidFill>
                  <a:srgbClr val="0B0B0B"/>
                </a:solidFill>
                <a:effectLst/>
                <a:highlight>
                  <a:srgbClr val="FFFFFF"/>
                </a:highlight>
                <a:latin typeface="Open Sans" panose="020B0606030504020204" pitchFamily="34" charset="0"/>
              </a:rPr>
              <a:t> in an enterprise. With this model, I believe you get the most visibility on the state of all requesting systems and are able to </a:t>
            </a:r>
            <a:r>
              <a:rPr lang="en-US" sz="1200" dirty="0">
                <a:solidFill>
                  <a:srgbClr val="0B0B0B"/>
                </a:solidFill>
                <a:highlight>
                  <a:srgbClr val="FFFFFF"/>
                </a:highlight>
                <a:latin typeface="Open Sans" panose="020B0606030504020204" pitchFamily="34" charset="0"/>
              </a:rPr>
              <a:t>continuously</a:t>
            </a:r>
            <a:r>
              <a:rPr lang="en-US" sz="1200" b="0" i="0" dirty="0">
                <a:solidFill>
                  <a:srgbClr val="0B0B0B"/>
                </a:solidFill>
                <a:effectLst/>
                <a:highlight>
                  <a:srgbClr val="FFFFFF"/>
                </a:highlight>
                <a:latin typeface="Open Sans" panose="020B0606030504020204" pitchFamily="34" charset="0"/>
              </a:rPr>
              <a:t> control access. The limitations of this model are that it requires an agent on every system, and it can be hard to implement BYOD, but I believe these are marginal tradeoffs compared with the benefits you gain.</a:t>
            </a:r>
            <a:endParaRPr lang="en-US" sz="1900" b="1" dirty="0">
              <a:latin typeface="Open Sans"/>
              <a:ea typeface="Open Sans"/>
              <a:cs typeface="Open Sans"/>
              <a:sym typeface="Open Sans"/>
            </a:endParaRPr>
          </a:p>
          <a:p>
            <a:pPr marL="0" lvl="0" indent="0" algn="l" rtl="0">
              <a:lnSpc>
                <a:spcPct val="200000"/>
              </a:lnSpc>
              <a:spcBef>
                <a:spcPts val="0"/>
              </a:spcBef>
              <a:spcAft>
                <a:spcPts val="0"/>
              </a:spcAft>
              <a:buNone/>
            </a:pPr>
            <a:endParaRPr lang="en-US" sz="1900" b="1" dirty="0">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028" name="Picture 4" descr="Image shows a depiction of the device agent and gateway model, where the Policy Enforcement Point has been split into two components: the agent, and the gateway">
            <a:extLst>
              <a:ext uri="{FF2B5EF4-FFF2-40B4-BE49-F238E27FC236}">
                <a16:creationId xmlns:a16="http://schemas.microsoft.com/office/drawing/2014/main" id="{656A1C46-2835-8272-A59A-3465D415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97100"/>
            <a:ext cx="777240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C75C66-BCC1-6FF8-0C4B-EB7815825EDA}"/>
              </a:ext>
            </a:extLst>
          </p:cNvPr>
          <p:cNvSpPr txBox="1"/>
          <p:nvPr/>
        </p:nvSpPr>
        <p:spPr>
          <a:xfrm>
            <a:off x="514350" y="9188129"/>
            <a:ext cx="6743700" cy="523220"/>
          </a:xfrm>
          <a:prstGeom prst="rect">
            <a:avLst/>
          </a:prstGeom>
          <a:noFill/>
        </p:spPr>
        <p:txBody>
          <a:bodyPr wrap="square" rtlCol="0">
            <a:spAutoFit/>
          </a:bodyPr>
          <a:lstStyle/>
          <a:p>
            <a:r>
              <a:rPr lang="en-US" dirty="0"/>
              <a:t>To implement this in XYZ company, I will take help of Microsoft Case Study Problem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4143-205C-36DC-93F4-80613C9B66D6}"/>
              </a:ext>
            </a:extLst>
          </p:cNvPr>
          <p:cNvSpPr txBox="1"/>
          <p:nvPr/>
        </p:nvSpPr>
        <p:spPr>
          <a:xfrm>
            <a:off x="0" y="1256079"/>
            <a:ext cx="7772400" cy="8463855"/>
          </a:xfrm>
          <a:prstGeom prst="rect">
            <a:avLst/>
          </a:prstGeom>
          <a:noFill/>
        </p:spPr>
        <p:txBody>
          <a:bodyPr wrap="square">
            <a:spAutoFit/>
          </a:bodyPr>
          <a:lstStyle/>
          <a:p>
            <a:r>
              <a:rPr lang="en-US" sz="1600" dirty="0"/>
              <a:t>Let's discuss how to apply the principles of Zero Trust, as outlined in the Microsoft case study, to the network security diagram provided for company XYZ.</a:t>
            </a:r>
          </a:p>
          <a:p>
            <a:endParaRPr lang="en-US" sz="1600" dirty="0"/>
          </a:p>
          <a:p>
            <a:r>
              <a:rPr lang="en-US" sz="1600" b="1" dirty="0"/>
              <a:t>Applying Zero Trust to XYZ's Network:</a:t>
            </a:r>
          </a:p>
          <a:p>
            <a:endParaRPr lang="en-US" sz="1600" dirty="0"/>
          </a:p>
          <a:p>
            <a:r>
              <a:rPr lang="en-US" sz="1600" b="1" dirty="0"/>
              <a:t>Understand devices and environment (Step 1 in Microsoft's approach):</a:t>
            </a:r>
          </a:p>
          <a:p>
            <a:r>
              <a:rPr lang="en-US" sz="1600" dirty="0"/>
              <a:t>Perform a thorough inventory of all devices connected to both the on-premises and virtual network environments.</a:t>
            </a:r>
          </a:p>
          <a:p>
            <a:r>
              <a:rPr lang="en-US" sz="1600" dirty="0"/>
              <a:t>Understand the data flows within XYZ's current network setup, including which devices communicate with each other and the outside world.</a:t>
            </a:r>
          </a:p>
          <a:p>
            <a:endParaRPr lang="en-US" sz="1600" dirty="0"/>
          </a:p>
          <a:p>
            <a:r>
              <a:rPr lang="en-US" sz="1600" b="1" dirty="0"/>
              <a:t>Identify compatible devices (Step 2 in Microsoft's approach):</a:t>
            </a:r>
          </a:p>
          <a:p>
            <a:r>
              <a:rPr lang="en-US" sz="1600" dirty="0"/>
              <a:t>Review XYZ's current device inventory to identify any that may not be compatible with Zero Trust architecture—these could include legacy systems or certain IoT devices.</a:t>
            </a:r>
          </a:p>
          <a:p>
            <a:r>
              <a:rPr lang="en-US" sz="1600" dirty="0"/>
              <a:t>Establish a policy that future device purchases must support Zero Trust protocols.</a:t>
            </a:r>
          </a:p>
          <a:p>
            <a:endParaRPr lang="en-US" sz="1600" dirty="0"/>
          </a:p>
          <a:p>
            <a:r>
              <a:rPr lang="en-US" sz="1600" b="1" dirty="0"/>
              <a:t>Design network segmentation and controls (Step 3 in Microsoft's approach):</a:t>
            </a:r>
          </a:p>
          <a:p>
            <a:r>
              <a:rPr lang="en-US" sz="1600" dirty="0"/>
              <a:t>Reconfigure the network into segmented zones based on the data's sensitivity and the principle of least privilege access.</a:t>
            </a:r>
          </a:p>
          <a:p>
            <a:r>
              <a:rPr lang="en-US" sz="1600" dirty="0"/>
              <a:t>For XYZ, this might involve redesigning the internal LAN, secure LAN, and management LAN to control traffic more </a:t>
            </a:r>
            <a:r>
              <a:rPr lang="en-US" sz="1600" dirty="0" err="1"/>
              <a:t>granely</a:t>
            </a:r>
            <a:r>
              <a:rPr lang="en-US" sz="1600" dirty="0"/>
              <a:t>, possibly adding additional segments for sensitive data.</a:t>
            </a:r>
          </a:p>
          <a:p>
            <a:r>
              <a:rPr lang="en-US" sz="1600" dirty="0"/>
              <a:t>Implement strict access controls for each segment. For example, the management LAN might require stronger authentication and monitoring compared to the internal LAN.</a:t>
            </a:r>
          </a:p>
          <a:p>
            <a:endParaRPr lang="en-US" sz="1600" dirty="0"/>
          </a:p>
          <a:p>
            <a:r>
              <a:rPr lang="en-US" sz="1600" b="1" dirty="0"/>
              <a:t>Automate deployment and management (Step 4 in Microsoft's approach):</a:t>
            </a:r>
          </a:p>
          <a:p>
            <a:r>
              <a:rPr lang="en-US" sz="1600" dirty="0"/>
              <a:t>Apply "network as code" principles to automate network configuration, aiming for consistent, repeatable, and error-free deployments.</a:t>
            </a:r>
          </a:p>
          <a:p>
            <a:r>
              <a:rPr lang="en-US" sz="1600" dirty="0"/>
              <a:t>Automation in XYZ’s context would mean developing templates for network configurations that can be applied across the different segments, possibly integrating with existing DevOps pipelines for efficiency.</a:t>
            </a:r>
          </a:p>
        </p:txBody>
      </p:sp>
    </p:spTree>
    <p:extLst>
      <p:ext uri="{BB962C8B-B14F-4D97-AF65-F5344CB8AC3E}">
        <p14:creationId xmlns:p14="http://schemas.microsoft.com/office/powerpoint/2010/main" val="157666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0DDDC-4B66-3323-1CCE-7D7D26CF7845}"/>
              </a:ext>
            </a:extLst>
          </p:cNvPr>
          <p:cNvSpPr txBox="1"/>
          <p:nvPr/>
        </p:nvSpPr>
        <p:spPr>
          <a:xfrm>
            <a:off x="238125" y="0"/>
            <a:ext cx="7296150" cy="10187404"/>
          </a:xfrm>
          <a:prstGeom prst="rect">
            <a:avLst/>
          </a:prstGeom>
          <a:noFill/>
        </p:spPr>
        <p:txBody>
          <a:bodyPr wrap="square">
            <a:spAutoFit/>
          </a:bodyPr>
          <a:lstStyle/>
          <a:p>
            <a:endParaRPr lang="en-US" sz="1600" dirty="0"/>
          </a:p>
          <a:p>
            <a:r>
              <a:rPr lang="en-US" sz="1600" b="1" dirty="0"/>
              <a:t>Design for inherent security:</a:t>
            </a:r>
          </a:p>
          <a:p>
            <a:endParaRPr lang="en-US" sz="1600" dirty="0"/>
          </a:p>
          <a:p>
            <a:r>
              <a:rPr lang="en-US" sz="1600" dirty="0"/>
              <a:t>Ensure that every layer of the network, from the edge devices to the core infrastructure, has built-in security measures.</a:t>
            </a:r>
          </a:p>
          <a:p>
            <a:r>
              <a:rPr lang="en-US" sz="1600" dirty="0"/>
              <a:t>In XYZ's diagram, ensure that the firewalls, routers, and even the connections to the Internet and between the on-premises and virtual networks are secure by design.</a:t>
            </a:r>
          </a:p>
          <a:p>
            <a:endParaRPr lang="en-US" sz="1600" dirty="0"/>
          </a:p>
          <a:p>
            <a:r>
              <a:rPr lang="en-US" sz="1600" b="1" dirty="0"/>
              <a:t>Deploy and manage with automation:</a:t>
            </a:r>
          </a:p>
          <a:p>
            <a:r>
              <a:rPr lang="en-US" sz="1600" dirty="0"/>
              <a:t>XYZ should look to automate as many security processes as possible, such as patch management, network configuration, and threat detection and response.</a:t>
            </a:r>
          </a:p>
          <a:p>
            <a:r>
              <a:rPr lang="en-US" sz="1600" dirty="0"/>
              <a:t>Optimize costs:</a:t>
            </a:r>
          </a:p>
          <a:p>
            <a:endParaRPr lang="en-US" sz="1600" dirty="0"/>
          </a:p>
          <a:p>
            <a:r>
              <a:rPr lang="en-US" sz="1600" dirty="0"/>
              <a:t>Evaluate the cost-effectiveness of security investments and find ways to maximize security while minimizing costs, such as using cloud-based security services where applicable.</a:t>
            </a:r>
          </a:p>
          <a:p>
            <a:endParaRPr lang="en-US" sz="1600" dirty="0"/>
          </a:p>
          <a:p>
            <a:r>
              <a:rPr lang="en-US" sz="1600" b="1" dirty="0"/>
              <a:t>Maintain a consistent user experience:</a:t>
            </a:r>
          </a:p>
          <a:p>
            <a:r>
              <a:rPr lang="en-US" sz="1600" dirty="0"/>
              <a:t>Any changes to security protocols and network configurations should not significantly impact the end-user experience. Ensure that access to resources is seamless, as long as the user is authenticated and authorized.</a:t>
            </a:r>
          </a:p>
          <a:p>
            <a:endParaRPr lang="en-US" sz="1600" dirty="0"/>
          </a:p>
          <a:p>
            <a:r>
              <a:rPr lang="en-US" sz="1600" b="1" dirty="0"/>
              <a:t>Establish Transparent Visibility:</a:t>
            </a:r>
            <a:endParaRPr lang="en-US" sz="1600" dirty="0"/>
          </a:p>
          <a:p>
            <a:r>
              <a:rPr lang="en-US" sz="1600" dirty="0"/>
              <a:t>Ensure that XYZ's IT security has visibility into all the network segments, especially when devices move between them.</a:t>
            </a:r>
          </a:p>
          <a:p>
            <a:endParaRPr lang="en-US" sz="1600" dirty="0"/>
          </a:p>
          <a:p>
            <a:r>
              <a:rPr lang="en-US" sz="1600" b="1" dirty="0"/>
              <a:t>Incorporate Trusted and Untrusted Devices:</a:t>
            </a:r>
            <a:endParaRPr lang="en-US" sz="1600" dirty="0"/>
          </a:p>
          <a:p>
            <a:r>
              <a:rPr lang="en-US" sz="1600" dirty="0"/>
              <a:t>Adopt a posture where all devices are considered untrusted until verified. Even devices within the network's internal structure should be treated with the same level of scrutiny as external devices.</a:t>
            </a:r>
          </a:p>
          <a:p>
            <a:endParaRPr lang="en-US" sz="1600" dirty="0"/>
          </a:p>
          <a:p>
            <a:r>
              <a:rPr lang="en-US" sz="1600" b="1" dirty="0"/>
              <a:t>Implement Controls:</a:t>
            </a:r>
          </a:p>
          <a:p>
            <a:r>
              <a:rPr lang="en-US" sz="1600" dirty="0"/>
              <a:t>Define clear controls for how devices connect and communicate throughout the network. Controls should cover user access, device compliance, application usage, and data security.</a:t>
            </a:r>
          </a:p>
          <a:p>
            <a:r>
              <a:rPr lang="en-US" sz="1600" dirty="0"/>
              <a:t>To apply these changes to the diagram, one would start by adding authentication points at every interaction, revising the network to include segmentation layers with access controls, and possibly adding a centralized identity management system to verify and manage user access across the network.</a:t>
            </a:r>
          </a:p>
        </p:txBody>
      </p:sp>
    </p:spTree>
    <p:extLst>
      <p:ext uri="{BB962C8B-B14F-4D97-AF65-F5344CB8AC3E}">
        <p14:creationId xmlns:p14="http://schemas.microsoft.com/office/powerpoint/2010/main" val="15234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dirty="0">
                <a:latin typeface="Open Sans"/>
                <a:ea typeface="Open Sans"/>
                <a:cs typeface="Open Sans"/>
                <a:sym typeface="Open Sans"/>
              </a:rPr>
              <a:t>Paste your Network Diagram here:</a:t>
            </a:r>
            <a:endParaRPr sz="18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descr="A diagram of a computer network&#10;&#10;Description automatically generated">
            <a:extLst>
              <a:ext uri="{FF2B5EF4-FFF2-40B4-BE49-F238E27FC236}">
                <a16:creationId xmlns:a16="http://schemas.microsoft.com/office/drawing/2014/main" id="{9FF7E170-8FF7-82CF-5693-7B7D54D32334}"/>
              </a:ext>
            </a:extLst>
          </p:cNvPr>
          <p:cNvPicPr>
            <a:picLocks noChangeAspect="1"/>
          </p:cNvPicPr>
          <p:nvPr/>
        </p:nvPicPr>
        <p:blipFill>
          <a:blip r:embed="rId3"/>
          <a:stretch>
            <a:fillRect/>
          </a:stretch>
        </p:blipFill>
        <p:spPr>
          <a:xfrm>
            <a:off x="0" y="3567144"/>
            <a:ext cx="7772400" cy="5895912"/>
          </a:xfrm>
          <a:prstGeom prst="rect">
            <a:avLst/>
          </a:prstGeom>
          <a:ln>
            <a:solidFill>
              <a:schemeClr val="tx1"/>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network&#10;&#10;Description automatically generated">
            <a:extLst>
              <a:ext uri="{FF2B5EF4-FFF2-40B4-BE49-F238E27FC236}">
                <a16:creationId xmlns:a16="http://schemas.microsoft.com/office/drawing/2014/main" id="{5707960D-3DBE-D0EB-9474-6FAEC5505FCF}"/>
              </a:ext>
            </a:extLst>
          </p:cNvPr>
          <p:cNvPicPr>
            <a:picLocks noChangeAspect="1"/>
          </p:cNvPicPr>
          <p:nvPr/>
        </p:nvPicPr>
        <p:blipFill>
          <a:blip r:embed="rId2"/>
          <a:stretch>
            <a:fillRect/>
          </a:stretch>
        </p:blipFill>
        <p:spPr>
          <a:xfrm>
            <a:off x="0" y="2081244"/>
            <a:ext cx="7772400" cy="5895912"/>
          </a:xfrm>
          <a:prstGeom prst="rect">
            <a:avLst/>
          </a:prstGeom>
        </p:spPr>
      </p:pic>
    </p:spTree>
    <p:extLst>
      <p:ext uri="{BB962C8B-B14F-4D97-AF65-F5344CB8AC3E}">
        <p14:creationId xmlns:p14="http://schemas.microsoft.com/office/powerpoint/2010/main" val="2630638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5" name="TextBox 4">
            <a:extLst>
              <a:ext uri="{FF2B5EF4-FFF2-40B4-BE49-F238E27FC236}">
                <a16:creationId xmlns:a16="http://schemas.microsoft.com/office/drawing/2014/main" id="{2308278F-4207-D847-259C-5641D4C74A21}"/>
              </a:ext>
            </a:extLst>
          </p:cNvPr>
          <p:cNvSpPr txBox="1"/>
          <p:nvPr/>
        </p:nvSpPr>
        <p:spPr>
          <a:xfrm>
            <a:off x="264900" y="2414296"/>
            <a:ext cx="7242600" cy="6771084"/>
          </a:xfrm>
          <a:prstGeom prst="rect">
            <a:avLst/>
          </a:prstGeom>
          <a:noFill/>
        </p:spPr>
        <p:txBody>
          <a:bodyPr wrap="square">
            <a:spAutoFit/>
          </a:bodyPr>
          <a:lstStyle/>
          <a:p>
            <a:r>
              <a:rPr lang="en-US" b="1" dirty="0"/>
              <a:t>Traditional Secure Network Architecture:</a:t>
            </a:r>
          </a:p>
          <a:p>
            <a:r>
              <a:rPr lang="en-US" b="1" dirty="0"/>
              <a:t>Perimeter-Based Security:</a:t>
            </a:r>
          </a:p>
          <a:p>
            <a:r>
              <a:rPr lang="en-US" dirty="0"/>
              <a:t>Trust is established once inside the network.</a:t>
            </a:r>
          </a:p>
          <a:p>
            <a:r>
              <a:rPr lang="en-US" dirty="0"/>
              <a:t>Emphasis on strong external defenses, with less rigorous internal controls.</a:t>
            </a:r>
          </a:p>
          <a:p>
            <a:endParaRPr lang="en-US" dirty="0"/>
          </a:p>
          <a:p>
            <a:r>
              <a:rPr lang="en-US" b="1" dirty="0"/>
              <a:t>Network Segmentation:</a:t>
            </a:r>
          </a:p>
          <a:p>
            <a:r>
              <a:rPr lang="en-US" dirty="0"/>
              <a:t>Basic segmentation typically includes public and private DMZs, along with internal and management LANs.</a:t>
            </a:r>
          </a:p>
          <a:p>
            <a:r>
              <a:rPr lang="en-US" dirty="0"/>
              <a:t>Access controls within the network can be less strict, assuming internal traffic is more trustworthy.</a:t>
            </a:r>
          </a:p>
          <a:p>
            <a:endParaRPr lang="en-US" dirty="0"/>
          </a:p>
          <a:p>
            <a:r>
              <a:rPr lang="en-US" b="1" dirty="0"/>
              <a:t>Device Trust:</a:t>
            </a:r>
          </a:p>
          <a:p>
            <a:r>
              <a:rPr lang="en-US" dirty="0"/>
              <a:t>Devices inside the network are generally trusted.</a:t>
            </a:r>
          </a:p>
          <a:p>
            <a:r>
              <a:rPr lang="en-US" dirty="0"/>
              <a:t>There's a clear distinction between company-managed (trusted) devices and others.</a:t>
            </a:r>
          </a:p>
          <a:p>
            <a:endParaRPr lang="en-US" dirty="0"/>
          </a:p>
          <a:p>
            <a:r>
              <a:rPr lang="en-US" b="1" dirty="0"/>
              <a:t>Identity and Access Management:</a:t>
            </a:r>
          </a:p>
          <a:p>
            <a:r>
              <a:rPr lang="en-US" dirty="0"/>
              <a:t>User identity verification might be less stringent within the internal network.</a:t>
            </a:r>
          </a:p>
          <a:p>
            <a:r>
              <a:rPr lang="en-US" dirty="0"/>
              <a:t>Often relies on single-factor or less robust multi-factor authentication methods.</a:t>
            </a:r>
          </a:p>
          <a:p>
            <a:endParaRPr lang="en-US" dirty="0"/>
          </a:p>
          <a:p>
            <a:r>
              <a:rPr lang="en-US" b="1" dirty="0"/>
              <a:t>Data Protection:</a:t>
            </a:r>
          </a:p>
          <a:p>
            <a:r>
              <a:rPr lang="en-US" dirty="0"/>
              <a:t>Data security focused on perimeter defense; once inside the perimeter, data is less protected.</a:t>
            </a:r>
          </a:p>
          <a:p>
            <a:r>
              <a:rPr lang="en-US" dirty="0"/>
              <a:t>Encryption may not be uniformly enforced internally.</a:t>
            </a:r>
          </a:p>
          <a:p>
            <a:endParaRPr lang="en-US" dirty="0"/>
          </a:p>
          <a:p>
            <a:r>
              <a:rPr lang="en-US" b="1" dirty="0"/>
              <a:t>Application Security:</a:t>
            </a:r>
          </a:p>
          <a:p>
            <a:r>
              <a:rPr lang="en-US" dirty="0"/>
              <a:t>Applications within the internal network might have implicit trust and easier access.</a:t>
            </a:r>
          </a:p>
          <a:p>
            <a:endParaRPr lang="en-US" dirty="0"/>
          </a:p>
          <a:p>
            <a:r>
              <a:rPr lang="en-US" b="1" dirty="0"/>
              <a:t>Infrastructure Management:</a:t>
            </a:r>
          </a:p>
          <a:p>
            <a:r>
              <a:rPr lang="en-US" dirty="0"/>
              <a:t>Centralized management with emphasis on protecting critical infrastructure components.</a:t>
            </a:r>
          </a:p>
          <a:p>
            <a:r>
              <a:rPr lang="en-US" dirty="0"/>
              <a:t>Limited micro-segmentation and often relies on traditional firewall rules.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6" name="TextBox 5">
            <a:extLst>
              <a:ext uri="{FF2B5EF4-FFF2-40B4-BE49-F238E27FC236}">
                <a16:creationId xmlns:a16="http://schemas.microsoft.com/office/drawing/2014/main" id="{DD9769C7-553F-E67A-DCE8-33092B17628E}"/>
              </a:ext>
            </a:extLst>
          </p:cNvPr>
          <p:cNvSpPr txBox="1"/>
          <p:nvPr/>
        </p:nvSpPr>
        <p:spPr>
          <a:xfrm>
            <a:off x="275771" y="350996"/>
            <a:ext cx="7271658" cy="7632859"/>
          </a:xfrm>
          <a:prstGeom prst="rect">
            <a:avLst/>
          </a:prstGeom>
          <a:noFill/>
        </p:spPr>
        <p:txBody>
          <a:bodyPr wrap="square">
            <a:spAutoFit/>
          </a:bodyPr>
          <a:lstStyle/>
          <a:p>
            <a:r>
              <a:rPr lang="en-US" b="1" dirty="0"/>
              <a:t>Zero Trust Network Architecture:</a:t>
            </a:r>
          </a:p>
          <a:p>
            <a:endParaRPr lang="en-US" dirty="0"/>
          </a:p>
          <a:p>
            <a:r>
              <a:rPr lang="en-US" b="1" dirty="0"/>
              <a:t>Never Trust, Always Verify:</a:t>
            </a:r>
          </a:p>
          <a:p>
            <a:r>
              <a:rPr lang="en-US" dirty="0"/>
              <a:t>Trust is never assumed, regardless of location; verification is required for every access request.</a:t>
            </a:r>
          </a:p>
          <a:p>
            <a:r>
              <a:rPr lang="en-US" dirty="0"/>
              <a:t>Emphasis is on continuous authentication and authorization for all users and devices.</a:t>
            </a:r>
          </a:p>
          <a:p>
            <a:endParaRPr lang="en-US" dirty="0"/>
          </a:p>
          <a:p>
            <a:r>
              <a:rPr lang="en-US" b="1" dirty="0"/>
              <a:t>Granular Network Segmentation:</a:t>
            </a:r>
          </a:p>
          <a:p>
            <a:r>
              <a:rPr lang="en-US" dirty="0"/>
              <a:t>Extensive micro-segmentation down to the individual workload level.</a:t>
            </a:r>
          </a:p>
          <a:p>
            <a:r>
              <a:rPr lang="en-US" dirty="0"/>
              <a:t>Strict access controls are enforced throughout the network, not just at the perimeter.</a:t>
            </a:r>
          </a:p>
          <a:p>
            <a:endParaRPr lang="en-US" dirty="0"/>
          </a:p>
          <a:p>
            <a:r>
              <a:rPr lang="en-US" b="1" dirty="0"/>
              <a:t>Device Posture Check:</a:t>
            </a:r>
          </a:p>
          <a:p>
            <a:r>
              <a:rPr lang="en-US" dirty="0"/>
              <a:t>All devices are treated as potentially hostile. Compliance and security posture are continually assessed.</a:t>
            </a:r>
          </a:p>
          <a:p>
            <a:r>
              <a:rPr lang="en-US" dirty="0"/>
              <a:t>There's no distinction between internal and external devices in terms of trust.</a:t>
            </a:r>
          </a:p>
          <a:p>
            <a:endParaRPr lang="en-US" dirty="0"/>
          </a:p>
          <a:p>
            <a:r>
              <a:rPr lang="en-US" b="1" dirty="0"/>
              <a:t>Identity and Access Management (IAM):</a:t>
            </a:r>
          </a:p>
          <a:p>
            <a:r>
              <a:rPr lang="en-US" dirty="0"/>
              <a:t>Strong IAM controls are in place with multi-factor authentication as a standard for all users, both on-premises and remote.</a:t>
            </a:r>
          </a:p>
          <a:p>
            <a:r>
              <a:rPr lang="en-US" dirty="0"/>
              <a:t>Dynamic access controls that can adjust permissions based on the context of the access request.</a:t>
            </a:r>
          </a:p>
          <a:p>
            <a:endParaRPr lang="en-US" dirty="0"/>
          </a:p>
          <a:p>
            <a:r>
              <a:rPr lang="en-US" b="1" dirty="0"/>
              <a:t>Data-Centric Security:</a:t>
            </a:r>
          </a:p>
          <a:p>
            <a:r>
              <a:rPr lang="en-US" dirty="0"/>
              <a:t>Data is protected throughout the network with encryption, both at rest and in transit.</a:t>
            </a:r>
          </a:p>
          <a:p>
            <a:r>
              <a:rPr lang="en-US" dirty="0"/>
              <a:t>Access to data is tightly controlled based on user roles and the sensitivity of the data.</a:t>
            </a:r>
          </a:p>
          <a:p>
            <a:endParaRPr lang="en-US" dirty="0"/>
          </a:p>
          <a:p>
            <a:r>
              <a:rPr lang="en-US" b="1" dirty="0"/>
              <a:t>Application-Level Security:</a:t>
            </a:r>
          </a:p>
          <a:p>
            <a:r>
              <a:rPr lang="en-US" dirty="0"/>
              <a:t>Applications must authenticate and sessions are continuously monitored.</a:t>
            </a:r>
          </a:p>
          <a:p>
            <a:r>
              <a:rPr lang="en-US" dirty="0"/>
              <a:t>Access to applications is based on user identity and context.</a:t>
            </a:r>
          </a:p>
          <a:p>
            <a:endParaRPr lang="en-US" dirty="0"/>
          </a:p>
          <a:p>
            <a:r>
              <a:rPr lang="en-US" b="1" dirty="0"/>
              <a:t>Infrastructure as Code (</a:t>
            </a:r>
            <a:r>
              <a:rPr lang="en-US" b="1" dirty="0" err="1"/>
              <a:t>IaC</a:t>
            </a:r>
            <a:r>
              <a:rPr lang="en-US" b="1" dirty="0"/>
              <a:t>):</a:t>
            </a:r>
          </a:p>
          <a:p>
            <a:r>
              <a:rPr lang="en-US" dirty="0"/>
              <a:t>The infrastructure is managed as code, allowing for consistent, repeatable, and secure deployments.</a:t>
            </a:r>
          </a:p>
          <a:p>
            <a:r>
              <a:rPr lang="en-US" dirty="0"/>
              <a:t>Enhanced visibility and control over infrastructure components, with the ability to respond quickly to changes or threats.</a:t>
            </a:r>
          </a:p>
        </p:txBody>
      </p:sp>
    </p:spTree>
    <p:extLst>
      <p:ext uri="{BB962C8B-B14F-4D97-AF65-F5344CB8AC3E}">
        <p14:creationId xmlns:p14="http://schemas.microsoft.com/office/powerpoint/2010/main" val="260488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So your next task is to go the Project Workspace in the classroom, and build out the enterprise network in Azure!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using your own Azure account, first of all you should create a resource group called ‘entp-project’.</a:t>
            </a:r>
            <a:endParaRPr sz="18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dirty="0">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of your network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2.1.1 Screenshot</a:t>
            </a:r>
            <a:endParaRPr sz="3600" b="1" dirty="0"/>
          </a:p>
          <a:p>
            <a:pPr marL="0" lvl="0" indent="0" algn="l" rtl="0">
              <a:lnSpc>
                <a:spcPct val="115000"/>
              </a:lnSpc>
              <a:spcBef>
                <a:spcPts val="1200"/>
              </a:spcBef>
              <a:spcAft>
                <a:spcPts val="1200"/>
              </a:spcAft>
              <a:buClr>
                <a:schemeClr val="dk1"/>
              </a:buClr>
              <a:buSzPts val="1100"/>
              <a:buFont typeface="Arial"/>
              <a:buNone/>
            </a:pPr>
            <a:r>
              <a:rPr lang="en" sz="2000" b="1" dirty="0">
                <a:solidFill>
                  <a:schemeClr val="dk2"/>
                </a:solidFill>
              </a:rPr>
              <a:t>Create two Azure Virtual Networks in the resource group ‘entp-project’. Label one for your DMZ and one as your Internal.</a:t>
            </a:r>
            <a:endParaRPr sz="2000" b="1" dirty="0"/>
          </a:p>
        </p:txBody>
      </p:sp>
      <p:pic>
        <p:nvPicPr>
          <p:cNvPr id="5" name="Picture 4" descr="A screenshot of a computer&#10;&#10;Description automatically generated">
            <a:extLst>
              <a:ext uri="{FF2B5EF4-FFF2-40B4-BE49-F238E27FC236}">
                <a16:creationId xmlns:a16="http://schemas.microsoft.com/office/drawing/2014/main" id="{ADA3DAD9-D7E5-7AE5-589F-0C4A0C82EAFC}"/>
              </a:ext>
            </a:extLst>
          </p:cNvPr>
          <p:cNvPicPr>
            <a:picLocks noChangeAspect="1"/>
          </p:cNvPicPr>
          <p:nvPr/>
        </p:nvPicPr>
        <p:blipFill>
          <a:blip r:embed="rId3"/>
          <a:stretch>
            <a:fillRect/>
          </a:stretch>
        </p:blipFill>
        <p:spPr>
          <a:xfrm>
            <a:off x="0" y="2438529"/>
            <a:ext cx="7772400" cy="19047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pic>
        <p:nvPicPr>
          <p:cNvPr id="5" name="Picture 4" descr="A screenshot of a computer&#10;&#10;Description automatically generated">
            <a:extLst>
              <a:ext uri="{FF2B5EF4-FFF2-40B4-BE49-F238E27FC236}">
                <a16:creationId xmlns:a16="http://schemas.microsoft.com/office/drawing/2014/main" id="{DEE39637-EA50-5C77-E6C7-74025EABC4B9}"/>
              </a:ext>
            </a:extLst>
          </p:cNvPr>
          <p:cNvPicPr>
            <a:picLocks noChangeAspect="1"/>
          </p:cNvPicPr>
          <p:nvPr/>
        </p:nvPicPr>
        <p:blipFill>
          <a:blip r:embed="rId3"/>
          <a:stretch>
            <a:fillRect/>
          </a:stretch>
        </p:blipFill>
        <p:spPr>
          <a:xfrm>
            <a:off x="142246" y="2613660"/>
            <a:ext cx="7487908" cy="2582227"/>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pic>
        <p:nvPicPr>
          <p:cNvPr id="5" name="Picture 4" descr="A screenshot of a computer&#10;&#10;Description automatically generated">
            <a:extLst>
              <a:ext uri="{FF2B5EF4-FFF2-40B4-BE49-F238E27FC236}">
                <a16:creationId xmlns:a16="http://schemas.microsoft.com/office/drawing/2014/main" id="{AF8F7D75-B004-D6AD-6109-8D40389A355D}"/>
              </a:ext>
            </a:extLst>
          </p:cNvPr>
          <p:cNvPicPr>
            <a:picLocks noChangeAspect="1"/>
          </p:cNvPicPr>
          <p:nvPr/>
        </p:nvPicPr>
        <p:blipFill>
          <a:blip r:embed="rId3"/>
          <a:stretch>
            <a:fillRect/>
          </a:stretch>
        </p:blipFill>
        <p:spPr>
          <a:xfrm>
            <a:off x="0" y="3287882"/>
            <a:ext cx="7772400" cy="2492036"/>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9234</TotalTime>
  <Words>3494</Words>
  <Application>Microsoft Office PowerPoint</Application>
  <PresentationFormat>Custom</PresentationFormat>
  <Paragraphs>356</Paragraphs>
  <Slides>42</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42</vt:i4>
      </vt:variant>
    </vt:vector>
  </HeadingPairs>
  <TitlesOfParts>
    <vt:vector size="51" baseType="lpstr">
      <vt:lpstr>Open Sans</vt:lpstr>
      <vt:lpstr>Arial</vt:lpstr>
      <vt:lpstr>Helvetica Neue</vt:lpstr>
      <vt:lpstr>Open Sans Light</vt:lpstr>
      <vt:lpstr>Google Sans</vt:lpstr>
      <vt:lpstr>Simple Light</vt:lpstr>
      <vt:lpstr>Simple Light</vt:lpstr>
      <vt:lpstr>Simple Light</vt:lpstr>
      <vt:lpstr>White</vt:lpstr>
      <vt:lpstr>Project: Securing the Perimeter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PowerPoint Presentation</vt:lpstr>
      <vt:lpstr>PowerPoint Presentation</vt:lpstr>
      <vt:lpstr>Section 4: Zero Trust Model</vt:lpstr>
      <vt:lpstr>4.1 Zero Trust Model</vt:lpstr>
      <vt:lpstr>PowerPoint Presentation</vt:lpstr>
      <vt:lpstr>PowerPoint Presentation</vt:lpstr>
      <vt:lpstr>PowerPoint Presentation</vt:lpstr>
      <vt:lpstr>4.2 Modern Architecture vs. Zero Trust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osman mohammed</cp:lastModifiedBy>
  <cp:revision>72</cp:revision>
  <dcterms:modified xsi:type="dcterms:W3CDTF">2024-04-09T05:30:44Z</dcterms:modified>
</cp:coreProperties>
</file>