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1"/>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7772400" cy="10058400"/>
  <p:notesSz cx="6858000" cy="9144000"/>
  <p:embeddedFontLst>
    <p:embeddedFont>
      <p:font typeface="Helvetica Neue" panose="020B060402020202020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B0306030504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9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Project:</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Securing the Perimeter</a:t>
            </a:r>
            <a:endParaRPr sz="4000" b="1" dirty="0">
              <a:solidFill>
                <a:srgbClr val="FFFFFF"/>
              </a:solidFill>
            </a:endParaRPr>
          </a:p>
          <a:p>
            <a:pPr marL="0" lvl="0" indent="0" algn="ctr" rtl="0">
              <a:lnSpc>
                <a:spcPct val="115000"/>
              </a:lnSpc>
              <a:spcBef>
                <a:spcPts val="0"/>
              </a:spcBef>
              <a:spcAft>
                <a:spcPts val="0"/>
              </a:spcAft>
              <a:buNone/>
            </a:pPr>
            <a:endParaRPr sz="4000" b="1" dirty="0">
              <a:solidFill>
                <a:srgbClr val="FFFFFF"/>
              </a:solidFill>
            </a:endParaRPr>
          </a:p>
          <a:p>
            <a:pPr marL="0" lvl="0" indent="0" algn="l" rtl="0">
              <a:spcBef>
                <a:spcPts val="0"/>
              </a:spcBef>
              <a:spcAft>
                <a:spcPts val="0"/>
              </a:spcAft>
              <a:buNone/>
            </a:pPr>
            <a:endParaRPr dirty="0"/>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Osman Mohammed: </a:t>
            </a:r>
            <a:endParaRPr sz="4000" dirty="0">
              <a:solidFill>
                <a:srgbClr val="FFFFFF"/>
              </a:solidFill>
            </a:endParaRPr>
          </a:p>
          <a:p>
            <a:pPr algn="ctr">
              <a:lnSpc>
                <a:spcPct val="115000"/>
              </a:lnSpc>
            </a:pPr>
            <a:r>
              <a:rPr lang="en-US" sz="4000" dirty="0">
                <a:solidFill>
                  <a:srgbClr val="FFFFFF"/>
                </a:solidFill>
              </a:rPr>
              <a:t>03/31/2024</a:t>
            </a:r>
            <a:endParaRPr sz="4000" dirty="0">
              <a:solidFill>
                <a:srgbClr val="FFFFFF"/>
              </a:solidFill>
            </a:endParaRPr>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2.2.1 Screenshot</a:t>
            </a:r>
            <a:endParaRPr sz="3600" b="1" dirty="0"/>
          </a:p>
          <a:p>
            <a:pPr marL="0" lvl="0" indent="0" algn="l" rtl="0">
              <a:lnSpc>
                <a:spcPct val="115000"/>
              </a:lnSpc>
              <a:spcBef>
                <a:spcPts val="1200"/>
              </a:spcBef>
              <a:spcAft>
                <a:spcPts val="1200"/>
              </a:spcAft>
              <a:buNone/>
            </a:pPr>
            <a:r>
              <a:rPr lang="en" sz="1800" b="1" dirty="0">
                <a:solidFill>
                  <a:schemeClr val="dk2"/>
                </a:solidFill>
              </a:rPr>
              <a:t>Create one VM in each of your public and private DMZ subnets. Please only use Standard_B1s for your VM size and select the Linux Ubuntu 18.04 image, otherwise you will encounter an error.</a:t>
            </a:r>
            <a:endParaRPr sz="1800" b="1" dirty="0">
              <a:solidFill>
                <a:schemeClr val="dk2"/>
              </a:solidFill>
            </a:endParaRPr>
          </a:p>
        </p:txBody>
      </p:sp>
      <p:pic>
        <p:nvPicPr>
          <p:cNvPr id="11" name="Picture 10" descr="A screenshot of a computer&#10;&#10;Description automatically generated">
            <a:extLst>
              <a:ext uri="{FF2B5EF4-FFF2-40B4-BE49-F238E27FC236}">
                <a16:creationId xmlns:a16="http://schemas.microsoft.com/office/drawing/2014/main" id="{35EBC6E1-6BBE-BE89-BA0E-345EA7B72391}"/>
              </a:ext>
            </a:extLst>
          </p:cNvPr>
          <p:cNvPicPr>
            <a:picLocks noChangeAspect="1"/>
          </p:cNvPicPr>
          <p:nvPr/>
        </p:nvPicPr>
        <p:blipFill>
          <a:blip r:embed="rId3"/>
          <a:stretch>
            <a:fillRect/>
          </a:stretch>
        </p:blipFill>
        <p:spPr>
          <a:xfrm>
            <a:off x="499879" y="2883686"/>
            <a:ext cx="6772641" cy="2145514"/>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CEDA7670-F441-85CE-BED4-DC423A500563}"/>
              </a:ext>
            </a:extLst>
          </p:cNvPr>
          <p:cNvPicPr>
            <a:picLocks noChangeAspect="1"/>
          </p:cNvPicPr>
          <p:nvPr/>
        </p:nvPicPr>
        <p:blipFill>
          <a:blip r:embed="rId4"/>
          <a:stretch>
            <a:fillRect/>
          </a:stretch>
        </p:blipFill>
        <p:spPr>
          <a:xfrm>
            <a:off x="499879" y="5765800"/>
            <a:ext cx="6796017" cy="1868672"/>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pic>
        <p:nvPicPr>
          <p:cNvPr id="13" name="Picture 12" descr="A screenshot of a computer&#10;&#10;Description automatically generated">
            <a:extLst>
              <a:ext uri="{FF2B5EF4-FFF2-40B4-BE49-F238E27FC236}">
                <a16:creationId xmlns:a16="http://schemas.microsoft.com/office/drawing/2014/main" id="{50FDA17B-C973-C4BF-78BF-ABED7E75479B}"/>
              </a:ext>
            </a:extLst>
          </p:cNvPr>
          <p:cNvPicPr>
            <a:picLocks noChangeAspect="1"/>
          </p:cNvPicPr>
          <p:nvPr/>
        </p:nvPicPr>
        <p:blipFill>
          <a:blip r:embed="rId3"/>
          <a:stretch>
            <a:fillRect/>
          </a:stretch>
        </p:blipFill>
        <p:spPr>
          <a:xfrm>
            <a:off x="0" y="2382068"/>
            <a:ext cx="7772400" cy="2119264"/>
          </a:xfrm>
          <a:prstGeom prst="rect">
            <a:avLst/>
          </a:prstGeom>
          <a:ln>
            <a:solidFill>
              <a:schemeClr val="tx1"/>
            </a:solidFill>
          </a:ln>
        </p:spPr>
      </p:pic>
      <p:pic>
        <p:nvPicPr>
          <p:cNvPr id="15" name="Picture 14" descr="A screenshot of a computer&#10;&#10;Description automatically generated">
            <a:extLst>
              <a:ext uri="{FF2B5EF4-FFF2-40B4-BE49-F238E27FC236}">
                <a16:creationId xmlns:a16="http://schemas.microsoft.com/office/drawing/2014/main" id="{6CB1334A-82E2-05BC-2D05-26CF02993369}"/>
              </a:ext>
            </a:extLst>
          </p:cNvPr>
          <p:cNvPicPr>
            <a:picLocks noChangeAspect="1"/>
          </p:cNvPicPr>
          <p:nvPr/>
        </p:nvPicPr>
        <p:blipFill>
          <a:blip r:embed="rId4"/>
          <a:stretch>
            <a:fillRect/>
          </a:stretch>
        </p:blipFill>
        <p:spPr>
          <a:xfrm>
            <a:off x="0" y="4559576"/>
            <a:ext cx="7772400" cy="2143557"/>
          </a:xfrm>
          <a:prstGeom prst="rect">
            <a:avLst/>
          </a:prstGeom>
          <a:ln>
            <a:solidFill>
              <a:schemeClr val="tx1"/>
            </a:solidFill>
          </a:ln>
        </p:spPr>
      </p:pic>
      <p:pic>
        <p:nvPicPr>
          <p:cNvPr id="17" name="Picture 16" descr="A screenshot of a computer&#10;&#10;Description automatically generated">
            <a:extLst>
              <a:ext uri="{FF2B5EF4-FFF2-40B4-BE49-F238E27FC236}">
                <a16:creationId xmlns:a16="http://schemas.microsoft.com/office/drawing/2014/main" id="{09609C6B-0483-4D2E-99C6-E2556DE06C2C}"/>
              </a:ext>
            </a:extLst>
          </p:cNvPr>
          <p:cNvPicPr>
            <a:picLocks noChangeAspect="1"/>
          </p:cNvPicPr>
          <p:nvPr/>
        </p:nvPicPr>
        <p:blipFill>
          <a:blip r:embed="rId4"/>
          <a:stretch>
            <a:fillRect/>
          </a:stretch>
        </p:blipFill>
        <p:spPr>
          <a:xfrm>
            <a:off x="0" y="6703133"/>
            <a:ext cx="7772400" cy="2143557"/>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2.3.1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DMZ. </a:t>
            </a:r>
            <a:endParaRPr sz="1800" b="1" dirty="0">
              <a:solidFill>
                <a:schemeClr val="dk2"/>
              </a:solidFill>
            </a:endParaRPr>
          </a:p>
        </p:txBody>
      </p:sp>
      <p:sp>
        <p:nvSpPr>
          <p:cNvPr id="4" name="TextBox 3">
            <a:extLst>
              <a:ext uri="{FF2B5EF4-FFF2-40B4-BE49-F238E27FC236}">
                <a16:creationId xmlns:a16="http://schemas.microsoft.com/office/drawing/2014/main" id="{3FDF5269-F00E-BEC2-B6C6-702BACBCFD6D}"/>
              </a:ext>
            </a:extLst>
          </p:cNvPr>
          <p:cNvSpPr txBox="1"/>
          <p:nvPr/>
        </p:nvSpPr>
        <p:spPr>
          <a:xfrm>
            <a:off x="264945" y="1977471"/>
            <a:ext cx="3175000" cy="369332"/>
          </a:xfrm>
          <a:prstGeom prst="rect">
            <a:avLst/>
          </a:prstGeom>
          <a:noFill/>
        </p:spPr>
        <p:txBody>
          <a:bodyPr wrap="square" rtlCol="0">
            <a:spAutoFit/>
          </a:bodyPr>
          <a:lstStyle/>
          <a:p>
            <a:r>
              <a:rPr lang="en-US" sz="1800" dirty="0"/>
              <a:t>DMZ - Public</a:t>
            </a:r>
          </a:p>
        </p:txBody>
      </p:sp>
      <p:sp>
        <p:nvSpPr>
          <p:cNvPr id="6" name="TextBox 5">
            <a:extLst>
              <a:ext uri="{FF2B5EF4-FFF2-40B4-BE49-F238E27FC236}">
                <a16:creationId xmlns:a16="http://schemas.microsoft.com/office/drawing/2014/main" id="{05438C76-E70E-10B1-FA8C-8BCCCA36E70F}"/>
              </a:ext>
            </a:extLst>
          </p:cNvPr>
          <p:cNvSpPr txBox="1"/>
          <p:nvPr/>
        </p:nvSpPr>
        <p:spPr>
          <a:xfrm>
            <a:off x="264945" y="5572613"/>
            <a:ext cx="3886200" cy="307777"/>
          </a:xfrm>
          <a:prstGeom prst="rect">
            <a:avLst/>
          </a:prstGeom>
          <a:noFill/>
        </p:spPr>
        <p:txBody>
          <a:bodyPr wrap="square">
            <a:spAutoFit/>
          </a:bodyPr>
          <a:lstStyle/>
          <a:p>
            <a:r>
              <a:rPr lang="en-US" sz="1400" dirty="0"/>
              <a:t>DMZ - Private</a:t>
            </a:r>
          </a:p>
        </p:txBody>
      </p:sp>
      <p:pic>
        <p:nvPicPr>
          <p:cNvPr id="10" name="Picture 9" descr="A screenshot of a computer&#10;&#10;Description automatically generated">
            <a:extLst>
              <a:ext uri="{FF2B5EF4-FFF2-40B4-BE49-F238E27FC236}">
                <a16:creationId xmlns:a16="http://schemas.microsoft.com/office/drawing/2014/main" id="{09312FC5-982B-2BF0-17C6-2323F23CF5A1}"/>
              </a:ext>
            </a:extLst>
          </p:cNvPr>
          <p:cNvPicPr>
            <a:picLocks noChangeAspect="1"/>
          </p:cNvPicPr>
          <p:nvPr/>
        </p:nvPicPr>
        <p:blipFill>
          <a:blip r:embed="rId3"/>
          <a:stretch>
            <a:fillRect/>
          </a:stretch>
        </p:blipFill>
        <p:spPr>
          <a:xfrm>
            <a:off x="0" y="2560015"/>
            <a:ext cx="7772400" cy="2442754"/>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0C89BB10-8D91-3932-2C7E-545A42D774B7}"/>
              </a:ext>
            </a:extLst>
          </p:cNvPr>
          <p:cNvPicPr>
            <a:picLocks noChangeAspect="1"/>
          </p:cNvPicPr>
          <p:nvPr/>
        </p:nvPicPr>
        <p:blipFill>
          <a:blip r:embed="rId4"/>
          <a:stretch>
            <a:fillRect/>
          </a:stretch>
        </p:blipFill>
        <p:spPr>
          <a:xfrm>
            <a:off x="0" y="6087274"/>
            <a:ext cx="7772400" cy="2412307"/>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2.3.2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Internal network. </a:t>
            </a:r>
            <a:endParaRPr sz="1800" b="1" dirty="0">
              <a:solidFill>
                <a:schemeClr val="dk2"/>
              </a:solidFill>
            </a:endParaRPr>
          </a:p>
        </p:txBody>
      </p:sp>
      <p:sp>
        <p:nvSpPr>
          <p:cNvPr id="2" name="TextBox 1">
            <a:extLst>
              <a:ext uri="{FF2B5EF4-FFF2-40B4-BE49-F238E27FC236}">
                <a16:creationId xmlns:a16="http://schemas.microsoft.com/office/drawing/2014/main" id="{D084CFF7-6692-F154-127D-93D11B232136}"/>
              </a:ext>
            </a:extLst>
          </p:cNvPr>
          <p:cNvSpPr txBox="1"/>
          <p:nvPr/>
        </p:nvSpPr>
        <p:spPr>
          <a:xfrm>
            <a:off x="264855" y="1891757"/>
            <a:ext cx="3175000" cy="369332"/>
          </a:xfrm>
          <a:prstGeom prst="rect">
            <a:avLst/>
          </a:prstGeom>
          <a:noFill/>
        </p:spPr>
        <p:txBody>
          <a:bodyPr wrap="square" rtlCol="0">
            <a:spAutoFit/>
          </a:bodyPr>
          <a:lstStyle/>
          <a:p>
            <a:r>
              <a:rPr lang="en-US" sz="1800" dirty="0"/>
              <a:t>Internal - Management</a:t>
            </a:r>
          </a:p>
        </p:txBody>
      </p:sp>
      <p:pic>
        <p:nvPicPr>
          <p:cNvPr id="5" name="Picture 4" descr="A screenshot of a computer&#10;&#10;Description automatically generated">
            <a:extLst>
              <a:ext uri="{FF2B5EF4-FFF2-40B4-BE49-F238E27FC236}">
                <a16:creationId xmlns:a16="http://schemas.microsoft.com/office/drawing/2014/main" id="{1B02FFB8-CDE2-D97A-D986-2EFE8E0321FE}"/>
              </a:ext>
            </a:extLst>
          </p:cNvPr>
          <p:cNvPicPr>
            <a:picLocks noChangeAspect="1"/>
          </p:cNvPicPr>
          <p:nvPr/>
        </p:nvPicPr>
        <p:blipFill>
          <a:blip r:embed="rId3"/>
          <a:stretch>
            <a:fillRect/>
          </a:stretch>
        </p:blipFill>
        <p:spPr>
          <a:xfrm>
            <a:off x="264945" y="2319463"/>
            <a:ext cx="6436908" cy="2050502"/>
          </a:xfrm>
          <a:prstGeom prst="rect">
            <a:avLst/>
          </a:prstGeom>
          <a:ln>
            <a:solidFill>
              <a:schemeClr val="tx1"/>
            </a:solidFill>
          </a:ln>
        </p:spPr>
      </p:pic>
      <p:sp>
        <p:nvSpPr>
          <p:cNvPr id="6" name="TextBox 5">
            <a:extLst>
              <a:ext uri="{FF2B5EF4-FFF2-40B4-BE49-F238E27FC236}">
                <a16:creationId xmlns:a16="http://schemas.microsoft.com/office/drawing/2014/main" id="{39AE9FD5-F1C5-BD60-4026-BD9C3C7E2C1D}"/>
              </a:ext>
            </a:extLst>
          </p:cNvPr>
          <p:cNvSpPr txBox="1"/>
          <p:nvPr/>
        </p:nvSpPr>
        <p:spPr>
          <a:xfrm>
            <a:off x="141574" y="4399699"/>
            <a:ext cx="3175000" cy="369332"/>
          </a:xfrm>
          <a:prstGeom prst="rect">
            <a:avLst/>
          </a:prstGeom>
          <a:noFill/>
        </p:spPr>
        <p:txBody>
          <a:bodyPr wrap="square" rtlCol="0">
            <a:spAutoFit/>
          </a:bodyPr>
          <a:lstStyle/>
          <a:p>
            <a:r>
              <a:rPr lang="en-US" sz="1800" dirty="0"/>
              <a:t>Internal - Secure</a:t>
            </a:r>
          </a:p>
        </p:txBody>
      </p:sp>
      <p:pic>
        <p:nvPicPr>
          <p:cNvPr id="8" name="Picture 7" descr="A screenshot of a computer&#10;&#10;Description automatically generated">
            <a:extLst>
              <a:ext uri="{FF2B5EF4-FFF2-40B4-BE49-F238E27FC236}">
                <a16:creationId xmlns:a16="http://schemas.microsoft.com/office/drawing/2014/main" id="{73DE8CD3-47C7-8FF2-DBAE-DA11D47167F9}"/>
              </a:ext>
            </a:extLst>
          </p:cNvPr>
          <p:cNvPicPr>
            <a:picLocks noChangeAspect="1"/>
          </p:cNvPicPr>
          <p:nvPr/>
        </p:nvPicPr>
        <p:blipFill>
          <a:blip r:embed="rId4"/>
          <a:stretch>
            <a:fillRect/>
          </a:stretch>
        </p:blipFill>
        <p:spPr>
          <a:xfrm>
            <a:off x="264945" y="4769031"/>
            <a:ext cx="6761116" cy="2050502"/>
          </a:xfrm>
          <a:prstGeom prst="rect">
            <a:avLst/>
          </a:prstGeom>
          <a:ln>
            <a:solidFill>
              <a:schemeClr val="tx1"/>
            </a:solidFill>
          </a:ln>
        </p:spPr>
      </p:pic>
      <p:sp>
        <p:nvSpPr>
          <p:cNvPr id="9" name="TextBox 8">
            <a:extLst>
              <a:ext uri="{FF2B5EF4-FFF2-40B4-BE49-F238E27FC236}">
                <a16:creationId xmlns:a16="http://schemas.microsoft.com/office/drawing/2014/main" id="{50EE715B-7802-3BDC-2093-78E90F54F1D0}"/>
              </a:ext>
            </a:extLst>
          </p:cNvPr>
          <p:cNvSpPr txBox="1"/>
          <p:nvPr/>
        </p:nvSpPr>
        <p:spPr>
          <a:xfrm>
            <a:off x="141574" y="6905785"/>
            <a:ext cx="3175000" cy="369332"/>
          </a:xfrm>
          <a:prstGeom prst="rect">
            <a:avLst/>
          </a:prstGeom>
          <a:noFill/>
        </p:spPr>
        <p:txBody>
          <a:bodyPr wrap="square" rtlCol="0">
            <a:spAutoFit/>
          </a:bodyPr>
          <a:lstStyle/>
          <a:p>
            <a:r>
              <a:rPr lang="en-US" sz="1800" dirty="0"/>
              <a:t>Internal - Enterprise</a:t>
            </a:r>
          </a:p>
        </p:txBody>
      </p:sp>
      <p:pic>
        <p:nvPicPr>
          <p:cNvPr id="11" name="Picture 10" descr="A screenshot of a computer&#10;&#10;Description automatically generated">
            <a:extLst>
              <a:ext uri="{FF2B5EF4-FFF2-40B4-BE49-F238E27FC236}">
                <a16:creationId xmlns:a16="http://schemas.microsoft.com/office/drawing/2014/main" id="{7864A7DE-1590-924D-1297-5CA58A53D99B}"/>
              </a:ext>
            </a:extLst>
          </p:cNvPr>
          <p:cNvPicPr>
            <a:picLocks noChangeAspect="1"/>
          </p:cNvPicPr>
          <p:nvPr/>
        </p:nvPicPr>
        <p:blipFill>
          <a:blip r:embed="rId5"/>
          <a:stretch>
            <a:fillRect/>
          </a:stretch>
        </p:blipFill>
        <p:spPr>
          <a:xfrm>
            <a:off x="264945" y="7374805"/>
            <a:ext cx="6761116" cy="2084945"/>
          </a:xfrm>
          <a:prstGeom prst="rect">
            <a:avLst/>
          </a:prstGeom>
          <a:solidFill>
            <a:schemeClr val="accent2"/>
          </a:solid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BA9B0535-4A89-233F-585C-3CD4E00A6467}"/>
              </a:ext>
            </a:extLst>
          </p:cNvPr>
          <p:cNvPicPr>
            <a:picLocks noChangeAspect="1"/>
          </p:cNvPicPr>
          <p:nvPr/>
        </p:nvPicPr>
        <p:blipFill>
          <a:blip r:embed="rId3"/>
          <a:stretch>
            <a:fillRect/>
          </a:stretch>
        </p:blipFill>
        <p:spPr>
          <a:xfrm>
            <a:off x="70060" y="5921827"/>
            <a:ext cx="7702340" cy="2885560"/>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70BD0519-D90D-2555-F6C0-F7C7109EEBCD}"/>
              </a:ext>
            </a:extLst>
          </p:cNvPr>
          <p:cNvPicPr>
            <a:picLocks noChangeAspect="1"/>
          </p:cNvPicPr>
          <p:nvPr/>
        </p:nvPicPr>
        <p:blipFill>
          <a:blip r:embed="rId4"/>
          <a:stretch>
            <a:fillRect/>
          </a:stretch>
        </p:blipFill>
        <p:spPr>
          <a:xfrm>
            <a:off x="35030" y="2333116"/>
            <a:ext cx="7702340" cy="2696084"/>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A00A20CB-B0B2-FC31-57C9-6D296493DF36}"/>
              </a:ext>
            </a:extLst>
          </p:cNvPr>
          <p:cNvPicPr>
            <a:picLocks noChangeAspect="1"/>
          </p:cNvPicPr>
          <p:nvPr/>
        </p:nvPicPr>
        <p:blipFill>
          <a:blip r:embed="rId3"/>
          <a:stretch>
            <a:fillRect/>
          </a:stretch>
        </p:blipFill>
        <p:spPr>
          <a:xfrm>
            <a:off x="0" y="3204234"/>
            <a:ext cx="7772400" cy="3649932"/>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3.1.1 Screenshot</a:t>
            </a:r>
            <a:endParaRPr sz="3600" b="1"/>
          </a:p>
          <a:p>
            <a:pPr marL="0" lvl="0" indent="0" algn="l" rtl="0">
              <a:lnSpc>
                <a:spcPct val="115000"/>
              </a:lnSpc>
              <a:spcBef>
                <a:spcPts val="1200"/>
              </a:spcBef>
              <a:spcAft>
                <a:spcPts val="0"/>
              </a:spcAft>
              <a:buClr>
                <a:schemeClr val="dk1"/>
              </a:buClr>
              <a:buSzPts val="1100"/>
              <a:buFont typeface="Arial"/>
              <a:buNone/>
            </a:pPr>
            <a:r>
              <a:rPr lang="en" sz="1800" b="1">
                <a:solidFill>
                  <a:schemeClr val="dk2"/>
                </a:solidFill>
              </a:rPr>
              <a:t>Create a VM in your private DMZ. On that VM, go through the process to create an ELK Server. For your Elk Server use the VM size DS1_v2 and  Linux Ubuntu 18.04 image.</a:t>
            </a:r>
            <a:endParaRPr sz="1800" b="1">
              <a:solidFill>
                <a:schemeClr val="dk2"/>
              </a:solidFill>
            </a:endParaRPr>
          </a:p>
          <a:p>
            <a:pPr marL="0" lvl="0" indent="0" algn="l" rtl="0">
              <a:spcBef>
                <a:spcPts val="1200"/>
              </a:spcBef>
              <a:spcAft>
                <a:spcPts val="0"/>
              </a:spcAft>
              <a:buNone/>
            </a:pPr>
            <a:endParaRPr sz="3600" b="1"/>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3.1.2 Screenshot</a:t>
            </a:r>
            <a:endParaRPr sz="3600" b="1"/>
          </a:p>
          <a:p>
            <a:pPr marL="0" lvl="0" indent="0" algn="l" rtl="0">
              <a:lnSpc>
                <a:spcPct val="115000"/>
              </a:lnSpc>
              <a:spcBef>
                <a:spcPts val="1200"/>
              </a:spcBef>
              <a:spcAft>
                <a:spcPts val="0"/>
              </a:spcAft>
              <a:buNone/>
            </a:pPr>
            <a:r>
              <a:rPr lang="en" sz="1800" b="1">
                <a:solidFill>
                  <a:schemeClr val="dk2"/>
                </a:solidFill>
              </a:rPr>
              <a:t>Set up routing to only allow traffic inbound to the server from both your virtual networks, and make sure Kibana is only accessible when you're on the network.</a:t>
            </a:r>
            <a:endParaRPr sz="1800" b="1">
              <a:solidFill>
                <a:schemeClr val="dk2"/>
              </a:solidFill>
            </a:endParaRPr>
          </a:p>
          <a:p>
            <a:pPr marL="0" lvl="0" indent="0" algn="l" rtl="0">
              <a:spcBef>
                <a:spcPts val="1200"/>
              </a:spcBef>
              <a:spcAft>
                <a:spcPts val="0"/>
              </a:spcAft>
              <a:buNone/>
            </a:pPr>
            <a:endParaRPr sz="3600" b="1"/>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3.2.1 Screenshot</a:t>
            </a:r>
            <a:endParaRPr sz="3600" b="1"/>
          </a:p>
          <a:p>
            <a:pPr marL="0" lvl="0" indent="0" algn="l" rtl="0">
              <a:lnSpc>
                <a:spcPct val="115000"/>
              </a:lnSpc>
              <a:spcBef>
                <a:spcPts val="1200"/>
              </a:spcBef>
              <a:spcAft>
                <a:spcPts val="0"/>
              </a:spcAft>
              <a:buNone/>
            </a:pPr>
            <a:r>
              <a:rPr lang="en" sz="1800" b="1">
                <a:solidFill>
                  <a:schemeClr val="dk2"/>
                </a:solidFill>
              </a:rPr>
              <a:t>Install Filebeat on your web servers and show the Filebeat service as active.</a:t>
            </a:r>
            <a:endParaRPr sz="1800" b="1">
              <a:solidFill>
                <a:schemeClr val="dk2"/>
              </a:solidFill>
            </a:endParaRPr>
          </a:p>
          <a:p>
            <a:pPr marL="0" lvl="0" indent="0" algn="l" rtl="0">
              <a:spcBef>
                <a:spcPts val="1200"/>
              </a:spcBef>
              <a:spcAft>
                <a:spcPts val="0"/>
              </a:spcAft>
              <a:buNone/>
            </a:pPr>
            <a:endParaRPr sz="3600" b="1"/>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3.2.2 Screenshot</a:t>
            </a:r>
            <a:endParaRPr sz="3600" b="1"/>
          </a:p>
          <a:p>
            <a:pPr marL="0" lvl="0" indent="0" algn="l" rtl="0">
              <a:lnSpc>
                <a:spcPct val="115000"/>
              </a:lnSpc>
              <a:spcBef>
                <a:spcPts val="1200"/>
              </a:spcBef>
              <a:spcAft>
                <a:spcPts val="0"/>
              </a:spcAft>
              <a:buNone/>
            </a:pPr>
            <a:r>
              <a:rPr lang="en" sz="1800" b="1">
                <a:solidFill>
                  <a:schemeClr val="dk2"/>
                </a:solidFill>
              </a:rPr>
              <a:t>Configure Filebeat to route web server logs to Elasticsearch.</a:t>
            </a:r>
            <a:endParaRPr sz="1800" b="1">
              <a:solidFill>
                <a:schemeClr val="dk2"/>
              </a:solidFill>
            </a:endParaRPr>
          </a:p>
          <a:p>
            <a:pPr marL="0" lvl="0" indent="0" algn="l" rtl="0">
              <a:spcBef>
                <a:spcPts val="1200"/>
              </a:spcBef>
              <a:spcAft>
                <a:spcPts val="0"/>
              </a:spcAft>
              <a:buNone/>
            </a:pPr>
            <a:endParaRPr sz="3600" b="1"/>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3.2.3 Screenshot</a:t>
            </a:r>
            <a:endParaRPr sz="3600" b="1"/>
          </a:p>
          <a:p>
            <a:pPr marL="0" lvl="0" indent="0" algn="l" rtl="0">
              <a:lnSpc>
                <a:spcPct val="115000"/>
              </a:lnSpc>
              <a:spcBef>
                <a:spcPts val="1200"/>
              </a:spcBef>
              <a:spcAft>
                <a:spcPts val="0"/>
              </a:spcAft>
              <a:buNone/>
            </a:pPr>
            <a:r>
              <a:rPr lang="en" sz="1800" b="1">
                <a:solidFill>
                  <a:schemeClr val="dk2"/>
                </a:solidFill>
              </a:rPr>
              <a:t>Simulate web traffic to your web servers using https://www.babylontraffic.com.</a:t>
            </a:r>
            <a:endParaRPr sz="1800" b="1">
              <a:solidFill>
                <a:schemeClr val="dk2"/>
              </a:solidFill>
            </a:endParaRPr>
          </a:p>
          <a:p>
            <a:pPr marL="0" lvl="0" indent="0" algn="l" rtl="0">
              <a:spcBef>
                <a:spcPts val="1200"/>
              </a:spcBef>
              <a:spcAft>
                <a:spcPts val="0"/>
              </a:spcAft>
              <a:buNone/>
            </a:pPr>
            <a:endParaRPr sz="3600" b="1"/>
          </a:p>
        </p:txBody>
      </p:sp>
      <p:sp>
        <p:nvSpPr>
          <p:cNvPr id="338" name="Google Shape;33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3.2.4 Screenshot</a:t>
            </a:r>
            <a:endParaRPr sz="3600" b="1"/>
          </a:p>
          <a:p>
            <a:pPr marL="0" lvl="0" indent="0" algn="l" rtl="0">
              <a:lnSpc>
                <a:spcPct val="115000"/>
              </a:lnSpc>
              <a:spcBef>
                <a:spcPts val="1200"/>
              </a:spcBef>
              <a:spcAft>
                <a:spcPts val="0"/>
              </a:spcAft>
              <a:buNone/>
            </a:pPr>
            <a:r>
              <a:rPr lang="en" sz="1800" b="1">
                <a:solidFill>
                  <a:schemeClr val="dk2"/>
                </a:solidFill>
              </a:rPr>
              <a:t>Web server logs appear in Kibana.</a:t>
            </a:r>
            <a:endParaRPr sz="1800" b="1">
              <a:solidFill>
                <a:schemeClr val="dk2"/>
              </a:solidFill>
            </a:endParaRPr>
          </a:p>
          <a:p>
            <a:pPr marL="0" lvl="0" indent="0" algn="l" rtl="0">
              <a:spcBef>
                <a:spcPts val="1200"/>
              </a:spcBef>
              <a:spcAft>
                <a:spcPts val="0"/>
              </a:spcAft>
              <a:buNone/>
            </a:pPr>
            <a:endParaRPr sz="3600" b="1"/>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Insert screenshots on the following pages, showing completion of each of the specified tasks.</a:t>
            </a:r>
            <a:endParaRPr sz="20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3.3.1 Screenshot</a:t>
            </a:r>
            <a:endParaRPr sz="3600" b="1"/>
          </a:p>
          <a:p>
            <a:pPr marL="0" lvl="0" indent="0" algn="l" rtl="0">
              <a:lnSpc>
                <a:spcPct val="115000"/>
              </a:lnSpc>
              <a:spcBef>
                <a:spcPts val="1200"/>
              </a:spcBef>
              <a:spcAft>
                <a:spcPts val="0"/>
              </a:spcAft>
              <a:buNone/>
            </a:pPr>
            <a:r>
              <a:rPr lang="en" sz="1800" b="1">
                <a:solidFill>
                  <a:schemeClr val="dk2"/>
                </a:solidFill>
              </a:rPr>
              <a:t>Create an alert for DoS attack.</a:t>
            </a:r>
            <a:endParaRPr sz="1800" b="1">
              <a:solidFill>
                <a:schemeClr val="dk2"/>
              </a:solidFill>
            </a:endParaRPr>
          </a:p>
          <a:p>
            <a:pPr marL="0" lvl="0" indent="0" algn="l" rtl="0">
              <a:spcBef>
                <a:spcPts val="1200"/>
              </a:spcBef>
              <a:spcAft>
                <a:spcPts val="0"/>
              </a:spcAft>
              <a:buNone/>
            </a:pPr>
            <a:endParaRPr sz="3600" b="1"/>
          </a:p>
        </p:txBody>
      </p:sp>
      <p:sp>
        <p:nvSpPr>
          <p:cNvPr id="356" name="Google Shape;356;p8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3.3.2 Screenshot</a:t>
            </a:r>
            <a:endParaRPr sz="3600" b="1"/>
          </a:p>
          <a:p>
            <a:pPr marL="0" lvl="0" indent="0" algn="l" rtl="0">
              <a:lnSpc>
                <a:spcPct val="115000"/>
              </a:lnSpc>
              <a:spcBef>
                <a:spcPts val="1200"/>
              </a:spcBef>
              <a:spcAft>
                <a:spcPts val="0"/>
              </a:spcAft>
              <a:buNone/>
            </a:pPr>
            <a:r>
              <a:rPr lang="en" sz="1800" b="1">
                <a:solidFill>
                  <a:schemeClr val="dk2"/>
                </a:solidFill>
              </a:rPr>
              <a:t>Create an alert for Brute Force attack.</a:t>
            </a:r>
            <a:endParaRPr sz="1800" b="1">
              <a:solidFill>
                <a:schemeClr val="dk2"/>
              </a:solidFill>
            </a:endParaRPr>
          </a:p>
          <a:p>
            <a:pPr marL="0" lvl="0" indent="0" algn="l" rtl="0">
              <a:spcBef>
                <a:spcPts val="1200"/>
              </a:spcBef>
              <a:spcAft>
                <a:spcPts val="0"/>
              </a:spcAft>
              <a:buNone/>
            </a:pPr>
            <a:endParaRPr sz="3600" b="1"/>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3.3.3 Screenshot</a:t>
            </a:r>
            <a:endParaRPr sz="3600" b="1"/>
          </a:p>
          <a:p>
            <a:pPr marL="0" lvl="0" indent="0" algn="l" rtl="0">
              <a:lnSpc>
                <a:spcPct val="115000"/>
              </a:lnSpc>
              <a:spcBef>
                <a:spcPts val="1200"/>
              </a:spcBef>
              <a:spcAft>
                <a:spcPts val="1200"/>
              </a:spcAft>
              <a:buNone/>
            </a:pPr>
            <a:r>
              <a:rPr lang="en" sz="1800" b="1">
                <a:solidFill>
                  <a:schemeClr val="dk2"/>
                </a:solidFill>
              </a:rPr>
              <a:t>Create an alert for a scanning attack. During the scan, an attacker is looking to identify what ports are open. </a:t>
            </a:r>
            <a:endParaRPr sz="3600" b="1"/>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3.4 Incident Response Playbook</a:t>
            </a:r>
            <a:endParaRPr sz="3600" b="1"/>
          </a:p>
        </p:txBody>
      </p:sp>
      <p:sp>
        <p:nvSpPr>
          <p:cNvPr id="374" name="Google Shape;374;p8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4: Zero Trust Model</a:t>
            </a:r>
            <a:endParaRPr sz="3600" b="1"/>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a:latin typeface="Open Sans"/>
              <a:ea typeface="Open Sans"/>
              <a:cs typeface="Open Sans"/>
              <a:sym typeface="Open Sans"/>
            </a:endParaRPr>
          </a:p>
          <a:p>
            <a:pPr marL="0" lvl="0" indent="0" algn="l" rtl="0">
              <a:lnSpc>
                <a:spcPct val="115000"/>
              </a:lnSpc>
              <a:spcBef>
                <a:spcPts val="0"/>
              </a:spcBef>
              <a:spcAft>
                <a:spcPts val="0"/>
              </a:spcAft>
              <a:buNone/>
            </a:pPr>
            <a:endParaRPr sz="1800" b="1">
              <a:latin typeface="Open Sans"/>
              <a:ea typeface="Open Sans"/>
              <a:cs typeface="Open Sans"/>
              <a:sym typeface="Open Sans"/>
            </a:endParaRPr>
          </a:p>
          <a:p>
            <a:pPr marL="0" lvl="0" indent="0" algn="l" rtl="0">
              <a:lnSpc>
                <a:spcPct val="115000"/>
              </a:lnSpc>
              <a:spcBef>
                <a:spcPts val="0"/>
              </a:spcBef>
              <a:spcAft>
                <a:spcPts val="0"/>
              </a:spcAft>
              <a:buNone/>
            </a:pPr>
            <a:r>
              <a:rPr lang="en" sz="1800"/>
              <a:t>Design a Zero Trust model of your network architecture using https://app.diagrams.net/.</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Make sure to incorporate the following into your design: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 sz="1800"/>
              <a:t>- Identity</a:t>
            </a:r>
            <a:endParaRPr sz="1800"/>
          </a:p>
          <a:p>
            <a:pPr marL="0" lvl="0" indent="0" algn="l" rtl="0">
              <a:lnSpc>
                <a:spcPct val="115000"/>
              </a:lnSpc>
              <a:spcBef>
                <a:spcPts val="0"/>
              </a:spcBef>
              <a:spcAft>
                <a:spcPts val="0"/>
              </a:spcAft>
              <a:buClr>
                <a:schemeClr val="dk1"/>
              </a:buClr>
              <a:buSzPts val="1100"/>
              <a:buFont typeface="Arial"/>
              <a:buNone/>
            </a:pPr>
            <a:r>
              <a:rPr lang="en" sz="1800"/>
              <a:t>- Devices</a:t>
            </a:r>
            <a:endParaRPr sz="1800"/>
          </a:p>
          <a:p>
            <a:pPr marL="0" lvl="0" indent="0" algn="l" rtl="0">
              <a:lnSpc>
                <a:spcPct val="115000"/>
              </a:lnSpc>
              <a:spcBef>
                <a:spcPts val="0"/>
              </a:spcBef>
              <a:spcAft>
                <a:spcPts val="0"/>
              </a:spcAft>
              <a:buClr>
                <a:schemeClr val="dk1"/>
              </a:buClr>
              <a:buSzPts val="1100"/>
              <a:buFont typeface="Arial"/>
              <a:buNone/>
            </a:pPr>
            <a:r>
              <a:rPr lang="en" sz="1800"/>
              <a:t>- Apps</a:t>
            </a:r>
            <a:endParaRPr sz="1800"/>
          </a:p>
          <a:p>
            <a:pPr marL="0" lvl="0" indent="0" algn="l" rtl="0">
              <a:lnSpc>
                <a:spcPct val="115000"/>
              </a:lnSpc>
              <a:spcBef>
                <a:spcPts val="0"/>
              </a:spcBef>
              <a:spcAft>
                <a:spcPts val="0"/>
              </a:spcAft>
              <a:buClr>
                <a:schemeClr val="dk1"/>
              </a:buClr>
              <a:buSzPts val="1100"/>
              <a:buFont typeface="Arial"/>
              <a:buNone/>
            </a:pPr>
            <a:r>
              <a:rPr lang="en" sz="1800"/>
              <a:t>- Network</a:t>
            </a:r>
            <a:endParaRPr sz="1800"/>
          </a:p>
          <a:p>
            <a:pPr marL="0" lvl="0" indent="0" algn="l" rtl="0">
              <a:lnSpc>
                <a:spcPct val="115000"/>
              </a:lnSpc>
              <a:spcBef>
                <a:spcPts val="0"/>
              </a:spcBef>
              <a:spcAft>
                <a:spcPts val="0"/>
              </a:spcAft>
              <a:buClr>
                <a:schemeClr val="dk1"/>
              </a:buClr>
              <a:buSzPts val="1100"/>
              <a:buFont typeface="Arial"/>
              <a:buNone/>
            </a:pPr>
            <a:r>
              <a:rPr lang="en" sz="1800"/>
              <a:t>- Data</a:t>
            </a:r>
            <a:endParaRPr sz="1800"/>
          </a:p>
          <a:p>
            <a:pPr marL="0" lvl="0" indent="0" algn="l" rtl="0">
              <a:lnSpc>
                <a:spcPct val="115000"/>
              </a:lnSpc>
              <a:spcBef>
                <a:spcPts val="0"/>
              </a:spcBef>
              <a:spcAft>
                <a:spcPts val="0"/>
              </a:spcAft>
              <a:buClr>
                <a:schemeClr val="dk1"/>
              </a:buClr>
              <a:buSzPts val="1100"/>
              <a:buFont typeface="Arial"/>
              <a:buNone/>
            </a:pPr>
            <a:r>
              <a:rPr lang="en" sz="1800"/>
              <a:t>- Infrastructure</a:t>
            </a:r>
            <a:endParaRPr sz="1800"/>
          </a:p>
          <a:p>
            <a:pPr marL="0" lvl="0" indent="0" algn="l" rtl="0">
              <a:lnSpc>
                <a:spcPct val="115000"/>
              </a:lnSpc>
              <a:spcBef>
                <a:spcPts val="0"/>
              </a:spcBef>
              <a:spcAft>
                <a:spcPts val="0"/>
              </a:spcAft>
              <a:buClr>
                <a:schemeClr val="dk1"/>
              </a:buClr>
              <a:buSzPts val="1100"/>
              <a:buFont typeface="Arial"/>
              <a:buNone/>
            </a:pPr>
            <a:r>
              <a:rPr lang="en" sz="1800"/>
              <a:t>- Trusted and Untrusted Devices</a:t>
            </a:r>
            <a:endParaRPr sz="1800"/>
          </a:p>
          <a:p>
            <a:pPr marL="0" lvl="0" indent="0" algn="l" rtl="0">
              <a:lnSpc>
                <a:spcPct val="115000"/>
              </a:lnSpc>
              <a:spcBef>
                <a:spcPts val="0"/>
              </a:spcBef>
              <a:spcAft>
                <a:spcPts val="0"/>
              </a:spcAft>
              <a:buNone/>
            </a:pPr>
            <a:r>
              <a:rPr lang="en" sz="1800"/>
              <a:t>- Controls</a:t>
            </a: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Zero Trust model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399" name="Google Shape;399;p8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Write a detailed comparative analysis of the differences between your Zero Trust model and your secure network architecture design.</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dirty="0">
                <a:latin typeface="Open Sans"/>
                <a:ea typeface="Open Sans"/>
                <a:cs typeface="Open Sans"/>
                <a:sym typeface="Open Sans"/>
              </a:rPr>
              <a:t>Paste your Network Diagram here:</a:t>
            </a:r>
            <a:endParaRPr sz="18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7" name="Picture 6" descr="A diagram of a computer network&#10;&#10;Description automatically generated">
            <a:extLst>
              <a:ext uri="{FF2B5EF4-FFF2-40B4-BE49-F238E27FC236}">
                <a16:creationId xmlns:a16="http://schemas.microsoft.com/office/drawing/2014/main" id="{A25BF40E-A06F-E973-B04A-263574B55849}"/>
              </a:ext>
            </a:extLst>
          </p:cNvPr>
          <p:cNvPicPr>
            <a:picLocks noChangeAspect="1"/>
          </p:cNvPicPr>
          <p:nvPr/>
        </p:nvPicPr>
        <p:blipFill>
          <a:blip r:embed="rId3"/>
          <a:stretch>
            <a:fillRect/>
          </a:stretch>
        </p:blipFill>
        <p:spPr>
          <a:xfrm>
            <a:off x="101147" y="3369851"/>
            <a:ext cx="7507455" cy="58182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So your next task is to go the Project Workspace in the classroom, and build out the enterprise network in Azure!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using your own Azure account, first of all you should create a resource group called ‘entp-project’.</a:t>
            </a:r>
            <a:endParaRPr sz="18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dirty="0">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of your network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2.1.1 Screenshot</a:t>
            </a:r>
            <a:endParaRPr sz="3600" b="1" dirty="0"/>
          </a:p>
          <a:p>
            <a:pPr marL="0" lvl="0" indent="0" algn="l" rtl="0">
              <a:lnSpc>
                <a:spcPct val="115000"/>
              </a:lnSpc>
              <a:spcBef>
                <a:spcPts val="1200"/>
              </a:spcBef>
              <a:spcAft>
                <a:spcPts val="1200"/>
              </a:spcAft>
              <a:buClr>
                <a:schemeClr val="dk1"/>
              </a:buClr>
              <a:buSzPts val="1100"/>
              <a:buFont typeface="Arial"/>
              <a:buNone/>
            </a:pPr>
            <a:r>
              <a:rPr lang="en" sz="2000" b="1" dirty="0">
                <a:solidFill>
                  <a:schemeClr val="dk2"/>
                </a:solidFill>
              </a:rPr>
              <a:t>Create two Azure Virtual Networks in the resource group ‘entp-project’. Label one for your DMZ and one as your Internal.</a:t>
            </a:r>
            <a:endParaRPr sz="2000" b="1" dirty="0"/>
          </a:p>
        </p:txBody>
      </p:sp>
      <p:pic>
        <p:nvPicPr>
          <p:cNvPr id="5" name="Picture 4" descr="A screenshot of a computer&#10;&#10;Description automatically generated">
            <a:extLst>
              <a:ext uri="{FF2B5EF4-FFF2-40B4-BE49-F238E27FC236}">
                <a16:creationId xmlns:a16="http://schemas.microsoft.com/office/drawing/2014/main" id="{ADA3DAD9-D7E5-7AE5-589F-0C4A0C82EAFC}"/>
              </a:ext>
            </a:extLst>
          </p:cNvPr>
          <p:cNvPicPr>
            <a:picLocks noChangeAspect="1"/>
          </p:cNvPicPr>
          <p:nvPr/>
        </p:nvPicPr>
        <p:blipFill>
          <a:blip r:embed="rId3"/>
          <a:stretch>
            <a:fillRect/>
          </a:stretch>
        </p:blipFill>
        <p:spPr>
          <a:xfrm>
            <a:off x="0" y="2438529"/>
            <a:ext cx="7772400" cy="19047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pic>
        <p:nvPicPr>
          <p:cNvPr id="5" name="Picture 4" descr="A screenshot of a computer&#10;&#10;Description automatically generated">
            <a:extLst>
              <a:ext uri="{FF2B5EF4-FFF2-40B4-BE49-F238E27FC236}">
                <a16:creationId xmlns:a16="http://schemas.microsoft.com/office/drawing/2014/main" id="{DEE39637-EA50-5C77-E6C7-74025EABC4B9}"/>
              </a:ext>
            </a:extLst>
          </p:cNvPr>
          <p:cNvPicPr>
            <a:picLocks noChangeAspect="1"/>
          </p:cNvPicPr>
          <p:nvPr/>
        </p:nvPicPr>
        <p:blipFill>
          <a:blip r:embed="rId3"/>
          <a:stretch>
            <a:fillRect/>
          </a:stretch>
        </p:blipFill>
        <p:spPr>
          <a:xfrm>
            <a:off x="142246" y="2613660"/>
            <a:ext cx="7487908" cy="2582227"/>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pic>
        <p:nvPicPr>
          <p:cNvPr id="5" name="Picture 4" descr="A screenshot of a computer&#10;&#10;Description automatically generated">
            <a:extLst>
              <a:ext uri="{FF2B5EF4-FFF2-40B4-BE49-F238E27FC236}">
                <a16:creationId xmlns:a16="http://schemas.microsoft.com/office/drawing/2014/main" id="{AF8F7D75-B004-D6AD-6109-8D40389A355D}"/>
              </a:ext>
            </a:extLst>
          </p:cNvPr>
          <p:cNvPicPr>
            <a:picLocks noChangeAspect="1"/>
          </p:cNvPicPr>
          <p:nvPr/>
        </p:nvPicPr>
        <p:blipFill>
          <a:blip r:embed="rId3"/>
          <a:stretch>
            <a:fillRect/>
          </a:stretch>
        </p:blipFill>
        <p:spPr>
          <a:xfrm>
            <a:off x="0" y="3287882"/>
            <a:ext cx="7772400" cy="2492036"/>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2723</TotalTime>
  <Words>1413</Words>
  <Application>Microsoft Office PowerPoint</Application>
  <PresentationFormat>Custom</PresentationFormat>
  <Paragraphs>165</Paragraphs>
  <Slides>36</Slides>
  <Notes>36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36</vt:i4>
      </vt:variant>
    </vt:vector>
  </HeadingPairs>
  <TitlesOfParts>
    <vt:vector size="44" baseType="lpstr">
      <vt:lpstr>Arial</vt:lpstr>
      <vt:lpstr>Open Sans</vt:lpstr>
      <vt:lpstr>Helvetica Neue</vt:lpstr>
      <vt:lpstr>Open Sans Light</vt:lpstr>
      <vt:lpstr>Simple Light</vt:lpstr>
      <vt:lpstr>Simple Light</vt:lpstr>
      <vt:lpstr>Simple Light</vt:lpstr>
      <vt:lpstr>White</vt:lpstr>
      <vt:lpstr>Project: Securing the Perimeter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Section 4: Zero Trust Model</vt:lpstr>
      <vt:lpstr>4.1 Zero Trust Model</vt:lpstr>
      <vt:lpstr>4.2 Modern Architecture vs. Zero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osman mohammed</cp:lastModifiedBy>
  <cp:revision>45</cp:revision>
  <dcterms:modified xsi:type="dcterms:W3CDTF">2024-04-04T09:31:53Z</dcterms:modified>
</cp:coreProperties>
</file>