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1"/>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7772400" cy="10058400"/>
  <p:notesSz cx="6858000" cy="9144000"/>
  <p:embeddedFontLst>
    <p:embeddedFont>
      <p:font typeface="Helvetica Neue" panose="020B060402020202020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B0306030504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31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Project:</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Securing the Perimeter</a:t>
            </a:r>
            <a:endParaRPr sz="4000" b="1" dirty="0">
              <a:solidFill>
                <a:srgbClr val="FFFFFF"/>
              </a:solidFill>
            </a:endParaRPr>
          </a:p>
          <a:p>
            <a:pPr marL="0" lvl="0" indent="0" algn="ctr" rtl="0">
              <a:lnSpc>
                <a:spcPct val="115000"/>
              </a:lnSpc>
              <a:spcBef>
                <a:spcPts val="0"/>
              </a:spcBef>
              <a:spcAft>
                <a:spcPts val="0"/>
              </a:spcAft>
              <a:buNone/>
            </a:pPr>
            <a:endParaRPr sz="4000" b="1" dirty="0">
              <a:solidFill>
                <a:srgbClr val="FFFFFF"/>
              </a:solidFill>
            </a:endParaRPr>
          </a:p>
          <a:p>
            <a:pPr marL="0" lvl="0" indent="0" algn="l" rtl="0">
              <a:spcBef>
                <a:spcPts val="0"/>
              </a:spcBef>
              <a:spcAft>
                <a:spcPts val="0"/>
              </a:spcAft>
              <a:buNone/>
            </a:pPr>
            <a:endParaRPr dirty="0"/>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Osman Mohammed: </a:t>
            </a:r>
            <a:endParaRPr sz="4000" dirty="0">
              <a:solidFill>
                <a:srgbClr val="FFFFFF"/>
              </a:solidFill>
            </a:endParaRPr>
          </a:p>
          <a:p>
            <a:pPr algn="ctr">
              <a:lnSpc>
                <a:spcPct val="115000"/>
              </a:lnSpc>
            </a:pPr>
            <a:r>
              <a:rPr lang="en-US" sz="4000" dirty="0">
                <a:solidFill>
                  <a:srgbClr val="FFFFFF"/>
                </a:solidFill>
              </a:rPr>
              <a:t>03/31/2024</a:t>
            </a:r>
            <a:endParaRPr sz="4000" dirty="0">
              <a:solidFill>
                <a:srgbClr val="FFFFFF"/>
              </a:solidFill>
            </a:endParaRPr>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2.2.1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public and private DMZ subnets. Please only use Standard_B1s for your VM size and select the Linux Ubuntu 18.04 image, otherwise you will encounter an error.</a:t>
            </a:r>
            <a:endParaRPr sz="1800" b="1">
              <a:solidFill>
                <a:schemeClr val="dk2"/>
              </a:solidFill>
            </a:endParaRPr>
          </a:p>
        </p:txBody>
      </p:sp>
      <p:sp>
        <p:nvSpPr>
          <p:cNvPr id="248" name="Google Shape;248;p6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sp>
        <p:nvSpPr>
          <p:cNvPr id="254" name="Google Shape;254;p6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2.3.1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DMZ. </a:t>
            </a:r>
            <a:endParaRPr sz="1800" b="1">
              <a:solidFill>
                <a:schemeClr val="dk2"/>
              </a:solidFill>
            </a:endParaRPr>
          </a:p>
        </p:txBody>
      </p:sp>
      <p:sp>
        <p:nvSpPr>
          <p:cNvPr id="266" name="Google Shape;266;p6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2.3.2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Internal network. </a:t>
            </a:r>
            <a:endParaRPr sz="1800" b="1">
              <a:solidFill>
                <a:schemeClr val="dk2"/>
              </a:solidFill>
            </a:endParaRPr>
          </a:p>
        </p:txBody>
      </p:sp>
      <p:sp>
        <p:nvSpPr>
          <p:cNvPr id="272" name="Google Shape;272;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sp>
        <p:nvSpPr>
          <p:cNvPr id="284" name="Google Shape;284;p6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sp>
        <p:nvSpPr>
          <p:cNvPr id="290" name="Google Shape;290;p6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3.1.1 Screenshot</a:t>
            </a:r>
            <a:endParaRPr sz="3600" b="1"/>
          </a:p>
          <a:p>
            <a:pPr marL="0" lvl="0" indent="0" algn="l" rtl="0">
              <a:lnSpc>
                <a:spcPct val="115000"/>
              </a:lnSpc>
              <a:spcBef>
                <a:spcPts val="1200"/>
              </a:spcBef>
              <a:spcAft>
                <a:spcPts val="0"/>
              </a:spcAft>
              <a:buClr>
                <a:schemeClr val="dk1"/>
              </a:buClr>
              <a:buSzPts val="1100"/>
              <a:buFont typeface="Arial"/>
              <a:buNone/>
            </a:pPr>
            <a:r>
              <a:rPr lang="en" sz="1800" b="1">
                <a:solidFill>
                  <a:schemeClr val="dk2"/>
                </a:solidFill>
              </a:rPr>
              <a:t>Create a VM in your private DMZ. On that VM, go through the process to create an ELK Server. For your Elk Server use the VM size DS1_v2 and  Linux Ubuntu 18.04 image.</a:t>
            </a:r>
            <a:endParaRPr sz="1800" b="1">
              <a:solidFill>
                <a:schemeClr val="dk2"/>
              </a:solidFill>
            </a:endParaRPr>
          </a:p>
          <a:p>
            <a:pPr marL="0" lvl="0" indent="0" algn="l" rtl="0">
              <a:spcBef>
                <a:spcPts val="1200"/>
              </a:spcBef>
              <a:spcAft>
                <a:spcPts val="0"/>
              </a:spcAft>
              <a:buNone/>
            </a:pPr>
            <a:endParaRPr sz="3600" b="1"/>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3.1.2 Screenshot</a:t>
            </a:r>
            <a:endParaRPr sz="3600" b="1"/>
          </a:p>
          <a:p>
            <a:pPr marL="0" lvl="0" indent="0" algn="l" rtl="0">
              <a:lnSpc>
                <a:spcPct val="115000"/>
              </a:lnSpc>
              <a:spcBef>
                <a:spcPts val="1200"/>
              </a:spcBef>
              <a:spcAft>
                <a:spcPts val="0"/>
              </a:spcAft>
              <a:buNone/>
            </a:pPr>
            <a:r>
              <a:rPr lang="en" sz="1800" b="1">
                <a:solidFill>
                  <a:schemeClr val="dk2"/>
                </a:solidFill>
              </a:rPr>
              <a:t>Set up routing to only allow traffic inbound to the server from both your virtual networks, and make sure Kibana is only accessible when you're on the network.</a:t>
            </a:r>
            <a:endParaRPr sz="1800" b="1">
              <a:solidFill>
                <a:schemeClr val="dk2"/>
              </a:solidFill>
            </a:endParaRPr>
          </a:p>
          <a:p>
            <a:pPr marL="0" lvl="0" indent="0" algn="l" rtl="0">
              <a:spcBef>
                <a:spcPts val="1200"/>
              </a:spcBef>
              <a:spcAft>
                <a:spcPts val="0"/>
              </a:spcAft>
              <a:buNone/>
            </a:pPr>
            <a:endParaRPr sz="3600" b="1"/>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3.2.1 Screenshot</a:t>
            </a:r>
            <a:endParaRPr sz="3600" b="1"/>
          </a:p>
          <a:p>
            <a:pPr marL="0" lvl="0" indent="0" algn="l" rtl="0">
              <a:lnSpc>
                <a:spcPct val="115000"/>
              </a:lnSpc>
              <a:spcBef>
                <a:spcPts val="1200"/>
              </a:spcBef>
              <a:spcAft>
                <a:spcPts val="0"/>
              </a:spcAft>
              <a:buNone/>
            </a:pPr>
            <a:r>
              <a:rPr lang="en" sz="1800" b="1">
                <a:solidFill>
                  <a:schemeClr val="dk2"/>
                </a:solidFill>
              </a:rPr>
              <a:t>Install Filebeat on your web servers and show the Filebeat service as active.</a:t>
            </a:r>
            <a:endParaRPr sz="1800" b="1">
              <a:solidFill>
                <a:schemeClr val="dk2"/>
              </a:solidFill>
            </a:endParaRPr>
          </a:p>
          <a:p>
            <a:pPr marL="0" lvl="0" indent="0" algn="l" rtl="0">
              <a:spcBef>
                <a:spcPts val="1200"/>
              </a:spcBef>
              <a:spcAft>
                <a:spcPts val="0"/>
              </a:spcAft>
              <a:buNone/>
            </a:pPr>
            <a:endParaRPr sz="3600" b="1"/>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3.2.2 Screenshot</a:t>
            </a:r>
            <a:endParaRPr sz="3600" b="1"/>
          </a:p>
          <a:p>
            <a:pPr marL="0" lvl="0" indent="0" algn="l" rtl="0">
              <a:lnSpc>
                <a:spcPct val="115000"/>
              </a:lnSpc>
              <a:spcBef>
                <a:spcPts val="1200"/>
              </a:spcBef>
              <a:spcAft>
                <a:spcPts val="0"/>
              </a:spcAft>
              <a:buNone/>
            </a:pPr>
            <a:r>
              <a:rPr lang="en" sz="1800" b="1">
                <a:solidFill>
                  <a:schemeClr val="dk2"/>
                </a:solidFill>
              </a:rPr>
              <a:t>Configure Filebeat to route web server logs to Elasticsearch.</a:t>
            </a:r>
            <a:endParaRPr sz="1800" b="1">
              <a:solidFill>
                <a:schemeClr val="dk2"/>
              </a:solidFill>
            </a:endParaRPr>
          </a:p>
          <a:p>
            <a:pPr marL="0" lvl="0" indent="0" algn="l" rtl="0">
              <a:spcBef>
                <a:spcPts val="1200"/>
              </a:spcBef>
              <a:spcAft>
                <a:spcPts val="0"/>
              </a:spcAft>
              <a:buNone/>
            </a:pPr>
            <a:endParaRPr sz="3600" b="1"/>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3.2.3 Screenshot</a:t>
            </a:r>
            <a:endParaRPr sz="3600" b="1"/>
          </a:p>
          <a:p>
            <a:pPr marL="0" lvl="0" indent="0" algn="l" rtl="0">
              <a:lnSpc>
                <a:spcPct val="115000"/>
              </a:lnSpc>
              <a:spcBef>
                <a:spcPts val="1200"/>
              </a:spcBef>
              <a:spcAft>
                <a:spcPts val="0"/>
              </a:spcAft>
              <a:buNone/>
            </a:pPr>
            <a:r>
              <a:rPr lang="en" sz="1800" b="1">
                <a:solidFill>
                  <a:schemeClr val="dk2"/>
                </a:solidFill>
              </a:rPr>
              <a:t>Simulate web traffic to your web servers using https://www.babylontraffic.com.</a:t>
            </a:r>
            <a:endParaRPr sz="1800" b="1">
              <a:solidFill>
                <a:schemeClr val="dk2"/>
              </a:solidFill>
            </a:endParaRPr>
          </a:p>
          <a:p>
            <a:pPr marL="0" lvl="0" indent="0" algn="l" rtl="0">
              <a:spcBef>
                <a:spcPts val="1200"/>
              </a:spcBef>
              <a:spcAft>
                <a:spcPts val="0"/>
              </a:spcAft>
              <a:buNone/>
            </a:pPr>
            <a:endParaRPr sz="3600" b="1"/>
          </a:p>
        </p:txBody>
      </p:sp>
      <p:sp>
        <p:nvSpPr>
          <p:cNvPr id="338" name="Google Shape;33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3.2.4 Screenshot</a:t>
            </a:r>
            <a:endParaRPr sz="3600" b="1"/>
          </a:p>
          <a:p>
            <a:pPr marL="0" lvl="0" indent="0" algn="l" rtl="0">
              <a:lnSpc>
                <a:spcPct val="115000"/>
              </a:lnSpc>
              <a:spcBef>
                <a:spcPts val="1200"/>
              </a:spcBef>
              <a:spcAft>
                <a:spcPts val="0"/>
              </a:spcAft>
              <a:buNone/>
            </a:pPr>
            <a:r>
              <a:rPr lang="en" sz="1800" b="1">
                <a:solidFill>
                  <a:schemeClr val="dk2"/>
                </a:solidFill>
              </a:rPr>
              <a:t>Web server logs appear in Kibana.</a:t>
            </a:r>
            <a:endParaRPr sz="1800" b="1">
              <a:solidFill>
                <a:schemeClr val="dk2"/>
              </a:solidFill>
            </a:endParaRPr>
          </a:p>
          <a:p>
            <a:pPr marL="0" lvl="0" indent="0" algn="l" rtl="0">
              <a:spcBef>
                <a:spcPts val="1200"/>
              </a:spcBef>
              <a:spcAft>
                <a:spcPts val="0"/>
              </a:spcAft>
              <a:buNone/>
            </a:pPr>
            <a:endParaRPr sz="3600" b="1"/>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Insert screenshots on the following pages, showing completion of each of the specified tasks.</a:t>
            </a:r>
            <a:endParaRPr sz="20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3.3.1 Screenshot</a:t>
            </a:r>
            <a:endParaRPr sz="3600" b="1"/>
          </a:p>
          <a:p>
            <a:pPr marL="0" lvl="0" indent="0" algn="l" rtl="0">
              <a:lnSpc>
                <a:spcPct val="115000"/>
              </a:lnSpc>
              <a:spcBef>
                <a:spcPts val="1200"/>
              </a:spcBef>
              <a:spcAft>
                <a:spcPts val="0"/>
              </a:spcAft>
              <a:buNone/>
            </a:pPr>
            <a:r>
              <a:rPr lang="en" sz="1800" b="1">
                <a:solidFill>
                  <a:schemeClr val="dk2"/>
                </a:solidFill>
              </a:rPr>
              <a:t>Create an alert for DoS attack.</a:t>
            </a:r>
            <a:endParaRPr sz="1800" b="1">
              <a:solidFill>
                <a:schemeClr val="dk2"/>
              </a:solidFill>
            </a:endParaRPr>
          </a:p>
          <a:p>
            <a:pPr marL="0" lvl="0" indent="0" algn="l" rtl="0">
              <a:spcBef>
                <a:spcPts val="1200"/>
              </a:spcBef>
              <a:spcAft>
                <a:spcPts val="0"/>
              </a:spcAft>
              <a:buNone/>
            </a:pPr>
            <a:endParaRPr sz="3600" b="1"/>
          </a:p>
        </p:txBody>
      </p:sp>
      <p:sp>
        <p:nvSpPr>
          <p:cNvPr id="356" name="Google Shape;356;p8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3.3.2 Screenshot</a:t>
            </a:r>
            <a:endParaRPr sz="3600" b="1"/>
          </a:p>
          <a:p>
            <a:pPr marL="0" lvl="0" indent="0" algn="l" rtl="0">
              <a:lnSpc>
                <a:spcPct val="115000"/>
              </a:lnSpc>
              <a:spcBef>
                <a:spcPts val="1200"/>
              </a:spcBef>
              <a:spcAft>
                <a:spcPts val="0"/>
              </a:spcAft>
              <a:buNone/>
            </a:pPr>
            <a:r>
              <a:rPr lang="en" sz="1800" b="1">
                <a:solidFill>
                  <a:schemeClr val="dk2"/>
                </a:solidFill>
              </a:rPr>
              <a:t>Create an alert for Brute Force attack.</a:t>
            </a:r>
            <a:endParaRPr sz="1800" b="1">
              <a:solidFill>
                <a:schemeClr val="dk2"/>
              </a:solidFill>
            </a:endParaRPr>
          </a:p>
          <a:p>
            <a:pPr marL="0" lvl="0" indent="0" algn="l" rtl="0">
              <a:spcBef>
                <a:spcPts val="1200"/>
              </a:spcBef>
              <a:spcAft>
                <a:spcPts val="0"/>
              </a:spcAft>
              <a:buNone/>
            </a:pPr>
            <a:endParaRPr sz="3600" b="1"/>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3.3.3 Screenshot</a:t>
            </a:r>
            <a:endParaRPr sz="3600" b="1"/>
          </a:p>
          <a:p>
            <a:pPr marL="0" lvl="0" indent="0" algn="l" rtl="0">
              <a:lnSpc>
                <a:spcPct val="115000"/>
              </a:lnSpc>
              <a:spcBef>
                <a:spcPts val="1200"/>
              </a:spcBef>
              <a:spcAft>
                <a:spcPts val="1200"/>
              </a:spcAft>
              <a:buNone/>
            </a:pPr>
            <a:r>
              <a:rPr lang="en" sz="1800" b="1">
                <a:solidFill>
                  <a:schemeClr val="dk2"/>
                </a:solidFill>
              </a:rPr>
              <a:t>Create an alert for a scanning attack. During the scan, an attacker is looking to identify what ports are open. </a:t>
            </a:r>
            <a:endParaRPr sz="3600" b="1"/>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3.4 Incident Response Playbook</a:t>
            </a:r>
            <a:endParaRPr sz="3600" b="1"/>
          </a:p>
        </p:txBody>
      </p:sp>
      <p:sp>
        <p:nvSpPr>
          <p:cNvPr id="374" name="Google Shape;374;p8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4: Zero Trust Model</a:t>
            </a:r>
            <a:endParaRPr sz="3600" b="1"/>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a:latin typeface="Open Sans"/>
              <a:ea typeface="Open Sans"/>
              <a:cs typeface="Open Sans"/>
              <a:sym typeface="Open Sans"/>
            </a:endParaRPr>
          </a:p>
          <a:p>
            <a:pPr marL="0" lvl="0" indent="0" algn="l" rtl="0">
              <a:lnSpc>
                <a:spcPct val="115000"/>
              </a:lnSpc>
              <a:spcBef>
                <a:spcPts val="0"/>
              </a:spcBef>
              <a:spcAft>
                <a:spcPts val="0"/>
              </a:spcAft>
              <a:buNone/>
            </a:pPr>
            <a:endParaRPr sz="1800" b="1">
              <a:latin typeface="Open Sans"/>
              <a:ea typeface="Open Sans"/>
              <a:cs typeface="Open Sans"/>
              <a:sym typeface="Open Sans"/>
            </a:endParaRPr>
          </a:p>
          <a:p>
            <a:pPr marL="0" lvl="0" indent="0" algn="l" rtl="0">
              <a:lnSpc>
                <a:spcPct val="115000"/>
              </a:lnSpc>
              <a:spcBef>
                <a:spcPts val="0"/>
              </a:spcBef>
              <a:spcAft>
                <a:spcPts val="0"/>
              </a:spcAft>
              <a:buNone/>
            </a:pPr>
            <a:r>
              <a:rPr lang="en" sz="1800"/>
              <a:t>Design a Zero Trust model of your network architecture using https://app.diagrams.net/.</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Make sure to incorporate the following into your design: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 sz="1800"/>
              <a:t>- Identity</a:t>
            </a:r>
            <a:endParaRPr sz="1800"/>
          </a:p>
          <a:p>
            <a:pPr marL="0" lvl="0" indent="0" algn="l" rtl="0">
              <a:lnSpc>
                <a:spcPct val="115000"/>
              </a:lnSpc>
              <a:spcBef>
                <a:spcPts val="0"/>
              </a:spcBef>
              <a:spcAft>
                <a:spcPts val="0"/>
              </a:spcAft>
              <a:buClr>
                <a:schemeClr val="dk1"/>
              </a:buClr>
              <a:buSzPts val="1100"/>
              <a:buFont typeface="Arial"/>
              <a:buNone/>
            </a:pPr>
            <a:r>
              <a:rPr lang="en" sz="1800"/>
              <a:t>- Devices</a:t>
            </a:r>
            <a:endParaRPr sz="1800"/>
          </a:p>
          <a:p>
            <a:pPr marL="0" lvl="0" indent="0" algn="l" rtl="0">
              <a:lnSpc>
                <a:spcPct val="115000"/>
              </a:lnSpc>
              <a:spcBef>
                <a:spcPts val="0"/>
              </a:spcBef>
              <a:spcAft>
                <a:spcPts val="0"/>
              </a:spcAft>
              <a:buClr>
                <a:schemeClr val="dk1"/>
              </a:buClr>
              <a:buSzPts val="1100"/>
              <a:buFont typeface="Arial"/>
              <a:buNone/>
            </a:pPr>
            <a:r>
              <a:rPr lang="en" sz="1800"/>
              <a:t>- Apps</a:t>
            </a:r>
            <a:endParaRPr sz="1800"/>
          </a:p>
          <a:p>
            <a:pPr marL="0" lvl="0" indent="0" algn="l" rtl="0">
              <a:lnSpc>
                <a:spcPct val="115000"/>
              </a:lnSpc>
              <a:spcBef>
                <a:spcPts val="0"/>
              </a:spcBef>
              <a:spcAft>
                <a:spcPts val="0"/>
              </a:spcAft>
              <a:buClr>
                <a:schemeClr val="dk1"/>
              </a:buClr>
              <a:buSzPts val="1100"/>
              <a:buFont typeface="Arial"/>
              <a:buNone/>
            </a:pPr>
            <a:r>
              <a:rPr lang="en" sz="1800"/>
              <a:t>- Network</a:t>
            </a:r>
            <a:endParaRPr sz="1800"/>
          </a:p>
          <a:p>
            <a:pPr marL="0" lvl="0" indent="0" algn="l" rtl="0">
              <a:lnSpc>
                <a:spcPct val="115000"/>
              </a:lnSpc>
              <a:spcBef>
                <a:spcPts val="0"/>
              </a:spcBef>
              <a:spcAft>
                <a:spcPts val="0"/>
              </a:spcAft>
              <a:buClr>
                <a:schemeClr val="dk1"/>
              </a:buClr>
              <a:buSzPts val="1100"/>
              <a:buFont typeface="Arial"/>
              <a:buNone/>
            </a:pPr>
            <a:r>
              <a:rPr lang="en" sz="1800"/>
              <a:t>- Data</a:t>
            </a:r>
            <a:endParaRPr sz="1800"/>
          </a:p>
          <a:p>
            <a:pPr marL="0" lvl="0" indent="0" algn="l" rtl="0">
              <a:lnSpc>
                <a:spcPct val="115000"/>
              </a:lnSpc>
              <a:spcBef>
                <a:spcPts val="0"/>
              </a:spcBef>
              <a:spcAft>
                <a:spcPts val="0"/>
              </a:spcAft>
              <a:buClr>
                <a:schemeClr val="dk1"/>
              </a:buClr>
              <a:buSzPts val="1100"/>
              <a:buFont typeface="Arial"/>
              <a:buNone/>
            </a:pPr>
            <a:r>
              <a:rPr lang="en" sz="1800"/>
              <a:t>- Infrastructure</a:t>
            </a:r>
            <a:endParaRPr sz="1800"/>
          </a:p>
          <a:p>
            <a:pPr marL="0" lvl="0" indent="0" algn="l" rtl="0">
              <a:lnSpc>
                <a:spcPct val="115000"/>
              </a:lnSpc>
              <a:spcBef>
                <a:spcPts val="0"/>
              </a:spcBef>
              <a:spcAft>
                <a:spcPts val="0"/>
              </a:spcAft>
              <a:buClr>
                <a:schemeClr val="dk1"/>
              </a:buClr>
              <a:buSzPts val="1100"/>
              <a:buFont typeface="Arial"/>
              <a:buNone/>
            </a:pPr>
            <a:r>
              <a:rPr lang="en" sz="1800"/>
              <a:t>- Trusted and Untrusted Devices</a:t>
            </a:r>
            <a:endParaRPr sz="1800"/>
          </a:p>
          <a:p>
            <a:pPr marL="0" lvl="0" indent="0" algn="l" rtl="0">
              <a:lnSpc>
                <a:spcPct val="115000"/>
              </a:lnSpc>
              <a:spcBef>
                <a:spcPts val="0"/>
              </a:spcBef>
              <a:spcAft>
                <a:spcPts val="0"/>
              </a:spcAft>
              <a:buNone/>
            </a:pPr>
            <a:r>
              <a:rPr lang="en" sz="1800"/>
              <a:t>- Controls</a:t>
            </a: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Zero Trust model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399" name="Google Shape;399;p8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Write a detailed comparative analysis of the differences between your Zero Trust model and your secure network architecture design.</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Network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So your next task is to go the Project Workspace in the classroom, and build out the enterprise network in Azure!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using your own Azure account, first of all you should create a resource group called ‘entp-project’.</a:t>
            </a:r>
            <a:endParaRPr sz="18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of your network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2.1.1 Screenshot</a:t>
            </a:r>
            <a:endParaRPr sz="3600" b="1"/>
          </a:p>
          <a:p>
            <a:pPr marL="0" lvl="0" indent="0" algn="l" rtl="0">
              <a:lnSpc>
                <a:spcPct val="115000"/>
              </a:lnSpc>
              <a:spcBef>
                <a:spcPts val="1200"/>
              </a:spcBef>
              <a:spcAft>
                <a:spcPts val="1200"/>
              </a:spcAft>
              <a:buClr>
                <a:schemeClr val="dk1"/>
              </a:buClr>
              <a:buSzPts val="1100"/>
              <a:buFont typeface="Arial"/>
              <a:buNone/>
            </a:pPr>
            <a:r>
              <a:rPr lang="en" sz="2000" b="1">
                <a:solidFill>
                  <a:schemeClr val="dk2"/>
                </a:solidFill>
              </a:rPr>
              <a:t>Create two Azure Virtual Networks in the resource group ‘entp-project’. Label one for your DMZ and one as your Internal.</a:t>
            </a:r>
            <a:endParaRPr sz="2000" b="1"/>
          </a:p>
        </p:txBody>
      </p:sp>
      <p:sp>
        <p:nvSpPr>
          <p:cNvPr id="224" name="Google Shape;224;p5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sp>
        <p:nvSpPr>
          <p:cNvPr id="230" name="Google Shape;230;p5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sp>
        <p:nvSpPr>
          <p:cNvPr id="236" name="Google Shape;236;p6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1398</Words>
  <Application>Microsoft Office PowerPoint</Application>
  <PresentationFormat>Custom</PresentationFormat>
  <Paragraphs>160</Paragraphs>
  <Slides>36</Slides>
  <Notes>36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36</vt:i4>
      </vt:variant>
    </vt:vector>
  </HeadingPairs>
  <TitlesOfParts>
    <vt:vector size="44" baseType="lpstr">
      <vt:lpstr>Arial</vt:lpstr>
      <vt:lpstr>Helvetica Neue</vt:lpstr>
      <vt:lpstr>Open Sans Light</vt:lpstr>
      <vt:lpstr>Open Sans</vt:lpstr>
      <vt:lpstr>Simple Light</vt:lpstr>
      <vt:lpstr>Simple Light</vt:lpstr>
      <vt:lpstr>Simple Light</vt:lpstr>
      <vt:lpstr>White</vt:lpstr>
      <vt:lpstr>Project: Securing the Perimeter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Section 4: Zero Trust Model</vt:lpstr>
      <vt:lpstr>4.1 Zero Trust Model</vt:lpstr>
      <vt:lpstr>4.2 Modern Architecture vs. Zero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osman mohammed</cp:lastModifiedBy>
  <cp:revision>2</cp:revision>
  <dcterms:modified xsi:type="dcterms:W3CDTF">2024-04-01T19:05:32Z</dcterms:modified>
</cp:coreProperties>
</file>