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299" r:id="rId15"/>
    <p:sldId id="301" r:id="rId16"/>
    <p:sldId id="30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C98C2-B68E-B87A-5FF5-AD415CB0E447}" v="230" dt="2023-10-23T13:17:31.866"/>
    <p1510:client id="{64F22265-4EA8-0E40-52D4-4055AC9FE299}" v="426" dt="2023-10-23T13:03:38.971"/>
  </p1510:revLst>
</p1510:revInfo>
</file>

<file path=ppt/tableStyles.xml><?xml version="1.0" encoding="utf-8"?>
<a:tblStyleLst xmlns:a="http://schemas.openxmlformats.org/drawingml/2006/main" def="{17292A2E-F333-43FB-9621-5CBBE7FDCDCB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65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-965" y="-437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69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0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3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7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7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67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7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1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6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5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6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A85C9D1-624C-8140-B372-73290075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36525"/>
            <a:ext cx="5486400" cy="3373438"/>
          </a:xfrm>
        </p:spPr>
        <p:txBody>
          <a:bodyPr anchor="b">
            <a:noAutofit/>
          </a:bodyPr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80759" y="3509964"/>
            <a:ext cx="5486400" cy="666926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8955" y="192023"/>
            <a:ext cx="9961540" cy="1837840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18955" y="2176055"/>
            <a:ext cx="2489406" cy="78581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89703" y="2682943"/>
            <a:ext cx="7090791" cy="9418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18955" y="3437927"/>
            <a:ext cx="2489406" cy="78581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89703" y="3963103"/>
            <a:ext cx="7090791" cy="9418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18955" y="4741533"/>
            <a:ext cx="2489406" cy="78581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89703" y="5215831"/>
            <a:ext cx="7090791" cy="9418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139"/>
            <a:ext cx="9246624" cy="1493821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074398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14400" y="264033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072493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3344" y="264033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34621"/>
            <a:ext cx="10515600" cy="1416726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 anchor="ctr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 anchor="ctr" anchorCtr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9159" y="100020"/>
            <a:ext cx="7040880" cy="1470168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29160" y="1700978"/>
            <a:ext cx="6648286" cy="539812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29160" y="2528668"/>
            <a:ext cx="6651484" cy="384517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9160" y="2921859"/>
            <a:ext cx="6648286" cy="748739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9160" y="3817972"/>
            <a:ext cx="6651484" cy="384517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29160" y="4208584"/>
            <a:ext cx="6648286" cy="748739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9160" y="5143852"/>
            <a:ext cx="6651484" cy="384517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9160" y="5543608"/>
            <a:ext cx="6648286" cy="748739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63146"/>
            <a:ext cx="9755506" cy="1386093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399" y="1625919"/>
            <a:ext cx="9755505" cy="45529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6476"/>
            <a:ext cx="4297679" cy="45339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4579"/>
            <a:ext cx="4297680" cy="45529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72180"/>
            <a:ext cx="10666097" cy="1556829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136526"/>
            <a:ext cx="10666095" cy="1398764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36526"/>
            <a:ext cx="10742295" cy="1425052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4519715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837175"/>
            <a:ext cx="2361651" cy="895409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79" y="4519715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79" y="4839222"/>
            <a:ext cx="2361651" cy="895409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59" y="4519715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59" y="4839222"/>
            <a:ext cx="2361651" cy="895409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2" y="4519715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2" y="4837175"/>
            <a:ext cx="2361651" cy="895409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93946"/>
            <a:ext cx="10742294" cy="1605666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27828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27828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27828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27828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10665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10665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10665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10665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39700"/>
            <a:ext cx="10058400" cy="140504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36055" y="2228634"/>
            <a:ext cx="2350537" cy="260076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36055" y="2524463"/>
            <a:ext cx="2350538" cy="253893"/>
          </a:xfrm>
        </p:spPr>
        <p:txBody>
          <a:bodyPr>
            <a:norm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436055" y="2821431"/>
            <a:ext cx="2350537" cy="913299"/>
          </a:xfrm>
        </p:spPr>
        <p:txBody>
          <a:bodyPr>
            <a:norm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436055" y="4297014"/>
            <a:ext cx="2350537" cy="249378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436055" y="4590182"/>
            <a:ext cx="2350537" cy="277847"/>
          </a:xfrm>
        </p:spPr>
        <p:txBody>
          <a:bodyPr>
            <a:norm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436055" y="4914997"/>
            <a:ext cx="2350537" cy="875894"/>
          </a:xfrm>
        </p:spPr>
        <p:txBody>
          <a:bodyPr>
            <a:norm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734981-D056-20A1-1627-D3D7F979D1E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87882" y="2228634"/>
            <a:ext cx="2350537" cy="260076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B67E892-68CA-2D9B-9868-BA6955D353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87882" y="2524463"/>
            <a:ext cx="2350538" cy="253893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8E617DC-AB4B-8F29-E7A1-39290CC228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87882" y="2821431"/>
            <a:ext cx="2350537" cy="913299"/>
          </a:xfrm>
        </p:spPr>
        <p:txBody>
          <a:bodyPr>
            <a:norm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2DA693B-7AD8-8E99-8283-87912E0C43E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87882" y="4297014"/>
            <a:ext cx="2350537" cy="24937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BF8EE7-49AD-7917-99B1-52B686D29E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887882" y="4590182"/>
            <a:ext cx="2350537" cy="277847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42EA966-42F8-3CA0-8111-35083E14CE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87882" y="4914997"/>
            <a:ext cx="2350537" cy="875894"/>
          </a:xfrm>
        </p:spPr>
        <p:txBody>
          <a:bodyPr>
            <a:norm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558F5BD-9752-DB52-E025-9382FC0E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1076"/>
            <a:ext cx="4187536" cy="6859076"/>
            <a:chOff x="-9867" y="-1076"/>
            <a:chExt cx="4187536" cy="685907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608" y="7487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49" y="136525"/>
            <a:ext cx="6400799" cy="2087879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4BC839-66BF-1CB4-BBC7-B735C811B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59" y="160959"/>
            <a:ext cx="6642735" cy="134213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59" y="2010830"/>
            <a:ext cx="6642735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58" y="160959"/>
            <a:ext cx="7040880" cy="165196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0" y="2491866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0" y="3837939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33747" y="5203301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86217" y="2486550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86217" y="3832623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900" y="142875"/>
            <a:ext cx="7040880" cy="1728362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14900" y="2083776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5924" y="2083776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14900" y="3838956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1490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7253" y="192023"/>
            <a:ext cx="6821424" cy="181393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8277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4240237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8277" y="3840480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38277" y="4240237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37795"/>
            <a:ext cx="6800850" cy="195485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A0B6D-2930-4680-77F4-DB951282EE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399" y="2206377"/>
            <a:ext cx="6800849" cy="386513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491DC2-7EDD-588A-A77D-67C9C40E3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60CB87F-75C1-C51C-3B9A-83E26EABC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4303"/>
            <a:ext cx="9279731" cy="6862303"/>
            <a:chOff x="0" y="-4303"/>
            <a:chExt cx="9279731" cy="686230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2029040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>
              <a:off x="0" y="4056331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7FF8CD3D-0C64-4277-97B2-200B96EE22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0" y="4069288"/>
              <a:ext cx="2029968" cy="2029968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027141" y="-4303"/>
              <a:ext cx="2029968" cy="2029968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C9BCCD2C-CC79-48FF-A486-98ECEAC479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29968" cy="2029968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CEE5D2-51CF-4C1A-9AF9-A5B47F445229}"/>
                </a:ext>
              </a:extLst>
            </p:cNvPr>
            <p:cNvSpPr/>
            <p:nvPr userDrawn="1"/>
          </p:nvSpPr>
          <p:spPr>
            <a:xfrm>
              <a:off x="0" y="6098433"/>
              <a:ext cx="2029968" cy="75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D276EF4-F1D1-402C-B97B-0FC1233B73CD}"/>
                </a:ext>
              </a:extLst>
            </p:cNvPr>
            <p:cNvSpPr/>
            <p:nvPr userDrawn="1"/>
          </p:nvSpPr>
          <p:spPr>
            <a:xfrm flipH="1">
              <a:off x="0" y="2027186"/>
              <a:ext cx="2032942" cy="20299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D46E3B0-0F8F-4E75-AD2A-BF3A1C38F037}"/>
                </a:ext>
              </a:extLst>
            </p:cNvPr>
            <p:cNvGrpSpPr/>
            <p:nvPr userDrawn="1"/>
          </p:nvGrpSpPr>
          <p:grpSpPr>
            <a:xfrm>
              <a:off x="23853" y="2069719"/>
              <a:ext cx="1965960" cy="1965960"/>
              <a:chOff x="5361924" y="7472790"/>
              <a:chExt cx="1828800" cy="1828800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B53A840E-AAAC-4D05-88B2-8B4C8FD1EB81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C1BCB15-E86F-40CB-912C-0693B61651B5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5B5D7ECD-062C-480C-A3E0-D2E37B0077A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CCCE649A-9FBD-4E7D-921B-CA0C2263A34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1" name="Group 150">
                        <a:extLst>
                          <a:ext uri="{FF2B5EF4-FFF2-40B4-BE49-F238E27FC236}">
                            <a16:creationId xmlns:a16="http://schemas.microsoft.com/office/drawing/2014/main" id="{992A05A5-83FF-4AE4-B0EF-FE1964334873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3" name="Group 152">
                          <a:extLst>
                            <a:ext uri="{FF2B5EF4-FFF2-40B4-BE49-F238E27FC236}">
                              <a16:creationId xmlns:a16="http://schemas.microsoft.com/office/drawing/2014/main" id="{D56D5269-FA99-4E96-A20D-0DE0E3856751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55" name="Group 154">
                            <a:extLst>
                              <a:ext uri="{FF2B5EF4-FFF2-40B4-BE49-F238E27FC236}">
                                <a16:creationId xmlns:a16="http://schemas.microsoft.com/office/drawing/2014/main" id="{87498AF2-DD8D-4309-8328-2E756E3C44E8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57" name="Oval 156">
                              <a:extLst>
                                <a:ext uri="{FF2B5EF4-FFF2-40B4-BE49-F238E27FC236}">
                                  <a16:creationId xmlns:a16="http://schemas.microsoft.com/office/drawing/2014/main" id="{ACC35BE0-4D6C-4986-AD7D-BD7C1E25B83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58" name="Oval 157">
                              <a:extLst>
                                <a:ext uri="{FF2B5EF4-FFF2-40B4-BE49-F238E27FC236}">
                                  <a16:creationId xmlns:a16="http://schemas.microsoft.com/office/drawing/2014/main" id="{7B9715F0-8B83-459F-9ABA-77381FF568D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56" name="Oval 155">
                            <a:extLst>
                              <a:ext uri="{FF2B5EF4-FFF2-40B4-BE49-F238E27FC236}">
                                <a16:creationId xmlns:a16="http://schemas.microsoft.com/office/drawing/2014/main" id="{27230BAF-E9FF-4746-8F48-B39560E1B202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4" name="Oval 153">
                          <a:extLst>
                            <a:ext uri="{FF2B5EF4-FFF2-40B4-BE49-F238E27FC236}">
                              <a16:creationId xmlns:a16="http://schemas.microsoft.com/office/drawing/2014/main" id="{1085FE6C-E5E9-494C-8FA8-625B1312B9A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B8D77279-E4F6-4D92-9B0B-8D62F9FE1E8F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E74AC325-3B12-4159-8AED-4E3E710DAE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EC1B4FD8-2FC5-40DA-8440-4040785508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DDE43C9A-47FE-47FA-B683-4BEFC34DFA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D323EF77-802B-4532-87E0-12D961E906AE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845FD57-5942-47C9-B349-B3937BE5A454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7C426FE0-2810-40DD-934D-F291980CBDE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97A62AD5-3E4C-4375-A938-C7DC05A7F250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264E16F-857A-4567-9C09-01F8BA03FE22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3657794-F7A3-4030-9C54-38517D2C6C61}"/>
                </a:ext>
              </a:extLst>
            </p:cNvPr>
            <p:cNvSpPr/>
            <p:nvPr userDrawn="1"/>
          </p:nvSpPr>
          <p:spPr>
            <a:xfrm>
              <a:off x="0" y="2025665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2033943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202996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6101628" y="4053385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68239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64220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4058754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4074136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592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2034619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2537077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4058844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5868264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  <a:stCxn id="38" idx="4"/>
            </p:cNvCxnSpPr>
            <p:nvPr userDrawn="1"/>
          </p:nvCxnSpPr>
          <p:spPr>
            <a:xfrm flipV="1">
              <a:off x="0" y="1991841"/>
              <a:ext cx="5931799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42874"/>
            <a:ext cx="5099392" cy="4914973"/>
          </a:xfrm>
        </p:spPr>
        <p:txBody>
          <a:bodyPr anchor="ctr" anchorCtr="0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480" y="192024"/>
            <a:ext cx="9713765" cy="1731540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695B89C-ED4D-97EB-CDA4-74327E70B26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469641" y="226933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6F9B84E-B1E9-DB51-2516-1AA4137D0F1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954162" y="226933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12CE71C8-6AD4-74F6-747D-69943D425D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39445" y="226933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72517"/>
            <a:ext cx="8232648" cy="1970624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0" y="2924673"/>
            <a:ext cx="2468880" cy="2743200"/>
          </a:xfrm>
        </p:spPr>
        <p:txBody>
          <a:bodyPr>
            <a:norm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26836" y="2924673"/>
            <a:ext cx="2468880" cy="2743200"/>
          </a:xfrm>
        </p:spPr>
        <p:txBody>
          <a:bodyPr>
            <a:norm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8720" y="2924673"/>
            <a:ext cx="2468880" cy="2743200"/>
          </a:xfrm>
        </p:spPr>
        <p:txBody>
          <a:bodyPr>
            <a:norm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5-reasons-why-devs-love-github-and-microsoft-buy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/#work-version-contro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hostinger.com/tutorials/how-to-use-git-branches/" TargetMode="External"/><Relationship Id="rId5" Type="http://schemas.openxmlformats.org/officeDocument/2006/relationships/hyperlink" Target="https://www.atlassian.com/blog/software-teams/version-control-centralized-dvcs" TargetMode="External"/><Relationship Id="rId4" Type="http://schemas.openxmlformats.org/officeDocument/2006/relationships/hyperlink" Target="https://www.hostinger.com/tutorials/basic-git-command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c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36525"/>
            <a:ext cx="5486400" cy="3373438"/>
          </a:xfrm>
        </p:spPr>
        <p:txBody>
          <a:bodyPr/>
          <a:lstStyle/>
          <a:p>
            <a:r>
              <a:rPr lang="en-US" dirty="0"/>
              <a:t>Osman </a:t>
            </a:r>
            <a:r>
              <a:rPr lang="en-US" dirty="0" err="1"/>
              <a:t>oRHAN</a:t>
            </a:r>
            <a:br>
              <a:rPr lang="en-US" dirty="0"/>
            </a:br>
            <a:r>
              <a:rPr lang="en-US" dirty="0"/>
              <a:t>AŞKIN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509964"/>
            <a:ext cx="5486400" cy="666926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Nedir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59" y="55856"/>
            <a:ext cx="6642735" cy="195961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GİTHUB DALLARI /ŞUBELERİ </a:t>
            </a:r>
            <a:r>
              <a:rPr lang="en-US" dirty="0" err="1"/>
              <a:t>oluŞTURUN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59" y="2010830"/>
            <a:ext cx="6642735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Dallar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oluşturarak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bir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havuzun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farklı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versiyonlarını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oluşturursunuz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. Bir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geliştirici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,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özellik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dalında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proje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değişiklikleri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yaparak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,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entegre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edildiğinde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ana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projeyi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nasıl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etkileyeceğini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görebilir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.</a:t>
            </a:r>
            <a:endParaRPr lang="tr-TR" sz="2400" b="1" dirty="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 title</a:t>
            </a:r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dirty="0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5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3146"/>
            <a:ext cx="9755506" cy="1386093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BRANCH OLŞTURMAK</a:t>
            </a:r>
            <a:endParaRPr lang="tr-TR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29FC9F22-BC4F-808F-0248-BACDFEFE10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399" y="1625919"/>
            <a:ext cx="9755505" cy="455296"/>
          </a:xfrm>
        </p:spPr>
        <p:txBody>
          <a:bodyPr/>
          <a:lstStyle/>
          <a:p>
            <a:r>
              <a:rPr lang="en-US" sz="1500" b="1" dirty="0">
                <a:solidFill>
                  <a:srgbClr val="36344D"/>
                </a:solidFill>
                <a:ea typeface="+mn-lt"/>
                <a:cs typeface="+mn-lt"/>
              </a:rPr>
              <a:t>Bir </a:t>
            </a:r>
            <a:r>
              <a:rPr lang="en-US" sz="1500" b="1" dirty="0" err="1">
                <a:solidFill>
                  <a:srgbClr val="36344D"/>
                </a:solidFill>
                <a:ea typeface="+mn-lt"/>
                <a:cs typeface="+mn-lt"/>
              </a:rPr>
              <a:t>özellik</a:t>
            </a:r>
            <a:r>
              <a:rPr lang="en-US" sz="15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1500" b="1" dirty="0" err="1">
                <a:solidFill>
                  <a:srgbClr val="36344D"/>
                </a:solidFill>
                <a:ea typeface="+mn-lt"/>
                <a:cs typeface="+mn-lt"/>
              </a:rPr>
              <a:t>dalı</a:t>
            </a:r>
            <a:r>
              <a:rPr lang="en-US" sz="15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1500" b="1" dirty="0" err="1">
                <a:solidFill>
                  <a:srgbClr val="36344D"/>
                </a:solidFill>
                <a:ea typeface="+mn-lt"/>
                <a:cs typeface="+mn-lt"/>
              </a:rPr>
              <a:t>şu</a:t>
            </a:r>
            <a:r>
              <a:rPr lang="en-US" sz="15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1500" b="1" dirty="0" err="1">
                <a:solidFill>
                  <a:srgbClr val="36344D"/>
                </a:solidFill>
                <a:ea typeface="+mn-lt"/>
                <a:cs typeface="+mn-lt"/>
              </a:rPr>
              <a:t>şekilde</a:t>
            </a:r>
            <a:r>
              <a:rPr lang="en-US" sz="15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1500" b="1" dirty="0" err="1">
                <a:solidFill>
                  <a:srgbClr val="36344D"/>
                </a:solidFill>
                <a:ea typeface="+mn-lt"/>
                <a:cs typeface="+mn-lt"/>
              </a:rPr>
              <a:t>oluşturabilirsiniz</a:t>
            </a:r>
            <a:r>
              <a:rPr lang="en-US" sz="1500" b="1" dirty="0">
                <a:solidFill>
                  <a:srgbClr val="36344D"/>
                </a:solidFill>
                <a:ea typeface="+mn-lt"/>
                <a:cs typeface="+mn-lt"/>
              </a:rPr>
              <a:t>:</a:t>
            </a:r>
            <a:endParaRPr lang="tr-TR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7F198A4C-65FA-9914-0930-D46BBA2C7F5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6476"/>
            <a:ext cx="4297679" cy="453399"/>
          </a:xfrm>
        </p:spPr>
        <p:txBody>
          <a:bodyPr/>
          <a:lstStyle/>
          <a:p>
            <a:r>
              <a:rPr lang="en-US" sz="1800" dirty="0"/>
              <a:t>BRANCH NASIL OLUŞTURULUR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9F74FF-9661-C1F1-489F-AC73AF680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3368" y="2354579"/>
            <a:ext cx="4297680" cy="455296"/>
          </a:xfrm>
        </p:spPr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Sonrasında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yapılması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gerekenler</a:t>
            </a:r>
            <a:endParaRPr lang="tr-TR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55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Yeni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deponuza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gidin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. Main 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butonuna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basın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ve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yeni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özellik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dalınızın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adını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girin.Create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branch‘a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(Dal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oluştur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)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tıklayın</a:t>
            </a:r>
            <a:endParaRPr lang="en-US" sz="2000" b="1" err="1">
              <a:solidFill>
                <a:srgbClr val="36344D"/>
              </a:solidFill>
            </a:endParaRPr>
          </a:p>
          <a:p>
            <a:pPr marL="285750" indent="-285750"/>
            <a:endParaRPr lang="en-US" sz="2000" b="1" dirty="0">
              <a:solidFill>
                <a:srgbClr val="36344D"/>
              </a:solidFill>
            </a:endParaRPr>
          </a:p>
          <a:p>
            <a:pPr marL="285750" indent="-285750"/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Artık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ana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dalla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aynı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görünen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bir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özellik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dalı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oluşturdunuz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.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Projeyi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etkilemeden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serbestçe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değişiklik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yapmaya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başlayabilirsiniz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.</a:t>
            </a:r>
          </a:p>
          <a:p>
            <a:endParaRPr lang="en-US" b="1" dirty="0"/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 title</a:t>
            </a:r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dirty="0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4" name="Resim 3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B126CFD6-E94A-AFFE-2734-6FD54E05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97" y="2903346"/>
            <a:ext cx="6096000" cy="270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4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59" y="55856"/>
            <a:ext cx="6642735" cy="1959616"/>
          </a:xfrm>
        </p:spPr>
        <p:txBody>
          <a:bodyPr anchor="b">
            <a:normAutofit/>
          </a:bodyPr>
          <a:lstStyle/>
          <a:p>
            <a:r>
              <a:rPr lang="en-US" dirty="0"/>
              <a:t>GİTHUB COMMİTLERİ NEDİR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59" y="1537865"/>
            <a:ext cx="6642735" cy="52577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Gönderilenler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(Commits),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GitHub’da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kaydedilen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değişikliklere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denir</a:t>
            </a:r>
            <a:r>
              <a:rPr lang="en-US" sz="2000" b="1">
                <a:solidFill>
                  <a:srgbClr val="36344D"/>
                </a:solidFill>
                <a:ea typeface="+mn-lt"/>
                <a:cs typeface="+mn-lt"/>
              </a:rPr>
              <a:t>.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Özellik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dalının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dosyasını</a:t>
            </a:r>
            <a:r>
              <a:rPr lang="en-US" sz="2000" b="1">
                <a:solidFill>
                  <a:srgbClr val="36344D"/>
                </a:solidFill>
                <a:ea typeface="+mn-lt"/>
                <a:cs typeface="+mn-lt"/>
              </a:rPr>
              <a:t> her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değiştirdiğinizde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,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saklamak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için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 Commit 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etmeniz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gerekir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.</a:t>
            </a:r>
            <a:endParaRPr lang="tr-TR" sz="2000" b="1"/>
          </a:p>
          <a:p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Değişiklik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yaptığınızda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sürümünüzü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şöyle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gönderebilirsiniz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:</a:t>
            </a:r>
            <a:endParaRPr lang="en-US" sz="2000" b="1"/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Özellik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dalına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 Main 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öğesine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tıklayarak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ve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açılır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menüden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yeni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oluşturduğunuz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dalı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seçerek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erişin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.</a:t>
            </a:r>
            <a:endParaRPr lang="en-US" sz="2000" b="1"/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Dosyayı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düzenlemeye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başlamak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için</a:t>
            </a:r>
            <a:r>
              <a:rPr lang="en-US" sz="2000" b="1">
                <a:solidFill>
                  <a:srgbClr val="36344D"/>
                </a:solidFill>
                <a:ea typeface="+mn-lt"/>
                <a:cs typeface="+mn-lt"/>
              </a:rPr>
              <a:t> “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kalem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simgesine</a:t>
            </a:r>
            <a:r>
              <a:rPr lang="en-US" sz="2000" b="1">
                <a:solidFill>
                  <a:srgbClr val="36344D"/>
                </a:solidFill>
                <a:ea typeface="+mn-lt"/>
                <a:cs typeface="+mn-lt"/>
              </a:rPr>
              <a:t>”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tıklayın</a:t>
            </a:r>
            <a:r>
              <a:rPr lang="en-US" sz="2000" b="1">
                <a:solidFill>
                  <a:srgbClr val="36344D"/>
                </a:solidFill>
                <a:ea typeface="+mn-lt"/>
                <a:cs typeface="+mn-lt"/>
              </a:rPr>
              <a:t>.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Bitirdiğinizde</a:t>
            </a:r>
            <a:r>
              <a:rPr lang="en-US" sz="2000" b="1">
                <a:solidFill>
                  <a:srgbClr val="36344D"/>
                </a:solidFill>
                <a:ea typeface="+mn-lt"/>
                <a:cs typeface="+mn-lt"/>
              </a:rPr>
              <a:t>,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yapılan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değişikliklerin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kısa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bir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açıklamasını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yazın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. Commit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Changes‘a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(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Değişiklikleri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Gönder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)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tıklayın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.</a:t>
            </a:r>
            <a:endParaRPr lang="en-US" sz="2000" b="1" dirty="0">
              <a:ea typeface="+mn-lt"/>
              <a:cs typeface="+mn-lt"/>
            </a:endParaRPr>
          </a:p>
          <a:p>
            <a:endParaRPr lang="en-US" sz="2400" b="1" dirty="0">
              <a:solidFill>
                <a:srgbClr val="36344D"/>
              </a:solidFill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 title</a:t>
            </a:r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dirty="0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258" y="1889875"/>
            <a:ext cx="6767711" cy="1512702"/>
          </a:xfrm>
        </p:spPr>
        <p:txBody>
          <a:bodyPr/>
          <a:lstStyle/>
          <a:p>
            <a:r>
              <a:rPr lang="en-US" dirty="0" err="1"/>
              <a:t>kaynak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4258" y="3679663"/>
            <a:ext cx="3401683" cy="897723"/>
          </a:xfrm>
        </p:spPr>
        <p:txBody>
          <a:bodyPr/>
          <a:lstStyle/>
          <a:p>
            <a:r>
              <a:rPr lang="en-US" sz="1600" err="1"/>
              <a:t>Hostinger</a:t>
            </a:r>
            <a:r>
              <a:rPr lang="en-US" sz="1600" dirty="0"/>
              <a:t> </a:t>
            </a:r>
            <a:r>
              <a:rPr lang="en-US" sz="1600" err="1"/>
              <a:t>rehberler</a:t>
            </a:r>
            <a:endParaRPr lang="en-US" sz="16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9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/>
          </a:bodyPr>
          <a:lstStyle/>
          <a:p>
            <a:r>
              <a:rPr lang="en-US" dirty="0"/>
              <a:t>Osman Orhan Aşkın</a:t>
            </a:r>
          </a:p>
          <a:p>
            <a:endParaRPr lang="en-US" dirty="0"/>
          </a:p>
          <a:p>
            <a:r>
              <a:rPr lang="en-US" dirty="0"/>
              <a:t>osmanorhanaskin@contoso.com</a:t>
            </a:r>
          </a:p>
          <a:p>
            <a:r>
              <a:rPr lang="en-US" dirty="0"/>
              <a:t>www.github.com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782" y="189442"/>
            <a:ext cx="6400799" cy="208787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224E7F"/>
                </a:solidFill>
              </a:rPr>
              <a:t>Gıthub</a:t>
            </a:r>
            <a:r>
              <a:rPr lang="en-US" dirty="0">
                <a:solidFill>
                  <a:srgbClr val="224E7F"/>
                </a:solidFill>
              </a:rPr>
              <a:t> </a:t>
            </a:r>
            <a:r>
              <a:rPr lang="en-US" dirty="0" err="1">
                <a:solidFill>
                  <a:srgbClr val="224E7F"/>
                </a:solidFill>
              </a:rPr>
              <a:t>nedir</a:t>
            </a:r>
            <a:endParaRPr lang="en-US" sz="3500" dirty="0" err="1">
              <a:solidFill>
                <a:srgbClr val="2F1C6A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GitHub,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yazılım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mühendisleri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için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önemli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bir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araç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olarak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kabul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edilir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ve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popülaritesi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rakipsizdir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.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Şu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anda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 </a:t>
            </a:r>
            <a:r>
              <a:rPr lang="en-US" sz="2400" b="1" dirty="0">
                <a:solidFill>
                  <a:srgbClr val="6747C7"/>
                </a:solidFill>
                <a:ea typeface="+mn-lt"/>
                <a:cs typeface="+mn-lt"/>
                <a:hlinkClick r:id="rId3"/>
              </a:rPr>
              <a:t>25 milyondan fazla kullanıcıyı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 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barındırmaktadır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. Bu,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iş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akışı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ve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işbirliği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iyileştirmeleri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için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GitHub’a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yönelen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çok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sayıda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profesyonel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anlamına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gelir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.</a:t>
            </a:r>
            <a:endParaRPr lang="tr-TR" sz="2400" b="1"/>
          </a:p>
          <a:p>
            <a:endParaRPr lang="en-US" dirty="0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59" y="160959"/>
            <a:ext cx="6642735" cy="1342135"/>
          </a:xfrm>
        </p:spPr>
        <p:txBody>
          <a:bodyPr anchor="b"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nedİr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59" y="2010830"/>
            <a:ext cx="6642735" cy="4114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Git, 2005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yılında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başlatılan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ve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piyasadaki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en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popüler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VCS’lerden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biri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haline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gelen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açık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kaynaklı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bir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projedir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. </a:t>
            </a:r>
            <a:r>
              <a:rPr lang="en-US" b="1" dirty="0">
                <a:solidFill>
                  <a:srgbClr val="6747C7"/>
                </a:solidFill>
                <a:ea typeface="+mn-lt"/>
                <a:cs typeface="+mn-lt"/>
                <a:hlinkClick r:id="rId3"/>
              </a:rPr>
              <a:t>Geliştiricilerin %87’sinden fazlası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 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projeleri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için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Git’i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kullanır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.</a:t>
            </a:r>
            <a:endParaRPr lang="tr-TR" b="1"/>
          </a:p>
          <a:p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Dağıtılmış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bir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sürüm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kontrol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sistemidir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. Yani,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erişim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izni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verilen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ekipteki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herhangi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bir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geliştirici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, Git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komut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satırı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araçlarını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(</a:t>
            </a:r>
            <a:r>
              <a:rPr lang="en-US" b="1" dirty="0">
                <a:solidFill>
                  <a:srgbClr val="6747C7"/>
                </a:solidFill>
                <a:ea typeface="+mn-lt"/>
                <a:cs typeface="+mn-lt"/>
                <a:hlinkClick r:id="rId4"/>
              </a:rPr>
              <a:t>Git command line tools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)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kullanarak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kaynak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kodunu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ve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değişiklik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geçmişini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yönetebilir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.</a:t>
            </a:r>
          </a:p>
          <a:p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Git, </a:t>
            </a:r>
            <a:r>
              <a:rPr lang="en-US" b="1" dirty="0">
                <a:solidFill>
                  <a:srgbClr val="6747C7"/>
                </a:solidFill>
                <a:ea typeface="+mn-lt"/>
                <a:cs typeface="+mn-lt"/>
                <a:hlinkClick r:id="rId5"/>
              </a:rPr>
              <a:t> merkezi sürüm kontrol sistemlerinden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 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farklı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olarak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özellik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dalları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(</a:t>
            </a:r>
            <a:r>
              <a:rPr lang="en-US" b="1" dirty="0">
                <a:solidFill>
                  <a:srgbClr val="6747C7"/>
                </a:solidFill>
                <a:ea typeface="+mn-lt"/>
                <a:cs typeface="+mn-lt"/>
                <a:hlinkClick r:id="rId6"/>
              </a:rPr>
              <a:t>feature branches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)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sunar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. Bu,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ekipteki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her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yazılım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mühendisinin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kodda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değişiklik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yapmak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için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yalıtılmış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bir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yerel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depo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sağlayan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bir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özellik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dalını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ayırabileceği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anlamına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6344D"/>
                </a:solidFill>
                <a:ea typeface="+mn-lt"/>
                <a:cs typeface="+mn-lt"/>
              </a:rPr>
              <a:t>gelir</a:t>
            </a:r>
            <a:r>
              <a:rPr lang="en-US" b="1" dirty="0">
                <a:solidFill>
                  <a:srgbClr val="36344D"/>
                </a:solidFill>
                <a:ea typeface="+mn-lt"/>
                <a:cs typeface="+mn-lt"/>
              </a:rPr>
              <a:t>.</a:t>
            </a: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 title</a:t>
            </a:r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dirty="0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49" y="136525"/>
            <a:ext cx="6400799" cy="2087879"/>
          </a:xfrm>
        </p:spPr>
        <p:txBody>
          <a:bodyPr anchor="b">
            <a:normAutofit/>
          </a:bodyPr>
          <a:lstStyle/>
          <a:p>
            <a:r>
              <a:rPr lang="en-US" dirty="0"/>
              <a:t>Hub </a:t>
            </a:r>
            <a:r>
              <a:rPr lang="en-US" dirty="0" err="1"/>
              <a:t>nedİr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 err="1"/>
              <a:t>Eğer</a:t>
            </a:r>
            <a:r>
              <a:rPr lang="en-US" sz="2000" b="1" dirty="0"/>
              <a:t> Git, </a:t>
            </a:r>
            <a:r>
              <a:rPr lang="en-US" sz="2000" b="1" dirty="0" err="1"/>
              <a:t>GitHub’ın</a:t>
            </a:r>
            <a:r>
              <a:rPr lang="en-US" sz="2000" b="1" dirty="0"/>
              <a:t> </a:t>
            </a:r>
            <a:r>
              <a:rPr lang="en-US" sz="2000" b="1" dirty="0" err="1"/>
              <a:t>kalbiyse</a:t>
            </a:r>
            <a:r>
              <a:rPr lang="en-US" sz="2000" b="1" dirty="0"/>
              <a:t>, Hub da </a:t>
            </a:r>
            <a:r>
              <a:rPr lang="en-US" sz="2000" b="1" dirty="0" err="1"/>
              <a:t>onun</a:t>
            </a:r>
            <a:r>
              <a:rPr lang="en-US" sz="2000" b="1" dirty="0"/>
              <a:t> </a:t>
            </a:r>
            <a:r>
              <a:rPr lang="en-US" sz="2000" b="1" dirty="0" err="1"/>
              <a:t>ruhudur</a:t>
            </a:r>
            <a:r>
              <a:rPr lang="en-US" sz="2000" b="1" dirty="0"/>
              <a:t>. </a:t>
            </a:r>
            <a:r>
              <a:rPr lang="en-US" sz="2000" b="1" dirty="0" err="1"/>
              <a:t>GitHub’daki</a:t>
            </a:r>
            <a:r>
              <a:rPr lang="en-US" sz="2000" b="1" dirty="0"/>
              <a:t> hub </a:t>
            </a:r>
            <a:r>
              <a:rPr lang="en-US" sz="2000" b="1" dirty="0" err="1"/>
              <a:t>ise</a:t>
            </a:r>
            <a:r>
              <a:rPr lang="en-US" sz="2000" b="1" dirty="0"/>
              <a:t> </a:t>
            </a:r>
            <a:r>
              <a:rPr lang="en-US" sz="2000" b="1" dirty="0" err="1"/>
              <a:t>komut</a:t>
            </a:r>
            <a:r>
              <a:rPr lang="en-US" sz="2000" b="1" dirty="0"/>
              <a:t> </a:t>
            </a:r>
            <a:r>
              <a:rPr lang="en-US" sz="2000" b="1" dirty="0" err="1"/>
              <a:t>satırını</a:t>
            </a:r>
            <a:r>
              <a:rPr lang="en-US" sz="2000" b="1" dirty="0"/>
              <a:t>, Git </a:t>
            </a:r>
            <a:r>
              <a:rPr lang="en-US" sz="2000" b="1" dirty="0" err="1"/>
              <a:t>gibi</a:t>
            </a:r>
            <a:r>
              <a:rPr lang="en-US" sz="2000" b="1" dirty="0"/>
              <a:t>, </a:t>
            </a:r>
            <a:r>
              <a:rPr lang="en-US" sz="2000" b="1" dirty="0" err="1"/>
              <a:t>geliştiriciler</a:t>
            </a:r>
            <a:r>
              <a:rPr lang="en-US" sz="2000" b="1" dirty="0"/>
              <a:t> </a:t>
            </a:r>
            <a:r>
              <a:rPr lang="en-US" sz="2000" b="1" dirty="0" err="1"/>
              <a:t>için</a:t>
            </a:r>
            <a:r>
              <a:rPr lang="en-US" sz="2000" b="1" dirty="0"/>
              <a:t> </a:t>
            </a:r>
            <a:r>
              <a:rPr lang="en-US" sz="2000" b="1" dirty="0" err="1"/>
              <a:t>en</a:t>
            </a:r>
            <a:r>
              <a:rPr lang="en-US" sz="2000" b="1" dirty="0"/>
              <a:t> </a:t>
            </a:r>
            <a:r>
              <a:rPr lang="en-US" sz="2000" b="1" dirty="0" err="1"/>
              <a:t>büyük</a:t>
            </a:r>
            <a:r>
              <a:rPr lang="en-US" sz="2000" b="1" dirty="0"/>
              <a:t> </a:t>
            </a:r>
            <a:r>
              <a:rPr lang="en-US" sz="2000" b="1" dirty="0" err="1"/>
              <a:t>sosyal</a:t>
            </a:r>
            <a:r>
              <a:rPr lang="en-US" sz="2000" b="1" dirty="0"/>
              <a:t> </a:t>
            </a:r>
            <a:r>
              <a:rPr lang="en-US" sz="2000" b="1" dirty="0" err="1"/>
              <a:t>ağa</a:t>
            </a:r>
            <a:r>
              <a:rPr lang="en-US" sz="2000" b="1" dirty="0"/>
              <a:t> </a:t>
            </a:r>
            <a:r>
              <a:rPr lang="en-US" sz="2000" b="1" dirty="0" err="1"/>
              <a:t>çevirendir</a:t>
            </a:r>
            <a:r>
              <a:rPr lang="en-US" sz="2000" b="1" dirty="0"/>
              <a:t>.</a:t>
            </a:r>
            <a:endParaRPr lang="tr-TR" sz="2000" b="1"/>
          </a:p>
          <a:p>
            <a:r>
              <a:rPr lang="en-US" sz="2000" b="1" err="1"/>
              <a:t>Belirli</a:t>
            </a:r>
            <a:r>
              <a:rPr lang="en-US" sz="2000" b="1" dirty="0"/>
              <a:t> </a:t>
            </a:r>
            <a:r>
              <a:rPr lang="en-US" sz="2000" b="1" err="1"/>
              <a:t>bir</a:t>
            </a:r>
            <a:r>
              <a:rPr lang="en-US" sz="2000" b="1" dirty="0"/>
              <a:t> </a:t>
            </a:r>
            <a:r>
              <a:rPr lang="en-US" sz="2000" b="1" err="1"/>
              <a:t>projeye</a:t>
            </a:r>
            <a:r>
              <a:rPr lang="en-US" sz="2000" b="1" dirty="0"/>
              <a:t> </a:t>
            </a:r>
            <a:r>
              <a:rPr lang="en-US" sz="2000" b="1" err="1"/>
              <a:t>katkı</a:t>
            </a:r>
            <a:r>
              <a:rPr lang="en-US" sz="2000" b="1" dirty="0"/>
              <a:t> </a:t>
            </a:r>
            <a:r>
              <a:rPr lang="en-US" sz="2000" b="1" err="1"/>
              <a:t>sağlamanın</a:t>
            </a:r>
            <a:r>
              <a:rPr lang="en-US" sz="2000" b="1" dirty="0"/>
              <a:t> </a:t>
            </a:r>
            <a:r>
              <a:rPr lang="en-US" sz="2000" b="1" err="1"/>
              <a:t>dışında</a:t>
            </a:r>
            <a:r>
              <a:rPr lang="en-US" sz="2000" b="1" dirty="0"/>
              <a:t> GitHub </a:t>
            </a:r>
            <a:r>
              <a:rPr lang="en-US" sz="2000" b="1" err="1"/>
              <a:t>kullanıcılarına</a:t>
            </a:r>
            <a:r>
              <a:rPr lang="en-US" sz="2000" b="1" dirty="0"/>
              <a:t> </a:t>
            </a:r>
            <a:r>
              <a:rPr lang="en-US" sz="2000" b="1" err="1"/>
              <a:t>kendileri</a:t>
            </a:r>
            <a:r>
              <a:rPr lang="en-US" sz="2000" b="1" dirty="0"/>
              <a:t> </a:t>
            </a:r>
            <a:r>
              <a:rPr lang="en-US" sz="2000" b="1" err="1"/>
              <a:t>gibi</a:t>
            </a:r>
            <a:r>
              <a:rPr lang="en-US" sz="2000" b="1" dirty="0"/>
              <a:t> </a:t>
            </a:r>
            <a:r>
              <a:rPr lang="en-US" sz="2000" b="1" err="1"/>
              <a:t>hemfikir</a:t>
            </a:r>
            <a:r>
              <a:rPr lang="en-US" sz="2000" b="1" dirty="0"/>
              <a:t> </a:t>
            </a:r>
            <a:r>
              <a:rPr lang="en-US" sz="2000" b="1" err="1"/>
              <a:t>insanlarla</a:t>
            </a:r>
            <a:r>
              <a:rPr lang="en-US" sz="2000" b="1" dirty="0"/>
              <a:t> </a:t>
            </a:r>
            <a:r>
              <a:rPr lang="en-US" sz="2000" b="1" err="1"/>
              <a:t>sosyalleşme</a:t>
            </a:r>
            <a:r>
              <a:rPr lang="en-US" sz="2000" b="1" dirty="0"/>
              <a:t> </a:t>
            </a:r>
            <a:r>
              <a:rPr lang="en-US" sz="2000" b="1" err="1"/>
              <a:t>olanağı</a:t>
            </a:r>
            <a:r>
              <a:rPr lang="en-US" sz="2000" b="1" dirty="0"/>
              <a:t> </a:t>
            </a:r>
            <a:r>
              <a:rPr lang="en-US" sz="2000" b="1" err="1"/>
              <a:t>sağlar</a:t>
            </a:r>
            <a:r>
              <a:rPr lang="en-US" sz="2000" b="1" dirty="0"/>
              <a:t>. </a:t>
            </a:r>
            <a:r>
              <a:rPr lang="en-US" sz="2000" b="1" err="1"/>
              <a:t>İnsanları</a:t>
            </a:r>
            <a:r>
              <a:rPr lang="en-US" sz="2000" b="1" dirty="0"/>
              <a:t> </a:t>
            </a:r>
            <a:r>
              <a:rPr lang="en-US" sz="2000" b="1" err="1"/>
              <a:t>takip</a:t>
            </a:r>
            <a:r>
              <a:rPr lang="en-US" sz="2000" b="1" dirty="0"/>
              <a:t> </a:t>
            </a:r>
            <a:r>
              <a:rPr lang="en-US" sz="2000" b="1" err="1"/>
              <a:t>edebilir</a:t>
            </a:r>
            <a:r>
              <a:rPr lang="en-US" sz="2000" b="1" dirty="0"/>
              <a:t> </a:t>
            </a:r>
            <a:r>
              <a:rPr lang="en-US" sz="2000" b="1" err="1"/>
              <a:t>ve</a:t>
            </a:r>
            <a:r>
              <a:rPr lang="en-US" sz="2000" b="1" dirty="0"/>
              <a:t> ne </a:t>
            </a:r>
            <a:r>
              <a:rPr lang="en-US" sz="2000" b="1" err="1"/>
              <a:t>yaptıklarını</a:t>
            </a:r>
            <a:r>
              <a:rPr lang="en-US" sz="2000" b="1" dirty="0"/>
              <a:t> </a:t>
            </a:r>
            <a:r>
              <a:rPr lang="en-US" sz="2000" b="1" err="1"/>
              <a:t>veya</a:t>
            </a:r>
            <a:r>
              <a:rPr lang="en-US" sz="2000" b="1" dirty="0"/>
              <a:t> </a:t>
            </a:r>
            <a:r>
              <a:rPr lang="en-US" sz="2000" b="1" err="1"/>
              <a:t>kimle</a:t>
            </a:r>
            <a:r>
              <a:rPr lang="en-US" sz="2000" b="1" dirty="0"/>
              <a:t> </a:t>
            </a:r>
            <a:r>
              <a:rPr lang="en-US" sz="2000" b="1" err="1"/>
              <a:t>bağlantı</a:t>
            </a:r>
            <a:r>
              <a:rPr lang="en-US" sz="2000" b="1" dirty="0"/>
              <a:t> </a:t>
            </a:r>
            <a:r>
              <a:rPr lang="en-US" sz="2000" b="1" err="1"/>
              <a:t>kurduklarını</a:t>
            </a:r>
            <a:r>
              <a:rPr lang="en-US" sz="2000" b="1" dirty="0"/>
              <a:t> </a:t>
            </a:r>
            <a:r>
              <a:rPr lang="en-US" sz="2000" b="1" err="1"/>
              <a:t>izleyebilirsiniz</a:t>
            </a:r>
            <a:r>
              <a:rPr lang="en-US" sz="2000" b="1" dirty="0"/>
              <a:t>.</a:t>
            </a:r>
          </a:p>
          <a:p>
            <a:endParaRPr lang="en-US" b="1"/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 title</a:t>
            </a:r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dirty="0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5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59" y="160959"/>
            <a:ext cx="6642735" cy="1342135"/>
          </a:xfrm>
        </p:spPr>
        <p:txBody>
          <a:bodyPr anchor="b">
            <a:normAutofit/>
          </a:bodyPr>
          <a:lstStyle/>
          <a:p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popüler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59" y="2010830"/>
            <a:ext cx="6642735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err="1"/>
              <a:t>Dahası</a:t>
            </a:r>
            <a:r>
              <a:rPr lang="en-US" sz="2400" b="1" dirty="0"/>
              <a:t>, </a:t>
            </a:r>
            <a:r>
              <a:rPr lang="en-US" sz="2400" b="1" err="1"/>
              <a:t>GitHub’ın</a:t>
            </a:r>
            <a:r>
              <a:rPr lang="en-US" sz="2400" b="1" dirty="0"/>
              <a:t> </a:t>
            </a:r>
            <a:r>
              <a:rPr lang="en-US" sz="2400" b="1" err="1"/>
              <a:t>kullanıcı</a:t>
            </a:r>
            <a:r>
              <a:rPr lang="en-US" sz="2400" b="1" dirty="0"/>
              <a:t> </a:t>
            </a:r>
            <a:r>
              <a:rPr lang="en-US" sz="2400" b="1" err="1"/>
              <a:t>arayüzü</a:t>
            </a:r>
            <a:r>
              <a:rPr lang="en-US" sz="2400" b="1" dirty="0"/>
              <a:t> </a:t>
            </a:r>
            <a:r>
              <a:rPr lang="en-US" sz="2400" b="1" err="1"/>
              <a:t>Git’ten</a:t>
            </a:r>
            <a:r>
              <a:rPr lang="en-US" sz="2400" b="1" dirty="0"/>
              <a:t> </a:t>
            </a:r>
            <a:r>
              <a:rPr lang="en-US" sz="2400" b="1" err="1"/>
              <a:t>daha</a:t>
            </a:r>
            <a:r>
              <a:rPr lang="en-US" sz="2400" b="1" dirty="0"/>
              <a:t> </a:t>
            </a:r>
            <a:r>
              <a:rPr lang="en-US" sz="2400" b="1" err="1"/>
              <a:t>kullanıcı</a:t>
            </a:r>
            <a:r>
              <a:rPr lang="en-US" sz="2400" b="1" dirty="0"/>
              <a:t> </a:t>
            </a:r>
            <a:r>
              <a:rPr lang="en-US" sz="2400" b="1" err="1"/>
              <a:t>dostudur</a:t>
            </a:r>
            <a:r>
              <a:rPr lang="en-US" sz="2400" b="1" dirty="0"/>
              <a:t> </a:t>
            </a:r>
            <a:r>
              <a:rPr lang="en-US" sz="2400" b="1" err="1"/>
              <a:t>ve</a:t>
            </a:r>
            <a:r>
              <a:rPr lang="en-US" sz="2400" b="1" dirty="0"/>
              <a:t> </a:t>
            </a:r>
            <a:r>
              <a:rPr lang="en-US" sz="2400" b="1" err="1"/>
              <a:t>çok</a:t>
            </a:r>
            <a:r>
              <a:rPr lang="en-US" sz="2400" b="1" dirty="0"/>
              <a:t> </a:t>
            </a:r>
            <a:r>
              <a:rPr lang="en-US" sz="2400" b="1" err="1"/>
              <a:t>az</a:t>
            </a:r>
            <a:r>
              <a:rPr lang="en-US" sz="2400" b="1" dirty="0"/>
              <a:t> </a:t>
            </a:r>
            <a:r>
              <a:rPr lang="en-US" sz="2400" b="1" err="1"/>
              <a:t>teknik</a:t>
            </a:r>
            <a:r>
              <a:rPr lang="en-US" sz="2400" b="1" dirty="0"/>
              <a:t> </a:t>
            </a:r>
            <a:r>
              <a:rPr lang="en-US" sz="2400" b="1" err="1"/>
              <a:t>bilgiye</a:t>
            </a:r>
            <a:r>
              <a:rPr lang="en-US" sz="2400" b="1" dirty="0"/>
              <a:t> </a:t>
            </a:r>
            <a:r>
              <a:rPr lang="en-US" sz="2400" b="1" err="1"/>
              <a:t>sahip</a:t>
            </a:r>
            <a:r>
              <a:rPr lang="en-US" sz="2400" b="1" dirty="0"/>
              <a:t> </a:t>
            </a:r>
            <a:r>
              <a:rPr lang="en-US" sz="2400" b="1" err="1"/>
              <a:t>olan</a:t>
            </a:r>
            <a:r>
              <a:rPr lang="en-US" sz="2400" b="1" dirty="0"/>
              <a:t> </a:t>
            </a:r>
            <a:r>
              <a:rPr lang="en-US" sz="2400" b="1" err="1"/>
              <a:t>veya</a:t>
            </a:r>
            <a:r>
              <a:rPr lang="en-US" sz="2400" b="1" dirty="0"/>
              <a:t> </a:t>
            </a:r>
            <a:r>
              <a:rPr lang="en-US" sz="2400" b="1" err="1"/>
              <a:t>hiç</a:t>
            </a:r>
            <a:r>
              <a:rPr lang="en-US" sz="2400" b="1" dirty="0"/>
              <a:t> </a:t>
            </a:r>
            <a:r>
              <a:rPr lang="en-US" sz="2400" b="1" err="1"/>
              <a:t>olmayan</a:t>
            </a:r>
            <a:r>
              <a:rPr lang="en-US" sz="2400" b="1" dirty="0"/>
              <a:t> </a:t>
            </a:r>
            <a:r>
              <a:rPr lang="en-US" sz="2400" b="1" err="1"/>
              <a:t>kişiler</a:t>
            </a:r>
            <a:r>
              <a:rPr lang="en-US" sz="2400" b="1" dirty="0"/>
              <a:t> </a:t>
            </a:r>
            <a:r>
              <a:rPr lang="en-US" sz="2400" b="1" err="1"/>
              <a:t>için</a:t>
            </a:r>
            <a:r>
              <a:rPr lang="en-US" sz="2400" b="1" dirty="0"/>
              <a:t> </a:t>
            </a:r>
            <a:r>
              <a:rPr lang="en-US" sz="2400" b="1" err="1"/>
              <a:t>erişilebilir</a:t>
            </a:r>
            <a:r>
              <a:rPr lang="en-US" sz="2400" b="1" dirty="0"/>
              <a:t> hale </a:t>
            </a:r>
            <a:r>
              <a:rPr lang="en-US" sz="2400" b="1" err="1"/>
              <a:t>getirir</a:t>
            </a:r>
            <a:r>
              <a:rPr lang="en-US" sz="2400" b="1" dirty="0"/>
              <a:t>. Bu, </a:t>
            </a:r>
            <a:r>
              <a:rPr lang="en-US" sz="2400" b="1" err="1"/>
              <a:t>bir</a:t>
            </a:r>
            <a:r>
              <a:rPr lang="en-US" sz="2400" b="1" dirty="0"/>
              <a:t> </a:t>
            </a:r>
            <a:r>
              <a:rPr lang="en-US" sz="2400" b="1" err="1"/>
              <a:t>projenin</a:t>
            </a:r>
            <a:r>
              <a:rPr lang="en-US" sz="2400" b="1" dirty="0"/>
              <a:t> </a:t>
            </a:r>
            <a:r>
              <a:rPr lang="en-US" sz="2400" b="1" err="1"/>
              <a:t>ilerlemesine</a:t>
            </a:r>
            <a:r>
              <a:rPr lang="en-US" sz="2400" b="1" dirty="0"/>
              <a:t> </a:t>
            </a:r>
            <a:r>
              <a:rPr lang="en-US" sz="2400" b="1" err="1"/>
              <a:t>ve</a:t>
            </a:r>
            <a:r>
              <a:rPr lang="en-US" sz="2400" b="1" dirty="0"/>
              <a:t> </a:t>
            </a:r>
            <a:r>
              <a:rPr lang="en-US" sz="2400" b="1" err="1"/>
              <a:t>yönetimine</a:t>
            </a:r>
            <a:r>
              <a:rPr lang="en-US" sz="2400" b="1" dirty="0"/>
              <a:t> </a:t>
            </a:r>
            <a:r>
              <a:rPr lang="en-US" sz="2400" b="1" err="1"/>
              <a:t>daha</a:t>
            </a:r>
            <a:r>
              <a:rPr lang="en-US" sz="2400" b="1" dirty="0"/>
              <a:t> </a:t>
            </a:r>
            <a:r>
              <a:rPr lang="en-US" sz="2400" b="1" err="1"/>
              <a:t>fazla</a:t>
            </a:r>
            <a:r>
              <a:rPr lang="en-US" sz="2400" b="1" dirty="0"/>
              <a:t> </a:t>
            </a:r>
            <a:r>
              <a:rPr lang="en-US" sz="2400" b="1" err="1"/>
              <a:t>ekip</a:t>
            </a:r>
            <a:r>
              <a:rPr lang="en-US" sz="2400" b="1" dirty="0"/>
              <a:t> </a:t>
            </a:r>
            <a:r>
              <a:rPr lang="en-US" sz="2400" b="1" err="1"/>
              <a:t>üyesinin</a:t>
            </a:r>
            <a:r>
              <a:rPr lang="en-US" sz="2400" b="1" dirty="0"/>
              <a:t> </a:t>
            </a:r>
            <a:r>
              <a:rPr lang="en-US" sz="2400" b="1" err="1"/>
              <a:t>dahil</a:t>
            </a:r>
            <a:r>
              <a:rPr lang="en-US" sz="2400" b="1" dirty="0"/>
              <a:t> </a:t>
            </a:r>
            <a:r>
              <a:rPr lang="en-US" sz="2400" b="1" err="1"/>
              <a:t>edilebileceği</a:t>
            </a:r>
            <a:r>
              <a:rPr lang="en-US" sz="2400" b="1" dirty="0"/>
              <a:t> </a:t>
            </a:r>
            <a:r>
              <a:rPr lang="en-US" sz="2400" b="1" err="1"/>
              <a:t>ve</a:t>
            </a:r>
            <a:r>
              <a:rPr lang="en-US" sz="2400" b="1" dirty="0"/>
              <a:t> </a:t>
            </a:r>
            <a:r>
              <a:rPr lang="en-US" sz="2400" b="1" err="1"/>
              <a:t>geliştirme</a:t>
            </a:r>
            <a:r>
              <a:rPr lang="en-US" sz="2400" b="1" dirty="0"/>
              <a:t> </a:t>
            </a:r>
            <a:r>
              <a:rPr lang="en-US" sz="2400" b="1" err="1"/>
              <a:t>sürecini</a:t>
            </a:r>
            <a:r>
              <a:rPr lang="en-US" sz="2400" b="1" dirty="0"/>
              <a:t> </a:t>
            </a:r>
            <a:r>
              <a:rPr lang="en-US" sz="2400" b="1" err="1"/>
              <a:t>daha</a:t>
            </a:r>
            <a:r>
              <a:rPr lang="en-US" sz="2400" b="1" dirty="0"/>
              <a:t> </a:t>
            </a:r>
            <a:r>
              <a:rPr lang="en-US" sz="2400" b="1" err="1"/>
              <a:t>sorunsuz</a:t>
            </a:r>
            <a:r>
              <a:rPr lang="en-US" sz="2400" b="1" dirty="0"/>
              <a:t> hale </a:t>
            </a:r>
            <a:r>
              <a:rPr lang="en-US" sz="2400" b="1" err="1"/>
              <a:t>getirebileceği</a:t>
            </a:r>
            <a:r>
              <a:rPr lang="en-US" sz="2400" b="1" dirty="0"/>
              <a:t> </a:t>
            </a:r>
            <a:r>
              <a:rPr lang="en-US" sz="2400" b="1" err="1"/>
              <a:t>anlamına</a:t>
            </a:r>
            <a:r>
              <a:rPr lang="en-US" sz="2400" b="1" dirty="0"/>
              <a:t> </a:t>
            </a:r>
            <a:r>
              <a:rPr lang="en-US" sz="2400" b="1" err="1"/>
              <a:t>gelir</a:t>
            </a:r>
            <a:r>
              <a:rPr lang="en-US" sz="2400" b="1" dirty="0"/>
              <a:t>.</a:t>
            </a:r>
            <a:endParaRPr lang="tr-TR" sz="2400" b="1"/>
          </a:p>
          <a:p>
            <a:endParaRPr lang="en-US" b="1"/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 title</a:t>
            </a:r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dirty="0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9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59" y="160959"/>
            <a:ext cx="6642735" cy="1342135"/>
          </a:xfrm>
        </p:spPr>
        <p:txBody>
          <a:bodyPr anchor="b"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NASIL KULLANILIR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59" y="2010830"/>
            <a:ext cx="6642735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err="1">
                <a:solidFill>
                  <a:srgbClr val="36344D"/>
                </a:solidFill>
              </a:rPr>
              <a:t>GitHub’ı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ekibinizle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ücretsiz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olarak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deneyebilirsiniz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.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Sınırsız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depo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ve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ortak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çalışan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ancak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yalnızca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500 MB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depolama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alanı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içeren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temel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bir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plan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mevcuttur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.</a:t>
            </a:r>
            <a:endParaRPr lang="tr-TR" sz="2400" b="1" dirty="0">
              <a:solidFill>
                <a:srgbClr val="36344D"/>
              </a:solidFill>
              <a:ea typeface="+mn-lt"/>
              <a:cs typeface="+mn-lt"/>
            </a:endParaRPr>
          </a:p>
          <a:p>
            <a:endParaRPr lang="en-US" b="1"/>
          </a:p>
          <a:p>
            <a:endParaRPr lang="en-US" b="1" dirty="0"/>
          </a:p>
          <a:p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GitHub’ın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birçok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özelliğine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daha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kapsamlı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bir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bakış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için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 </a:t>
            </a:r>
            <a:r>
              <a:rPr lang="en-US" sz="2400" b="1" u="sng" dirty="0">
                <a:solidFill>
                  <a:srgbClr val="472D94"/>
                </a:solidFill>
                <a:ea typeface="+mn-lt"/>
                <a:cs typeface="+mn-lt"/>
                <a:hlinkClick r:id="rId3"/>
              </a:rPr>
              <a:t>ücretli planlarından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 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birini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36344D"/>
                </a:solidFill>
                <a:ea typeface="+mn-lt"/>
                <a:cs typeface="+mn-lt"/>
              </a:rPr>
              <a:t>seçebilirsiniz</a:t>
            </a:r>
            <a:r>
              <a:rPr lang="en-US" sz="2400" b="1" dirty="0">
                <a:solidFill>
                  <a:srgbClr val="36344D"/>
                </a:solidFill>
                <a:ea typeface="+mn-lt"/>
                <a:cs typeface="+mn-lt"/>
              </a:rPr>
              <a:t>.</a:t>
            </a:r>
            <a:endParaRPr lang="en-US" sz="2400" b="1" dirty="0"/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 title</a:t>
            </a:r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dirty="0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6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3146"/>
            <a:ext cx="9755506" cy="1386093"/>
          </a:xfrm>
        </p:spPr>
        <p:txBody>
          <a:bodyPr anchor="b"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deposu</a:t>
            </a:r>
            <a:r>
              <a:rPr lang="en-US" dirty="0"/>
              <a:t> </a:t>
            </a:r>
            <a:r>
              <a:rPr lang="en-US" dirty="0" err="1"/>
              <a:t>oluşturun</a:t>
            </a:r>
            <a:r>
              <a:rPr lang="en-US" dirty="0"/>
              <a:t> 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29FC9F22-BC4F-808F-0248-BACDFEFE10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399" y="1625919"/>
            <a:ext cx="9755505" cy="455296"/>
          </a:xfrm>
        </p:spPr>
        <p:txBody>
          <a:bodyPr/>
          <a:lstStyle/>
          <a:p>
            <a:r>
              <a:rPr lang="en-US" sz="1500" b="1" dirty="0">
                <a:solidFill>
                  <a:srgbClr val="36344D"/>
                </a:solidFill>
                <a:ea typeface="+mn-lt"/>
                <a:cs typeface="+mn-lt"/>
              </a:rPr>
              <a:t>Yeni </a:t>
            </a:r>
            <a:r>
              <a:rPr lang="en-US" sz="1500" b="1" dirty="0" err="1">
                <a:solidFill>
                  <a:srgbClr val="36344D"/>
                </a:solidFill>
                <a:ea typeface="+mn-lt"/>
                <a:cs typeface="+mn-lt"/>
              </a:rPr>
              <a:t>bir</a:t>
            </a:r>
            <a:r>
              <a:rPr lang="en-US" sz="15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1500" b="1" dirty="0" err="1">
                <a:solidFill>
                  <a:srgbClr val="36344D"/>
                </a:solidFill>
                <a:ea typeface="+mn-lt"/>
                <a:cs typeface="+mn-lt"/>
              </a:rPr>
              <a:t>proje</a:t>
            </a:r>
            <a:r>
              <a:rPr lang="en-US" sz="15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1500" b="1" dirty="0" err="1">
                <a:solidFill>
                  <a:srgbClr val="36344D"/>
                </a:solidFill>
                <a:ea typeface="+mn-lt"/>
                <a:cs typeface="+mn-lt"/>
              </a:rPr>
              <a:t>başlatmak</a:t>
            </a:r>
            <a:r>
              <a:rPr lang="en-US" sz="15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1500" b="1" dirty="0" err="1">
                <a:solidFill>
                  <a:srgbClr val="36344D"/>
                </a:solidFill>
                <a:ea typeface="+mn-lt"/>
                <a:cs typeface="+mn-lt"/>
              </a:rPr>
              <a:t>için</a:t>
            </a:r>
            <a:r>
              <a:rPr lang="en-US" sz="1500" b="1" dirty="0">
                <a:solidFill>
                  <a:srgbClr val="36344D"/>
                </a:solidFill>
                <a:ea typeface="+mn-lt"/>
                <a:cs typeface="+mn-lt"/>
              </a:rPr>
              <a:t>  Create a repository ‘a </a:t>
            </a:r>
            <a:r>
              <a:rPr lang="en-US" sz="1500" b="1" dirty="0" err="1">
                <a:solidFill>
                  <a:srgbClr val="36344D"/>
                </a:solidFill>
                <a:ea typeface="+mn-lt"/>
                <a:cs typeface="+mn-lt"/>
              </a:rPr>
              <a:t>tıklayın</a:t>
            </a:r>
            <a:endParaRPr lang="tr-TR" dirty="0" err="1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7F198A4C-65FA-9914-0930-D46BBA2C7F5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6476"/>
            <a:ext cx="4297679" cy="453399"/>
          </a:xfrm>
        </p:spPr>
        <p:txBody>
          <a:bodyPr/>
          <a:lstStyle/>
          <a:p>
            <a:r>
              <a:rPr lang="en-US" sz="1800" dirty="0"/>
              <a:t>REPOSİTORY NASIL OLUŞTURULUR</a:t>
            </a:r>
          </a:p>
        </p:txBody>
      </p:sp>
      <p:pic>
        <p:nvPicPr>
          <p:cNvPr id="4" name="Resim 3" descr="metin, ekran görüntüsü, diyagram, tasarım içeren bir resim&#10;&#10;Açıklama otomatik olarak oluşturuldu">
            <a:extLst>
              <a:ext uri="{FF2B5EF4-FFF2-40B4-BE49-F238E27FC236}">
                <a16:creationId xmlns:a16="http://schemas.microsoft.com/office/drawing/2014/main" id="{6FBB054E-7C48-39F7-9E45-674CE4C75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73245"/>
            <a:ext cx="4297680" cy="2352979"/>
          </a:xfrm>
          <a:prstGeom prst="rect">
            <a:avLst/>
          </a:prstGeom>
          <a:noFill/>
        </p:spPr>
      </p:pic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9F74FF-9661-C1F1-489F-AC73AF680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3368" y="2354579"/>
            <a:ext cx="4297680" cy="455296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REPOSİTORY NEDİR?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Repository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veya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repo,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projelerinizin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dosyalarının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depolandığı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bir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dizindir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.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GitHub’ın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alanında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veya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bilgisayarınızdaki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yerel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bir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depoda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bulunabilir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.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Dosyalar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,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fotoğraflar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,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sesler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veya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projenize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alakalı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her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şeyi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repository’inizde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depolayabilirsiniz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.</a:t>
            </a:r>
            <a:endParaRPr lang="en-US" sz="2000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İşlemi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başlatmak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için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şu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adımları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izleyin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:</a:t>
            </a:r>
            <a:endParaRPr lang="en-US" sz="2000" b="1" dirty="0"/>
          </a:p>
          <a:p>
            <a:endParaRPr lang="en-US" sz="2000" b="1" dirty="0"/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 title</a:t>
            </a:r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dirty="0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5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3146"/>
            <a:ext cx="9755506" cy="1386093"/>
          </a:xfrm>
        </p:spPr>
        <p:txBody>
          <a:bodyPr anchor="b"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deposu</a:t>
            </a:r>
            <a:r>
              <a:rPr lang="en-US" dirty="0"/>
              <a:t> </a:t>
            </a:r>
            <a:r>
              <a:rPr lang="en-US" dirty="0" err="1"/>
              <a:t>oluşturun</a:t>
            </a:r>
            <a:r>
              <a:rPr lang="en-US" dirty="0"/>
              <a:t> 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29FC9F22-BC4F-808F-0248-BACDFEFE10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399" y="1625919"/>
            <a:ext cx="9755505" cy="455296"/>
          </a:xfrm>
        </p:spPr>
        <p:txBody>
          <a:bodyPr/>
          <a:lstStyle/>
          <a:p>
            <a:r>
              <a:rPr lang="en-US" sz="1500" b="1" dirty="0">
                <a:solidFill>
                  <a:srgbClr val="36344D"/>
                </a:solidFill>
                <a:ea typeface="+mn-lt"/>
                <a:cs typeface="+mn-lt"/>
              </a:rPr>
              <a:t>Son </a:t>
            </a:r>
            <a:r>
              <a:rPr lang="en-US" sz="1500" b="1" err="1">
                <a:solidFill>
                  <a:srgbClr val="36344D"/>
                </a:solidFill>
                <a:ea typeface="+mn-lt"/>
                <a:cs typeface="+mn-lt"/>
              </a:rPr>
              <a:t>olarak</a:t>
            </a:r>
            <a:r>
              <a:rPr lang="en-US" sz="1500" b="1" dirty="0">
                <a:solidFill>
                  <a:srgbClr val="36344D"/>
                </a:solidFill>
                <a:ea typeface="+mn-lt"/>
                <a:cs typeface="+mn-lt"/>
              </a:rPr>
              <a:t>, Create </a:t>
            </a:r>
            <a:r>
              <a:rPr lang="en-US" sz="1500" b="1" err="1">
                <a:solidFill>
                  <a:srgbClr val="36344D"/>
                </a:solidFill>
                <a:ea typeface="+mn-lt"/>
                <a:cs typeface="+mn-lt"/>
              </a:rPr>
              <a:t>repository‘ye</a:t>
            </a:r>
            <a:r>
              <a:rPr lang="en-US" sz="15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1500" b="1" err="1">
                <a:solidFill>
                  <a:srgbClr val="36344D"/>
                </a:solidFill>
                <a:ea typeface="+mn-lt"/>
                <a:cs typeface="+mn-lt"/>
              </a:rPr>
              <a:t>tıklayın</a:t>
            </a:r>
            <a:r>
              <a:rPr lang="en-US" sz="1500" b="1" dirty="0">
                <a:solidFill>
                  <a:srgbClr val="36344D"/>
                </a:solidFill>
                <a:ea typeface="+mn-lt"/>
                <a:cs typeface="+mn-lt"/>
              </a:rPr>
              <a:t>.</a:t>
            </a:r>
            <a:endParaRPr lang="tr-TR" b="1" dirty="0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7F198A4C-65FA-9914-0930-D46BBA2C7F5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6476"/>
            <a:ext cx="4297679" cy="453399"/>
          </a:xfrm>
        </p:spPr>
        <p:txBody>
          <a:bodyPr/>
          <a:lstStyle/>
          <a:p>
            <a:r>
              <a:rPr lang="en-US" sz="1800" dirty="0"/>
              <a:t>REPOSİTORY NASIL OLUŞTURULUR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9F74FF-9661-C1F1-489F-AC73AF680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3368" y="2354579"/>
            <a:ext cx="4297680" cy="455296"/>
          </a:xfrm>
        </p:spPr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Sonrasında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yapılması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gerekenler</a:t>
            </a:r>
            <a:endParaRPr lang="tr-TR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Owner (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Sahip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)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bölümü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hesap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adınız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olacak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. Bir Repository Name (Depo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Adı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)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oluşturun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. Açık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kaynak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yapmak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için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 Public 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olarak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ayarlanıp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ayarlanmadığını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kontrol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edin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ve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ardından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 Add a README file 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dosyası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ekle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kutusunu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işaretleyin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.</a:t>
            </a:r>
            <a:endParaRPr lang="en-US" sz="2000" b="1" dirty="0">
              <a:solidFill>
                <a:srgbClr val="36344D"/>
              </a:solidFill>
            </a:endParaRPr>
          </a:p>
          <a:p>
            <a:endParaRPr lang="en-US" b="1" dirty="0"/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 title</a:t>
            </a:r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dirty="0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" name="Resim 4" descr="metin, ekran görüntüsü, yazı tipi, yazılım içeren bir resim&#10;&#10;Açıklama otomatik olarak oluşturuldu">
            <a:extLst>
              <a:ext uri="{FF2B5EF4-FFF2-40B4-BE49-F238E27FC236}">
                <a16:creationId xmlns:a16="http://schemas.microsoft.com/office/drawing/2014/main" id="{F9DADCE5-59AD-4399-B340-8698087A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53" y="2813788"/>
            <a:ext cx="4625662" cy="28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1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3146"/>
            <a:ext cx="9755506" cy="1386093"/>
          </a:xfrm>
        </p:spPr>
        <p:txBody>
          <a:bodyPr anchor="b">
            <a:normAutofit/>
          </a:bodyPr>
          <a:lstStyle/>
          <a:p>
            <a:r>
              <a:rPr lang="en-US" dirty="0" err="1"/>
              <a:t>Dİkkat</a:t>
            </a:r>
            <a:r>
              <a:rPr lang="en-US" dirty="0"/>
              <a:t> </a:t>
            </a:r>
            <a:r>
              <a:rPr lang="en-US" dirty="0" err="1"/>
              <a:t>edİlmesİ</a:t>
            </a:r>
            <a:r>
              <a:rPr lang="en-US" dirty="0"/>
              <a:t> GEREKENLER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29FC9F22-BC4F-808F-0248-BACDFEFE10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399" y="1625919"/>
            <a:ext cx="9755505" cy="455296"/>
          </a:xfrm>
        </p:spPr>
        <p:txBody>
          <a:bodyPr/>
          <a:lstStyle/>
          <a:p>
            <a:r>
              <a:rPr lang="en-US" sz="1500" b="1" dirty="0">
                <a:solidFill>
                  <a:srgbClr val="36344D"/>
                </a:solidFill>
              </a:rPr>
              <a:t>                             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7F198A4C-65FA-9914-0930-D46BBA2C7F5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6476"/>
            <a:ext cx="4297679" cy="453399"/>
          </a:xfrm>
        </p:spPr>
        <p:txBody>
          <a:bodyPr/>
          <a:lstStyle/>
          <a:p>
            <a:r>
              <a:rPr lang="en-US" sz="1800" dirty="0" err="1"/>
              <a:t>PrİVATE</a:t>
            </a:r>
            <a:r>
              <a:rPr lang="en-US" sz="1800" dirty="0"/>
              <a:t> / PUBLİC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9F74FF-9661-C1F1-489F-AC73AF680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08861" y="3910329"/>
            <a:ext cx="4297680" cy="4552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2149" y="2810933"/>
            <a:ext cx="4297680" cy="345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endParaRPr lang="en-US" sz="2000" b="1" dirty="0">
              <a:solidFill>
                <a:srgbClr val="36344D"/>
              </a:solidFill>
              <a:ea typeface="+mn-lt"/>
              <a:cs typeface="+mn-lt"/>
            </a:endParaRPr>
          </a:p>
          <a:p>
            <a:pPr marL="285750" indent="-285750"/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Tebrikler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,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artık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projenizin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orijinal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dosyasını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içerecek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yeni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bir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havuz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/repo </a:t>
            </a:r>
            <a:r>
              <a:rPr lang="en-US" sz="2000" b="1" err="1">
                <a:solidFill>
                  <a:srgbClr val="36344D"/>
                </a:solidFill>
                <a:ea typeface="+mn-lt"/>
                <a:cs typeface="+mn-lt"/>
              </a:rPr>
              <a:t>oluşturdunuz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.</a:t>
            </a:r>
            <a:endParaRPr lang="tr-TR" sz="2000" b="1"/>
          </a:p>
          <a:p>
            <a:pPr marL="285750" indent="-285750"/>
            <a:endParaRPr lang="en-US" sz="2000" b="1" dirty="0">
              <a:solidFill>
                <a:srgbClr val="36344D"/>
              </a:solidFill>
              <a:ea typeface="+mn-lt"/>
              <a:cs typeface="+mn-lt"/>
            </a:endParaRPr>
          </a:p>
          <a:p>
            <a:pPr marL="285750" indent="-285750"/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 Bir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sonraki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adım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,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onunla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neler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yapabileceğinizi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36344D"/>
                </a:solidFill>
                <a:ea typeface="+mn-lt"/>
                <a:cs typeface="+mn-lt"/>
              </a:rPr>
              <a:t>öğrenmektir</a:t>
            </a:r>
            <a:r>
              <a:rPr lang="en-US" sz="2000" b="1" dirty="0">
                <a:solidFill>
                  <a:srgbClr val="36344D"/>
                </a:solidFill>
                <a:ea typeface="+mn-lt"/>
                <a:cs typeface="+mn-lt"/>
              </a:rPr>
              <a:t>.</a:t>
            </a:r>
            <a:endParaRPr lang="en-US"/>
          </a:p>
          <a:p>
            <a:endParaRPr lang="en-US" b="1" dirty="0"/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 title</a:t>
            </a:r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dirty="0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4" name="Resim 3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A465514-67C5-465A-4D38-944A51CBC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87" y="2994012"/>
            <a:ext cx="5924283" cy="200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198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Win32_EF_V5" id="{7B1F96A5-3687-4158-B0AD-ED9F1527838B}" vid="{24F60B5C-7E4E-4EC0-B9B9-2C4F24E8F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B5DD38A-63E0-4825-8270-C7DD11875D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018C0E-7D64-4421-BE93-F2B6B58EE8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E04372-011A-4AC6-B830-E730D564F4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802</Words>
  <Application>Microsoft Office PowerPoint</Application>
  <PresentationFormat>Geniş ekran</PresentationFormat>
  <Paragraphs>264</Paragraphs>
  <Slides>14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Custom</vt:lpstr>
      <vt:lpstr>Osman oRHAN AŞKIN</vt:lpstr>
      <vt:lpstr>Gıthub nedir</vt:lpstr>
      <vt:lpstr>GIt nedİr</vt:lpstr>
      <vt:lpstr>Hub nedİr</vt:lpstr>
      <vt:lpstr>neden bu kadar popüler</vt:lpstr>
      <vt:lpstr>GiTHUB NASIL KULLANILIR</vt:lpstr>
      <vt:lpstr>Github deposu oluşturun </vt:lpstr>
      <vt:lpstr>Github deposu oluşturun </vt:lpstr>
      <vt:lpstr>Dİkkat edİlmesİ GEREKENLER</vt:lpstr>
      <vt:lpstr>GİTHUB DALLARI /ŞUBELERİ oluŞTURUN </vt:lpstr>
      <vt:lpstr>BRANCH OLŞTURMAK</vt:lpstr>
      <vt:lpstr>GİTHUB COMMİTLERİ NEDİR </vt:lpstr>
      <vt:lpstr>kaynak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217</cp:revision>
  <dcterms:created xsi:type="dcterms:W3CDTF">2023-10-23T12:31:49Z</dcterms:created>
  <dcterms:modified xsi:type="dcterms:W3CDTF">2023-10-23T13:25:08Z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