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9E2ACA-2C24-4C1B-94B3-81EED19D70A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890402C-BE9C-4229-B97B-CAD94DB2B346}">
      <dgm:prSet/>
      <dgm:spPr/>
      <dgm:t>
        <a:bodyPr/>
        <a:lstStyle/>
        <a:p>
          <a:r>
            <a:rPr lang="tr-TR"/>
            <a:t>Goal:</a:t>
          </a:r>
          <a:endParaRPr lang="en-US"/>
        </a:p>
      </dgm:t>
    </dgm:pt>
    <dgm:pt modelId="{8E1C94BA-F90C-47C9-909C-AABD91602355}" type="parTrans" cxnId="{B4588F0B-C5D2-4862-ADDA-1BFF2FE924E0}">
      <dgm:prSet/>
      <dgm:spPr/>
      <dgm:t>
        <a:bodyPr/>
        <a:lstStyle/>
        <a:p>
          <a:endParaRPr lang="en-US"/>
        </a:p>
      </dgm:t>
    </dgm:pt>
    <dgm:pt modelId="{E1FFFECD-0841-462A-8066-819FA339B75B}" type="sibTrans" cxnId="{B4588F0B-C5D2-4862-ADDA-1BFF2FE924E0}">
      <dgm:prSet/>
      <dgm:spPr/>
      <dgm:t>
        <a:bodyPr/>
        <a:lstStyle/>
        <a:p>
          <a:endParaRPr lang="en-US"/>
        </a:p>
      </dgm:t>
    </dgm:pt>
    <dgm:pt modelId="{6880AFF4-4241-4770-A7C4-E2BCFD84CC02}">
      <dgm:prSet/>
      <dgm:spPr/>
      <dgm:t>
        <a:bodyPr/>
        <a:lstStyle/>
        <a:p>
          <a:r>
            <a:rPr lang="tr-TR"/>
            <a:t>Predicting charge risk of customers</a:t>
          </a:r>
          <a:endParaRPr lang="en-US"/>
        </a:p>
      </dgm:t>
    </dgm:pt>
    <dgm:pt modelId="{B917766A-D55C-47CD-A6E1-C105FD4E9EA6}" type="parTrans" cxnId="{E0216C19-5651-49CF-AE73-0CBD7DB528E4}">
      <dgm:prSet/>
      <dgm:spPr/>
      <dgm:t>
        <a:bodyPr/>
        <a:lstStyle/>
        <a:p>
          <a:endParaRPr lang="en-US"/>
        </a:p>
      </dgm:t>
    </dgm:pt>
    <dgm:pt modelId="{E3B5AB2A-789F-4652-A596-339D7ECC303C}" type="sibTrans" cxnId="{E0216C19-5651-49CF-AE73-0CBD7DB528E4}">
      <dgm:prSet/>
      <dgm:spPr/>
      <dgm:t>
        <a:bodyPr/>
        <a:lstStyle/>
        <a:p>
          <a:endParaRPr lang="en-US"/>
        </a:p>
      </dgm:t>
    </dgm:pt>
    <dgm:pt modelId="{6EE4E0BF-D1B8-495A-9FE2-ADBEE998EA34}">
      <dgm:prSet/>
      <dgm:spPr/>
      <dgm:t>
        <a:bodyPr/>
        <a:lstStyle/>
        <a:p>
          <a:r>
            <a:rPr lang="tr-TR"/>
            <a:t>Solution:</a:t>
          </a:r>
          <a:endParaRPr lang="en-US"/>
        </a:p>
      </dgm:t>
    </dgm:pt>
    <dgm:pt modelId="{8F8B55BC-2446-4720-8EB7-A39F320B106B}" type="parTrans" cxnId="{A8BCA408-BF5D-49A4-B77C-450208CFEE28}">
      <dgm:prSet/>
      <dgm:spPr/>
      <dgm:t>
        <a:bodyPr/>
        <a:lstStyle/>
        <a:p>
          <a:endParaRPr lang="en-US"/>
        </a:p>
      </dgm:t>
    </dgm:pt>
    <dgm:pt modelId="{0364DED6-3CDD-473E-BD5F-3A863D0813C5}" type="sibTrans" cxnId="{A8BCA408-BF5D-49A4-B77C-450208CFEE28}">
      <dgm:prSet/>
      <dgm:spPr/>
      <dgm:t>
        <a:bodyPr/>
        <a:lstStyle/>
        <a:p>
          <a:endParaRPr lang="en-US"/>
        </a:p>
      </dgm:t>
    </dgm:pt>
    <dgm:pt modelId="{F1818C28-1824-4567-88B8-1D21BAEDD78A}">
      <dgm:prSet/>
      <dgm:spPr/>
      <dgm:t>
        <a:bodyPr/>
        <a:lstStyle/>
        <a:p>
          <a:r>
            <a:rPr lang="tr-TR"/>
            <a:t>Obtaining and analyzing the dataset </a:t>
          </a:r>
          <a:endParaRPr lang="en-US"/>
        </a:p>
      </dgm:t>
    </dgm:pt>
    <dgm:pt modelId="{5FC830A8-64C4-48B6-897D-D154412CB7CD}" type="parTrans" cxnId="{4CD150F9-AFA9-4DBF-84C1-A79ACF8849AC}">
      <dgm:prSet/>
      <dgm:spPr/>
      <dgm:t>
        <a:bodyPr/>
        <a:lstStyle/>
        <a:p>
          <a:endParaRPr lang="en-US"/>
        </a:p>
      </dgm:t>
    </dgm:pt>
    <dgm:pt modelId="{F5AE9C6A-AB51-4A7C-A765-28427DEE5331}" type="sibTrans" cxnId="{4CD150F9-AFA9-4DBF-84C1-A79ACF8849AC}">
      <dgm:prSet/>
      <dgm:spPr/>
      <dgm:t>
        <a:bodyPr/>
        <a:lstStyle/>
        <a:p>
          <a:endParaRPr lang="en-US"/>
        </a:p>
      </dgm:t>
    </dgm:pt>
    <dgm:pt modelId="{A4A4DDC2-76DF-404F-97A6-AD007009C8D7}" type="pres">
      <dgm:prSet presAssocID="{F59E2ACA-2C24-4C1B-94B3-81EED19D70AB}" presName="linear" presStyleCnt="0">
        <dgm:presLayoutVars>
          <dgm:dir/>
          <dgm:animLvl val="lvl"/>
          <dgm:resizeHandles val="exact"/>
        </dgm:presLayoutVars>
      </dgm:prSet>
      <dgm:spPr/>
    </dgm:pt>
    <dgm:pt modelId="{CE4B6BC7-FC6E-405D-BF4B-CD6B0B67761F}" type="pres">
      <dgm:prSet presAssocID="{9890402C-BE9C-4229-B97B-CAD94DB2B346}" presName="parentLin" presStyleCnt="0"/>
      <dgm:spPr/>
    </dgm:pt>
    <dgm:pt modelId="{8A7E7D27-5731-438B-8804-A5B41344C2F6}" type="pres">
      <dgm:prSet presAssocID="{9890402C-BE9C-4229-B97B-CAD94DB2B346}" presName="parentLeftMargin" presStyleLbl="node1" presStyleIdx="0" presStyleCnt="2"/>
      <dgm:spPr/>
    </dgm:pt>
    <dgm:pt modelId="{E4753AB3-405C-4750-9F48-2B65B91C9D93}" type="pres">
      <dgm:prSet presAssocID="{9890402C-BE9C-4229-B97B-CAD94DB2B34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CCBAF62-397B-4F58-BE94-F550CD481746}" type="pres">
      <dgm:prSet presAssocID="{9890402C-BE9C-4229-B97B-CAD94DB2B346}" presName="negativeSpace" presStyleCnt="0"/>
      <dgm:spPr/>
    </dgm:pt>
    <dgm:pt modelId="{7F829D0D-0881-4E80-8757-574CDDAF2B97}" type="pres">
      <dgm:prSet presAssocID="{9890402C-BE9C-4229-B97B-CAD94DB2B346}" presName="childText" presStyleLbl="conFgAcc1" presStyleIdx="0" presStyleCnt="2">
        <dgm:presLayoutVars>
          <dgm:bulletEnabled val="1"/>
        </dgm:presLayoutVars>
      </dgm:prSet>
      <dgm:spPr/>
    </dgm:pt>
    <dgm:pt modelId="{552590C2-0E6F-4246-AF73-6C4990AE7273}" type="pres">
      <dgm:prSet presAssocID="{E1FFFECD-0841-462A-8066-819FA339B75B}" presName="spaceBetweenRectangles" presStyleCnt="0"/>
      <dgm:spPr/>
    </dgm:pt>
    <dgm:pt modelId="{8AEF52E6-D35A-4C2A-B5A9-A866869F48E2}" type="pres">
      <dgm:prSet presAssocID="{6EE4E0BF-D1B8-495A-9FE2-ADBEE998EA34}" presName="parentLin" presStyleCnt="0"/>
      <dgm:spPr/>
    </dgm:pt>
    <dgm:pt modelId="{A2202339-F25F-4CD8-8876-810355A17E38}" type="pres">
      <dgm:prSet presAssocID="{6EE4E0BF-D1B8-495A-9FE2-ADBEE998EA34}" presName="parentLeftMargin" presStyleLbl="node1" presStyleIdx="0" presStyleCnt="2"/>
      <dgm:spPr/>
    </dgm:pt>
    <dgm:pt modelId="{72AC81C3-6ABA-4416-B2B2-2E124D1ABA5A}" type="pres">
      <dgm:prSet presAssocID="{6EE4E0BF-D1B8-495A-9FE2-ADBEE998EA3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2EEF15F-5638-466F-BDB9-B48D80BD26F7}" type="pres">
      <dgm:prSet presAssocID="{6EE4E0BF-D1B8-495A-9FE2-ADBEE998EA34}" presName="negativeSpace" presStyleCnt="0"/>
      <dgm:spPr/>
    </dgm:pt>
    <dgm:pt modelId="{B4E8030B-94B5-451A-B08D-63C028A70A8A}" type="pres">
      <dgm:prSet presAssocID="{6EE4E0BF-D1B8-495A-9FE2-ADBEE998EA3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8BCA408-BF5D-49A4-B77C-450208CFEE28}" srcId="{F59E2ACA-2C24-4C1B-94B3-81EED19D70AB}" destId="{6EE4E0BF-D1B8-495A-9FE2-ADBEE998EA34}" srcOrd="1" destOrd="0" parTransId="{8F8B55BC-2446-4720-8EB7-A39F320B106B}" sibTransId="{0364DED6-3CDD-473E-BD5F-3A863D0813C5}"/>
    <dgm:cxn modelId="{B4588F0B-C5D2-4862-ADDA-1BFF2FE924E0}" srcId="{F59E2ACA-2C24-4C1B-94B3-81EED19D70AB}" destId="{9890402C-BE9C-4229-B97B-CAD94DB2B346}" srcOrd="0" destOrd="0" parTransId="{8E1C94BA-F90C-47C9-909C-AABD91602355}" sibTransId="{E1FFFECD-0841-462A-8066-819FA339B75B}"/>
    <dgm:cxn modelId="{1698FB16-FDE5-484B-BEF7-E5E3E35071D8}" type="presOf" srcId="{F1818C28-1824-4567-88B8-1D21BAEDD78A}" destId="{B4E8030B-94B5-451A-B08D-63C028A70A8A}" srcOrd="0" destOrd="0" presId="urn:microsoft.com/office/officeart/2005/8/layout/list1"/>
    <dgm:cxn modelId="{E0216C19-5651-49CF-AE73-0CBD7DB528E4}" srcId="{9890402C-BE9C-4229-B97B-CAD94DB2B346}" destId="{6880AFF4-4241-4770-A7C4-E2BCFD84CC02}" srcOrd="0" destOrd="0" parTransId="{B917766A-D55C-47CD-A6E1-C105FD4E9EA6}" sibTransId="{E3B5AB2A-789F-4652-A596-339D7ECC303C}"/>
    <dgm:cxn modelId="{C011412A-7A10-4302-B2B7-DFFFEDFBB0AE}" type="presOf" srcId="{9890402C-BE9C-4229-B97B-CAD94DB2B346}" destId="{8A7E7D27-5731-438B-8804-A5B41344C2F6}" srcOrd="0" destOrd="0" presId="urn:microsoft.com/office/officeart/2005/8/layout/list1"/>
    <dgm:cxn modelId="{7C2DD961-B514-4F95-BE4D-0C1CF60EA0FD}" type="presOf" srcId="{6880AFF4-4241-4770-A7C4-E2BCFD84CC02}" destId="{7F829D0D-0881-4E80-8757-574CDDAF2B97}" srcOrd="0" destOrd="0" presId="urn:microsoft.com/office/officeart/2005/8/layout/list1"/>
    <dgm:cxn modelId="{0953708B-96DC-4533-B181-5A8CEED6E4AD}" type="presOf" srcId="{9890402C-BE9C-4229-B97B-CAD94DB2B346}" destId="{E4753AB3-405C-4750-9F48-2B65B91C9D93}" srcOrd="1" destOrd="0" presId="urn:microsoft.com/office/officeart/2005/8/layout/list1"/>
    <dgm:cxn modelId="{AB8D7D90-7692-4607-8156-71279F06A961}" type="presOf" srcId="{6EE4E0BF-D1B8-495A-9FE2-ADBEE998EA34}" destId="{A2202339-F25F-4CD8-8876-810355A17E38}" srcOrd="0" destOrd="0" presId="urn:microsoft.com/office/officeart/2005/8/layout/list1"/>
    <dgm:cxn modelId="{454CDFB6-60DD-4C2D-9A5A-6C6BB3D92064}" type="presOf" srcId="{F59E2ACA-2C24-4C1B-94B3-81EED19D70AB}" destId="{A4A4DDC2-76DF-404F-97A6-AD007009C8D7}" srcOrd="0" destOrd="0" presId="urn:microsoft.com/office/officeart/2005/8/layout/list1"/>
    <dgm:cxn modelId="{D55728F3-6FFE-467E-B13F-B0917EABE15C}" type="presOf" srcId="{6EE4E0BF-D1B8-495A-9FE2-ADBEE998EA34}" destId="{72AC81C3-6ABA-4416-B2B2-2E124D1ABA5A}" srcOrd="1" destOrd="0" presId="urn:microsoft.com/office/officeart/2005/8/layout/list1"/>
    <dgm:cxn modelId="{4CD150F9-AFA9-4DBF-84C1-A79ACF8849AC}" srcId="{6EE4E0BF-D1B8-495A-9FE2-ADBEE998EA34}" destId="{F1818C28-1824-4567-88B8-1D21BAEDD78A}" srcOrd="0" destOrd="0" parTransId="{5FC830A8-64C4-48B6-897D-D154412CB7CD}" sibTransId="{F5AE9C6A-AB51-4A7C-A765-28427DEE5331}"/>
    <dgm:cxn modelId="{A5AB5817-6470-4BF5-B66C-EE23A09437F7}" type="presParOf" srcId="{A4A4DDC2-76DF-404F-97A6-AD007009C8D7}" destId="{CE4B6BC7-FC6E-405D-BF4B-CD6B0B67761F}" srcOrd="0" destOrd="0" presId="urn:microsoft.com/office/officeart/2005/8/layout/list1"/>
    <dgm:cxn modelId="{1DC4188B-89DB-42E3-AA7F-50D6A79C76FE}" type="presParOf" srcId="{CE4B6BC7-FC6E-405D-BF4B-CD6B0B67761F}" destId="{8A7E7D27-5731-438B-8804-A5B41344C2F6}" srcOrd="0" destOrd="0" presId="urn:microsoft.com/office/officeart/2005/8/layout/list1"/>
    <dgm:cxn modelId="{0C93045F-0F47-4ACD-8872-1F4199B2B293}" type="presParOf" srcId="{CE4B6BC7-FC6E-405D-BF4B-CD6B0B67761F}" destId="{E4753AB3-405C-4750-9F48-2B65B91C9D93}" srcOrd="1" destOrd="0" presId="urn:microsoft.com/office/officeart/2005/8/layout/list1"/>
    <dgm:cxn modelId="{ABA46199-B208-4D76-95D9-2FDF79FD939D}" type="presParOf" srcId="{A4A4DDC2-76DF-404F-97A6-AD007009C8D7}" destId="{DCCBAF62-397B-4F58-BE94-F550CD481746}" srcOrd="1" destOrd="0" presId="urn:microsoft.com/office/officeart/2005/8/layout/list1"/>
    <dgm:cxn modelId="{18B20D13-B15A-4DA8-9B75-2A054F01BEE9}" type="presParOf" srcId="{A4A4DDC2-76DF-404F-97A6-AD007009C8D7}" destId="{7F829D0D-0881-4E80-8757-574CDDAF2B97}" srcOrd="2" destOrd="0" presId="urn:microsoft.com/office/officeart/2005/8/layout/list1"/>
    <dgm:cxn modelId="{5596C1F2-C5D9-481A-93B9-9BF360E290B7}" type="presParOf" srcId="{A4A4DDC2-76DF-404F-97A6-AD007009C8D7}" destId="{552590C2-0E6F-4246-AF73-6C4990AE7273}" srcOrd="3" destOrd="0" presId="urn:microsoft.com/office/officeart/2005/8/layout/list1"/>
    <dgm:cxn modelId="{D8E7B54D-753B-4668-8408-581571E3CF62}" type="presParOf" srcId="{A4A4DDC2-76DF-404F-97A6-AD007009C8D7}" destId="{8AEF52E6-D35A-4C2A-B5A9-A866869F48E2}" srcOrd="4" destOrd="0" presId="urn:microsoft.com/office/officeart/2005/8/layout/list1"/>
    <dgm:cxn modelId="{2BE9832F-F443-429C-B3E5-D283AFF25397}" type="presParOf" srcId="{8AEF52E6-D35A-4C2A-B5A9-A866869F48E2}" destId="{A2202339-F25F-4CD8-8876-810355A17E38}" srcOrd="0" destOrd="0" presId="urn:microsoft.com/office/officeart/2005/8/layout/list1"/>
    <dgm:cxn modelId="{96602A9A-D1C0-45CF-A757-0A0D793F7C33}" type="presParOf" srcId="{8AEF52E6-D35A-4C2A-B5A9-A866869F48E2}" destId="{72AC81C3-6ABA-4416-B2B2-2E124D1ABA5A}" srcOrd="1" destOrd="0" presId="urn:microsoft.com/office/officeart/2005/8/layout/list1"/>
    <dgm:cxn modelId="{D5412EE8-B16F-4627-BC22-C0BEBB12A0A0}" type="presParOf" srcId="{A4A4DDC2-76DF-404F-97A6-AD007009C8D7}" destId="{C2EEF15F-5638-466F-BDB9-B48D80BD26F7}" srcOrd="5" destOrd="0" presId="urn:microsoft.com/office/officeart/2005/8/layout/list1"/>
    <dgm:cxn modelId="{6516F720-D80F-4ECD-AD60-32F2982E198F}" type="presParOf" srcId="{A4A4DDC2-76DF-404F-97A6-AD007009C8D7}" destId="{B4E8030B-94B5-451A-B08D-63C028A70A8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829D0D-0881-4E80-8757-574CDDAF2B97}">
      <dsp:nvSpPr>
        <dsp:cNvPr id="0" name=""/>
        <dsp:cNvSpPr/>
      </dsp:nvSpPr>
      <dsp:spPr>
        <a:xfrm>
          <a:off x="0" y="589524"/>
          <a:ext cx="5980170" cy="198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4128" tIns="728980" rIns="464128" bIns="24892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3500" kern="1200"/>
            <a:t>Predicting charge risk of customers</a:t>
          </a:r>
          <a:endParaRPr lang="en-US" sz="3500" kern="1200"/>
        </a:p>
      </dsp:txBody>
      <dsp:txXfrm>
        <a:off x="0" y="589524"/>
        <a:ext cx="5980170" cy="1984500"/>
      </dsp:txXfrm>
    </dsp:sp>
    <dsp:sp modelId="{E4753AB3-405C-4750-9F48-2B65B91C9D93}">
      <dsp:nvSpPr>
        <dsp:cNvPr id="0" name=""/>
        <dsp:cNvSpPr/>
      </dsp:nvSpPr>
      <dsp:spPr>
        <a:xfrm>
          <a:off x="299008" y="72924"/>
          <a:ext cx="4186119" cy="1033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225" tIns="0" rIns="158225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500" kern="1200"/>
            <a:t>Goal:</a:t>
          </a:r>
          <a:endParaRPr lang="en-US" sz="3500" kern="1200"/>
        </a:p>
      </dsp:txBody>
      <dsp:txXfrm>
        <a:off x="349445" y="123361"/>
        <a:ext cx="4085245" cy="932326"/>
      </dsp:txXfrm>
    </dsp:sp>
    <dsp:sp modelId="{B4E8030B-94B5-451A-B08D-63C028A70A8A}">
      <dsp:nvSpPr>
        <dsp:cNvPr id="0" name=""/>
        <dsp:cNvSpPr/>
      </dsp:nvSpPr>
      <dsp:spPr>
        <a:xfrm>
          <a:off x="0" y="3279625"/>
          <a:ext cx="5980170" cy="198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525364"/>
              <a:satOff val="-418"/>
              <a:lumOff val="70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4128" tIns="728980" rIns="464128" bIns="24892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3500" kern="1200"/>
            <a:t>Obtaining and analyzing the dataset </a:t>
          </a:r>
          <a:endParaRPr lang="en-US" sz="3500" kern="1200"/>
        </a:p>
      </dsp:txBody>
      <dsp:txXfrm>
        <a:off x="0" y="3279625"/>
        <a:ext cx="5980170" cy="1984500"/>
      </dsp:txXfrm>
    </dsp:sp>
    <dsp:sp modelId="{72AC81C3-6ABA-4416-B2B2-2E124D1ABA5A}">
      <dsp:nvSpPr>
        <dsp:cNvPr id="0" name=""/>
        <dsp:cNvSpPr/>
      </dsp:nvSpPr>
      <dsp:spPr>
        <a:xfrm>
          <a:off x="299008" y="2763025"/>
          <a:ext cx="4186119" cy="1033200"/>
        </a:xfrm>
        <a:prstGeom prst="roundRect">
          <a:avLst/>
        </a:prstGeom>
        <a:solidFill>
          <a:schemeClr val="accent2">
            <a:hueOff val="1525364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225" tIns="0" rIns="158225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500" kern="1200"/>
            <a:t>Solution:</a:t>
          </a:r>
          <a:endParaRPr lang="en-US" sz="3500" kern="1200"/>
        </a:p>
      </dsp:txBody>
      <dsp:txXfrm>
        <a:off x="349445" y="2813462"/>
        <a:ext cx="4085245" cy="932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86728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0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9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4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0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4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1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24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1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7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9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A02FA34-607A-40FE-8CF9-8EF663E3B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980" y="1030406"/>
            <a:ext cx="5068121" cy="3506879"/>
          </a:xfrm>
        </p:spPr>
        <p:txBody>
          <a:bodyPr anchor="ctr">
            <a:normAutofit/>
          </a:bodyPr>
          <a:lstStyle/>
          <a:p>
            <a:pPr algn="l"/>
            <a:r>
              <a:rPr lang="tr-TR" dirty="0"/>
              <a:t>US HEALTH INSURANCE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3E5B6A-CA9F-485A-9258-FBB5AE45A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82" r="12860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4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DFFAB7E-4788-405E-A4D8-B6644AE46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F985A2-1334-4D86-97FF-10FE78059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11151DD-A4A6-4DD2-B74D-ECEC523EE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2000" cy="609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1278420-3532-441D-B912-86970DE0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650"/>
            <a:ext cx="4465093" cy="27971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Feature Importance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D96FE41-1EA7-4DD4-97AE-5E7F2F0A6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814" y="1736774"/>
            <a:ext cx="5467186" cy="413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71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3DC6F5-1EA8-4152-B2F9-FEE5B825F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Bizi dinlediğiniz için teşekkür ederiz.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EDD118-4053-45DD-9459-64F8BB539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971800"/>
            <a:ext cx="9144000" cy="23682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tr-TR" sz="4800" b="1" dirty="0">
                <a:latin typeface="Aharoni (Başlıklar)"/>
              </a:rPr>
              <a:t>Osman Güler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sz="4800" b="1" dirty="0">
                <a:latin typeface="Aharoni (Başlıklar)"/>
              </a:rPr>
              <a:t>Harun Erbay</a:t>
            </a:r>
          </a:p>
        </p:txBody>
      </p:sp>
    </p:spTree>
    <p:extLst>
      <p:ext uri="{BB962C8B-B14F-4D97-AF65-F5344CB8AC3E}">
        <p14:creationId xmlns:p14="http://schemas.microsoft.com/office/powerpoint/2010/main" val="3766309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43B56B-DD63-40AB-85E1-E18901E1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9344E4-CB02-427C-9FF0-E06375167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20E33D0-A190-4F8A-9DB6-C531C95CA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2000" cy="609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563E545-F171-4AF4-AD9B-A6E302B35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8536"/>
            <a:ext cx="10668000" cy="9640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Agenda</a:t>
            </a:r>
          </a:p>
        </p:txBody>
      </p:sp>
      <p:pic>
        <p:nvPicPr>
          <p:cNvPr id="7" name="Graphic 6" descr="Kontrol listesi">
            <a:extLst>
              <a:ext uri="{FF2B5EF4-FFF2-40B4-BE49-F238E27FC236}">
                <a16:creationId xmlns:a16="http://schemas.microsoft.com/office/drawing/2014/main" id="{3E235E0F-6AA6-4B5A-9D20-D2C48C8AE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8953" y="2884805"/>
            <a:ext cx="3106367" cy="3106367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74C0598A-12AF-4B12-99AB-A937E074B581}"/>
              </a:ext>
            </a:extLst>
          </p:cNvPr>
          <p:cNvSpPr txBox="1"/>
          <p:nvPr/>
        </p:nvSpPr>
        <p:spPr>
          <a:xfrm>
            <a:off x="4105072" y="1420238"/>
            <a:ext cx="77334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sz="5400" dirty="0"/>
              <a:t>Data </a:t>
            </a:r>
            <a:r>
              <a:rPr lang="tr-TR" sz="5400" dirty="0" err="1"/>
              <a:t>Finding</a:t>
            </a:r>
            <a:endParaRPr lang="tr-TR" sz="5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sz="5400" dirty="0" err="1"/>
              <a:t>Feature</a:t>
            </a:r>
            <a:r>
              <a:rPr lang="tr-TR" sz="5400" dirty="0"/>
              <a:t> </a:t>
            </a:r>
            <a:r>
              <a:rPr lang="tr-TR" sz="5400" dirty="0" err="1"/>
              <a:t>Engineering</a:t>
            </a:r>
            <a:endParaRPr lang="tr-TR" sz="5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sz="5400" dirty="0"/>
              <a:t>Model </a:t>
            </a:r>
            <a:r>
              <a:rPr lang="tr-TR" sz="5400" dirty="0" err="1"/>
              <a:t>Trainings</a:t>
            </a:r>
            <a:endParaRPr lang="tr-TR" sz="5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sz="5400" dirty="0" err="1"/>
              <a:t>Conclusion</a:t>
            </a:r>
            <a:endParaRPr lang="tr-TR" sz="5400" dirty="0"/>
          </a:p>
        </p:txBody>
      </p:sp>
    </p:spTree>
    <p:extLst>
      <p:ext uri="{BB962C8B-B14F-4D97-AF65-F5344CB8AC3E}">
        <p14:creationId xmlns:p14="http://schemas.microsoft.com/office/powerpoint/2010/main" val="54511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D08CB66-7A82-40A1-8E4A-B79986B1A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79915"/>
            <a:ext cx="3908996" cy="5337050"/>
          </a:xfrm>
        </p:spPr>
        <p:txBody>
          <a:bodyPr anchor="ctr">
            <a:normAutofit/>
          </a:bodyPr>
          <a:lstStyle/>
          <a:p>
            <a:r>
              <a:rPr lang="tr-TR"/>
              <a:t>Introduction</a:t>
            </a:r>
          </a:p>
        </p:txBody>
      </p:sp>
      <p:graphicFrame>
        <p:nvGraphicFramePr>
          <p:cNvPr id="12" name="İçerik Yer Tutucusu 2">
            <a:extLst>
              <a:ext uri="{FF2B5EF4-FFF2-40B4-BE49-F238E27FC236}">
                <a16:creationId xmlns:a16="http://schemas.microsoft.com/office/drawing/2014/main" id="{7C135B95-794D-43AE-804E-B363493A4D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7557764"/>
              </p:ext>
            </p:extLst>
          </p:nvPr>
        </p:nvGraphicFramePr>
        <p:xfrm>
          <a:off x="5416298" y="758951"/>
          <a:ext cx="5980170" cy="533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6972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43B56B-DD63-40AB-85E1-E18901E1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9344E4-CB02-427C-9FF0-E06375167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20E33D0-A190-4F8A-9DB6-C531C95CA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2000" cy="609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7A65FBC-5386-4DBD-87F0-FAF1FEB0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8536"/>
            <a:ext cx="10668000" cy="9640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Data</a:t>
            </a:r>
          </a:p>
        </p:txBody>
      </p:sp>
      <p:pic>
        <p:nvPicPr>
          <p:cNvPr id="5" name="İçerik Yer Tutucusu 4" descr="tablo içeren bir resim&#10;&#10;Açıklama otomatik olarak oluşturuldu">
            <a:extLst>
              <a:ext uri="{FF2B5EF4-FFF2-40B4-BE49-F238E27FC236}">
                <a16:creationId xmlns:a16="http://schemas.microsoft.com/office/drawing/2014/main" id="{4DBC623D-BA6B-47A1-95DF-CDF29B6FE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953" y="2884805"/>
            <a:ext cx="8415718" cy="310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36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EF02E0-599A-4B6C-B915-75DF7F7C6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914" y="1051373"/>
            <a:ext cx="8129949" cy="628137"/>
          </a:xfrm>
        </p:spPr>
        <p:txBody>
          <a:bodyPr>
            <a:normAutofit fontScale="90000"/>
          </a:bodyPr>
          <a:lstStyle/>
          <a:p>
            <a:r>
              <a:rPr lang="tr-TR" dirty="0"/>
              <a:t>Data Exploration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46AD6C3-6C12-46B2-B3C9-9BE4B8439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69" y="2185946"/>
            <a:ext cx="3066615" cy="2486104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7EFF1206-9B4B-4D36-8732-AE6B708AE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610" y="2081159"/>
            <a:ext cx="3124225" cy="2695681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1CF6EE08-C1F9-4A3F-B3A0-CD562906C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5861" y="2119928"/>
            <a:ext cx="3124225" cy="261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22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30F947AF-ADB8-46D6-8AD8-9E83FCA98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14" y="1730551"/>
            <a:ext cx="3482034" cy="2377438"/>
          </a:xfrm>
          <a:prstGeom prst="rect">
            <a:avLst/>
          </a:prstGeom>
        </p:spPr>
      </p:pic>
      <p:sp>
        <p:nvSpPr>
          <p:cNvPr id="6" name="Başlık 1">
            <a:extLst>
              <a:ext uri="{FF2B5EF4-FFF2-40B4-BE49-F238E27FC236}">
                <a16:creationId xmlns:a16="http://schemas.microsoft.com/office/drawing/2014/main" id="{1277B979-0A46-46A2-BFA5-AB56CDFF8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914" y="1051373"/>
            <a:ext cx="8129949" cy="628137"/>
          </a:xfrm>
        </p:spPr>
        <p:txBody>
          <a:bodyPr>
            <a:normAutofit fontScale="90000"/>
          </a:bodyPr>
          <a:lstStyle/>
          <a:p>
            <a:r>
              <a:rPr lang="tr-TR" dirty="0"/>
              <a:t>Data Exploration </a:t>
            </a:r>
            <a:r>
              <a:rPr lang="tr-TR" dirty="0" err="1"/>
              <a:t>cont</a:t>
            </a:r>
            <a:r>
              <a:rPr lang="tr-TR" dirty="0"/>
              <a:t>.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BBE05763-56FA-4F30-8F90-38EB7B8F2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175" y="1480752"/>
            <a:ext cx="2943368" cy="2538518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B9BEAF4C-10AC-4A21-97A0-754D048B6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911" y="4411694"/>
            <a:ext cx="3397388" cy="2377438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07B61767-2B0D-4E83-9EF3-1E28735F5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0569" y="4107989"/>
            <a:ext cx="5230974" cy="23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587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843B56B-DD63-40AB-85E1-E18901E1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9344E4-CB02-427C-9FF0-E06375167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20E33D0-A190-4F8A-9DB6-C531C95CA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2000" cy="609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837AD0A-F63D-4F2C-88A7-EDE431E99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8536"/>
            <a:ext cx="10668000" cy="9640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Feature Engineering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2FCC001B-0B42-450D-BCD7-E0B274321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4" y="2951017"/>
            <a:ext cx="3341510" cy="2973943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C737C494-CD13-4B27-8C48-5A8CB2E6A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197" y="3289344"/>
            <a:ext cx="3341510" cy="2297288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AA58B141-8D53-4D2C-A507-0F7847254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5440" y="3437058"/>
            <a:ext cx="3341510" cy="200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81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25A606-4F47-4D43-9441-DBA403D9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953" y="1042043"/>
            <a:ext cx="9144000" cy="842741"/>
          </a:xfrm>
        </p:spPr>
        <p:txBody>
          <a:bodyPr/>
          <a:lstStyle/>
          <a:p>
            <a:r>
              <a:rPr lang="tr-TR" dirty="0" err="1"/>
              <a:t>Correlation</a:t>
            </a:r>
            <a:r>
              <a:rPr lang="tr-TR" dirty="0"/>
              <a:t> </a:t>
            </a:r>
            <a:r>
              <a:rPr lang="tr-TR" dirty="0" err="1"/>
              <a:t>Heatmap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0DCAAC4-8523-4BC7-92D5-6C1F0ED96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398" y="1884784"/>
            <a:ext cx="5373204" cy="399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2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DFFAB7E-4788-405E-A4D8-B6644AE46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F985A2-1334-4D86-97FF-10FE78059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11151DD-A4A6-4DD2-B74D-ECEC523EE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2000" cy="609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B5DE8B3-378A-46D0-B71B-2260AD2E2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650"/>
            <a:ext cx="4465093" cy="27971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/>
              <a:t>Model Achievements</a:t>
            </a:r>
          </a:p>
        </p:txBody>
      </p:sp>
      <p:pic>
        <p:nvPicPr>
          <p:cNvPr id="5" name="Resim 4" descr="tablo içeren bir resim&#10;&#10;Açıklama otomatik olarak oluşturuldu">
            <a:extLst>
              <a:ext uri="{FF2B5EF4-FFF2-40B4-BE49-F238E27FC236}">
                <a16:creationId xmlns:a16="http://schemas.microsoft.com/office/drawing/2014/main" id="{8ED36B34-D8A8-49C2-BD4B-BEE6F1A51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460" y="1480782"/>
            <a:ext cx="4023893" cy="464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38328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RegularSeedRightStep">
      <a:dk1>
        <a:srgbClr val="000000"/>
      </a:dk1>
      <a:lt1>
        <a:srgbClr val="FFFFFF"/>
      </a:lt1>
      <a:dk2>
        <a:srgbClr val="311E34"/>
      </a:dk2>
      <a:lt2>
        <a:srgbClr val="E8E2E4"/>
      </a:lt2>
      <a:accent1>
        <a:srgbClr val="46B38A"/>
      </a:accent1>
      <a:accent2>
        <a:srgbClr val="3BADB1"/>
      </a:accent2>
      <a:accent3>
        <a:srgbClr val="4D8DC3"/>
      </a:accent3>
      <a:accent4>
        <a:srgbClr val="3B4AB1"/>
      </a:accent4>
      <a:accent5>
        <a:srgbClr val="6F4DC3"/>
      </a:accent5>
      <a:accent6>
        <a:srgbClr val="8F3BB1"/>
      </a:accent6>
      <a:hlink>
        <a:srgbClr val="BF3F6F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51</Words>
  <Application>Microsoft Office PowerPoint</Application>
  <PresentationFormat>Geniş ekran</PresentationFormat>
  <Paragraphs>21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7" baseType="lpstr">
      <vt:lpstr>Aharoni</vt:lpstr>
      <vt:lpstr>Aharoni (Başlıklar)</vt:lpstr>
      <vt:lpstr>Arial</vt:lpstr>
      <vt:lpstr>Avenir Next LT Pro</vt:lpstr>
      <vt:lpstr>Wingdings</vt:lpstr>
      <vt:lpstr>PrismaticVTI</vt:lpstr>
      <vt:lpstr>US HEALTH INSURANCE</vt:lpstr>
      <vt:lpstr>Agenda</vt:lpstr>
      <vt:lpstr>Introduction</vt:lpstr>
      <vt:lpstr>Data</vt:lpstr>
      <vt:lpstr>Data Exploration</vt:lpstr>
      <vt:lpstr>Data Exploration cont.</vt:lpstr>
      <vt:lpstr>Feature Engineering</vt:lpstr>
      <vt:lpstr>Correlation Heatmap</vt:lpstr>
      <vt:lpstr>Model Achievements</vt:lpstr>
      <vt:lpstr>Feature Importance</vt:lpstr>
      <vt:lpstr>Bizi dinlediğiniz için teşekkür ederiz.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HEALTH INSURANCE</dc:title>
  <dc:creator>Osman Güler</dc:creator>
  <cp:lastModifiedBy>Osman Güler</cp:lastModifiedBy>
  <cp:revision>2</cp:revision>
  <dcterms:created xsi:type="dcterms:W3CDTF">2022-01-21T08:53:11Z</dcterms:created>
  <dcterms:modified xsi:type="dcterms:W3CDTF">2022-01-21T18:08:55Z</dcterms:modified>
</cp:coreProperties>
</file>