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9" roundtripDataSignature="AMtx7mg2kaWuMRBhY4fqIGU9kcMaTtAe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72" name="Shape 72"/>
        <p:cNvGrpSpPr/>
        <p:nvPr/>
      </p:nvGrpSpPr>
      <p:grpSpPr>
        <a:xfrm>
          <a:off x="0" y="0"/>
          <a:ext cx="0" cy="0"/>
          <a:chOff x="0" y="0"/>
          <a:chExt cx="0" cy="0"/>
        </a:xfrm>
      </p:grpSpPr>
      <p:sp>
        <p:nvSpPr>
          <p:cNvPr id="73" name="Google Shape;7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4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27" name="Shape 27"/>
        <p:cNvGrpSpPr/>
        <p:nvPr/>
      </p:nvGrpSpPr>
      <p:grpSpPr>
        <a:xfrm>
          <a:off x="0" y="0"/>
          <a:ext cx="0" cy="0"/>
          <a:chOff x="0" y="0"/>
          <a:chExt cx="0" cy="0"/>
        </a:xfrm>
      </p:grpSpPr>
      <p:sp>
        <p:nvSpPr>
          <p:cNvPr id="28" name="Google Shape;2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31" name="Shape 31"/>
        <p:cNvGrpSpPr/>
        <p:nvPr/>
      </p:nvGrpSpPr>
      <p:grpSpPr>
        <a:xfrm>
          <a:off x="0" y="0"/>
          <a:ext cx="0" cy="0"/>
          <a:chOff x="0" y="0"/>
          <a:chExt cx="0" cy="0"/>
        </a:xfrm>
      </p:grpSpPr>
      <p:sp>
        <p:nvSpPr>
          <p:cNvPr id="32" name="Google Shape;32;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7" name="Shape 37"/>
        <p:cNvGrpSpPr/>
        <p:nvPr/>
      </p:nvGrpSpPr>
      <p:grpSpPr>
        <a:xfrm>
          <a:off x="0" y="0"/>
          <a:ext cx="0" cy="0"/>
          <a:chOff x="0" y="0"/>
          <a:chExt cx="0" cy="0"/>
        </a:xfrm>
      </p:grpSpPr>
      <p:sp>
        <p:nvSpPr>
          <p:cNvPr id="38" name="Google Shape;3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4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4" name="Shape 44"/>
        <p:cNvGrpSpPr/>
        <p:nvPr/>
      </p:nvGrpSpPr>
      <p:grpSpPr>
        <a:xfrm>
          <a:off x="0" y="0"/>
          <a:ext cx="0" cy="0"/>
          <a:chOff x="0" y="0"/>
          <a:chExt cx="0" cy="0"/>
        </a:xfrm>
      </p:grpSpPr>
      <p:sp>
        <p:nvSpPr>
          <p:cNvPr id="45" name="Google Shape;4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3" name="Shape 53"/>
        <p:cNvGrpSpPr/>
        <p:nvPr/>
      </p:nvGrpSpPr>
      <p:grpSpPr>
        <a:xfrm>
          <a:off x="0" y="0"/>
          <a:ext cx="0" cy="0"/>
          <a:chOff x="0" y="0"/>
          <a:chExt cx="0" cy="0"/>
        </a:xfrm>
      </p:grpSpPr>
      <p:sp>
        <p:nvSpPr>
          <p:cNvPr id="54" name="Google Shape;5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p:nvPr>
            <p:ph idx="2" type="pic"/>
          </p:nvPr>
        </p:nvSpPr>
        <p:spPr>
          <a:xfrm>
            <a:off x="1792288" y="612775"/>
            <a:ext cx="5486400" cy="4114800"/>
          </a:xfrm>
          <a:prstGeom prst="rect">
            <a:avLst/>
          </a:prstGeom>
          <a:noFill/>
          <a:ln>
            <a:noFill/>
          </a:ln>
        </p:spPr>
      </p:sp>
      <p:sp>
        <p:nvSpPr>
          <p:cNvPr id="68" name="Google Shape;68;p4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8.jp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7.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40.pn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47.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45.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11560" y="332657"/>
            <a:ext cx="7772400" cy="122413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000"/>
              <a:buFont typeface="Calibri"/>
              <a:buNone/>
            </a:pPr>
            <a:r>
              <a:rPr lang="tr-TR" sz="4000">
                <a:solidFill>
                  <a:srgbClr val="0070C0"/>
                </a:solidFill>
              </a:rPr>
              <a:t>E-COMMERCE PROJECT</a:t>
            </a:r>
            <a:endParaRPr/>
          </a:p>
        </p:txBody>
      </p:sp>
      <p:sp>
        <p:nvSpPr>
          <p:cNvPr id="89" name="Google Shape;89;p1"/>
          <p:cNvSpPr txBox="1"/>
          <p:nvPr>
            <p:ph idx="1" type="subTitle"/>
          </p:nvPr>
        </p:nvSpPr>
        <p:spPr>
          <a:xfrm>
            <a:off x="539550" y="1556796"/>
            <a:ext cx="7992900" cy="2847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tr-TR">
                <a:solidFill>
                  <a:schemeClr val="dk1"/>
                </a:solidFill>
              </a:rPr>
              <a:t>OSMAN ARAT</a:t>
            </a:r>
            <a:endParaRPr>
              <a:solidFill>
                <a:schemeClr val="dk1"/>
              </a:solidFill>
            </a:endParaRPr>
          </a:p>
          <a:p>
            <a:pPr indent="0" lvl="0" marL="0" rtl="0" algn="ctr">
              <a:spcBef>
                <a:spcPts val="480"/>
              </a:spcBef>
              <a:spcAft>
                <a:spcPts val="0"/>
              </a:spcAft>
              <a:buClr>
                <a:srgbClr val="888888"/>
              </a:buClr>
              <a:buSzPts val="2400"/>
              <a:buNone/>
            </a:pPr>
            <a:r>
              <a:rPr lang="tr-TR">
                <a:solidFill>
                  <a:schemeClr val="dk1"/>
                </a:solidFill>
              </a:rPr>
              <a:t>COMPUTER ENGINEER</a:t>
            </a:r>
            <a:endParaRPr>
              <a:solidFill>
                <a:schemeClr val="dk1"/>
              </a:solidFill>
            </a:endParaRPr>
          </a:p>
        </p:txBody>
      </p:sp>
      <p:pic>
        <p:nvPicPr>
          <p:cNvPr id="90" name="Google Shape;90;p1"/>
          <p:cNvPicPr preferRelativeResize="0"/>
          <p:nvPr/>
        </p:nvPicPr>
        <p:blipFill rotWithShape="1">
          <a:blip r:embed="rId3">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2159732" y="99976"/>
            <a:ext cx="4608512" cy="49006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tr-TR"/>
              <a:t>ADMİNS LİST</a:t>
            </a:r>
            <a:endParaRPr>
              <a:solidFill>
                <a:srgbClr val="0070C0"/>
              </a:solidFill>
            </a:endParaRPr>
          </a:p>
        </p:txBody>
      </p:sp>
      <p:sp>
        <p:nvSpPr>
          <p:cNvPr id="162" name="Google Shape;162;p11"/>
          <p:cNvSpPr/>
          <p:nvPr/>
        </p:nvSpPr>
        <p:spPr>
          <a:xfrm>
            <a:off x="539552" y="719944"/>
            <a:ext cx="78488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On the Admins page, there is information about the administrators who can log into the admin panel. A new admin can be added. Admin can be deleted. The registered admin can be updated. Admin add code :</a:t>
            </a:r>
            <a:endParaRPr/>
          </a:p>
        </p:txBody>
      </p:sp>
      <p:pic>
        <p:nvPicPr>
          <p:cNvPr descr="ekran görüntüsü içeren bir resim&#10;&#10;Açıklama otomatik olarak oluşturuldu" id="163" name="Google Shape;163;p11"/>
          <p:cNvPicPr preferRelativeResize="0"/>
          <p:nvPr/>
        </p:nvPicPr>
        <p:blipFill rotWithShape="1">
          <a:blip r:embed="rId3">
            <a:alphaModFix/>
          </a:blip>
          <a:srcRect b="0" l="0" r="19953" t="27066"/>
          <a:stretch/>
        </p:blipFill>
        <p:spPr>
          <a:xfrm>
            <a:off x="647564" y="1773176"/>
            <a:ext cx="7632848" cy="3317565"/>
          </a:xfrm>
          <a:prstGeom prst="rect">
            <a:avLst/>
          </a:prstGeom>
          <a:noFill/>
          <a:ln>
            <a:noFill/>
          </a:ln>
        </p:spPr>
      </p:pic>
      <p:pic>
        <p:nvPicPr>
          <p:cNvPr id="164" name="Google Shape;164;p11"/>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ekran görüntüsü içeren bir resim&#10;&#10;Açıklama otomatik olarak oluşturuldu" id="169" name="Google Shape;169;p12"/>
          <p:cNvPicPr preferRelativeResize="0"/>
          <p:nvPr/>
        </p:nvPicPr>
        <p:blipFill rotWithShape="1">
          <a:blip r:embed="rId3">
            <a:alphaModFix/>
          </a:blip>
          <a:srcRect b="4602" l="2109" r="2108" t="35620"/>
          <a:stretch/>
        </p:blipFill>
        <p:spPr>
          <a:xfrm>
            <a:off x="0" y="3834904"/>
            <a:ext cx="9144000" cy="3024336"/>
          </a:xfrm>
          <a:prstGeom prst="rect">
            <a:avLst/>
          </a:prstGeom>
          <a:noFill/>
          <a:ln>
            <a:noFill/>
          </a:ln>
        </p:spPr>
      </p:pic>
      <p:pic>
        <p:nvPicPr>
          <p:cNvPr descr="ekran görüntüsü içeren bir resim&#10;&#10;Açıklama otomatik olarak oluşturuldu" id="170" name="Google Shape;170;p12"/>
          <p:cNvPicPr preferRelativeResize="0"/>
          <p:nvPr/>
        </p:nvPicPr>
        <p:blipFill rotWithShape="1">
          <a:blip r:embed="rId4">
            <a:alphaModFix/>
          </a:blip>
          <a:srcRect b="0" l="4081" r="0" t="35255"/>
          <a:stretch/>
        </p:blipFill>
        <p:spPr>
          <a:xfrm>
            <a:off x="0" y="912540"/>
            <a:ext cx="9144000" cy="2967357"/>
          </a:xfrm>
          <a:prstGeom prst="rect">
            <a:avLst/>
          </a:prstGeom>
          <a:noFill/>
          <a:ln>
            <a:noFill/>
          </a:ln>
        </p:spPr>
      </p:pic>
      <p:sp>
        <p:nvSpPr>
          <p:cNvPr id="171" name="Google Shape;171;p12"/>
          <p:cNvSpPr txBox="1"/>
          <p:nvPr/>
        </p:nvSpPr>
        <p:spPr>
          <a:xfrm>
            <a:off x="-108520" y="3831084"/>
            <a:ext cx="432048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5400">
                <a:solidFill>
                  <a:schemeClr val="lt1"/>
                </a:solidFill>
                <a:highlight>
                  <a:srgbClr val="000080"/>
                </a:highlight>
                <a:latin typeface="Calibri"/>
                <a:ea typeface="Calibri"/>
                <a:cs typeface="Calibri"/>
                <a:sym typeface="Calibri"/>
              </a:rPr>
              <a:t>Not Logged İn</a:t>
            </a:r>
            <a:endParaRPr/>
          </a:p>
        </p:txBody>
      </p:sp>
      <p:sp>
        <p:nvSpPr>
          <p:cNvPr id="172" name="Google Shape;172;p12"/>
          <p:cNvSpPr txBox="1"/>
          <p:nvPr/>
        </p:nvSpPr>
        <p:spPr>
          <a:xfrm>
            <a:off x="-108520" y="908720"/>
            <a:ext cx="478155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5400">
                <a:solidFill>
                  <a:schemeClr val="lt1"/>
                </a:solidFill>
                <a:highlight>
                  <a:srgbClr val="000080"/>
                </a:highlight>
                <a:latin typeface="Calibri"/>
                <a:ea typeface="Calibri"/>
                <a:cs typeface="Calibri"/>
                <a:sym typeface="Calibri"/>
              </a:rPr>
              <a:t>Logged İn</a:t>
            </a:r>
            <a:endParaRPr/>
          </a:p>
        </p:txBody>
      </p:sp>
      <p:sp>
        <p:nvSpPr>
          <p:cNvPr id="173" name="Google Shape;173;p12"/>
          <p:cNvSpPr txBox="1"/>
          <p:nvPr/>
        </p:nvSpPr>
        <p:spPr>
          <a:xfrm>
            <a:off x="1865226" y="141611"/>
            <a:ext cx="583264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4400">
                <a:solidFill>
                  <a:schemeClr val="dk1"/>
                </a:solidFill>
                <a:latin typeface="Calibri"/>
                <a:ea typeface="Calibri"/>
                <a:cs typeface="Calibri"/>
                <a:sym typeface="Calibri"/>
              </a:rPr>
              <a:t>İN CASE OF NO LOGİN</a:t>
            </a:r>
            <a:endParaRPr sz="4400">
              <a:solidFill>
                <a:schemeClr val="dk1"/>
              </a:solidFill>
              <a:latin typeface="Calibri"/>
              <a:ea typeface="Calibri"/>
              <a:cs typeface="Calibri"/>
              <a:sym typeface="Calibri"/>
            </a:endParaRPr>
          </a:p>
        </p:txBody>
      </p:sp>
      <p:pic>
        <p:nvPicPr>
          <p:cNvPr id="174" name="Google Shape;174;p1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ekran görüntüsü içeren bir resim&#10;&#10;Açıklama otomatik olarak oluşturuldu" id="179" name="Google Shape;179;p13"/>
          <p:cNvPicPr preferRelativeResize="0"/>
          <p:nvPr/>
        </p:nvPicPr>
        <p:blipFill rotWithShape="1">
          <a:blip r:embed="rId3">
            <a:alphaModFix/>
          </a:blip>
          <a:srcRect b="0" l="0" r="0" t="0"/>
          <a:stretch/>
        </p:blipFill>
        <p:spPr>
          <a:xfrm>
            <a:off x="-9872" y="941602"/>
            <a:ext cx="9144000" cy="3185849"/>
          </a:xfrm>
          <a:prstGeom prst="rect">
            <a:avLst/>
          </a:prstGeom>
          <a:noFill/>
          <a:ln>
            <a:noFill/>
          </a:ln>
        </p:spPr>
      </p:pic>
      <p:sp>
        <p:nvSpPr>
          <p:cNvPr id="180" name="Google Shape;180;p13"/>
          <p:cNvSpPr/>
          <p:nvPr/>
        </p:nvSpPr>
        <p:spPr>
          <a:xfrm>
            <a:off x="0" y="4127451"/>
            <a:ext cx="705678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In addition to these, when the order is to be placed, if the customer has not logged in, he will be warned that must log in to purchase. The code written to create this is as follows:he</a:t>
            </a:r>
            <a:endParaRPr sz="1800">
              <a:solidFill>
                <a:schemeClr val="dk1"/>
              </a:solidFill>
              <a:latin typeface="Calibri"/>
              <a:ea typeface="Calibri"/>
              <a:cs typeface="Calibri"/>
              <a:sym typeface="Calibri"/>
            </a:endParaRPr>
          </a:p>
        </p:txBody>
      </p:sp>
      <p:pic>
        <p:nvPicPr>
          <p:cNvPr descr="ekran görüntüsü içeren bir resim&#10;&#10;Açıklama otomatik olarak oluşturuldu" id="181" name="Google Shape;181;p13"/>
          <p:cNvPicPr preferRelativeResize="0"/>
          <p:nvPr/>
        </p:nvPicPr>
        <p:blipFill rotWithShape="1">
          <a:blip r:embed="rId4">
            <a:alphaModFix/>
          </a:blip>
          <a:srcRect b="0" l="0" r="0" t="0"/>
          <a:stretch/>
        </p:blipFill>
        <p:spPr>
          <a:xfrm>
            <a:off x="13066" y="5068934"/>
            <a:ext cx="9177388" cy="1805162"/>
          </a:xfrm>
          <a:prstGeom prst="rect">
            <a:avLst/>
          </a:prstGeom>
          <a:noFill/>
          <a:ln>
            <a:noFill/>
          </a:ln>
        </p:spPr>
      </p:pic>
      <p:sp>
        <p:nvSpPr>
          <p:cNvPr id="182" name="Google Shape;182;p13"/>
          <p:cNvSpPr txBox="1"/>
          <p:nvPr/>
        </p:nvSpPr>
        <p:spPr>
          <a:xfrm>
            <a:off x="107504" y="113061"/>
            <a:ext cx="46164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4800">
                <a:solidFill>
                  <a:schemeClr val="dk1"/>
                </a:solidFill>
                <a:latin typeface="Calibri"/>
                <a:ea typeface="Calibri"/>
                <a:cs typeface="Calibri"/>
                <a:sym typeface="Calibri"/>
              </a:rPr>
              <a:t>IS LOGIN DONE?</a:t>
            </a:r>
            <a:endParaRPr/>
          </a:p>
        </p:txBody>
      </p:sp>
      <p:pic>
        <p:nvPicPr>
          <p:cNvPr id="183" name="Google Shape;183;p1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D:\Win10\Desktop\eticaret sitesi ekran görüntüleri\giriş sayfası ss.PNG" id="188" name="Google Shape;188;p14"/>
          <p:cNvPicPr preferRelativeResize="0"/>
          <p:nvPr>
            <p:ph idx="1" type="body"/>
          </p:nvPr>
        </p:nvPicPr>
        <p:blipFill rotWithShape="1">
          <a:blip r:embed="rId3">
            <a:alphaModFix/>
          </a:blip>
          <a:srcRect b="0" l="0" r="0" t="0"/>
          <a:stretch/>
        </p:blipFill>
        <p:spPr>
          <a:xfrm>
            <a:off x="1187624" y="1052736"/>
            <a:ext cx="6552728" cy="2808312"/>
          </a:xfrm>
          <a:prstGeom prst="rect">
            <a:avLst/>
          </a:prstGeom>
          <a:noFill/>
          <a:ln>
            <a:noFill/>
          </a:ln>
        </p:spPr>
      </p:pic>
      <p:sp>
        <p:nvSpPr>
          <p:cNvPr id="189" name="Google Shape;189;p14"/>
          <p:cNvSpPr/>
          <p:nvPr/>
        </p:nvSpPr>
        <p:spPr>
          <a:xfrm>
            <a:off x="1259632" y="4077072"/>
            <a:ext cx="691276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Here, member login transactions are done or if he is not a member, there is a redirect button for registration. Some of the codes used to create this are as follows:</a:t>
            </a:r>
            <a:endParaRPr sz="1800">
              <a:solidFill>
                <a:schemeClr val="dk1"/>
              </a:solidFill>
              <a:latin typeface="Calibri"/>
              <a:ea typeface="Calibri"/>
              <a:cs typeface="Calibri"/>
              <a:sym typeface="Calibri"/>
            </a:endParaRPr>
          </a:p>
        </p:txBody>
      </p:sp>
      <p:sp>
        <p:nvSpPr>
          <p:cNvPr id="190" name="Google Shape;190;p14"/>
          <p:cNvSpPr txBox="1"/>
          <p:nvPr>
            <p:ph type="title"/>
          </p:nvPr>
        </p:nvSpPr>
        <p:spPr>
          <a:xfrm>
            <a:off x="2141730" y="332656"/>
            <a:ext cx="4860539"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LOGIN PAGE</a:t>
            </a:r>
            <a:endParaRPr/>
          </a:p>
        </p:txBody>
      </p:sp>
      <p:pic>
        <p:nvPicPr>
          <p:cNvPr id="191" name="Google Shape;191;p14"/>
          <p:cNvPicPr preferRelativeResize="0"/>
          <p:nvPr/>
        </p:nvPicPr>
        <p:blipFill rotWithShape="1">
          <a:blip r:embed="rId4">
            <a:alphaModFix/>
          </a:blip>
          <a:srcRect b="0" l="0" r="0" t="0"/>
          <a:stretch/>
        </p:blipFill>
        <p:spPr>
          <a:xfrm>
            <a:off x="8203195" y="594928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D:\Win10\Desktop\eticaret sitesi ekran görüntüleri\giriş sayfası.PNG" id="196" name="Google Shape;196;p15"/>
          <p:cNvPicPr preferRelativeResize="0"/>
          <p:nvPr/>
        </p:nvPicPr>
        <p:blipFill rotWithShape="1">
          <a:blip r:embed="rId3">
            <a:alphaModFix/>
          </a:blip>
          <a:srcRect b="0" l="0" r="0" t="0"/>
          <a:stretch/>
        </p:blipFill>
        <p:spPr>
          <a:xfrm>
            <a:off x="1043608" y="1246312"/>
            <a:ext cx="6918805" cy="4702968"/>
          </a:xfrm>
          <a:prstGeom prst="rect">
            <a:avLst/>
          </a:prstGeom>
          <a:noFill/>
          <a:ln>
            <a:noFill/>
          </a:ln>
        </p:spPr>
      </p:pic>
      <p:sp>
        <p:nvSpPr>
          <p:cNvPr id="197" name="Google Shape;197;p15"/>
          <p:cNvSpPr txBox="1"/>
          <p:nvPr>
            <p:ph type="ctrTitle"/>
          </p:nvPr>
        </p:nvSpPr>
        <p:spPr>
          <a:xfrm>
            <a:off x="685799" y="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tr-TR">
                <a:solidFill>
                  <a:srgbClr val="0070C0"/>
                </a:solidFill>
              </a:rPr>
              <a:t>LOGIN</a:t>
            </a:r>
            <a:endParaRPr/>
          </a:p>
        </p:txBody>
      </p:sp>
      <p:pic>
        <p:nvPicPr>
          <p:cNvPr id="198" name="Google Shape;198;p15"/>
          <p:cNvPicPr preferRelativeResize="0"/>
          <p:nvPr/>
        </p:nvPicPr>
        <p:blipFill rotWithShape="1">
          <a:blip r:embed="rId4">
            <a:alphaModFix/>
          </a:blip>
          <a:srcRect b="0" l="0" r="0" t="0"/>
          <a:stretch/>
        </p:blipFill>
        <p:spPr>
          <a:xfrm>
            <a:off x="7295906" y="5805264"/>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2339752" y="274638"/>
            <a:ext cx="4248472"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tr-TR">
                <a:solidFill>
                  <a:srgbClr val="0070C0"/>
                </a:solidFill>
              </a:rPr>
              <a:t>REGISTER PAGE</a:t>
            </a:r>
            <a:endParaRPr/>
          </a:p>
        </p:txBody>
      </p:sp>
      <p:pic>
        <p:nvPicPr>
          <p:cNvPr descr="D:\Win10\Desktop\eticaret sitesi ekran görüntüleri\kayıt ol.PNG" id="204" name="Google Shape;204;p16"/>
          <p:cNvPicPr preferRelativeResize="0"/>
          <p:nvPr>
            <p:ph idx="1" type="body"/>
          </p:nvPr>
        </p:nvPicPr>
        <p:blipFill rotWithShape="1">
          <a:blip r:embed="rId3">
            <a:alphaModFix/>
          </a:blip>
          <a:srcRect b="0" l="0" r="0" t="0"/>
          <a:stretch/>
        </p:blipFill>
        <p:spPr>
          <a:xfrm>
            <a:off x="918652" y="1412776"/>
            <a:ext cx="7306695" cy="2952328"/>
          </a:xfrm>
          <a:prstGeom prst="rect">
            <a:avLst/>
          </a:prstGeom>
          <a:noFill/>
          <a:ln>
            <a:noFill/>
          </a:ln>
        </p:spPr>
      </p:pic>
      <p:sp>
        <p:nvSpPr>
          <p:cNvPr id="205" name="Google Shape;205;p16"/>
          <p:cNvSpPr/>
          <p:nvPr/>
        </p:nvSpPr>
        <p:spPr>
          <a:xfrm>
            <a:off x="755576" y="4437112"/>
            <a:ext cx="76328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Calibri"/>
                <a:ea typeface="Calibri"/>
                <a:cs typeface="Calibri"/>
                <a:sym typeface="Calibri"/>
              </a:rPr>
              <a:t>Here, the registration page is displayed. Some of the codes written to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tr-TR" sz="2000">
                <a:solidFill>
                  <a:schemeClr val="dk1"/>
                </a:solidFill>
                <a:latin typeface="Calibri"/>
                <a:ea typeface="Calibri"/>
                <a:cs typeface="Calibri"/>
                <a:sym typeface="Calibri"/>
              </a:rPr>
              <a:t>create this page are as follows:</a:t>
            </a:r>
            <a:endParaRPr sz="2000">
              <a:solidFill>
                <a:schemeClr val="dk1"/>
              </a:solidFill>
              <a:latin typeface="Calibri"/>
              <a:ea typeface="Calibri"/>
              <a:cs typeface="Calibri"/>
              <a:sym typeface="Calibri"/>
            </a:endParaRPr>
          </a:p>
        </p:txBody>
      </p:sp>
      <p:pic>
        <p:nvPicPr>
          <p:cNvPr id="206" name="Google Shape;206;p16"/>
          <p:cNvPicPr preferRelativeResize="0"/>
          <p:nvPr/>
        </p:nvPicPr>
        <p:blipFill rotWithShape="1">
          <a:blip r:embed="rId4">
            <a:alphaModFix/>
          </a:blip>
          <a:srcRect b="0" l="0" r="0" t="0"/>
          <a:stretch/>
        </p:blipFill>
        <p:spPr>
          <a:xfrm>
            <a:off x="8393197" y="6021288"/>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D:\Win10\Desktop\eticaret sitesi ekran görüntüleri\kayıt ol kod 1.PNG" id="211" name="Google Shape;211;p17"/>
          <p:cNvPicPr preferRelativeResize="0"/>
          <p:nvPr/>
        </p:nvPicPr>
        <p:blipFill rotWithShape="1">
          <a:blip r:embed="rId3">
            <a:alphaModFix/>
          </a:blip>
          <a:srcRect b="0" l="0" r="0" t="0"/>
          <a:stretch/>
        </p:blipFill>
        <p:spPr>
          <a:xfrm>
            <a:off x="654587" y="1124744"/>
            <a:ext cx="7776864" cy="5400600"/>
          </a:xfrm>
          <a:prstGeom prst="rect">
            <a:avLst/>
          </a:prstGeom>
          <a:noFill/>
          <a:ln>
            <a:noFill/>
          </a:ln>
        </p:spPr>
      </p:pic>
      <p:sp>
        <p:nvSpPr>
          <p:cNvPr id="212" name="Google Shape;212;p17"/>
          <p:cNvSpPr txBox="1"/>
          <p:nvPr>
            <p:ph type="ctrTitle"/>
          </p:nvPr>
        </p:nvSpPr>
        <p:spPr>
          <a:xfrm>
            <a:off x="690264" y="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tr-TR">
                <a:solidFill>
                  <a:srgbClr val="0070C0"/>
                </a:solidFill>
              </a:rPr>
              <a:t>ADD MEMBERS CODE</a:t>
            </a:r>
            <a:endParaRPr/>
          </a:p>
        </p:txBody>
      </p:sp>
      <p:pic>
        <p:nvPicPr>
          <p:cNvPr id="213" name="Google Shape;213;p17"/>
          <p:cNvPicPr preferRelativeResize="0"/>
          <p:nvPr/>
        </p:nvPicPr>
        <p:blipFill rotWithShape="1">
          <a:blip r:embed="rId4">
            <a:alphaModFix/>
          </a:blip>
          <a:srcRect b="0" l="0" r="0" t="0"/>
          <a:stretch/>
        </p:blipFill>
        <p:spPr>
          <a:xfrm>
            <a:off x="8142258" y="5915744"/>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2123728" y="274638"/>
            <a:ext cx="4608512"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tr-TR">
                <a:solidFill>
                  <a:srgbClr val="0070C0"/>
                </a:solidFill>
              </a:rPr>
              <a:t>USER MENU PAGE</a:t>
            </a:r>
            <a:endParaRPr/>
          </a:p>
        </p:txBody>
      </p:sp>
      <p:pic>
        <p:nvPicPr>
          <p:cNvPr descr="D:\Win10\Desktop\eticaret sitesi ekran görüntüleri\hg kısmı.PNG" id="219" name="Google Shape;219;p18"/>
          <p:cNvPicPr preferRelativeResize="0"/>
          <p:nvPr>
            <p:ph idx="1" type="body"/>
          </p:nvPr>
        </p:nvPicPr>
        <p:blipFill rotWithShape="1">
          <a:blip r:embed="rId3">
            <a:alphaModFix/>
          </a:blip>
          <a:srcRect b="0" l="0" r="0" t="0"/>
          <a:stretch/>
        </p:blipFill>
        <p:spPr>
          <a:xfrm>
            <a:off x="1691680" y="1556792"/>
            <a:ext cx="5688632" cy="1152128"/>
          </a:xfrm>
          <a:prstGeom prst="rect">
            <a:avLst/>
          </a:prstGeom>
          <a:noFill/>
          <a:ln>
            <a:noFill/>
          </a:ln>
        </p:spPr>
      </p:pic>
      <p:sp>
        <p:nvSpPr>
          <p:cNvPr id="220" name="Google Shape;220;p18"/>
          <p:cNvSpPr/>
          <p:nvPr/>
        </p:nvSpPr>
        <p:spPr>
          <a:xfrm>
            <a:off x="899592" y="2996952"/>
            <a:ext cx="72728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The user menu is located at the top right of the home page. Clicking on the menu shows options (my orders, my profile, my cart and log out). The code written for this part is as follows:</a:t>
            </a:r>
            <a:endParaRPr sz="1800">
              <a:solidFill>
                <a:schemeClr val="dk1"/>
              </a:solidFill>
              <a:latin typeface="Calibri"/>
              <a:ea typeface="Calibri"/>
              <a:cs typeface="Calibri"/>
              <a:sym typeface="Calibri"/>
            </a:endParaRPr>
          </a:p>
        </p:txBody>
      </p:sp>
      <p:pic>
        <p:nvPicPr>
          <p:cNvPr descr="D:\Win10\Desktop\eticaret sitesi ekran görüntüleri\hg kısmı kodu.PNG" id="221" name="Google Shape;221;p18"/>
          <p:cNvPicPr preferRelativeResize="0"/>
          <p:nvPr/>
        </p:nvPicPr>
        <p:blipFill rotWithShape="1">
          <a:blip r:embed="rId4">
            <a:alphaModFix/>
          </a:blip>
          <a:srcRect b="0" l="0" r="0" t="0"/>
          <a:stretch/>
        </p:blipFill>
        <p:spPr>
          <a:xfrm>
            <a:off x="899592" y="3920282"/>
            <a:ext cx="6984776" cy="2533054"/>
          </a:xfrm>
          <a:prstGeom prst="rect">
            <a:avLst/>
          </a:prstGeom>
          <a:noFill/>
          <a:ln>
            <a:noFill/>
          </a:ln>
        </p:spPr>
      </p:pic>
      <p:pic>
        <p:nvPicPr>
          <p:cNvPr id="222" name="Google Shape;222;p18"/>
          <p:cNvPicPr preferRelativeResize="0"/>
          <p:nvPr/>
        </p:nvPicPr>
        <p:blipFill rotWithShape="1">
          <a:blip r:embed="rId5">
            <a:alphaModFix/>
          </a:blip>
          <a:srcRect b="0" l="0" r="0" t="0"/>
          <a:stretch/>
        </p:blipFill>
        <p:spPr>
          <a:xfrm>
            <a:off x="8388424" y="6148536"/>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2483768" y="274638"/>
            <a:ext cx="4032448"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ABOUT US PAGE</a:t>
            </a:r>
            <a:endParaRPr/>
          </a:p>
        </p:txBody>
      </p:sp>
      <p:pic>
        <p:nvPicPr>
          <p:cNvPr descr="D:\Win10\Desktop\eticaret sitesi ekran görüntüleri\hakkımızda iletişim formu.PNG" id="228" name="Google Shape;228;p19"/>
          <p:cNvPicPr preferRelativeResize="0"/>
          <p:nvPr>
            <p:ph idx="1" type="body"/>
          </p:nvPr>
        </p:nvPicPr>
        <p:blipFill rotWithShape="1">
          <a:blip r:embed="rId3">
            <a:alphaModFix/>
          </a:blip>
          <a:srcRect b="0" l="0" r="0" t="0"/>
          <a:stretch/>
        </p:blipFill>
        <p:spPr>
          <a:xfrm>
            <a:off x="742129" y="980728"/>
            <a:ext cx="7776864" cy="3600400"/>
          </a:xfrm>
          <a:prstGeom prst="rect">
            <a:avLst/>
          </a:prstGeom>
          <a:noFill/>
          <a:ln>
            <a:noFill/>
          </a:ln>
        </p:spPr>
      </p:pic>
      <p:sp>
        <p:nvSpPr>
          <p:cNvPr id="229" name="Google Shape;229;p19"/>
          <p:cNvSpPr/>
          <p:nvPr/>
        </p:nvSpPr>
        <p:spPr>
          <a:xfrm>
            <a:off x="742129" y="4869160"/>
            <a:ext cx="734481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When you enter the About section, there will be a promotional letter and a contact form of our site. The code written for this introduction and the creation of the contact form is as follows:</a:t>
            </a:r>
            <a:endParaRPr sz="1800">
              <a:solidFill>
                <a:schemeClr val="dk1"/>
              </a:solidFill>
              <a:latin typeface="Calibri"/>
              <a:ea typeface="Calibri"/>
              <a:cs typeface="Calibri"/>
              <a:sym typeface="Calibri"/>
            </a:endParaRPr>
          </a:p>
        </p:txBody>
      </p:sp>
      <p:pic>
        <p:nvPicPr>
          <p:cNvPr id="230" name="Google Shape;230;p19"/>
          <p:cNvPicPr preferRelativeResize="0"/>
          <p:nvPr/>
        </p:nvPicPr>
        <p:blipFill rotWithShape="1">
          <a:blip r:embed="rId4">
            <a:alphaModFix/>
          </a:blip>
          <a:srcRect b="0" l="0" r="0" t="0"/>
          <a:stretch/>
        </p:blipFill>
        <p:spPr>
          <a:xfrm>
            <a:off x="8086945" y="6080522"/>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tr-TR">
                <a:solidFill>
                  <a:srgbClr val="0070C0"/>
                </a:solidFill>
              </a:rPr>
              <a:t>ABOUT US PAGE CODES</a:t>
            </a:r>
            <a:endParaRPr/>
          </a:p>
        </p:txBody>
      </p:sp>
      <p:pic>
        <p:nvPicPr>
          <p:cNvPr descr="D:\Win10\Desktop\eticaret sitesi ekran görüntüleri\hakkımızda iletişim formu kodu.PNG" id="236" name="Google Shape;236;p20"/>
          <p:cNvPicPr preferRelativeResize="0"/>
          <p:nvPr>
            <p:ph idx="1" type="body"/>
          </p:nvPr>
        </p:nvPicPr>
        <p:blipFill rotWithShape="1">
          <a:blip r:embed="rId3">
            <a:alphaModFix/>
          </a:blip>
          <a:srcRect b="0" l="0" r="0" t="0"/>
          <a:stretch/>
        </p:blipFill>
        <p:spPr>
          <a:xfrm>
            <a:off x="457200" y="1786118"/>
            <a:ext cx="8229600" cy="4739225"/>
          </a:xfrm>
          <a:prstGeom prst="rect">
            <a:avLst/>
          </a:prstGeom>
          <a:noFill/>
          <a:ln>
            <a:noFill/>
          </a:ln>
        </p:spPr>
      </p:pic>
      <p:pic>
        <p:nvPicPr>
          <p:cNvPr id="237" name="Google Shape;237;p20"/>
          <p:cNvPicPr preferRelativeResize="0"/>
          <p:nvPr/>
        </p:nvPicPr>
        <p:blipFill rotWithShape="1">
          <a:blip r:embed="rId4">
            <a:alphaModFix/>
          </a:blip>
          <a:srcRect b="0" l="0" r="0" t="0"/>
          <a:stretch/>
        </p:blipFill>
        <p:spPr>
          <a:xfrm>
            <a:off x="8382000" y="6093296"/>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tr-TR">
                <a:solidFill>
                  <a:srgbClr val="0070C0"/>
                </a:solidFill>
              </a:rPr>
              <a:t>ADMIN PANEL</a:t>
            </a:r>
            <a:endParaRPr/>
          </a:p>
        </p:txBody>
      </p:sp>
      <p:sp>
        <p:nvSpPr>
          <p:cNvPr id="96" name="Google Shape;96;p2"/>
          <p:cNvSpPr/>
          <p:nvPr/>
        </p:nvSpPr>
        <p:spPr>
          <a:xfrm>
            <a:off x="683568" y="1472046"/>
            <a:ext cx="74060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1800" u="none" cap="none" strike="noStrike">
                <a:solidFill>
                  <a:schemeClr val="dk1"/>
                </a:solidFill>
                <a:latin typeface="Calibri"/>
                <a:ea typeface="Calibri"/>
                <a:cs typeface="Calibri"/>
                <a:sym typeface="Calibri"/>
              </a:rPr>
              <a:t>To enter the admin panel: you must write www.domain.com/iste_eticaret/admin in the address line.</a:t>
            </a:r>
            <a:endParaRPr sz="1800">
              <a:solidFill>
                <a:schemeClr val="dk1"/>
              </a:solidFill>
              <a:latin typeface="Calibri"/>
              <a:ea typeface="Calibri"/>
              <a:cs typeface="Calibri"/>
              <a:sym typeface="Calibri"/>
            </a:endParaRPr>
          </a:p>
        </p:txBody>
      </p:sp>
      <p:pic>
        <p:nvPicPr>
          <p:cNvPr descr="ekran görüntüsü içeren bir resim&#10;&#10;Açıklama otomatik olarak oluşturuldu" id="97" name="Google Shape;97;p2"/>
          <p:cNvPicPr preferRelativeResize="0"/>
          <p:nvPr/>
        </p:nvPicPr>
        <p:blipFill rotWithShape="1">
          <a:blip r:embed="rId3">
            <a:alphaModFix/>
          </a:blip>
          <a:srcRect b="13486" l="1978" r="4239" t="8240"/>
          <a:stretch/>
        </p:blipFill>
        <p:spPr>
          <a:xfrm>
            <a:off x="179511" y="2924944"/>
            <a:ext cx="8507289" cy="2736304"/>
          </a:xfrm>
          <a:prstGeom prst="rect">
            <a:avLst/>
          </a:prstGeom>
          <a:noFill/>
          <a:ln>
            <a:noFill/>
          </a:ln>
        </p:spPr>
      </p:pic>
      <p:sp>
        <p:nvSpPr>
          <p:cNvPr id="98" name="Google Shape;98;p2"/>
          <p:cNvSpPr txBox="1"/>
          <p:nvPr/>
        </p:nvSpPr>
        <p:spPr>
          <a:xfrm>
            <a:off x="683568" y="5933607"/>
            <a:ext cx="77048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Next, you must enter the admin username and password.</a:t>
            </a:r>
            <a:endParaRPr/>
          </a:p>
        </p:txBody>
      </p:sp>
      <p:pic>
        <p:nvPicPr>
          <p:cNvPr id="99" name="Google Shape;99;p2"/>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2699792" y="116632"/>
            <a:ext cx="3672408"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PRODUCTS PAGE</a:t>
            </a:r>
            <a:endParaRPr/>
          </a:p>
        </p:txBody>
      </p:sp>
      <p:pic>
        <p:nvPicPr>
          <p:cNvPr descr="D:\Win10\Desktop\eticaret sitesi ekran görüntüleri\ürünler asıl.PNG" id="243" name="Google Shape;243;p21"/>
          <p:cNvPicPr preferRelativeResize="0"/>
          <p:nvPr>
            <p:ph idx="1" type="body"/>
          </p:nvPr>
        </p:nvPicPr>
        <p:blipFill rotWithShape="1">
          <a:blip r:embed="rId3">
            <a:alphaModFix/>
          </a:blip>
          <a:srcRect b="0" l="0" r="0" t="0"/>
          <a:stretch/>
        </p:blipFill>
        <p:spPr>
          <a:xfrm>
            <a:off x="899593" y="1484784"/>
            <a:ext cx="6984776" cy="3096344"/>
          </a:xfrm>
          <a:prstGeom prst="rect">
            <a:avLst/>
          </a:prstGeom>
          <a:noFill/>
          <a:ln>
            <a:noFill/>
          </a:ln>
        </p:spPr>
      </p:pic>
      <p:sp>
        <p:nvSpPr>
          <p:cNvPr id="244" name="Google Shape;244;p21"/>
          <p:cNvSpPr/>
          <p:nvPr/>
        </p:nvSpPr>
        <p:spPr>
          <a:xfrm>
            <a:off x="899592" y="4941168"/>
            <a:ext cx="734481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The products are displayed here. It is divided into categories, it is the page for viewing these categories and taking action. Some of the codes written to create this page are as follows:</a:t>
            </a:r>
            <a:endParaRPr sz="1800">
              <a:solidFill>
                <a:schemeClr val="dk1"/>
              </a:solidFill>
              <a:latin typeface="Calibri"/>
              <a:ea typeface="Calibri"/>
              <a:cs typeface="Calibri"/>
              <a:sym typeface="Calibri"/>
            </a:endParaRPr>
          </a:p>
        </p:txBody>
      </p:sp>
      <p:pic>
        <p:nvPicPr>
          <p:cNvPr id="245" name="Google Shape;245;p21"/>
          <p:cNvPicPr preferRelativeResize="0"/>
          <p:nvPr/>
        </p:nvPicPr>
        <p:blipFill rotWithShape="1">
          <a:blip r:embed="rId4">
            <a:alphaModFix/>
          </a:blip>
          <a:srcRect b="0" l="0" r="0" t="0"/>
          <a:stretch/>
        </p:blipFill>
        <p:spPr>
          <a:xfrm>
            <a:off x="7884369" y="5737175"/>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descr="D:\Win10\Desktop\eticaret sitesi ekran görüntüleri\ürünler kodu 1.PNG" id="250" name="Google Shape;250;p22"/>
          <p:cNvPicPr preferRelativeResize="0"/>
          <p:nvPr/>
        </p:nvPicPr>
        <p:blipFill rotWithShape="1">
          <a:blip r:embed="rId3">
            <a:alphaModFix/>
          </a:blip>
          <a:srcRect b="0" l="0" r="0" t="0"/>
          <a:stretch/>
        </p:blipFill>
        <p:spPr>
          <a:xfrm>
            <a:off x="179512" y="188640"/>
            <a:ext cx="8784976" cy="6453336"/>
          </a:xfrm>
          <a:prstGeom prst="rect">
            <a:avLst/>
          </a:prstGeom>
          <a:noFill/>
          <a:ln>
            <a:noFill/>
          </a:ln>
        </p:spPr>
      </p:pic>
      <p:pic>
        <p:nvPicPr>
          <p:cNvPr id="251" name="Google Shape;251;p22"/>
          <p:cNvPicPr preferRelativeResize="0"/>
          <p:nvPr/>
        </p:nvPicPr>
        <p:blipFill rotWithShape="1">
          <a:blip r:embed="rId4">
            <a:alphaModFix/>
          </a:blip>
          <a:srcRect b="0" l="0" r="0" t="0"/>
          <a:stretch/>
        </p:blipFill>
        <p:spPr>
          <a:xfrm>
            <a:off x="6732240" y="558924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type="title"/>
          </p:nvPr>
        </p:nvSpPr>
        <p:spPr>
          <a:xfrm>
            <a:off x="1907704" y="188640"/>
            <a:ext cx="504056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PRODUCT DETAIL PAGE</a:t>
            </a:r>
            <a:endParaRPr/>
          </a:p>
        </p:txBody>
      </p:sp>
      <p:pic>
        <p:nvPicPr>
          <p:cNvPr descr="D:\Win10\Desktop\eticaret sitesi ekran görüntüleri\ürün detay.PNG" id="257" name="Google Shape;257;p23"/>
          <p:cNvPicPr preferRelativeResize="0"/>
          <p:nvPr>
            <p:ph idx="1" type="body"/>
          </p:nvPr>
        </p:nvPicPr>
        <p:blipFill rotWithShape="1">
          <a:blip r:embed="rId3">
            <a:alphaModFix/>
          </a:blip>
          <a:srcRect b="0" l="0" r="0" t="0"/>
          <a:stretch/>
        </p:blipFill>
        <p:spPr>
          <a:xfrm>
            <a:off x="899592" y="1484784"/>
            <a:ext cx="7416824" cy="3024336"/>
          </a:xfrm>
          <a:prstGeom prst="rect">
            <a:avLst/>
          </a:prstGeom>
          <a:noFill/>
          <a:ln>
            <a:noFill/>
          </a:ln>
        </p:spPr>
      </p:pic>
      <p:sp>
        <p:nvSpPr>
          <p:cNvPr id="258" name="Google Shape;258;p23"/>
          <p:cNvSpPr/>
          <p:nvPr/>
        </p:nvSpPr>
        <p:spPr>
          <a:xfrm>
            <a:off x="1115616" y="4509120"/>
            <a:ext cx="68407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Calibri"/>
                <a:ea typeface="Calibri"/>
                <a:cs typeface="Calibri"/>
                <a:sym typeface="Calibri"/>
              </a:rPr>
              <a:t>Details of the products are shown here. Information about the products is displayed. Some of the codes written for this page are as follows:</a:t>
            </a:r>
            <a:endParaRPr sz="2000">
              <a:solidFill>
                <a:schemeClr val="dk1"/>
              </a:solidFill>
              <a:latin typeface="Calibri"/>
              <a:ea typeface="Calibri"/>
              <a:cs typeface="Calibri"/>
              <a:sym typeface="Calibri"/>
            </a:endParaRPr>
          </a:p>
        </p:txBody>
      </p:sp>
      <p:pic>
        <p:nvPicPr>
          <p:cNvPr id="259" name="Google Shape;259;p23"/>
          <p:cNvPicPr preferRelativeResize="0"/>
          <p:nvPr/>
        </p:nvPicPr>
        <p:blipFill rotWithShape="1">
          <a:blip r:embed="rId4">
            <a:alphaModFix/>
          </a:blip>
          <a:srcRect b="0" l="0" r="0" t="0"/>
          <a:stretch/>
        </p:blipFill>
        <p:spPr>
          <a:xfrm>
            <a:off x="7308304" y="5733256"/>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D:\Win10\Desktop\eticaret sitesi ekran görüntüleri\ürün detay kodu.PNG" id="264" name="Google Shape;264;p24"/>
          <p:cNvPicPr preferRelativeResize="0"/>
          <p:nvPr/>
        </p:nvPicPr>
        <p:blipFill rotWithShape="1">
          <a:blip r:embed="rId3">
            <a:alphaModFix/>
          </a:blip>
          <a:srcRect b="0" l="0" r="0" t="0"/>
          <a:stretch/>
        </p:blipFill>
        <p:spPr>
          <a:xfrm>
            <a:off x="683568" y="620688"/>
            <a:ext cx="7704856" cy="2880320"/>
          </a:xfrm>
          <a:prstGeom prst="rect">
            <a:avLst/>
          </a:prstGeom>
          <a:noFill/>
          <a:ln>
            <a:noFill/>
          </a:ln>
        </p:spPr>
      </p:pic>
      <p:pic>
        <p:nvPicPr>
          <p:cNvPr descr="D:\Win10\Desktop\eticaret sitesi ekran görüntüleri\ürün detay kodu 2.PNG" id="265" name="Google Shape;265;p24"/>
          <p:cNvPicPr preferRelativeResize="0"/>
          <p:nvPr/>
        </p:nvPicPr>
        <p:blipFill rotWithShape="1">
          <a:blip r:embed="rId4">
            <a:alphaModFix/>
          </a:blip>
          <a:srcRect b="0" l="0" r="0" t="0"/>
          <a:stretch/>
        </p:blipFill>
        <p:spPr>
          <a:xfrm>
            <a:off x="683568" y="3789040"/>
            <a:ext cx="7704856" cy="2448272"/>
          </a:xfrm>
          <a:prstGeom prst="rect">
            <a:avLst/>
          </a:prstGeom>
          <a:noFill/>
          <a:ln>
            <a:noFill/>
          </a:ln>
        </p:spPr>
      </p:pic>
      <p:pic>
        <p:nvPicPr>
          <p:cNvPr id="266" name="Google Shape;266;p24"/>
          <p:cNvPicPr preferRelativeResize="0"/>
          <p:nvPr/>
        </p:nvPicPr>
        <p:blipFill rotWithShape="1">
          <a:blip r:embed="rId5">
            <a:alphaModFix/>
          </a:blip>
          <a:srcRect b="0" l="0" r="0" t="0"/>
          <a:stretch/>
        </p:blipFill>
        <p:spPr>
          <a:xfrm>
            <a:off x="7812360" y="5749949"/>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2411760" y="274638"/>
            <a:ext cx="4248472"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ADD TO CART </a:t>
            </a:r>
            <a:endParaRPr/>
          </a:p>
        </p:txBody>
      </p:sp>
      <p:pic>
        <p:nvPicPr>
          <p:cNvPr descr="D:\Win10\Desktop\eticaret sitesi ekran görüntüleri\sepete ekle but.PNG" id="272" name="Google Shape;272;p25"/>
          <p:cNvPicPr preferRelativeResize="0"/>
          <p:nvPr>
            <p:ph idx="1" type="body"/>
          </p:nvPr>
        </p:nvPicPr>
        <p:blipFill rotWithShape="1">
          <a:blip r:embed="rId3">
            <a:alphaModFix/>
          </a:blip>
          <a:srcRect b="0" l="0" r="0" t="0"/>
          <a:stretch/>
        </p:blipFill>
        <p:spPr>
          <a:xfrm>
            <a:off x="827584" y="1052737"/>
            <a:ext cx="7272808" cy="1728191"/>
          </a:xfrm>
          <a:prstGeom prst="rect">
            <a:avLst/>
          </a:prstGeom>
          <a:noFill/>
          <a:ln>
            <a:noFill/>
          </a:ln>
        </p:spPr>
      </p:pic>
      <p:sp>
        <p:nvSpPr>
          <p:cNvPr id="273" name="Google Shape;273;p25"/>
          <p:cNvSpPr/>
          <p:nvPr/>
        </p:nvSpPr>
        <p:spPr>
          <a:xfrm>
            <a:off x="701896" y="2852936"/>
            <a:ext cx="770485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Adding to the cart is done here. When the Add to Cart button is clicked, the product is added to the cart. Here, the selection of the product is made. The products that are in the cart are not added to the cart again. The code written for this is as follows:</a:t>
            </a:r>
            <a:endParaRPr sz="1800">
              <a:solidFill>
                <a:schemeClr val="dk1"/>
              </a:solidFill>
              <a:latin typeface="Calibri"/>
              <a:ea typeface="Calibri"/>
              <a:cs typeface="Calibri"/>
              <a:sym typeface="Calibri"/>
            </a:endParaRPr>
          </a:p>
        </p:txBody>
      </p:sp>
      <p:pic>
        <p:nvPicPr>
          <p:cNvPr descr="D:\Win10\Desktop\eticaret sitesi ekran görüntüleri\sepete ekle kodu.PNG" id="274" name="Google Shape;274;p25"/>
          <p:cNvPicPr preferRelativeResize="0"/>
          <p:nvPr/>
        </p:nvPicPr>
        <p:blipFill rotWithShape="1">
          <a:blip r:embed="rId4">
            <a:alphaModFix/>
          </a:blip>
          <a:srcRect b="0" l="0" r="0" t="0"/>
          <a:stretch/>
        </p:blipFill>
        <p:spPr>
          <a:xfrm>
            <a:off x="686550" y="4293096"/>
            <a:ext cx="7720202" cy="1800200"/>
          </a:xfrm>
          <a:prstGeom prst="rect">
            <a:avLst/>
          </a:prstGeom>
          <a:noFill/>
          <a:ln>
            <a:noFill/>
          </a:ln>
        </p:spPr>
      </p:pic>
      <p:pic>
        <p:nvPicPr>
          <p:cNvPr id="275" name="Google Shape;275;p25"/>
          <p:cNvPicPr preferRelativeResize="0"/>
          <p:nvPr/>
        </p:nvPicPr>
        <p:blipFill rotWithShape="1">
          <a:blip r:embed="rId5">
            <a:alphaModFix/>
          </a:blip>
          <a:srcRect b="0" l="0" r="0" t="0"/>
          <a:stretch/>
        </p:blipFill>
        <p:spPr>
          <a:xfrm>
            <a:off x="7380312" y="5517232"/>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2987824" y="260648"/>
            <a:ext cx="288032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CART</a:t>
            </a:r>
            <a:endParaRPr/>
          </a:p>
        </p:txBody>
      </p:sp>
      <p:pic>
        <p:nvPicPr>
          <p:cNvPr descr="D:\Win10\Desktop\eticaret sitesi ekran görüntüleri\sepet aslı.PNG" id="281" name="Google Shape;281;p26"/>
          <p:cNvPicPr preferRelativeResize="0"/>
          <p:nvPr>
            <p:ph idx="1" type="body"/>
          </p:nvPr>
        </p:nvPicPr>
        <p:blipFill rotWithShape="1">
          <a:blip r:embed="rId3">
            <a:alphaModFix/>
          </a:blip>
          <a:srcRect b="0" l="0" r="0" t="0"/>
          <a:stretch/>
        </p:blipFill>
        <p:spPr>
          <a:xfrm>
            <a:off x="1259632" y="1268760"/>
            <a:ext cx="6696744" cy="792088"/>
          </a:xfrm>
          <a:prstGeom prst="rect">
            <a:avLst/>
          </a:prstGeom>
          <a:noFill/>
          <a:ln>
            <a:noFill/>
          </a:ln>
        </p:spPr>
      </p:pic>
      <p:sp>
        <p:nvSpPr>
          <p:cNvPr id="282" name="Google Shape;282;p26"/>
          <p:cNvSpPr/>
          <p:nvPr/>
        </p:nvSpPr>
        <p:spPr>
          <a:xfrm>
            <a:off x="1259632" y="2136338"/>
            <a:ext cx="66967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After logging in, members can view their cart from the top right of my page.</a:t>
            </a:r>
            <a:endParaRPr sz="1800">
              <a:solidFill>
                <a:schemeClr val="dk1"/>
              </a:solidFill>
              <a:latin typeface="Calibri"/>
              <a:ea typeface="Calibri"/>
              <a:cs typeface="Calibri"/>
              <a:sym typeface="Calibri"/>
            </a:endParaRPr>
          </a:p>
        </p:txBody>
      </p:sp>
      <p:sp>
        <p:nvSpPr>
          <p:cNvPr id="283" name="Google Shape;283;p26"/>
          <p:cNvSpPr/>
          <p:nvPr/>
        </p:nvSpPr>
        <p:spPr>
          <a:xfrm>
            <a:off x="1255222" y="2782669"/>
            <a:ext cx="28083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rgbClr val="0070C0"/>
                </a:solidFill>
                <a:latin typeface="Calibri"/>
                <a:ea typeface="Calibri"/>
                <a:cs typeface="Calibri"/>
                <a:sym typeface="Calibri"/>
              </a:rPr>
              <a:t>1- No products in the cart</a:t>
            </a:r>
            <a:endParaRPr sz="1800">
              <a:solidFill>
                <a:schemeClr val="dk1"/>
              </a:solidFill>
              <a:latin typeface="Calibri"/>
              <a:ea typeface="Calibri"/>
              <a:cs typeface="Calibri"/>
              <a:sym typeface="Calibri"/>
            </a:endParaRPr>
          </a:p>
        </p:txBody>
      </p:sp>
      <p:pic>
        <p:nvPicPr>
          <p:cNvPr descr="D:\Win10\Desktop\eticaret sitesi ekran görüntüleri\sepette ürün olmaması durumu.PNG" id="284" name="Google Shape;284;p26"/>
          <p:cNvPicPr preferRelativeResize="0"/>
          <p:nvPr/>
        </p:nvPicPr>
        <p:blipFill rotWithShape="1">
          <a:blip r:embed="rId4">
            <a:alphaModFix/>
          </a:blip>
          <a:srcRect b="0" l="0" r="0" t="0"/>
          <a:stretch/>
        </p:blipFill>
        <p:spPr>
          <a:xfrm>
            <a:off x="1255222" y="3152001"/>
            <a:ext cx="6674388" cy="1069087"/>
          </a:xfrm>
          <a:prstGeom prst="rect">
            <a:avLst/>
          </a:prstGeom>
          <a:noFill/>
          <a:ln>
            <a:noFill/>
          </a:ln>
        </p:spPr>
      </p:pic>
      <p:sp>
        <p:nvSpPr>
          <p:cNvPr id="285" name="Google Shape;285;p26"/>
          <p:cNvSpPr/>
          <p:nvPr/>
        </p:nvSpPr>
        <p:spPr>
          <a:xfrm>
            <a:off x="1037230" y="4265050"/>
            <a:ext cx="71351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When no product is added to the cart, a warning will appear that there is no product in the cart yet. The code written for this warning is as follows:</a:t>
            </a:r>
            <a:endParaRPr sz="1800">
              <a:solidFill>
                <a:schemeClr val="dk1"/>
              </a:solidFill>
              <a:latin typeface="Calibri"/>
              <a:ea typeface="Calibri"/>
              <a:cs typeface="Calibri"/>
              <a:sym typeface="Calibri"/>
            </a:endParaRPr>
          </a:p>
        </p:txBody>
      </p:sp>
      <p:pic>
        <p:nvPicPr>
          <p:cNvPr descr="D:\Win10\Desktop\eticaret sitesi ekran görüntüleri\sepet boş uyarısı.PNG" id="286" name="Google Shape;286;p26"/>
          <p:cNvPicPr preferRelativeResize="0"/>
          <p:nvPr/>
        </p:nvPicPr>
        <p:blipFill rotWithShape="1">
          <a:blip r:embed="rId5">
            <a:alphaModFix/>
          </a:blip>
          <a:srcRect b="0" l="0" r="0" t="0"/>
          <a:stretch/>
        </p:blipFill>
        <p:spPr>
          <a:xfrm>
            <a:off x="1259632" y="5157192"/>
            <a:ext cx="6669978" cy="1152128"/>
          </a:xfrm>
          <a:prstGeom prst="rect">
            <a:avLst/>
          </a:prstGeom>
          <a:noFill/>
          <a:ln>
            <a:noFill/>
          </a:ln>
        </p:spPr>
      </p:pic>
      <p:pic>
        <p:nvPicPr>
          <p:cNvPr id="287" name="Google Shape;287;p26"/>
          <p:cNvPicPr preferRelativeResize="0"/>
          <p:nvPr/>
        </p:nvPicPr>
        <p:blipFill rotWithShape="1">
          <a:blip r:embed="rId6">
            <a:alphaModFix/>
          </a:blip>
          <a:srcRect b="0" l="0" r="0" t="0"/>
          <a:stretch/>
        </p:blipFill>
        <p:spPr>
          <a:xfrm>
            <a:off x="8460432" y="6216978"/>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1115616" y="274638"/>
            <a:ext cx="6552728" cy="142617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CART /Listing products in the cart</a:t>
            </a:r>
            <a:endParaRPr>
              <a:solidFill>
                <a:srgbClr val="0070C0"/>
              </a:solidFill>
            </a:endParaRPr>
          </a:p>
        </p:txBody>
      </p:sp>
      <p:pic>
        <p:nvPicPr>
          <p:cNvPr descr="D:\Win10\Desktop\eticaret sitesi ekran görüntüleri\sepette üsürnlerin listelenmesi.PNG" id="293" name="Google Shape;293;p27"/>
          <p:cNvPicPr preferRelativeResize="0"/>
          <p:nvPr>
            <p:ph idx="1" type="body"/>
          </p:nvPr>
        </p:nvPicPr>
        <p:blipFill rotWithShape="1">
          <a:blip r:embed="rId3">
            <a:alphaModFix/>
          </a:blip>
          <a:srcRect b="0" l="0" r="0" t="0"/>
          <a:stretch/>
        </p:blipFill>
        <p:spPr>
          <a:xfrm>
            <a:off x="835556" y="2348880"/>
            <a:ext cx="7472888" cy="2304256"/>
          </a:xfrm>
          <a:prstGeom prst="rect">
            <a:avLst/>
          </a:prstGeom>
          <a:noFill/>
          <a:ln>
            <a:noFill/>
          </a:ln>
        </p:spPr>
      </p:pic>
      <p:sp>
        <p:nvSpPr>
          <p:cNvPr id="294" name="Google Shape;294;p27"/>
          <p:cNvSpPr/>
          <p:nvPr/>
        </p:nvSpPr>
        <p:spPr>
          <a:xfrm>
            <a:off x="1115616" y="4653136"/>
            <a:ext cx="684076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If the cart is not empty, the products added to the cart are listed after clicking the cart. Here you can view the products in the cart and make changes (such as add, remove and update operations). Some of the codes written to list the products in the cart are as follows:</a:t>
            </a:r>
            <a:endParaRPr sz="1800">
              <a:solidFill>
                <a:schemeClr val="dk1"/>
              </a:solidFill>
              <a:latin typeface="Calibri"/>
              <a:ea typeface="Calibri"/>
              <a:cs typeface="Calibri"/>
              <a:sym typeface="Calibri"/>
            </a:endParaRPr>
          </a:p>
        </p:txBody>
      </p:sp>
      <p:pic>
        <p:nvPicPr>
          <p:cNvPr id="295" name="Google Shape;295;p27"/>
          <p:cNvPicPr preferRelativeResize="0"/>
          <p:nvPr/>
        </p:nvPicPr>
        <p:blipFill rotWithShape="1">
          <a:blip r:embed="rId4">
            <a:alphaModFix/>
          </a:blip>
          <a:srcRect b="0" l="0" r="0" t="0"/>
          <a:stretch/>
        </p:blipFill>
        <p:spPr>
          <a:xfrm>
            <a:off x="8003644" y="5826571"/>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D:\Win10\Desktop\eticaret sitesi ekran görüntüleri\sepet boş değilse sepetteki ürünleri listele.PNG" id="300" name="Google Shape;300;p28"/>
          <p:cNvPicPr preferRelativeResize="0"/>
          <p:nvPr/>
        </p:nvPicPr>
        <p:blipFill rotWithShape="1">
          <a:blip r:embed="rId3">
            <a:alphaModFix/>
          </a:blip>
          <a:srcRect b="0" l="0" r="0" t="0"/>
          <a:stretch/>
        </p:blipFill>
        <p:spPr>
          <a:xfrm>
            <a:off x="755576" y="476672"/>
            <a:ext cx="7632848" cy="2952328"/>
          </a:xfrm>
          <a:prstGeom prst="rect">
            <a:avLst/>
          </a:prstGeom>
          <a:noFill/>
          <a:ln>
            <a:noFill/>
          </a:ln>
        </p:spPr>
      </p:pic>
      <p:pic>
        <p:nvPicPr>
          <p:cNvPr descr="D:\Win10\Desktop\eticaret sitesi ekran görüntüleri\sepet özeti kod.PNG" id="301" name="Google Shape;301;p28"/>
          <p:cNvPicPr preferRelativeResize="0"/>
          <p:nvPr/>
        </p:nvPicPr>
        <p:blipFill rotWithShape="1">
          <a:blip r:embed="rId4">
            <a:alphaModFix/>
          </a:blip>
          <a:srcRect b="0" l="0" r="0" t="0"/>
          <a:stretch/>
        </p:blipFill>
        <p:spPr>
          <a:xfrm>
            <a:off x="755576" y="3573016"/>
            <a:ext cx="7632848" cy="2753866"/>
          </a:xfrm>
          <a:prstGeom prst="rect">
            <a:avLst/>
          </a:prstGeom>
          <a:noFill/>
          <a:ln>
            <a:noFill/>
          </a:ln>
        </p:spPr>
      </p:pic>
      <p:pic>
        <p:nvPicPr>
          <p:cNvPr id="302" name="Google Shape;302;p28"/>
          <p:cNvPicPr preferRelativeResize="0"/>
          <p:nvPr/>
        </p:nvPicPr>
        <p:blipFill rotWithShape="1">
          <a:blip r:embed="rId5">
            <a:alphaModFix/>
          </a:blip>
          <a:srcRect b="0" l="0" r="0" t="0"/>
          <a:stretch/>
        </p:blipFill>
        <p:spPr>
          <a:xfrm>
            <a:off x="8388424" y="5928533"/>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2339752" y="274638"/>
            <a:ext cx="4536504"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UPDATE CART</a:t>
            </a:r>
            <a:endParaRPr/>
          </a:p>
        </p:txBody>
      </p:sp>
      <p:pic>
        <p:nvPicPr>
          <p:cNvPr descr="D:\Win10\Desktop\eticaret sitesi ekran görüntüleri\sepet güncelle.PNG" id="308" name="Google Shape;308;p29"/>
          <p:cNvPicPr preferRelativeResize="0"/>
          <p:nvPr>
            <p:ph idx="1" type="body"/>
          </p:nvPr>
        </p:nvPicPr>
        <p:blipFill rotWithShape="1">
          <a:blip r:embed="rId3">
            <a:alphaModFix/>
          </a:blip>
          <a:srcRect b="0" l="0" r="0" t="0"/>
          <a:stretch/>
        </p:blipFill>
        <p:spPr>
          <a:xfrm>
            <a:off x="1091821" y="1124744"/>
            <a:ext cx="6864555" cy="1944216"/>
          </a:xfrm>
          <a:prstGeom prst="rect">
            <a:avLst/>
          </a:prstGeom>
          <a:noFill/>
          <a:ln>
            <a:noFill/>
          </a:ln>
        </p:spPr>
      </p:pic>
      <p:sp>
        <p:nvSpPr>
          <p:cNvPr id="309" name="Google Shape;309;p29"/>
          <p:cNvSpPr/>
          <p:nvPr/>
        </p:nvSpPr>
        <p:spPr>
          <a:xfrm>
            <a:off x="1043608" y="3429000"/>
            <a:ext cx="69127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Updates such as deleting products from the basket can be done here. The code written for this is as follows:</a:t>
            </a:r>
            <a:endParaRPr sz="1800">
              <a:solidFill>
                <a:schemeClr val="dk1"/>
              </a:solidFill>
              <a:latin typeface="Calibri"/>
              <a:ea typeface="Calibri"/>
              <a:cs typeface="Calibri"/>
              <a:sym typeface="Calibri"/>
            </a:endParaRPr>
          </a:p>
        </p:txBody>
      </p:sp>
      <p:pic>
        <p:nvPicPr>
          <p:cNvPr descr="D:\Win10\Desktop\eticaret sitesi ekran görüntüleri\sepet güncelle kou.PNG" id="310" name="Google Shape;310;p29"/>
          <p:cNvPicPr preferRelativeResize="0"/>
          <p:nvPr/>
        </p:nvPicPr>
        <p:blipFill rotWithShape="1">
          <a:blip r:embed="rId4">
            <a:alphaModFix/>
          </a:blip>
          <a:srcRect b="0" l="0" r="0" t="0"/>
          <a:stretch/>
        </p:blipFill>
        <p:spPr>
          <a:xfrm>
            <a:off x="1043608" y="4437112"/>
            <a:ext cx="6912767" cy="1512168"/>
          </a:xfrm>
          <a:prstGeom prst="rect">
            <a:avLst/>
          </a:prstGeom>
          <a:noFill/>
          <a:ln>
            <a:noFill/>
          </a:ln>
        </p:spPr>
      </p:pic>
      <p:pic>
        <p:nvPicPr>
          <p:cNvPr id="311" name="Google Shape;311;p29"/>
          <p:cNvPicPr preferRelativeResize="0"/>
          <p:nvPr/>
        </p:nvPicPr>
        <p:blipFill rotWithShape="1">
          <a:blip r:embed="rId5">
            <a:alphaModFix/>
          </a:blip>
          <a:srcRect b="0" l="0" r="0" t="0"/>
          <a:stretch/>
        </p:blipFill>
        <p:spPr>
          <a:xfrm>
            <a:off x="8316416" y="564448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2843808" y="332656"/>
            <a:ext cx="288032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BUY PAGE </a:t>
            </a:r>
            <a:endParaRPr/>
          </a:p>
        </p:txBody>
      </p:sp>
      <p:pic>
        <p:nvPicPr>
          <p:cNvPr descr="D:\Win10\Desktop\eticaret sitesi ekran görüntüleri\satın aldaki adres bölümü.PNG" id="317" name="Google Shape;317;p30"/>
          <p:cNvPicPr preferRelativeResize="0"/>
          <p:nvPr>
            <p:ph idx="1" type="body"/>
          </p:nvPr>
        </p:nvPicPr>
        <p:blipFill rotWithShape="1">
          <a:blip r:embed="rId3">
            <a:alphaModFix/>
          </a:blip>
          <a:srcRect b="0" l="0" r="0" t="0"/>
          <a:stretch/>
        </p:blipFill>
        <p:spPr>
          <a:xfrm>
            <a:off x="1115616" y="1555808"/>
            <a:ext cx="6840760" cy="3107872"/>
          </a:xfrm>
          <a:prstGeom prst="rect">
            <a:avLst/>
          </a:prstGeom>
          <a:noFill/>
          <a:ln>
            <a:noFill/>
          </a:ln>
        </p:spPr>
      </p:pic>
      <p:sp>
        <p:nvSpPr>
          <p:cNvPr id="318" name="Google Shape;318;p30"/>
          <p:cNvSpPr/>
          <p:nvPr/>
        </p:nvSpPr>
        <p:spPr>
          <a:xfrm>
            <a:off x="1403648" y="1081221"/>
            <a:ext cx="3456384" cy="46166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0070C0"/>
              </a:buClr>
              <a:buSzPts val="2400"/>
              <a:buFont typeface="Calibri"/>
              <a:buAutoNum type="arabicPeriod"/>
            </a:pPr>
            <a:r>
              <a:rPr lang="tr-TR" sz="2400">
                <a:solidFill>
                  <a:srgbClr val="0070C0"/>
                </a:solidFill>
                <a:latin typeface="Calibri"/>
                <a:ea typeface="Calibri"/>
                <a:cs typeface="Calibri"/>
                <a:sym typeface="Calibri"/>
              </a:rPr>
              <a:t>Delivery address</a:t>
            </a:r>
            <a:endParaRPr sz="2400">
              <a:solidFill>
                <a:srgbClr val="0070C0"/>
              </a:solidFill>
              <a:latin typeface="Calibri"/>
              <a:ea typeface="Calibri"/>
              <a:cs typeface="Calibri"/>
              <a:sym typeface="Calibri"/>
            </a:endParaRPr>
          </a:p>
        </p:txBody>
      </p:sp>
      <p:sp>
        <p:nvSpPr>
          <p:cNvPr id="319" name="Google Shape;319;p30"/>
          <p:cNvSpPr/>
          <p:nvPr/>
        </p:nvSpPr>
        <p:spPr>
          <a:xfrm>
            <a:off x="1259632" y="4663680"/>
            <a:ext cx="655272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2000">
                <a:solidFill>
                  <a:schemeClr val="dk1"/>
                </a:solidFill>
                <a:latin typeface="Calibri"/>
                <a:ea typeface="Calibri"/>
                <a:cs typeface="Calibri"/>
                <a:sym typeface="Calibri"/>
              </a:rPr>
              <a:t>The address form required for the product to reach the buyer. Some of the codes written to create a delivery address form are as follows : </a:t>
            </a:r>
            <a:endParaRPr/>
          </a:p>
        </p:txBody>
      </p:sp>
      <p:pic>
        <p:nvPicPr>
          <p:cNvPr id="320" name="Google Shape;320;p30"/>
          <p:cNvPicPr preferRelativeResize="0"/>
          <p:nvPr/>
        </p:nvPicPr>
        <p:blipFill rotWithShape="1">
          <a:blip r:embed="rId4">
            <a:alphaModFix/>
          </a:blip>
          <a:srcRect b="0" l="0" r="0" t="0"/>
          <a:stretch/>
        </p:blipFill>
        <p:spPr>
          <a:xfrm>
            <a:off x="8388424" y="6021288"/>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tr-TR"/>
              <a:t>PRODUCTS</a:t>
            </a:r>
            <a:endParaRPr/>
          </a:p>
        </p:txBody>
      </p:sp>
      <p:pic>
        <p:nvPicPr>
          <p:cNvPr id="105" name="Google Shape;105;p4"/>
          <p:cNvPicPr preferRelativeResize="0"/>
          <p:nvPr>
            <p:ph idx="1" type="body"/>
          </p:nvPr>
        </p:nvPicPr>
        <p:blipFill rotWithShape="1">
          <a:blip r:embed="rId3">
            <a:alphaModFix/>
          </a:blip>
          <a:srcRect b="4674" l="0" r="1638" t="0"/>
          <a:stretch/>
        </p:blipFill>
        <p:spPr>
          <a:xfrm>
            <a:off x="60773" y="1417638"/>
            <a:ext cx="9022453" cy="5242593"/>
          </a:xfrm>
          <a:prstGeom prst="rect">
            <a:avLst/>
          </a:prstGeom>
          <a:solidFill>
            <a:schemeClr val="accent1"/>
          </a:solidFill>
          <a:ln>
            <a:noFill/>
          </a:ln>
        </p:spPr>
      </p:pic>
      <p:pic>
        <p:nvPicPr>
          <p:cNvPr id="106" name="Google Shape;106;p4"/>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D:\Win10\Desktop\eticaret sitesi ekran görüntüleri\satın al adres1.PNG" id="325" name="Google Shape;325;p31"/>
          <p:cNvPicPr preferRelativeResize="0"/>
          <p:nvPr/>
        </p:nvPicPr>
        <p:blipFill rotWithShape="1">
          <a:blip r:embed="rId3">
            <a:alphaModFix/>
          </a:blip>
          <a:srcRect b="0" l="0" r="0" t="0"/>
          <a:stretch/>
        </p:blipFill>
        <p:spPr>
          <a:xfrm>
            <a:off x="827584" y="620688"/>
            <a:ext cx="7704856" cy="4680520"/>
          </a:xfrm>
          <a:prstGeom prst="rect">
            <a:avLst/>
          </a:prstGeom>
          <a:noFill/>
          <a:ln>
            <a:noFill/>
          </a:ln>
        </p:spPr>
      </p:pic>
      <p:pic>
        <p:nvPicPr>
          <p:cNvPr id="326" name="Google Shape;326;p31"/>
          <p:cNvPicPr preferRelativeResize="0"/>
          <p:nvPr/>
        </p:nvPicPr>
        <p:blipFill rotWithShape="1">
          <a:blip r:embed="rId4">
            <a:alphaModFix/>
          </a:blip>
          <a:srcRect b="0" l="0" r="0" t="0"/>
          <a:stretch/>
        </p:blipFill>
        <p:spPr>
          <a:xfrm>
            <a:off x="8388424" y="594928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1475656" y="260648"/>
            <a:ext cx="5904656" cy="57606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BUY PAGE/Order Summary</a:t>
            </a:r>
            <a:endParaRPr>
              <a:solidFill>
                <a:srgbClr val="0070C0"/>
              </a:solidFill>
            </a:endParaRPr>
          </a:p>
        </p:txBody>
      </p:sp>
      <p:pic>
        <p:nvPicPr>
          <p:cNvPr descr="D:\Win10\Desktop\eticaret sitesi ekran görüntüleri\satın al sipariş bilgileri.PNG" id="332" name="Google Shape;332;p32"/>
          <p:cNvPicPr preferRelativeResize="0"/>
          <p:nvPr>
            <p:ph idx="1" type="body"/>
          </p:nvPr>
        </p:nvPicPr>
        <p:blipFill rotWithShape="1">
          <a:blip r:embed="rId3">
            <a:alphaModFix/>
          </a:blip>
          <a:srcRect b="0" l="0" r="0" t="0"/>
          <a:stretch/>
        </p:blipFill>
        <p:spPr>
          <a:xfrm>
            <a:off x="1043608" y="1700808"/>
            <a:ext cx="7056784" cy="1224136"/>
          </a:xfrm>
          <a:prstGeom prst="rect">
            <a:avLst/>
          </a:prstGeom>
          <a:noFill/>
          <a:ln>
            <a:noFill/>
          </a:ln>
        </p:spPr>
      </p:pic>
      <p:sp>
        <p:nvSpPr>
          <p:cNvPr id="333" name="Google Shape;333;p32"/>
          <p:cNvSpPr/>
          <p:nvPr/>
        </p:nvSpPr>
        <p:spPr>
          <a:xfrm>
            <a:off x="1151620" y="3176101"/>
            <a:ext cx="67687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Here is the information about the products to be purchased. The code written to create the Order Summary is as follows:</a:t>
            </a:r>
            <a:endParaRPr sz="1800">
              <a:solidFill>
                <a:schemeClr val="dk1"/>
              </a:solidFill>
              <a:latin typeface="Calibri"/>
              <a:ea typeface="Calibri"/>
              <a:cs typeface="Calibri"/>
              <a:sym typeface="Calibri"/>
            </a:endParaRPr>
          </a:p>
        </p:txBody>
      </p:sp>
      <p:pic>
        <p:nvPicPr>
          <p:cNvPr descr="D:\Win10\Desktop\eticaret sitesi ekran görüntüleri\satın al sipariş bilgileri kodu.PNG" id="334" name="Google Shape;334;p32"/>
          <p:cNvPicPr preferRelativeResize="0"/>
          <p:nvPr/>
        </p:nvPicPr>
        <p:blipFill rotWithShape="1">
          <a:blip r:embed="rId4">
            <a:alphaModFix/>
          </a:blip>
          <a:srcRect b="0" l="0" r="0" t="0"/>
          <a:stretch/>
        </p:blipFill>
        <p:spPr>
          <a:xfrm>
            <a:off x="1043608" y="4077072"/>
            <a:ext cx="6984776" cy="2493268"/>
          </a:xfrm>
          <a:prstGeom prst="rect">
            <a:avLst/>
          </a:prstGeom>
          <a:noFill/>
          <a:ln>
            <a:noFill/>
          </a:ln>
        </p:spPr>
      </p:pic>
      <p:pic>
        <p:nvPicPr>
          <p:cNvPr id="335" name="Google Shape;335;p32"/>
          <p:cNvPicPr preferRelativeResize="0"/>
          <p:nvPr/>
        </p:nvPicPr>
        <p:blipFill rotWithShape="1">
          <a:blip r:embed="rId5">
            <a:alphaModFix/>
          </a:blip>
          <a:srcRect b="0" l="0" r="0" t="0"/>
          <a:stretch/>
        </p:blipFill>
        <p:spPr>
          <a:xfrm>
            <a:off x="8100392" y="594252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BUY PAGE/3-Order Payment Options</a:t>
            </a:r>
            <a:endParaRPr>
              <a:solidFill>
                <a:srgbClr val="0070C0"/>
              </a:solidFill>
            </a:endParaRPr>
          </a:p>
        </p:txBody>
      </p:sp>
      <p:pic>
        <p:nvPicPr>
          <p:cNvPr descr="D:\Win10\Desktop\eticaret sitesi ekran görüntüleri\satın al ödeme şekilleri.PNG" id="341" name="Google Shape;341;p33"/>
          <p:cNvPicPr preferRelativeResize="0"/>
          <p:nvPr>
            <p:ph idx="1" type="body"/>
          </p:nvPr>
        </p:nvPicPr>
        <p:blipFill rotWithShape="1">
          <a:blip r:embed="rId3">
            <a:alphaModFix/>
          </a:blip>
          <a:srcRect b="0" l="0" r="0" t="0"/>
          <a:stretch/>
        </p:blipFill>
        <p:spPr>
          <a:xfrm>
            <a:off x="683568" y="1700807"/>
            <a:ext cx="7416824" cy="1680769"/>
          </a:xfrm>
          <a:prstGeom prst="rect">
            <a:avLst/>
          </a:prstGeom>
          <a:noFill/>
          <a:ln>
            <a:noFill/>
          </a:ln>
        </p:spPr>
      </p:pic>
      <p:sp>
        <p:nvSpPr>
          <p:cNvPr id="342" name="Google Shape;342;p33"/>
          <p:cNvSpPr/>
          <p:nvPr/>
        </p:nvSpPr>
        <p:spPr>
          <a:xfrm>
            <a:off x="899592" y="3381577"/>
            <a:ext cx="68407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There are payment options here. The code written to create payment methods is as follows:</a:t>
            </a:r>
            <a:endParaRPr sz="1800">
              <a:solidFill>
                <a:schemeClr val="dk1"/>
              </a:solidFill>
              <a:latin typeface="Calibri"/>
              <a:ea typeface="Calibri"/>
              <a:cs typeface="Calibri"/>
              <a:sym typeface="Calibri"/>
            </a:endParaRPr>
          </a:p>
        </p:txBody>
      </p:sp>
      <p:pic>
        <p:nvPicPr>
          <p:cNvPr descr="D:\Win10\Desktop\eticaret sitesi ekran görüntüleri\satın al ödeme şekilleri kod.PNG" id="343" name="Google Shape;343;p33"/>
          <p:cNvPicPr preferRelativeResize="0"/>
          <p:nvPr/>
        </p:nvPicPr>
        <p:blipFill rotWithShape="1">
          <a:blip r:embed="rId4">
            <a:alphaModFix/>
          </a:blip>
          <a:srcRect b="0" l="0" r="0" t="0"/>
          <a:stretch/>
        </p:blipFill>
        <p:spPr>
          <a:xfrm>
            <a:off x="899592" y="4027908"/>
            <a:ext cx="6840760" cy="2830091"/>
          </a:xfrm>
          <a:prstGeom prst="rect">
            <a:avLst/>
          </a:prstGeom>
          <a:noFill/>
          <a:ln>
            <a:noFill/>
          </a:ln>
        </p:spPr>
      </p:pic>
      <p:pic>
        <p:nvPicPr>
          <p:cNvPr id="344" name="Google Shape;344;p33"/>
          <p:cNvPicPr preferRelativeResize="0"/>
          <p:nvPr/>
        </p:nvPicPr>
        <p:blipFill rotWithShape="1">
          <a:blip r:embed="rId5">
            <a:alphaModFix/>
          </a:blip>
          <a:srcRect b="0" l="0" r="0" t="0"/>
          <a:stretch/>
        </p:blipFill>
        <p:spPr>
          <a:xfrm>
            <a:off x="8382000" y="5661248"/>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1979712" y="274638"/>
            <a:ext cx="5184576"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tr-TR">
                <a:solidFill>
                  <a:srgbClr val="0070C0"/>
                </a:solidFill>
              </a:rPr>
              <a:t>ORDER CONFIRM PAGE</a:t>
            </a:r>
            <a:endParaRPr/>
          </a:p>
        </p:txBody>
      </p:sp>
      <p:pic>
        <p:nvPicPr>
          <p:cNvPr descr="D:\Win10\Desktop\eticaret sitesi ekran görüntüleri\sipariş onay.PNG" id="350" name="Google Shape;350;p34"/>
          <p:cNvPicPr preferRelativeResize="0"/>
          <p:nvPr>
            <p:ph idx="1" type="body"/>
          </p:nvPr>
        </p:nvPicPr>
        <p:blipFill rotWithShape="1">
          <a:blip r:embed="rId3">
            <a:alphaModFix/>
          </a:blip>
          <a:srcRect b="0" l="0" r="0" t="0"/>
          <a:stretch/>
        </p:blipFill>
        <p:spPr>
          <a:xfrm>
            <a:off x="422722" y="1490754"/>
            <a:ext cx="8154538" cy="1476581"/>
          </a:xfrm>
          <a:prstGeom prst="rect">
            <a:avLst/>
          </a:prstGeom>
          <a:noFill/>
          <a:ln>
            <a:noFill/>
          </a:ln>
        </p:spPr>
      </p:pic>
      <p:sp>
        <p:nvSpPr>
          <p:cNvPr id="351" name="Google Shape;351;p34"/>
          <p:cNvSpPr/>
          <p:nvPr/>
        </p:nvSpPr>
        <p:spPr>
          <a:xfrm>
            <a:off x="611560" y="3163837"/>
            <a:ext cx="77768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Here, an information message about the confirmation of the order is displayed. The code for this is as follows:</a:t>
            </a:r>
            <a:endParaRPr sz="1800">
              <a:solidFill>
                <a:schemeClr val="dk1"/>
              </a:solidFill>
              <a:latin typeface="Calibri"/>
              <a:ea typeface="Calibri"/>
              <a:cs typeface="Calibri"/>
              <a:sym typeface="Calibri"/>
            </a:endParaRPr>
          </a:p>
        </p:txBody>
      </p:sp>
      <p:pic>
        <p:nvPicPr>
          <p:cNvPr descr="D:\Win10\Desktop\eticaret sitesi ekran görüntüleri\sipariş onay kodu.PNG" id="352" name="Google Shape;352;p34"/>
          <p:cNvPicPr preferRelativeResize="0"/>
          <p:nvPr/>
        </p:nvPicPr>
        <p:blipFill rotWithShape="1">
          <a:blip r:embed="rId4">
            <a:alphaModFix/>
          </a:blip>
          <a:srcRect b="0" l="0" r="0" t="0"/>
          <a:stretch/>
        </p:blipFill>
        <p:spPr>
          <a:xfrm>
            <a:off x="611560" y="4365104"/>
            <a:ext cx="7776863" cy="1584176"/>
          </a:xfrm>
          <a:prstGeom prst="rect">
            <a:avLst/>
          </a:prstGeom>
          <a:noFill/>
          <a:ln>
            <a:noFill/>
          </a:ln>
        </p:spPr>
      </p:pic>
      <p:pic>
        <p:nvPicPr>
          <p:cNvPr id="353" name="Google Shape;353;p34"/>
          <p:cNvPicPr preferRelativeResize="0"/>
          <p:nvPr/>
        </p:nvPicPr>
        <p:blipFill rotWithShape="1">
          <a:blip r:embed="rId5">
            <a:alphaModFix/>
          </a:blip>
          <a:srcRect b="0" l="0" r="0" t="0"/>
          <a:stretch/>
        </p:blipFill>
        <p:spPr>
          <a:xfrm>
            <a:off x="8393196" y="6093296"/>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b="0" l="0" r="0" t="0"/>
          <a:stretch/>
        </p:blipFill>
        <p:spPr>
          <a:xfrm>
            <a:off x="1" y="3712042"/>
            <a:ext cx="9147600" cy="3176294"/>
          </a:xfrm>
          <a:prstGeom prst="rect">
            <a:avLst/>
          </a:prstGeom>
          <a:noFill/>
          <a:ln>
            <a:noFill/>
          </a:ln>
        </p:spPr>
      </p:pic>
      <p:sp>
        <p:nvSpPr>
          <p:cNvPr id="112" name="Google Shape;112;p5"/>
          <p:cNvSpPr txBox="1"/>
          <p:nvPr/>
        </p:nvSpPr>
        <p:spPr>
          <a:xfrm>
            <a:off x="395536" y="3346578"/>
            <a:ext cx="43204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You can add pictures to your products.</a:t>
            </a:r>
            <a:endParaRPr sz="1800">
              <a:solidFill>
                <a:schemeClr val="dk1"/>
              </a:solidFill>
              <a:latin typeface="Calibri"/>
              <a:ea typeface="Calibri"/>
              <a:cs typeface="Calibri"/>
              <a:sym typeface="Calibri"/>
            </a:endParaRPr>
          </a:p>
        </p:txBody>
      </p:sp>
      <p:pic>
        <p:nvPicPr>
          <p:cNvPr descr="ekran görüntüsü içeren bir resim&#10;&#10;Açıklama otomatik olarak oluşturuldu" id="113" name="Google Shape;113;p5"/>
          <p:cNvPicPr preferRelativeResize="0"/>
          <p:nvPr/>
        </p:nvPicPr>
        <p:blipFill rotWithShape="1">
          <a:blip r:embed="rId4">
            <a:alphaModFix/>
          </a:blip>
          <a:srcRect b="18340" l="0" r="0" t="0"/>
          <a:stretch/>
        </p:blipFill>
        <p:spPr>
          <a:xfrm>
            <a:off x="251520" y="687720"/>
            <a:ext cx="8784976" cy="2728946"/>
          </a:xfrm>
          <a:prstGeom prst="rect">
            <a:avLst/>
          </a:prstGeom>
          <a:noFill/>
          <a:ln>
            <a:noFill/>
          </a:ln>
        </p:spPr>
      </p:pic>
      <p:sp>
        <p:nvSpPr>
          <p:cNvPr id="114" name="Google Shape;114;p5"/>
          <p:cNvSpPr txBox="1"/>
          <p:nvPr/>
        </p:nvSpPr>
        <p:spPr>
          <a:xfrm>
            <a:off x="2483768" y="111586"/>
            <a:ext cx="44644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4000">
                <a:solidFill>
                  <a:schemeClr val="dk1"/>
                </a:solidFill>
                <a:latin typeface="Calibri"/>
                <a:ea typeface="Calibri"/>
                <a:cs typeface="Calibri"/>
                <a:sym typeface="Calibri"/>
              </a:rPr>
              <a:t>ADD PRODUCT</a:t>
            </a:r>
            <a:endParaRPr/>
          </a:p>
        </p:txBody>
      </p:sp>
      <p:pic>
        <p:nvPicPr>
          <p:cNvPr id="115" name="Google Shape;115;p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1038436" y="188640"/>
            <a:ext cx="7067128" cy="49006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tr-TR"/>
              <a:t>PRODUCT DETAİLS</a:t>
            </a:r>
            <a:endParaRPr/>
          </a:p>
        </p:txBody>
      </p:sp>
      <p:pic>
        <p:nvPicPr>
          <p:cNvPr descr="ekran görüntüsü içeren bir resim&#10;&#10;Açıklama otomatik olarak oluşturuldu" id="121" name="Google Shape;121;p6"/>
          <p:cNvPicPr preferRelativeResize="0"/>
          <p:nvPr/>
        </p:nvPicPr>
        <p:blipFill rotWithShape="1">
          <a:blip r:embed="rId3">
            <a:alphaModFix/>
          </a:blip>
          <a:srcRect b="9465" l="0" r="0" t="0"/>
          <a:stretch/>
        </p:blipFill>
        <p:spPr>
          <a:xfrm>
            <a:off x="346291" y="1668904"/>
            <a:ext cx="8451417" cy="4489429"/>
          </a:xfrm>
          <a:prstGeom prst="rect">
            <a:avLst/>
          </a:prstGeom>
          <a:noFill/>
          <a:ln>
            <a:noFill/>
          </a:ln>
        </p:spPr>
      </p:pic>
      <p:sp>
        <p:nvSpPr>
          <p:cNvPr id="122" name="Google Shape;122;p6"/>
          <p:cNvSpPr txBox="1"/>
          <p:nvPr/>
        </p:nvSpPr>
        <p:spPr>
          <a:xfrm>
            <a:off x="539552" y="999619"/>
            <a:ext cx="4968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You can see the product details on this page.</a:t>
            </a:r>
            <a:endParaRPr/>
          </a:p>
        </p:txBody>
      </p:sp>
      <p:pic>
        <p:nvPicPr>
          <p:cNvPr id="123" name="Google Shape;123;p6"/>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tr-TR"/>
              <a:t>ORDERS</a:t>
            </a:r>
            <a:endParaRPr/>
          </a:p>
        </p:txBody>
      </p:sp>
      <p:sp>
        <p:nvSpPr>
          <p:cNvPr id="129" name="Google Shape;129;p7"/>
          <p:cNvSpPr txBox="1"/>
          <p:nvPr/>
        </p:nvSpPr>
        <p:spPr>
          <a:xfrm>
            <a:off x="611560" y="1417514"/>
            <a:ext cx="53285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Orders are dynamically listed on this page</a:t>
            </a:r>
            <a:endParaRPr sz="1800">
              <a:solidFill>
                <a:schemeClr val="dk1"/>
              </a:solidFill>
              <a:latin typeface="Calibri"/>
              <a:ea typeface="Calibri"/>
              <a:cs typeface="Calibri"/>
              <a:sym typeface="Calibri"/>
            </a:endParaRPr>
          </a:p>
        </p:txBody>
      </p:sp>
      <p:pic>
        <p:nvPicPr>
          <p:cNvPr descr="ekran görüntüsü içeren bir resim&#10;&#10;Açıklama otomatik olarak oluşturuldu" id="130" name="Google Shape;130;p7"/>
          <p:cNvPicPr preferRelativeResize="0"/>
          <p:nvPr/>
        </p:nvPicPr>
        <p:blipFill rotWithShape="1">
          <a:blip r:embed="rId3">
            <a:alphaModFix/>
          </a:blip>
          <a:srcRect b="0" l="0" r="0" t="0"/>
          <a:stretch/>
        </p:blipFill>
        <p:spPr>
          <a:xfrm>
            <a:off x="0" y="2083179"/>
            <a:ext cx="9144000" cy="2691642"/>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tr-TR"/>
              <a:t>ORDER DETAİLS PAGE</a:t>
            </a:r>
            <a:endParaRPr/>
          </a:p>
        </p:txBody>
      </p:sp>
      <p:pic>
        <p:nvPicPr>
          <p:cNvPr descr="ekran görüntüsü içeren bir resim&#10;&#10;Açıklama otomatik olarak oluşturuldu" id="137" name="Google Shape;137;p8"/>
          <p:cNvPicPr preferRelativeResize="0"/>
          <p:nvPr>
            <p:ph idx="1" type="body"/>
          </p:nvPr>
        </p:nvPicPr>
        <p:blipFill rotWithShape="1">
          <a:blip r:embed="rId3">
            <a:alphaModFix/>
          </a:blip>
          <a:srcRect b="8487" l="1" r="13256" t="0"/>
          <a:stretch/>
        </p:blipFill>
        <p:spPr>
          <a:xfrm>
            <a:off x="971600" y="1214765"/>
            <a:ext cx="6987975" cy="5669627"/>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tr-TR"/>
              <a:t>CATEGORY LIST</a:t>
            </a:r>
            <a:endParaRPr/>
          </a:p>
        </p:txBody>
      </p:sp>
      <p:pic>
        <p:nvPicPr>
          <p:cNvPr descr="ekran görüntüsü içeren bir resim&#10;&#10;Açıklama otomatik olarak oluşturuldu" id="144" name="Google Shape;144;p9"/>
          <p:cNvPicPr preferRelativeResize="0"/>
          <p:nvPr>
            <p:ph idx="1" type="body"/>
          </p:nvPr>
        </p:nvPicPr>
        <p:blipFill rotWithShape="1">
          <a:blip r:embed="rId3">
            <a:alphaModFix/>
          </a:blip>
          <a:srcRect b="0" l="0" r="0" t="0"/>
          <a:stretch/>
        </p:blipFill>
        <p:spPr>
          <a:xfrm>
            <a:off x="457200" y="2420888"/>
            <a:ext cx="8229600" cy="4326418"/>
          </a:xfrm>
          <a:prstGeom prst="rect">
            <a:avLst/>
          </a:prstGeom>
          <a:noFill/>
          <a:ln>
            <a:noFill/>
          </a:ln>
        </p:spPr>
      </p:pic>
      <p:sp>
        <p:nvSpPr>
          <p:cNvPr id="145" name="Google Shape;145;p9"/>
          <p:cNvSpPr txBox="1"/>
          <p:nvPr/>
        </p:nvSpPr>
        <p:spPr>
          <a:xfrm>
            <a:off x="647564" y="1417638"/>
            <a:ext cx="78488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here you can dynamically add, delete and update categories.</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In addition, you can view products in the specific category.</a:t>
            </a:r>
            <a:endParaRPr/>
          </a:p>
        </p:txBody>
      </p:sp>
      <p:pic>
        <p:nvPicPr>
          <p:cNvPr id="146" name="Google Shape;146;p9"/>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2555776" y="260648"/>
            <a:ext cx="4248472"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tr-TR"/>
              <a:t>CATEGORİES PAGE</a:t>
            </a:r>
            <a:endParaRPr>
              <a:solidFill>
                <a:srgbClr val="0070C0"/>
              </a:solidFill>
            </a:endParaRPr>
          </a:p>
        </p:txBody>
      </p:sp>
      <p:sp>
        <p:nvSpPr>
          <p:cNvPr id="153" name="Google Shape;153;p10"/>
          <p:cNvSpPr/>
          <p:nvPr/>
        </p:nvSpPr>
        <p:spPr>
          <a:xfrm>
            <a:off x="41176" y="2737321"/>
            <a:ext cx="846043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After coming to our categories page, click on the products page and you can see the products belonging to that category. You can update and delete categories. Category Category insert codes:</a:t>
            </a:r>
            <a:endParaRPr/>
          </a:p>
        </p:txBody>
      </p:sp>
      <p:pic>
        <p:nvPicPr>
          <p:cNvPr id="154" name="Google Shape;154;p10"/>
          <p:cNvPicPr preferRelativeResize="0"/>
          <p:nvPr/>
        </p:nvPicPr>
        <p:blipFill rotWithShape="1">
          <a:blip r:embed="rId3">
            <a:alphaModFix/>
          </a:blip>
          <a:srcRect b="9751" l="0" r="16137" t="0"/>
          <a:stretch/>
        </p:blipFill>
        <p:spPr>
          <a:xfrm>
            <a:off x="-1" y="3623845"/>
            <a:ext cx="9144001" cy="3234156"/>
          </a:xfrm>
          <a:prstGeom prst="rect">
            <a:avLst/>
          </a:prstGeom>
          <a:noFill/>
          <a:ln>
            <a:noFill/>
          </a:ln>
        </p:spPr>
      </p:pic>
      <p:pic>
        <p:nvPicPr>
          <p:cNvPr descr="ekran görüntüsü, çizim içeren bir resim&#10;&#10;Açıklama otomatik olarak oluşturuldu" id="155" name="Google Shape;155;p10"/>
          <p:cNvPicPr preferRelativeResize="0"/>
          <p:nvPr/>
        </p:nvPicPr>
        <p:blipFill rotWithShape="1">
          <a:blip r:embed="rId4">
            <a:alphaModFix/>
          </a:blip>
          <a:srcRect b="0" l="0" r="0" t="0"/>
          <a:stretch/>
        </p:blipFill>
        <p:spPr>
          <a:xfrm>
            <a:off x="236991" y="1203678"/>
            <a:ext cx="8068801" cy="1152686"/>
          </a:xfrm>
          <a:prstGeom prst="rect">
            <a:avLst/>
          </a:prstGeom>
          <a:noFill/>
          <a:ln>
            <a:noFill/>
          </a:ln>
        </p:spPr>
      </p:pic>
      <p:pic>
        <p:nvPicPr>
          <p:cNvPr id="156" name="Google Shape;156;p1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2020-09-08T15:19:03Z</dcterms:created>
  <dc:creator>osman arat</dc:creator>
</cp:coreProperties>
</file>