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3.bin" ContentType="application/vnd.openxmlformats-officedocument.oleObject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embeddings/oleObject5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256" r:id="rId2"/>
    <p:sldId id="257" r:id="rId3"/>
    <p:sldId id="315" r:id="rId4"/>
    <p:sldId id="258" r:id="rId5"/>
    <p:sldId id="259" r:id="rId6"/>
    <p:sldId id="260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6" r:id="rId15"/>
    <p:sldId id="262" r:id="rId16"/>
    <p:sldId id="332" r:id="rId17"/>
    <p:sldId id="333" r:id="rId18"/>
    <p:sldId id="263" r:id="rId19"/>
    <p:sldId id="264" r:id="rId20"/>
    <p:sldId id="265" r:id="rId21"/>
    <p:sldId id="334" r:id="rId22"/>
    <p:sldId id="266" r:id="rId23"/>
    <p:sldId id="335" r:id="rId24"/>
    <p:sldId id="267" r:id="rId25"/>
    <p:sldId id="268" r:id="rId26"/>
    <p:sldId id="270" r:id="rId27"/>
    <p:sldId id="336" r:id="rId28"/>
    <p:sldId id="271" r:id="rId29"/>
    <p:sldId id="272" r:id="rId30"/>
    <p:sldId id="337" r:id="rId31"/>
    <p:sldId id="338" r:id="rId32"/>
    <p:sldId id="323" r:id="rId33"/>
    <p:sldId id="329" r:id="rId34"/>
    <p:sldId id="330" r:id="rId35"/>
    <p:sldId id="324" r:id="rId36"/>
    <p:sldId id="275" r:id="rId37"/>
    <p:sldId id="327" r:id="rId38"/>
    <p:sldId id="276" r:id="rId39"/>
    <p:sldId id="277" r:id="rId40"/>
    <p:sldId id="278" r:id="rId41"/>
    <p:sldId id="279" r:id="rId42"/>
    <p:sldId id="280" r:id="rId43"/>
    <p:sldId id="281" r:id="rId44"/>
    <p:sldId id="282" r:id="rId45"/>
    <p:sldId id="283" r:id="rId46"/>
    <p:sldId id="284" r:id="rId47"/>
    <p:sldId id="285" r:id="rId48"/>
    <p:sldId id="286" r:id="rId49"/>
    <p:sldId id="331" r:id="rId50"/>
    <p:sldId id="287" r:id="rId51"/>
    <p:sldId id="288" r:id="rId52"/>
    <p:sldId id="289" r:id="rId53"/>
    <p:sldId id="290" r:id="rId54"/>
    <p:sldId id="291" r:id="rId55"/>
    <p:sldId id="292" r:id="rId56"/>
    <p:sldId id="293" r:id="rId57"/>
    <p:sldId id="294" r:id="rId58"/>
    <p:sldId id="295" r:id="rId59"/>
    <p:sldId id="296" r:id="rId60"/>
    <p:sldId id="297" r:id="rId61"/>
    <p:sldId id="298" r:id="rId62"/>
    <p:sldId id="299" r:id="rId63"/>
    <p:sldId id="300" r:id="rId64"/>
    <p:sldId id="301" r:id="rId65"/>
    <p:sldId id="302" r:id="rId66"/>
    <p:sldId id="328" r:id="rId67"/>
    <p:sldId id="306" r:id="rId68"/>
    <p:sldId id="312" r:id="rId69"/>
    <p:sldId id="314" r:id="rId70"/>
    <p:sldId id="339" r:id="rId71"/>
    <p:sldId id="340" r:id="rId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notesMaster" Target="notesMasters/notesMaster1.xml"/><Relationship Id="rId74" Type="http://schemas.openxmlformats.org/officeDocument/2006/relationships/handoutMaster" Target="handoutMasters/handoutMaster1.xml"/><Relationship Id="rId75" Type="http://schemas.openxmlformats.org/officeDocument/2006/relationships/printerSettings" Target="printerSettings/printerSettings1.bin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CABEE-AB2D-774C-84E3-C5CF150FD714}" type="datetimeFigureOut">
              <a:rPr lang="en-US" smtClean="0"/>
              <a:t>5/9/16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E7E1E-56B2-484C-A44E-785BDD9AF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820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9DE67-22F4-4441-8334-117D5E2F1F44}" type="datetimeFigureOut">
              <a:rPr lang="en-US" smtClean="0"/>
              <a:t>5/9/16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E0F57-A45F-2D4C-A22B-93A53D69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557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49440C6-FEA9-8C44-A442-13424D3692ED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8EBBD51-B4DD-4440-B3A7-0221B51169DE}" type="slidenum">
              <a:rPr lang="en-US" sz="1200"/>
              <a:pPr/>
              <a:t>24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BDA20F3-4E3C-BE4B-9453-A40C5BEE27D5}" type="slidenum">
              <a:rPr lang="en-US" sz="1200"/>
              <a:pPr/>
              <a:t>25</a:t>
            </a:fld>
            <a:endParaRPr 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A5F8A95-C19B-EB41-BE0A-0D5DB34DA5E9}" type="slidenum">
              <a:rPr lang="en-US" sz="1200"/>
              <a:pPr/>
              <a:t>26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7712B4E-46BF-2E4A-A338-4382F29599D4}" type="slidenum">
              <a:rPr lang="en-US" sz="1200"/>
              <a:pPr/>
              <a:t>28</a:t>
            </a:fld>
            <a:endParaRPr 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40C6C3F-E00A-5541-BE19-61E63764AA7E}" type="slidenum">
              <a:rPr lang="en-US" sz="1200"/>
              <a:pPr/>
              <a:t>29</a:t>
            </a:fld>
            <a:endParaRPr 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032FAD8-0A20-9543-A020-CF0DB51E8CB3}" type="slidenum">
              <a:rPr lang="en-US" sz="1200"/>
              <a:pPr/>
              <a:t>36</a:t>
            </a:fld>
            <a:endParaRPr lang="en-US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07EBE8C-1374-3F4D-AA2D-830B04D15EF6}" type="slidenum">
              <a:rPr lang="en-US" sz="1200"/>
              <a:pPr/>
              <a:t>37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9C8B4F4-90B2-F743-859C-DE266BE2D4C8}" type="slidenum">
              <a:rPr lang="en-US" sz="1200"/>
              <a:pPr/>
              <a:t>38</a:t>
            </a:fld>
            <a:endParaRPr 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4C084A4-6C55-AD46-9D3D-E9690A489E53}" type="slidenum">
              <a:rPr lang="en-US" sz="1200"/>
              <a:pPr/>
              <a:t>39</a:t>
            </a:fld>
            <a:endParaRPr 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0DF6341-B9E2-D243-9551-3964CC185303}" type="slidenum">
              <a:rPr lang="en-US" sz="1200"/>
              <a:pPr/>
              <a:t>40</a:t>
            </a:fld>
            <a:endParaRPr 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7FE97E7-69FC-6F47-9AA0-CCF2B413C870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A0618C0-D6E6-9F41-9B7F-3BE3836ED9B6}" type="slidenum">
              <a:rPr lang="en-US" sz="1200"/>
              <a:pPr/>
              <a:t>41</a:t>
            </a:fld>
            <a:endParaRPr 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4D709B7-DD16-3F46-8B66-EF599EC7C869}" type="slidenum">
              <a:rPr lang="en-US" sz="1200"/>
              <a:pPr/>
              <a:t>42</a:t>
            </a:fld>
            <a:endParaRPr 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CE9EE0C-A8C8-D346-B26A-B5D1ED9B1813}" type="slidenum">
              <a:rPr lang="en-US" sz="1200"/>
              <a:pPr/>
              <a:t>43</a:t>
            </a:fld>
            <a:endParaRPr 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4076BEC-B9D2-6245-B333-573D51B64F11}" type="slidenum">
              <a:rPr lang="en-US" sz="1200"/>
              <a:pPr/>
              <a:t>44</a:t>
            </a:fld>
            <a:endParaRPr 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C532483-F193-9F42-A7CB-3E6EEC07B671}" type="slidenum">
              <a:rPr lang="en-US" sz="1200"/>
              <a:pPr/>
              <a:t>45</a:t>
            </a:fld>
            <a:endParaRPr 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C036D19-57B0-5747-9883-C5A8EC49CF17}" type="slidenum">
              <a:rPr lang="en-US" sz="1200"/>
              <a:pPr/>
              <a:t>46</a:t>
            </a:fld>
            <a:endParaRPr lang="en-US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30C832F-8B26-1C45-B7D3-47CF5B52E819}" type="slidenum">
              <a:rPr lang="en-US" sz="1200"/>
              <a:pPr/>
              <a:t>47</a:t>
            </a:fld>
            <a:endParaRPr 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21FEEFC-D62B-4E48-937B-59656E0D8FDF}" type="slidenum">
              <a:rPr lang="en-US" sz="1200"/>
              <a:pPr/>
              <a:t>48</a:t>
            </a:fld>
            <a:endParaRPr 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First example goes last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1"/>
          <p:cNvSpPr txBox="1">
            <a:spLocks noChangeArrowheads="1"/>
          </p:cNvSpPr>
          <p:nvPr/>
        </p:nvSpPr>
        <p:spPr bwMode="auto">
          <a:xfrm>
            <a:off x="1400474" y="914704"/>
            <a:ext cx="4055566" cy="313569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1" tIns="41026" rIns="82051" bIns="41026" anchor="ctr"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5813" indent="-303213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8088" indent="-2413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2275" indent="-242888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4875" indent="-2413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320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892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464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0036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CA"/>
          </a:p>
        </p:txBody>
      </p:sp>
      <p:sp>
        <p:nvSpPr>
          <p:cNvPr id="92163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1046263" y="4352775"/>
            <a:ext cx="4769941" cy="3480405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76200" algn="l"/>
                <a:tab pos="485775" algn="l"/>
                <a:tab pos="896938" algn="l"/>
                <a:tab pos="1306513" algn="l"/>
                <a:tab pos="1717675" algn="l"/>
                <a:tab pos="2127250" algn="l"/>
                <a:tab pos="2538413" algn="l"/>
                <a:tab pos="2947988" algn="l"/>
                <a:tab pos="3359150" algn="l"/>
                <a:tab pos="3768725" algn="l"/>
                <a:tab pos="4178300" algn="l"/>
                <a:tab pos="4589463" algn="l"/>
                <a:tab pos="4999038" algn="l"/>
                <a:tab pos="5410200" algn="l"/>
                <a:tab pos="5819775" algn="l"/>
                <a:tab pos="6230938" algn="l"/>
                <a:tab pos="6640513" algn="l"/>
                <a:tab pos="7051675" algn="l"/>
                <a:tab pos="7461250" algn="l"/>
                <a:tab pos="7872413" algn="l"/>
                <a:tab pos="8281988" algn="l"/>
              </a:tabLs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76200" algn="l"/>
                <a:tab pos="485775" algn="l"/>
                <a:tab pos="896938" algn="l"/>
                <a:tab pos="1306513" algn="l"/>
                <a:tab pos="1717675" algn="l"/>
                <a:tab pos="2127250" algn="l"/>
                <a:tab pos="2538413" algn="l"/>
                <a:tab pos="2947988" algn="l"/>
                <a:tab pos="3359150" algn="l"/>
                <a:tab pos="3768725" algn="l"/>
                <a:tab pos="4178300" algn="l"/>
                <a:tab pos="4589463" algn="l"/>
                <a:tab pos="4999038" algn="l"/>
                <a:tab pos="5410200" algn="l"/>
                <a:tab pos="5819775" algn="l"/>
                <a:tab pos="6230938" algn="l"/>
                <a:tab pos="6640513" algn="l"/>
                <a:tab pos="7051675" algn="l"/>
                <a:tab pos="7461250" algn="l"/>
                <a:tab pos="7872413" algn="l"/>
                <a:tab pos="8281988" algn="l"/>
              </a:tabLs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76200" algn="l"/>
                <a:tab pos="485775" algn="l"/>
                <a:tab pos="896938" algn="l"/>
                <a:tab pos="1306513" algn="l"/>
                <a:tab pos="1717675" algn="l"/>
                <a:tab pos="2127250" algn="l"/>
                <a:tab pos="2538413" algn="l"/>
                <a:tab pos="2947988" algn="l"/>
                <a:tab pos="3359150" algn="l"/>
                <a:tab pos="3768725" algn="l"/>
                <a:tab pos="4178300" algn="l"/>
                <a:tab pos="4589463" algn="l"/>
                <a:tab pos="4999038" algn="l"/>
                <a:tab pos="5410200" algn="l"/>
                <a:tab pos="5819775" algn="l"/>
                <a:tab pos="6230938" algn="l"/>
                <a:tab pos="6640513" algn="l"/>
                <a:tab pos="7051675" algn="l"/>
                <a:tab pos="7461250" algn="l"/>
                <a:tab pos="7872413" algn="l"/>
                <a:tab pos="8281988" algn="l"/>
              </a:tabLs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76200" algn="l"/>
                <a:tab pos="485775" algn="l"/>
                <a:tab pos="896938" algn="l"/>
                <a:tab pos="1306513" algn="l"/>
                <a:tab pos="1717675" algn="l"/>
                <a:tab pos="2127250" algn="l"/>
                <a:tab pos="2538413" algn="l"/>
                <a:tab pos="2947988" algn="l"/>
                <a:tab pos="3359150" algn="l"/>
                <a:tab pos="3768725" algn="l"/>
                <a:tab pos="4178300" algn="l"/>
                <a:tab pos="4589463" algn="l"/>
                <a:tab pos="4999038" algn="l"/>
                <a:tab pos="5410200" algn="l"/>
                <a:tab pos="5819775" algn="l"/>
                <a:tab pos="6230938" algn="l"/>
                <a:tab pos="6640513" algn="l"/>
                <a:tab pos="7051675" algn="l"/>
                <a:tab pos="7461250" algn="l"/>
                <a:tab pos="7872413" algn="l"/>
                <a:tab pos="8281988" algn="l"/>
              </a:tabLs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76200" algn="l"/>
                <a:tab pos="485775" algn="l"/>
                <a:tab pos="896938" algn="l"/>
                <a:tab pos="1306513" algn="l"/>
                <a:tab pos="1717675" algn="l"/>
                <a:tab pos="2127250" algn="l"/>
                <a:tab pos="2538413" algn="l"/>
                <a:tab pos="2947988" algn="l"/>
                <a:tab pos="3359150" algn="l"/>
                <a:tab pos="3768725" algn="l"/>
                <a:tab pos="4178300" algn="l"/>
                <a:tab pos="4589463" algn="l"/>
                <a:tab pos="4999038" algn="l"/>
                <a:tab pos="5410200" algn="l"/>
                <a:tab pos="5819775" algn="l"/>
                <a:tab pos="6230938" algn="l"/>
                <a:tab pos="6640513" algn="l"/>
                <a:tab pos="7051675" algn="l"/>
                <a:tab pos="7461250" algn="l"/>
                <a:tab pos="7872413" algn="l"/>
                <a:tab pos="8281988" algn="l"/>
              </a:tabLs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6200" algn="l"/>
                <a:tab pos="485775" algn="l"/>
                <a:tab pos="896938" algn="l"/>
                <a:tab pos="1306513" algn="l"/>
                <a:tab pos="1717675" algn="l"/>
                <a:tab pos="2127250" algn="l"/>
                <a:tab pos="2538413" algn="l"/>
                <a:tab pos="2947988" algn="l"/>
                <a:tab pos="3359150" algn="l"/>
                <a:tab pos="3768725" algn="l"/>
                <a:tab pos="4178300" algn="l"/>
                <a:tab pos="4589463" algn="l"/>
                <a:tab pos="4999038" algn="l"/>
                <a:tab pos="5410200" algn="l"/>
                <a:tab pos="5819775" algn="l"/>
                <a:tab pos="6230938" algn="l"/>
                <a:tab pos="6640513" algn="l"/>
                <a:tab pos="7051675" algn="l"/>
                <a:tab pos="7461250" algn="l"/>
                <a:tab pos="7872413" algn="l"/>
                <a:tab pos="8281988" algn="l"/>
              </a:tabLs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6200" algn="l"/>
                <a:tab pos="485775" algn="l"/>
                <a:tab pos="896938" algn="l"/>
                <a:tab pos="1306513" algn="l"/>
                <a:tab pos="1717675" algn="l"/>
                <a:tab pos="2127250" algn="l"/>
                <a:tab pos="2538413" algn="l"/>
                <a:tab pos="2947988" algn="l"/>
                <a:tab pos="3359150" algn="l"/>
                <a:tab pos="3768725" algn="l"/>
                <a:tab pos="4178300" algn="l"/>
                <a:tab pos="4589463" algn="l"/>
                <a:tab pos="4999038" algn="l"/>
                <a:tab pos="5410200" algn="l"/>
                <a:tab pos="5819775" algn="l"/>
                <a:tab pos="6230938" algn="l"/>
                <a:tab pos="6640513" algn="l"/>
                <a:tab pos="7051675" algn="l"/>
                <a:tab pos="7461250" algn="l"/>
                <a:tab pos="7872413" algn="l"/>
                <a:tab pos="8281988" algn="l"/>
              </a:tabLs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6200" algn="l"/>
                <a:tab pos="485775" algn="l"/>
                <a:tab pos="896938" algn="l"/>
                <a:tab pos="1306513" algn="l"/>
                <a:tab pos="1717675" algn="l"/>
                <a:tab pos="2127250" algn="l"/>
                <a:tab pos="2538413" algn="l"/>
                <a:tab pos="2947988" algn="l"/>
                <a:tab pos="3359150" algn="l"/>
                <a:tab pos="3768725" algn="l"/>
                <a:tab pos="4178300" algn="l"/>
                <a:tab pos="4589463" algn="l"/>
                <a:tab pos="4999038" algn="l"/>
                <a:tab pos="5410200" algn="l"/>
                <a:tab pos="5819775" algn="l"/>
                <a:tab pos="6230938" algn="l"/>
                <a:tab pos="6640513" algn="l"/>
                <a:tab pos="7051675" algn="l"/>
                <a:tab pos="7461250" algn="l"/>
                <a:tab pos="7872413" algn="l"/>
                <a:tab pos="8281988" algn="l"/>
              </a:tabLs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6200" algn="l"/>
                <a:tab pos="485775" algn="l"/>
                <a:tab pos="896938" algn="l"/>
                <a:tab pos="1306513" algn="l"/>
                <a:tab pos="1717675" algn="l"/>
                <a:tab pos="2127250" algn="l"/>
                <a:tab pos="2538413" algn="l"/>
                <a:tab pos="2947988" algn="l"/>
                <a:tab pos="3359150" algn="l"/>
                <a:tab pos="3768725" algn="l"/>
                <a:tab pos="4178300" algn="l"/>
                <a:tab pos="4589463" algn="l"/>
                <a:tab pos="4999038" algn="l"/>
                <a:tab pos="5410200" algn="l"/>
                <a:tab pos="5819775" algn="l"/>
                <a:tab pos="6230938" algn="l"/>
                <a:tab pos="6640513" algn="l"/>
                <a:tab pos="7051675" algn="l"/>
                <a:tab pos="7461250" algn="l"/>
                <a:tab pos="7872413" algn="l"/>
                <a:tab pos="8281988" algn="l"/>
              </a:tabLs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</a:pPr>
            <a:r>
              <a:rPr lang="en-GB" dirty="0"/>
              <a:t>A GSEA overview illustrating the method. (A) An expression data set sorted by correlation with phenotype, the corresponding heat map, and the “gene tags,” i.e., location of genes from a set S within the sorted list. (B) Plot of the running sum for S in the data set, including the location of the maximum enrichment score (ES) and the leading-edge subset.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8899FF1-4C7E-4345-AC17-17DCD9831722}" type="slidenum">
              <a:rPr lang="en-US" sz="1200"/>
              <a:pPr/>
              <a:t>53</a:t>
            </a:fld>
            <a:endParaRPr 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D18CC31-084E-9C46-8B65-6F4C37D5592B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F64C78E-C8DC-574F-950F-838C99244C0D}" type="slidenum">
              <a:rPr lang="en-US" sz="1200"/>
              <a:pPr/>
              <a:t>54</a:t>
            </a:fld>
            <a:endParaRPr 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98C7AD1-60EC-1248-AD20-F34FF2DB5711}" type="slidenum">
              <a:rPr lang="en-US" sz="1200"/>
              <a:pPr/>
              <a:t>55</a:t>
            </a:fld>
            <a:endParaRPr 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86388CF-EFD2-0C4A-A7E2-3BFE5B7B944F}" type="slidenum">
              <a:rPr lang="en-US" sz="1200"/>
              <a:pPr/>
              <a:t>56</a:t>
            </a:fld>
            <a:endParaRPr 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414BFD9-D9EE-7A40-8610-0BE7DC2350E9}" type="slidenum">
              <a:rPr lang="en-US" sz="1200"/>
              <a:pPr/>
              <a:t>57</a:t>
            </a:fld>
            <a:endParaRPr 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DCC69B8-190B-2849-ACBF-B54FF6F88513}" type="slidenum">
              <a:rPr lang="en-US" sz="1200"/>
              <a:pPr/>
              <a:t>58</a:t>
            </a:fld>
            <a:endParaRPr 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0496BDD-B51F-7646-B894-CE865BD1A217}" type="slidenum">
              <a:rPr lang="en-US" sz="1200"/>
              <a:pPr/>
              <a:t>59</a:t>
            </a:fld>
            <a:endParaRPr 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Whenever you do multiple tests, need to correct the p-values</a:t>
            </a:r>
          </a:p>
          <a:p>
            <a:pPr eaLnBrk="1" hangingPunct="1"/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Remind audience of p-value definition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Motivating example: Do 20 tests at a p-value of 0.05, expect one false positive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4F894AD-194B-0742-B798-48580C40B28E}" type="slidenum">
              <a:rPr lang="en-US" sz="1200"/>
              <a:pPr/>
              <a:t>60</a:t>
            </a:fld>
            <a:endParaRPr 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Use different annotations.  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evaluate different annotations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B80EA71-A9B1-344C-9CAA-E316A5D4919F}" type="slidenum">
              <a:rPr lang="en-US" sz="1200"/>
              <a:pPr/>
              <a:t>61</a:t>
            </a:fld>
            <a:endParaRPr 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E276CE3-AF63-3242-8C2C-D643DC5FC627}" type="slidenum">
              <a:rPr lang="en-US" sz="1200"/>
              <a:pPr/>
              <a:t>62</a:t>
            </a:fld>
            <a:endParaRPr 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5F7F056-52D3-3847-9343-1E7F42D1A459}" type="slidenum">
              <a:rPr lang="en-US" sz="1200"/>
              <a:pPr/>
              <a:t>63</a:t>
            </a:fld>
            <a:endParaRPr 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07EBE8C-1374-3F4D-AA2D-830B04D15EF6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3F260D2-169A-3A43-A035-858DB902DF94}" type="slidenum">
              <a:rPr lang="en-US" sz="1200"/>
              <a:pPr/>
              <a:t>64</a:t>
            </a:fld>
            <a:endParaRPr 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73ABD0A-C235-7547-B4E2-5FA110678BC0}" type="slidenum">
              <a:rPr lang="en-US" sz="1200"/>
              <a:pPr/>
              <a:t>65</a:t>
            </a:fld>
            <a:endParaRPr 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07EBE8C-1374-3F4D-AA2D-830B04D15EF6}" type="slidenum">
              <a:rPr lang="en-US" sz="1200"/>
              <a:pPr/>
              <a:t>66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28B23E0-F998-4649-BE5B-6A80743C47F3}" type="slidenum">
              <a:rPr lang="en-US" sz="1200"/>
              <a:pPr/>
              <a:t>67</a:t>
            </a:fld>
            <a:endParaRPr lang="en-US" sz="12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4FB3CBE-2445-6149-B31B-58CFC1DB0C84}" type="slidenum">
              <a:rPr lang="en-US" sz="1200"/>
              <a:pPr/>
              <a:t>68</a:t>
            </a:fld>
            <a:endParaRPr 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205C6DA-A48A-924D-86B3-1EC19CC143EA}" type="slidenum">
              <a:rPr lang="en-US" sz="1200"/>
              <a:pPr/>
              <a:t>69</a:t>
            </a:fld>
            <a:endParaRPr 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17A0B0-F6C4-F446-931E-7BF1940AC6BC}" type="slidenum">
              <a:rPr lang="en-US" sz="1200"/>
              <a:pPr/>
              <a:t>70</a:t>
            </a:fld>
            <a:endParaRPr lang="en-US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Have numerical example.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D8BA4CB-712D-A841-A784-A570824F18CE}" type="slidenum">
              <a:rPr lang="en-US" sz="1200"/>
              <a:pPr/>
              <a:t>71</a:t>
            </a:fld>
            <a:endParaRPr lang="en-US" sz="12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07EBE8C-1374-3F4D-AA2D-830B04D15EF6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0352CBA-2BA7-9144-8767-BAADE3DC2983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E7AFD42-0A47-EE44-9A1E-118AA8F267B8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4057EEB-B600-2C4C-9BD8-34D46E43FA74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B012FD1-8C5D-4741-98F4-61ACAC04BC02}" type="slidenum">
              <a:rPr lang="en-US" sz="1200"/>
              <a:pPr/>
              <a:t>22</a:t>
            </a:fld>
            <a:endParaRPr 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9667-A353-F848-80C6-D7AEE022C170}" type="datetime1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3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989E-B4D7-8E4B-845A-906912E47520}" type="datetime1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9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BF84-4F1B-8540-B10D-D1E4B7452CE9}" type="datetime1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0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DAEAB-B5B6-B849-B37A-6D3C1B1EBE33}" type="datetime1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78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CFFC-E5E6-5D42-885A-1212FCB98388}" type="datetime1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60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CEC8-020B-484B-962C-7F1A75B8713C}" type="datetime1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9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2484-4663-8F44-9ABE-7FDAB218D788}" type="datetime1">
              <a:rPr lang="en-US" smtClean="0"/>
              <a:t>5/9/16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76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9893B-C476-4E4A-88DB-51EE38EAB334}" type="datetime1">
              <a:rPr lang="en-US" smtClean="0"/>
              <a:t>5/9/16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388C-E4D7-E346-816D-7349EAA4F446}" type="datetime1">
              <a:rPr lang="en-US" smtClean="0"/>
              <a:t>5/9/16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4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4318-C6A3-9247-A62F-38A2D73E4A0B}" type="datetime1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2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B82B-4287-2946-991B-EFE587AD3B85}" type="datetime1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3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4EC0C-1254-C447-BB46-11DAF6845EDB}" type="datetime1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64D91-DB15-724F-B793-DC2E3C86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1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5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5.png"/><Relationship Id="rId5" Type="http://schemas.openxmlformats.org/officeDocument/2006/relationships/oleObject" Target="../embeddings/oleObject2.bin"/><Relationship Id="rId6" Type="http://schemas.openxmlformats.org/officeDocument/2006/relationships/image" Target="../media/image6.wmf"/><Relationship Id="rId7" Type="http://schemas.openxmlformats.org/officeDocument/2006/relationships/image" Target="../media/image7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quantpsy.org/fisher/fisher.htm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avid.ncifcrf.gov/home.jsp" TargetMode="External"/><Relationship Id="rId4" Type="http://schemas.openxmlformats.org/officeDocument/2006/relationships/hyperlink" Target="http://www.nature.com/nprot/journal/v4/n1/pdf/nprot.2008.211.pdf" TargetMode="External"/><Relationship Id="rId5" Type="http://schemas.openxmlformats.org/officeDocument/2006/relationships/hyperlink" Target="http://www.nature.com/nprot/journal/v4/n1/full/nprot.2008.211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image" Target="../media/image5.png"/><Relationship Id="rId5" Type="http://schemas.openxmlformats.org/officeDocument/2006/relationships/oleObject" Target="../embeddings/oleObject3.bin"/><Relationship Id="rId6" Type="http://schemas.openxmlformats.org/officeDocument/2006/relationships/image" Target="../media/image6.wmf"/><Relationship Id="rId7" Type="http://schemas.openxmlformats.org/officeDocument/2006/relationships/image" Target="../media/image7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3.wmf"/><Relationship Id="rId6" Type="http://schemas.openxmlformats.org/officeDocument/2006/relationships/image" Target="../media/image7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4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toscape.org/index.html" TargetMode="External"/><Relationship Id="rId4" Type="http://schemas.openxmlformats.org/officeDocument/2006/relationships/hyperlink" Target="http://www.ingenuity.com/products/pathways_analysi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1981200"/>
            <a:ext cx="7772400" cy="1447800"/>
          </a:xfrm>
        </p:spPr>
        <p:txBody>
          <a:bodyPr>
            <a:normAutofit fontScale="90000"/>
          </a:bodyPr>
          <a:lstStyle/>
          <a:p>
            <a:r>
              <a:rPr lang="en-US" b="0" dirty="0" err="1" smtClean="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rPr>
              <a:t>qBio</a:t>
            </a:r>
            <a:r>
              <a:rPr lang="en-US" b="0" dirty="0" smtClean="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rPr>
              <a:t> Class #</a:t>
            </a:r>
            <a:r>
              <a:rPr lang="en-US" b="0" dirty="0" smtClean="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rPr>
              <a:t>7</a:t>
            </a:r>
            <a:br>
              <a:rPr lang="en-US" b="0" dirty="0" smtClean="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rPr>
              <a:t>Hatice </a:t>
            </a:r>
            <a:r>
              <a:rPr lang="en-US" dirty="0" err="1" smtClean="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rPr>
              <a:t>Ulku</a:t>
            </a:r>
            <a:r>
              <a:rPr lang="en-US" dirty="0" smtClean="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rPr>
              <a:t> Osmanbeyoglu</a:t>
            </a:r>
            <a:endParaRPr lang="en-US" b="0" dirty="0">
              <a:solidFill>
                <a:schemeClr val="accent2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3510" y="5662628"/>
            <a:ext cx="727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Adapted from https://</a:t>
            </a:r>
            <a:r>
              <a:rPr lang="en-US" dirty="0" err="1">
                <a:latin typeface="Arial"/>
                <a:cs typeface="Arial"/>
              </a:rPr>
              <a:t>bioinformatics.ca</a:t>
            </a:r>
            <a:r>
              <a:rPr lang="en-US" dirty="0">
                <a:latin typeface="Arial"/>
                <a:cs typeface="Arial"/>
              </a:rPr>
              <a:t>/files/GeneLists_Lecture1-2.pdf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9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  <a:cs typeface="Arial" charset="0"/>
              </a:rPr>
              <a:t>The Gene Ontology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2255838"/>
            <a:ext cx="7772400" cy="4114800"/>
          </a:xfrm>
        </p:spPr>
        <p:txBody>
          <a:bodyPr/>
          <a:lstStyle/>
          <a:p>
            <a:pPr eaLnBrk="1" hangingPunct="1"/>
            <a:r>
              <a:rPr lang="en-GB" dirty="0">
                <a:latin typeface="Arial" charset="0"/>
                <a:cs typeface="Arial" charset="0"/>
              </a:rPr>
              <a:t>Molecular Function: </a:t>
            </a:r>
            <a:r>
              <a:rPr lang="en-GB" sz="2800" dirty="0">
                <a:latin typeface="Arial" charset="0"/>
                <a:cs typeface="Arial" charset="0"/>
              </a:rPr>
              <a:t>basic activity or task</a:t>
            </a:r>
            <a:endParaRPr lang="en-GB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GB" dirty="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rPr>
              <a:t>e.g. catalytic activity, calcium ion binding</a:t>
            </a:r>
          </a:p>
          <a:p>
            <a:pPr eaLnBrk="1" hangingPunct="1"/>
            <a:r>
              <a:rPr lang="en-GB" dirty="0">
                <a:latin typeface="Arial" charset="0"/>
                <a:cs typeface="Arial" charset="0"/>
              </a:rPr>
              <a:t>Biological Process: </a:t>
            </a:r>
            <a:r>
              <a:rPr lang="en-GB" sz="2800" dirty="0">
                <a:latin typeface="Arial" charset="0"/>
                <a:cs typeface="Arial" charset="0"/>
              </a:rPr>
              <a:t>broad objective or goal</a:t>
            </a:r>
            <a:endParaRPr lang="en-GB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GB" dirty="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rPr>
              <a:t>e.g. signal transduction, immune response</a:t>
            </a:r>
          </a:p>
          <a:p>
            <a:pPr eaLnBrk="1" hangingPunct="1"/>
            <a:r>
              <a:rPr lang="en-GB" dirty="0">
                <a:latin typeface="Arial" charset="0"/>
                <a:cs typeface="Arial" charset="0"/>
              </a:rPr>
              <a:t>Cellular Component: </a:t>
            </a:r>
            <a:r>
              <a:rPr lang="en-GB" sz="2800" dirty="0">
                <a:latin typeface="Arial" charset="0"/>
                <a:cs typeface="Arial" charset="0"/>
              </a:rPr>
              <a:t>location or complex</a:t>
            </a:r>
          </a:p>
          <a:p>
            <a:pPr lvl="1" eaLnBrk="1" hangingPunct="1"/>
            <a:r>
              <a:rPr lang="en-GB" dirty="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rPr>
              <a:t>e.g. nucleus, mitochondrion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01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/>
                <a:cs typeface="Arial"/>
              </a:rPr>
              <a:t>GO Structure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19459" name="Content Placeholder 3" descr="GO_tree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190" y="1760914"/>
            <a:ext cx="4820331" cy="4822191"/>
          </a:xfrm>
        </p:spPr>
      </p:pic>
      <p:sp>
        <p:nvSpPr>
          <p:cNvPr id="19460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dirty="0">
                <a:latin typeface="Arial"/>
                <a:cs typeface="Arial"/>
              </a:rPr>
              <a:t>Hierarchical tree</a:t>
            </a:r>
          </a:p>
          <a:p>
            <a:pPr eaLnBrk="1" hangingPunct="1">
              <a:lnSpc>
                <a:spcPct val="90000"/>
              </a:lnSpc>
            </a:pPr>
            <a:r>
              <a:rPr lang="en-GB" dirty="0">
                <a:latin typeface="Arial"/>
                <a:cs typeface="Arial"/>
              </a:rPr>
              <a:t>Annotated with most specific annotation, forming path to top of tree</a:t>
            </a:r>
          </a:p>
          <a:p>
            <a:pPr eaLnBrk="1" hangingPunct="1">
              <a:lnSpc>
                <a:spcPct val="90000"/>
              </a:lnSpc>
            </a:pPr>
            <a:r>
              <a:rPr lang="en-GB" dirty="0">
                <a:latin typeface="Arial"/>
                <a:cs typeface="Arial"/>
              </a:rPr>
              <a:t>Genes annotated with all relevant terms</a:t>
            </a:r>
          </a:p>
          <a:p>
            <a:pPr eaLnBrk="1" hangingPunct="1">
              <a:lnSpc>
                <a:spcPct val="90000"/>
              </a:lnSpc>
            </a:pPr>
            <a:r>
              <a:rPr lang="en-GB" dirty="0">
                <a:latin typeface="Arial"/>
                <a:cs typeface="Arial"/>
              </a:rPr>
              <a:t>Annotations based on published studies and also electronic inferences</a:t>
            </a: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34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latin typeface="Arial" charset="0"/>
                <a:cs typeface="Arial" charset="0"/>
              </a:rPr>
              <a:t>Example: GO </a:t>
            </a:r>
            <a:r>
              <a:rPr lang="en-GB" dirty="0">
                <a:latin typeface="Arial" charset="0"/>
                <a:cs typeface="Arial" charset="0"/>
              </a:rPr>
              <a:t>Terms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>
                <a:latin typeface="Arial" charset="0"/>
                <a:cs typeface="Arial" charset="0"/>
              </a:rPr>
              <a:t>GO ID: GO:0007268</a:t>
            </a:r>
          </a:p>
          <a:p>
            <a:pPr eaLnBrk="1" hangingPunct="1">
              <a:lnSpc>
                <a:spcPct val="90000"/>
              </a:lnSpc>
            </a:pPr>
            <a:endParaRPr lang="en-GB" sz="280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800">
                <a:latin typeface="Arial" charset="0"/>
                <a:cs typeface="Arial" charset="0"/>
              </a:rPr>
              <a:t>GO term: synaptic transmission</a:t>
            </a:r>
          </a:p>
          <a:p>
            <a:pPr eaLnBrk="1" hangingPunct="1">
              <a:lnSpc>
                <a:spcPct val="90000"/>
              </a:lnSpc>
            </a:pPr>
            <a:endParaRPr lang="en-GB" sz="280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800">
                <a:latin typeface="Arial" charset="0"/>
                <a:cs typeface="Arial" charset="0"/>
              </a:rPr>
              <a:t>Ontology: biological process</a:t>
            </a:r>
          </a:p>
          <a:p>
            <a:pPr eaLnBrk="1" hangingPunct="1">
              <a:lnSpc>
                <a:spcPct val="90000"/>
              </a:lnSpc>
            </a:pPr>
            <a:endParaRPr lang="en-GB" sz="280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800">
                <a:latin typeface="Arial" charset="0"/>
                <a:cs typeface="Arial" charset="0"/>
              </a:rPr>
              <a:t>Definition: The process of communication from a neuron to a target (neuron, muscle, or secretory cell) across a synapse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2800">
              <a:latin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35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  <a:cs typeface="Arial" charset="0"/>
              </a:rPr>
              <a:t>Functional profiling tools</a:t>
            </a:r>
          </a:p>
        </p:txBody>
      </p:sp>
      <p:grpSp>
        <p:nvGrpSpPr>
          <p:cNvPr id="25603" name="Group 10"/>
          <p:cNvGrpSpPr>
            <a:grpSpLocks/>
          </p:cNvGrpSpPr>
          <p:nvPr/>
        </p:nvGrpSpPr>
        <p:grpSpPr bwMode="auto">
          <a:xfrm>
            <a:off x="159150" y="2167753"/>
            <a:ext cx="7086600" cy="4442597"/>
            <a:chOff x="1066800" y="2167089"/>
            <a:chExt cx="7086600" cy="4442909"/>
          </a:xfrm>
        </p:grpSpPr>
        <p:sp>
          <p:nvSpPr>
            <p:cNvPr id="25604" name="Text Box 4"/>
            <p:cNvSpPr txBox="1">
              <a:spLocks noChangeArrowheads="1"/>
            </p:cNvSpPr>
            <p:nvPr/>
          </p:nvSpPr>
          <p:spPr bwMode="auto">
            <a:xfrm>
              <a:off x="1066800" y="2167089"/>
              <a:ext cx="7086600" cy="1569660"/>
            </a:xfrm>
            <a:prstGeom prst="rect">
              <a:avLst/>
            </a:prstGeom>
            <a:solidFill>
              <a:srgbClr val="6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GB" dirty="0">
                  <a:latin typeface="Arial" charset="0"/>
                  <a:cs typeface="Arial" charset="0"/>
                </a:rPr>
                <a:t>Identify GO categories with significantly more DE genes than expected by chance (i.e. over-represented among DE genes relative to representation on array as a whole)</a:t>
              </a:r>
            </a:p>
          </p:txBody>
        </p:sp>
        <p:sp>
          <p:nvSpPr>
            <p:cNvPr id="25605" name="Text Box 5"/>
            <p:cNvSpPr txBox="1">
              <a:spLocks noChangeArrowheads="1"/>
            </p:cNvSpPr>
            <p:nvPr/>
          </p:nvSpPr>
          <p:spPr bwMode="auto">
            <a:xfrm>
              <a:off x="1066800" y="6148333"/>
              <a:ext cx="7086600" cy="461665"/>
            </a:xfrm>
            <a:prstGeom prst="rect">
              <a:avLst/>
            </a:prstGeom>
            <a:solidFill>
              <a:srgbClr val="6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GB" dirty="0">
                  <a:latin typeface="Arial" charset="0"/>
                  <a:cs typeface="Arial" charset="0"/>
                </a:rPr>
                <a:t>Correct for testing multiple GO categories</a:t>
              </a:r>
            </a:p>
          </p:txBody>
        </p:sp>
        <p:sp>
          <p:nvSpPr>
            <p:cNvPr id="25606" name="Text Box 6"/>
            <p:cNvSpPr txBox="1">
              <a:spLocks noChangeArrowheads="1"/>
            </p:cNvSpPr>
            <p:nvPr/>
          </p:nvSpPr>
          <p:spPr bwMode="auto">
            <a:xfrm>
              <a:off x="1066800" y="4679214"/>
              <a:ext cx="7086600" cy="461665"/>
            </a:xfrm>
            <a:prstGeom prst="rect">
              <a:avLst/>
            </a:prstGeom>
            <a:solidFill>
              <a:srgbClr val="6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GB" dirty="0" err="1">
                  <a:latin typeface="Arial" charset="0"/>
                  <a:cs typeface="Arial" charset="0"/>
                </a:rPr>
                <a:t>Hypergeometric</a:t>
              </a:r>
              <a:r>
                <a:rPr lang="en-GB" dirty="0">
                  <a:latin typeface="Arial" charset="0"/>
                  <a:cs typeface="Arial" charset="0"/>
                </a:rPr>
                <a:t> Distribution or Fisher</a:t>
              </a:r>
              <a:r>
                <a:rPr lang="ja-JP" altLang="en-GB" dirty="0">
                  <a:latin typeface="Arial" charset="0"/>
                  <a:cs typeface="Arial" charset="0"/>
                </a:rPr>
                <a:t>’</a:t>
              </a:r>
              <a:r>
                <a:rPr lang="en-GB" dirty="0">
                  <a:latin typeface="Arial" charset="0"/>
                  <a:cs typeface="Arial" charset="0"/>
                </a:rPr>
                <a:t>s Exact Test</a:t>
              </a:r>
            </a:p>
          </p:txBody>
        </p:sp>
        <p:sp>
          <p:nvSpPr>
            <p:cNvPr id="25607" name="Line 8"/>
            <p:cNvSpPr>
              <a:spLocks noChangeShapeType="1"/>
            </p:cNvSpPr>
            <p:nvPr/>
          </p:nvSpPr>
          <p:spPr bwMode="auto">
            <a:xfrm>
              <a:off x="4610100" y="3904935"/>
              <a:ext cx="0" cy="685791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8" name="Line 9"/>
            <p:cNvSpPr>
              <a:spLocks noChangeShapeType="1"/>
            </p:cNvSpPr>
            <p:nvPr/>
          </p:nvSpPr>
          <p:spPr bwMode="auto">
            <a:xfrm>
              <a:off x="4610100" y="5380199"/>
              <a:ext cx="0" cy="685791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675517" y="5740907"/>
            <a:ext cx="12882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Multiple </a:t>
            </a:r>
          </a:p>
          <a:p>
            <a:pPr algn="ctr"/>
            <a:r>
              <a:rPr lang="en-US" dirty="0" smtClean="0">
                <a:latin typeface="Arial"/>
                <a:cs typeface="Arial"/>
              </a:rPr>
              <a:t>hypothesis </a:t>
            </a:r>
          </a:p>
          <a:p>
            <a:pPr algn="ctr"/>
            <a:r>
              <a:rPr lang="en-US" dirty="0" smtClean="0">
                <a:latin typeface="Arial"/>
                <a:cs typeface="Arial"/>
              </a:rPr>
              <a:t>correction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31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2F1C9E7-DBDF-E84D-AE44-E06D594CF08C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Overview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The Gene Ontology Consortium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Theory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Review:  What is a P-value? </a:t>
            </a:r>
            <a:endParaRPr lang="en-US" dirty="0" smtClean="0">
              <a:solidFill>
                <a:srgbClr val="FF0000"/>
              </a:solidFill>
              <a:latin typeface="Helvetica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Helvetica" charset="0"/>
                <a:ea typeface="ＭＳ Ｐゴシック" charset="0"/>
              </a:rPr>
              <a:t>Fisher</a:t>
            </a:r>
            <a:r>
              <a:rPr lang="ja-JP" altLang="en-US" dirty="0" smtClean="0">
                <a:latin typeface="Helvetica" charset="0"/>
                <a:ea typeface="ＭＳ Ｐゴシック" charset="0"/>
              </a:rPr>
              <a:t>’</a:t>
            </a:r>
            <a:r>
              <a:rPr lang="en-US" dirty="0" smtClean="0">
                <a:latin typeface="Helvetica" charset="0"/>
                <a:ea typeface="ＭＳ Ｐゴシック" charset="0"/>
              </a:rPr>
              <a:t>s </a:t>
            </a:r>
            <a:r>
              <a:rPr lang="en-US" dirty="0">
                <a:latin typeface="Helvetica" charset="0"/>
                <a:ea typeface="ＭＳ Ｐゴシック" charset="0"/>
              </a:rPr>
              <a:t>Exact </a:t>
            </a:r>
            <a:r>
              <a:rPr lang="en-US" dirty="0" smtClean="0">
                <a:latin typeface="Helvetica" charset="0"/>
                <a:ea typeface="ＭＳ Ｐゴシック" charset="0"/>
              </a:rPr>
              <a:t>Test</a:t>
            </a:r>
          </a:p>
          <a:p>
            <a:pPr lvl="1"/>
            <a:r>
              <a:rPr lang="en-US" dirty="0" smtClean="0">
                <a:latin typeface="Helvetica" charset="0"/>
                <a:ea typeface="ＭＳ Ｐゴシック" charset="0"/>
              </a:rPr>
              <a:t>Enrichment </a:t>
            </a:r>
            <a:r>
              <a:rPr lang="en-US" dirty="0">
                <a:latin typeface="Helvetica" charset="0"/>
                <a:ea typeface="ＭＳ Ｐゴシック" charset="0"/>
              </a:rPr>
              <a:t>analysis with gene rankings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Correcting for multiple testing </a:t>
            </a: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Practice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Lab #1</a:t>
            </a:r>
            <a:r>
              <a:rPr lang="en-US" dirty="0" smtClean="0">
                <a:latin typeface="Helvetica" charset="0"/>
                <a:ea typeface="ＭＳ Ｐゴシック" charset="0"/>
              </a:rPr>
              <a:t>: DAVID: ORA for Gene Ontology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Helvetica" charset="0"/>
                <a:ea typeface="ＭＳ Ｐゴシック" charset="0"/>
              </a:rPr>
              <a:t>Lab #2:  </a:t>
            </a:r>
            <a:r>
              <a:rPr lang="en-US" dirty="0">
                <a:latin typeface="Helvetica" charset="0"/>
                <a:ea typeface="ＭＳ Ｐゴシック" charset="0"/>
              </a:rPr>
              <a:t>Using GSEA to evaluate ranked lists</a:t>
            </a:r>
            <a:endParaRPr lang="en-US" dirty="0">
              <a:solidFill>
                <a:schemeClr val="hlink"/>
              </a:solidFill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785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What is a P-value?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Helvetica" charset="0"/>
                <a:ea typeface="ＭＳ Ｐゴシック" charset="0"/>
                <a:cs typeface="ＭＳ Ｐゴシック" charset="0"/>
              </a:rPr>
              <a:t>The P-value is (a bound) on the probability that the </a:t>
            </a: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Helvetic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Helvetica" charset="0"/>
                <a:ea typeface="ＭＳ Ｐゴシック" charset="0"/>
                <a:cs typeface="ＭＳ Ｐゴシック" charset="0"/>
              </a:rPr>
              <a:t>null hypothesis</a:t>
            </a: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Helvetic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Helvetica" charset="0"/>
                <a:ea typeface="ＭＳ Ｐゴシック" charset="0"/>
                <a:cs typeface="ＭＳ Ｐゴシック" charset="0"/>
              </a:rPr>
              <a:t> is true,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Helvetica" charset="0"/>
                <a:ea typeface="ＭＳ Ｐゴシック" charset="0"/>
                <a:cs typeface="ＭＳ Ｐゴシック" charset="0"/>
              </a:rPr>
              <a:t>Calculated by calculating statistics using the data and testing the probability of observing those statistics, or ones more extreme, given a sample of the same size distributed according to the null hypothesis,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Helvetica" charset="0"/>
                <a:ea typeface="ＭＳ Ｐゴシック" charset="0"/>
                <a:cs typeface="ＭＳ Ｐゴシック" charset="0"/>
              </a:rPr>
              <a:t>Intuitively: 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  <a:latin typeface="Helvetica" charset="0"/>
                <a:ea typeface="ＭＳ Ｐゴシック" charset="0"/>
                <a:cs typeface="ＭＳ Ｐゴシック" charset="0"/>
              </a:rPr>
              <a:t>P-value is the probability of a false positive result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Helvetica" charset="0"/>
                <a:ea typeface="ＭＳ Ｐゴシック" charset="0"/>
                <a:cs typeface="ＭＳ Ｐゴシック" charset="0"/>
              </a:rPr>
              <a:t> (aka </a:t>
            </a: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Helvetic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Helvetica" charset="0"/>
                <a:ea typeface="ＭＳ Ｐゴシック" charset="0"/>
                <a:cs typeface="ＭＳ Ｐゴシック" charset="0"/>
              </a:rPr>
              <a:t>Type I error</a:t>
            </a: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Helvetic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Helvetica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2FC63D0-FE50-EB43-815F-BF4DA8C0728E}" type="slidenum">
              <a:rPr lang="en-US" sz="1200"/>
              <a:pPr/>
              <a:t>15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01543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What is a P-value?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The P-value is (a bound) on the probability that the </a:t>
            </a:r>
            <a:r>
              <a:rPr lang="ja-JP" altLang="en-US" dirty="0">
                <a:latin typeface="Helvetic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null hypothesis</a:t>
            </a:r>
            <a:r>
              <a:rPr lang="ja-JP" altLang="en-US" dirty="0">
                <a:latin typeface="Helvetic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is true,</a:t>
            </a: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Calculated by calculating 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statistics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using the data and testing the probability of observing those statistics, or ones more extreme, given a sample of the same size distributed according to the null hypothesis,</a:t>
            </a: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Intuitively: </a:t>
            </a:r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</a:rPr>
              <a:t>P-value is the probability of a false positive result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(aka </a:t>
            </a:r>
            <a:r>
              <a:rPr lang="ja-JP" altLang="en-US" dirty="0">
                <a:latin typeface="Helvetic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Type I error</a:t>
            </a:r>
            <a:r>
              <a:rPr lang="ja-JP" altLang="en-US" dirty="0">
                <a:latin typeface="Helvetic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2FC63D0-FE50-EB43-815F-BF4DA8C0728E}" type="slidenum">
              <a:rPr lang="en-US" sz="1200"/>
              <a:pPr/>
              <a:t>16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54251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A t-test is commonly used to determine whether the mean of </a:t>
            </a:r>
            <a:r>
              <a:rPr lang="en-US" dirty="0" smtClean="0">
                <a:latin typeface="Arial"/>
                <a:cs typeface="Arial"/>
              </a:rPr>
              <a:t>a population</a:t>
            </a:r>
            <a:r>
              <a:rPr lang="en-US" dirty="0">
                <a:latin typeface="Arial"/>
                <a:cs typeface="Arial"/>
              </a:rPr>
              <a:t> significantly differs from a specific value (called the </a:t>
            </a:r>
            <a:r>
              <a:rPr lang="en-US" i="1" dirty="0">
                <a:latin typeface="Arial"/>
                <a:cs typeface="Arial"/>
              </a:rPr>
              <a:t>hypothesized mean</a:t>
            </a:r>
            <a:r>
              <a:rPr lang="en-US" dirty="0">
                <a:latin typeface="Arial"/>
                <a:cs typeface="Arial"/>
              </a:rPr>
              <a:t>) or from the mean of another population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96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A7ADA1C-73F4-924F-999B-852F4FF561E7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-test</a:t>
            </a:r>
          </a:p>
        </p:txBody>
      </p:sp>
      <p:grpSp>
        <p:nvGrpSpPr>
          <p:cNvPr id="13317" name="Group 73"/>
          <p:cNvGrpSpPr>
            <a:grpSpLocks/>
          </p:cNvGrpSpPr>
          <p:nvPr/>
        </p:nvGrpSpPr>
        <p:grpSpPr bwMode="auto">
          <a:xfrm>
            <a:off x="381000" y="4648200"/>
            <a:ext cx="2133600" cy="1371600"/>
            <a:chOff x="2160" y="2736"/>
            <a:chExt cx="1344" cy="864"/>
          </a:xfrm>
        </p:grpSpPr>
        <p:sp>
          <p:nvSpPr>
            <p:cNvPr id="13366" name="Line 4"/>
            <p:cNvSpPr>
              <a:spLocks noChangeShapeType="1"/>
            </p:cNvSpPr>
            <p:nvPr/>
          </p:nvSpPr>
          <p:spPr bwMode="auto">
            <a:xfrm>
              <a:off x="2160" y="2736"/>
              <a:ext cx="0" cy="86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7" name="Line 5"/>
            <p:cNvSpPr>
              <a:spLocks noChangeShapeType="1"/>
            </p:cNvSpPr>
            <p:nvPr/>
          </p:nvSpPr>
          <p:spPr bwMode="auto">
            <a:xfrm>
              <a:off x="2160" y="3600"/>
              <a:ext cx="57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8" name="Line 6"/>
            <p:cNvSpPr>
              <a:spLocks noChangeShapeType="1"/>
            </p:cNvSpPr>
            <p:nvPr/>
          </p:nvSpPr>
          <p:spPr bwMode="auto">
            <a:xfrm>
              <a:off x="2736" y="3600"/>
              <a:ext cx="76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9" name="Line 7"/>
            <p:cNvSpPr>
              <a:spLocks noChangeShapeType="1"/>
            </p:cNvSpPr>
            <p:nvPr/>
          </p:nvSpPr>
          <p:spPr bwMode="auto">
            <a:xfrm flipV="1">
              <a:off x="3504" y="2736"/>
              <a:ext cx="0" cy="86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0" name="Oval 8"/>
            <p:cNvSpPr>
              <a:spLocks noChangeArrowheads="1"/>
            </p:cNvSpPr>
            <p:nvPr/>
          </p:nvSpPr>
          <p:spPr bwMode="auto">
            <a:xfrm>
              <a:off x="2208" y="3408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1" name="Oval 9"/>
            <p:cNvSpPr>
              <a:spLocks noChangeArrowheads="1"/>
            </p:cNvSpPr>
            <p:nvPr/>
          </p:nvSpPr>
          <p:spPr bwMode="auto">
            <a:xfrm>
              <a:off x="2448" y="2976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2" name="Oval 10"/>
            <p:cNvSpPr>
              <a:spLocks noChangeArrowheads="1"/>
            </p:cNvSpPr>
            <p:nvPr/>
          </p:nvSpPr>
          <p:spPr bwMode="auto">
            <a:xfrm>
              <a:off x="2832" y="3264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3" name="Oval 11"/>
            <p:cNvSpPr>
              <a:spLocks noChangeArrowheads="1"/>
            </p:cNvSpPr>
            <p:nvPr/>
          </p:nvSpPr>
          <p:spPr bwMode="auto">
            <a:xfrm>
              <a:off x="3120" y="3216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4" name="Oval 12"/>
            <p:cNvSpPr>
              <a:spLocks noChangeArrowheads="1"/>
            </p:cNvSpPr>
            <p:nvPr/>
          </p:nvSpPr>
          <p:spPr bwMode="auto">
            <a:xfrm>
              <a:off x="2544" y="3264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5" name="Oval 13"/>
            <p:cNvSpPr>
              <a:spLocks noChangeArrowheads="1"/>
            </p:cNvSpPr>
            <p:nvPr/>
          </p:nvSpPr>
          <p:spPr bwMode="auto">
            <a:xfrm>
              <a:off x="2976" y="3408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6" name="Oval 14"/>
            <p:cNvSpPr>
              <a:spLocks noChangeArrowheads="1"/>
            </p:cNvSpPr>
            <p:nvPr/>
          </p:nvSpPr>
          <p:spPr bwMode="auto">
            <a:xfrm>
              <a:off x="2256" y="3120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7" name="Oval 15"/>
            <p:cNvSpPr>
              <a:spLocks noChangeArrowheads="1"/>
            </p:cNvSpPr>
            <p:nvPr/>
          </p:nvSpPr>
          <p:spPr bwMode="auto">
            <a:xfrm>
              <a:off x="2400" y="3408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8" name="Oval 16"/>
            <p:cNvSpPr>
              <a:spLocks noChangeArrowheads="1"/>
            </p:cNvSpPr>
            <p:nvPr/>
          </p:nvSpPr>
          <p:spPr bwMode="auto">
            <a:xfrm>
              <a:off x="3168" y="2928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9" name="Oval 17"/>
            <p:cNvSpPr>
              <a:spLocks noChangeArrowheads="1"/>
            </p:cNvSpPr>
            <p:nvPr/>
          </p:nvSpPr>
          <p:spPr bwMode="auto">
            <a:xfrm>
              <a:off x="2640" y="2976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0" name="Oval 18"/>
            <p:cNvSpPr>
              <a:spLocks noChangeArrowheads="1"/>
            </p:cNvSpPr>
            <p:nvPr/>
          </p:nvSpPr>
          <p:spPr bwMode="auto">
            <a:xfrm>
              <a:off x="2832" y="2832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1" name="Oval 19"/>
            <p:cNvSpPr>
              <a:spLocks noChangeArrowheads="1"/>
            </p:cNvSpPr>
            <p:nvPr/>
          </p:nvSpPr>
          <p:spPr bwMode="auto">
            <a:xfrm>
              <a:off x="2256" y="2880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2" name="Oval 20"/>
            <p:cNvSpPr>
              <a:spLocks noChangeArrowheads="1"/>
            </p:cNvSpPr>
            <p:nvPr/>
          </p:nvSpPr>
          <p:spPr bwMode="auto">
            <a:xfrm>
              <a:off x="2448" y="3168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3" name="Oval 21"/>
            <p:cNvSpPr>
              <a:spLocks noChangeArrowheads="1"/>
            </p:cNvSpPr>
            <p:nvPr/>
          </p:nvSpPr>
          <p:spPr bwMode="auto">
            <a:xfrm>
              <a:off x="2736" y="3408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4" name="Oval 22"/>
            <p:cNvSpPr>
              <a:spLocks noChangeArrowheads="1"/>
            </p:cNvSpPr>
            <p:nvPr/>
          </p:nvSpPr>
          <p:spPr bwMode="auto">
            <a:xfrm>
              <a:off x="2592" y="2784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5" name="Oval 23"/>
            <p:cNvSpPr>
              <a:spLocks noChangeArrowheads="1"/>
            </p:cNvSpPr>
            <p:nvPr/>
          </p:nvSpPr>
          <p:spPr bwMode="auto">
            <a:xfrm>
              <a:off x="2688" y="3120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6" name="Oval 24"/>
            <p:cNvSpPr>
              <a:spLocks noChangeArrowheads="1"/>
            </p:cNvSpPr>
            <p:nvPr/>
          </p:nvSpPr>
          <p:spPr bwMode="auto">
            <a:xfrm>
              <a:off x="3024" y="2832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7" name="Oval 25"/>
            <p:cNvSpPr>
              <a:spLocks noChangeArrowheads="1"/>
            </p:cNvSpPr>
            <p:nvPr/>
          </p:nvSpPr>
          <p:spPr bwMode="auto">
            <a:xfrm>
              <a:off x="2400" y="2784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8" name="Oval 26"/>
            <p:cNvSpPr>
              <a:spLocks noChangeArrowheads="1"/>
            </p:cNvSpPr>
            <p:nvPr/>
          </p:nvSpPr>
          <p:spPr bwMode="auto">
            <a:xfrm>
              <a:off x="2928" y="3120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9" name="Oval 27"/>
            <p:cNvSpPr>
              <a:spLocks noChangeArrowheads="1"/>
            </p:cNvSpPr>
            <p:nvPr/>
          </p:nvSpPr>
          <p:spPr bwMode="auto">
            <a:xfrm>
              <a:off x="3024" y="3024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18" name="Group 74"/>
          <p:cNvGrpSpPr>
            <a:grpSpLocks/>
          </p:cNvGrpSpPr>
          <p:nvPr/>
        </p:nvGrpSpPr>
        <p:grpSpPr bwMode="auto">
          <a:xfrm>
            <a:off x="609600" y="1905000"/>
            <a:ext cx="1724025" cy="828675"/>
            <a:chOff x="663" y="2033"/>
            <a:chExt cx="1086" cy="522"/>
          </a:xfrm>
        </p:grpSpPr>
        <p:grpSp>
          <p:nvGrpSpPr>
            <p:cNvPr id="13355" name="Group 48"/>
            <p:cNvGrpSpPr>
              <a:grpSpLocks/>
            </p:cNvGrpSpPr>
            <p:nvPr/>
          </p:nvGrpSpPr>
          <p:grpSpPr bwMode="auto">
            <a:xfrm>
              <a:off x="672" y="2064"/>
              <a:ext cx="1056" cy="480"/>
              <a:chOff x="240" y="1920"/>
              <a:chExt cx="1056" cy="480"/>
            </a:xfrm>
          </p:grpSpPr>
          <p:sp>
            <p:nvSpPr>
              <p:cNvPr id="13361" name="Oval 30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2" name="Oval 31"/>
              <p:cNvSpPr>
                <a:spLocks noChangeArrowheads="1"/>
              </p:cNvSpPr>
              <p:nvPr/>
            </p:nvSpPr>
            <p:spPr bwMode="auto">
              <a:xfrm>
                <a:off x="624" y="206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3" name="Oval 32"/>
              <p:cNvSpPr>
                <a:spLocks noChangeArrowheads="1"/>
              </p:cNvSpPr>
              <p:nvPr/>
            </p:nvSpPr>
            <p:spPr bwMode="auto">
              <a:xfrm>
                <a:off x="816" y="1920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4" name="Oval 33"/>
              <p:cNvSpPr>
                <a:spLocks noChangeArrowheads="1"/>
              </p:cNvSpPr>
              <p:nvPr/>
            </p:nvSpPr>
            <p:spPr bwMode="auto">
              <a:xfrm>
                <a:off x="240" y="1968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5" name="Oval 34"/>
              <p:cNvSpPr>
                <a:spLocks noChangeArrowheads="1"/>
              </p:cNvSpPr>
              <p:nvPr/>
            </p:nvSpPr>
            <p:spPr bwMode="auto">
              <a:xfrm>
                <a:off x="432" y="2256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56" name="Text Box 50"/>
            <p:cNvSpPr txBox="1">
              <a:spLocks noChangeArrowheads="1"/>
            </p:cNvSpPr>
            <p:nvPr/>
          </p:nvSpPr>
          <p:spPr bwMode="auto">
            <a:xfrm>
              <a:off x="1571" y="2142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1">
                  <a:solidFill>
                    <a:schemeClr val="hlink"/>
                  </a:solidFill>
                </a:rPr>
                <a:t>6</a:t>
              </a:r>
            </a:p>
          </p:txBody>
        </p:sp>
        <p:sp>
          <p:nvSpPr>
            <p:cNvPr id="13357" name="Text Box 51"/>
            <p:cNvSpPr txBox="1">
              <a:spLocks noChangeArrowheads="1"/>
            </p:cNvSpPr>
            <p:nvPr/>
          </p:nvSpPr>
          <p:spPr bwMode="auto">
            <a:xfrm>
              <a:off x="1037" y="219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1">
                  <a:solidFill>
                    <a:schemeClr val="hlink"/>
                  </a:solidFill>
                </a:rPr>
                <a:t>6</a:t>
              </a:r>
            </a:p>
          </p:txBody>
        </p:sp>
        <p:sp>
          <p:nvSpPr>
            <p:cNvPr id="13358" name="Text Box 52"/>
            <p:cNvSpPr txBox="1">
              <a:spLocks noChangeArrowheads="1"/>
            </p:cNvSpPr>
            <p:nvPr/>
          </p:nvSpPr>
          <p:spPr bwMode="auto">
            <a:xfrm>
              <a:off x="1227" y="203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1">
                  <a:solidFill>
                    <a:schemeClr val="hlink"/>
                  </a:solidFill>
                </a:rPr>
                <a:t>7</a:t>
              </a:r>
            </a:p>
          </p:txBody>
        </p:sp>
        <p:sp>
          <p:nvSpPr>
            <p:cNvPr id="13359" name="Text Box 53"/>
            <p:cNvSpPr txBox="1">
              <a:spLocks noChangeArrowheads="1"/>
            </p:cNvSpPr>
            <p:nvPr/>
          </p:nvSpPr>
          <p:spPr bwMode="auto">
            <a:xfrm>
              <a:off x="855" y="236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1">
                  <a:solidFill>
                    <a:schemeClr val="hlink"/>
                  </a:solidFill>
                </a:rPr>
                <a:t>7</a:t>
              </a:r>
            </a:p>
          </p:txBody>
        </p:sp>
        <p:sp>
          <p:nvSpPr>
            <p:cNvPr id="13360" name="Text Box 54"/>
            <p:cNvSpPr txBox="1">
              <a:spLocks noChangeArrowheads="1"/>
            </p:cNvSpPr>
            <p:nvPr/>
          </p:nvSpPr>
          <p:spPr bwMode="auto">
            <a:xfrm>
              <a:off x="663" y="209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1">
                  <a:solidFill>
                    <a:schemeClr val="hlink"/>
                  </a:solidFill>
                </a:rPr>
                <a:t>5</a:t>
              </a:r>
            </a:p>
          </p:txBody>
        </p:sp>
      </p:grpSp>
      <p:grpSp>
        <p:nvGrpSpPr>
          <p:cNvPr id="13319" name="Group 75"/>
          <p:cNvGrpSpPr>
            <a:grpSpLocks/>
          </p:cNvGrpSpPr>
          <p:nvPr/>
        </p:nvGrpSpPr>
        <p:grpSpPr bwMode="auto">
          <a:xfrm>
            <a:off x="1828800" y="2895600"/>
            <a:ext cx="1727200" cy="1300163"/>
            <a:chOff x="4260" y="1901"/>
            <a:chExt cx="1088" cy="819"/>
          </a:xfrm>
        </p:grpSpPr>
        <p:grpSp>
          <p:nvGrpSpPr>
            <p:cNvPr id="13328" name="Group 49"/>
            <p:cNvGrpSpPr>
              <a:grpSpLocks/>
            </p:cNvGrpSpPr>
            <p:nvPr/>
          </p:nvGrpSpPr>
          <p:grpSpPr bwMode="auto">
            <a:xfrm>
              <a:off x="4272" y="1920"/>
              <a:ext cx="1056" cy="768"/>
              <a:chOff x="4128" y="1872"/>
              <a:chExt cx="1056" cy="768"/>
            </a:xfrm>
          </p:grpSpPr>
          <p:sp>
            <p:nvSpPr>
              <p:cNvPr id="13342" name="Oval 35"/>
              <p:cNvSpPr>
                <a:spLocks noChangeArrowheads="1"/>
              </p:cNvSpPr>
              <p:nvPr/>
            </p:nvSpPr>
            <p:spPr bwMode="auto">
              <a:xfrm>
                <a:off x="4128" y="2496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3" name="Oval 36"/>
              <p:cNvSpPr>
                <a:spLocks noChangeArrowheads="1"/>
              </p:cNvSpPr>
              <p:nvPr/>
            </p:nvSpPr>
            <p:spPr bwMode="auto">
              <a:xfrm>
                <a:off x="4368" y="2064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4" name="Oval 37"/>
              <p:cNvSpPr>
                <a:spLocks noChangeArrowheads="1"/>
              </p:cNvSpPr>
              <p:nvPr/>
            </p:nvSpPr>
            <p:spPr bwMode="auto">
              <a:xfrm>
                <a:off x="4752" y="2352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5" name="Oval 38"/>
              <p:cNvSpPr>
                <a:spLocks noChangeArrowheads="1"/>
              </p:cNvSpPr>
              <p:nvPr/>
            </p:nvSpPr>
            <p:spPr bwMode="auto">
              <a:xfrm>
                <a:off x="5040" y="2304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6" name="Oval 39"/>
              <p:cNvSpPr>
                <a:spLocks noChangeArrowheads="1"/>
              </p:cNvSpPr>
              <p:nvPr/>
            </p:nvSpPr>
            <p:spPr bwMode="auto">
              <a:xfrm>
                <a:off x="4464" y="2352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7" name="Oval 40"/>
              <p:cNvSpPr>
                <a:spLocks noChangeArrowheads="1"/>
              </p:cNvSpPr>
              <p:nvPr/>
            </p:nvSpPr>
            <p:spPr bwMode="auto">
              <a:xfrm>
                <a:off x="4896" y="2496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8" name="Oval 41"/>
              <p:cNvSpPr>
                <a:spLocks noChangeArrowheads="1"/>
              </p:cNvSpPr>
              <p:nvPr/>
            </p:nvSpPr>
            <p:spPr bwMode="auto">
              <a:xfrm>
                <a:off x="4176" y="2208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9" name="Oval 42"/>
              <p:cNvSpPr>
                <a:spLocks noChangeArrowheads="1"/>
              </p:cNvSpPr>
              <p:nvPr/>
            </p:nvSpPr>
            <p:spPr bwMode="auto">
              <a:xfrm>
                <a:off x="4320" y="2496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0" name="Oval 43"/>
              <p:cNvSpPr>
                <a:spLocks noChangeArrowheads="1"/>
              </p:cNvSpPr>
              <p:nvPr/>
            </p:nvSpPr>
            <p:spPr bwMode="auto">
              <a:xfrm>
                <a:off x="4656" y="2496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1" name="Oval 44"/>
              <p:cNvSpPr>
                <a:spLocks noChangeArrowheads="1"/>
              </p:cNvSpPr>
              <p:nvPr/>
            </p:nvSpPr>
            <p:spPr bwMode="auto">
              <a:xfrm>
                <a:off x="4512" y="1872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2" name="Oval 45"/>
              <p:cNvSpPr>
                <a:spLocks noChangeArrowheads="1"/>
              </p:cNvSpPr>
              <p:nvPr/>
            </p:nvSpPr>
            <p:spPr bwMode="auto">
              <a:xfrm>
                <a:off x="4608" y="2208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3" name="Oval 46"/>
              <p:cNvSpPr>
                <a:spLocks noChangeArrowheads="1"/>
              </p:cNvSpPr>
              <p:nvPr/>
            </p:nvSpPr>
            <p:spPr bwMode="auto">
              <a:xfrm>
                <a:off x="4320" y="1872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4" name="Oval 47"/>
              <p:cNvSpPr>
                <a:spLocks noChangeArrowheads="1"/>
              </p:cNvSpPr>
              <p:nvPr/>
            </p:nvSpPr>
            <p:spPr bwMode="auto">
              <a:xfrm>
                <a:off x="4848" y="2208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29" name="Text Box 55"/>
            <p:cNvSpPr txBox="1">
              <a:spLocks noChangeArrowheads="1"/>
            </p:cNvSpPr>
            <p:nvPr/>
          </p:nvSpPr>
          <p:spPr bwMode="auto">
            <a:xfrm>
              <a:off x="4300" y="223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3330" name="Text Box 56"/>
            <p:cNvSpPr txBox="1">
              <a:spLocks noChangeArrowheads="1"/>
            </p:cNvSpPr>
            <p:nvPr/>
          </p:nvSpPr>
          <p:spPr bwMode="auto">
            <a:xfrm>
              <a:off x="4504" y="2095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3331" name="Text Box 57"/>
            <p:cNvSpPr txBox="1">
              <a:spLocks noChangeArrowheads="1"/>
            </p:cNvSpPr>
            <p:nvPr/>
          </p:nvSpPr>
          <p:spPr bwMode="auto">
            <a:xfrm>
              <a:off x="4260" y="2521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3332" name="Text Box 58"/>
            <p:cNvSpPr txBox="1">
              <a:spLocks noChangeArrowheads="1"/>
            </p:cNvSpPr>
            <p:nvPr/>
          </p:nvSpPr>
          <p:spPr bwMode="auto">
            <a:xfrm>
              <a:off x="4450" y="2522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1">
                  <a:solidFill>
                    <a:schemeClr val="hlink"/>
                  </a:solidFill>
                </a:rPr>
                <a:t>2</a:t>
              </a:r>
            </a:p>
          </p:txBody>
        </p:sp>
        <p:sp>
          <p:nvSpPr>
            <p:cNvPr id="13333" name="Text Box 59"/>
            <p:cNvSpPr txBox="1">
              <a:spLocks noChangeArrowheads="1"/>
            </p:cNvSpPr>
            <p:nvPr/>
          </p:nvSpPr>
          <p:spPr bwMode="auto">
            <a:xfrm>
              <a:off x="4591" y="2384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1">
                  <a:solidFill>
                    <a:schemeClr val="hlink"/>
                  </a:solidFill>
                </a:rPr>
                <a:t>2</a:t>
              </a:r>
            </a:p>
          </p:txBody>
        </p:sp>
        <p:sp>
          <p:nvSpPr>
            <p:cNvPr id="13334" name="Text Box 60"/>
            <p:cNvSpPr txBox="1">
              <a:spLocks noChangeArrowheads="1"/>
            </p:cNvSpPr>
            <p:nvPr/>
          </p:nvSpPr>
          <p:spPr bwMode="auto">
            <a:xfrm>
              <a:off x="4732" y="2246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3335" name="Text Box 61"/>
            <p:cNvSpPr txBox="1">
              <a:spLocks noChangeArrowheads="1"/>
            </p:cNvSpPr>
            <p:nvPr/>
          </p:nvSpPr>
          <p:spPr bwMode="auto">
            <a:xfrm>
              <a:off x="4999" y="2522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3336" name="Text Box 62"/>
            <p:cNvSpPr txBox="1">
              <a:spLocks noChangeArrowheads="1"/>
            </p:cNvSpPr>
            <p:nvPr/>
          </p:nvSpPr>
          <p:spPr bwMode="auto">
            <a:xfrm>
              <a:off x="4969" y="224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3337" name="Text Box 63"/>
            <p:cNvSpPr txBox="1">
              <a:spLocks noChangeArrowheads="1"/>
            </p:cNvSpPr>
            <p:nvPr/>
          </p:nvSpPr>
          <p:spPr bwMode="auto">
            <a:xfrm>
              <a:off x="4642" y="191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3338" name="Text Box 64"/>
            <p:cNvSpPr txBox="1">
              <a:spLocks noChangeArrowheads="1"/>
            </p:cNvSpPr>
            <p:nvPr/>
          </p:nvSpPr>
          <p:spPr bwMode="auto">
            <a:xfrm>
              <a:off x="4459" y="1901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3339" name="Text Box 65"/>
            <p:cNvSpPr txBox="1">
              <a:spLocks noChangeArrowheads="1"/>
            </p:cNvSpPr>
            <p:nvPr/>
          </p:nvSpPr>
          <p:spPr bwMode="auto">
            <a:xfrm>
              <a:off x="4789" y="2528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3340" name="Text Box 66"/>
            <p:cNvSpPr txBox="1">
              <a:spLocks noChangeArrowheads="1"/>
            </p:cNvSpPr>
            <p:nvPr/>
          </p:nvSpPr>
          <p:spPr bwMode="auto">
            <a:xfrm>
              <a:off x="4885" y="239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3341" name="Text Box 67"/>
            <p:cNvSpPr txBox="1">
              <a:spLocks noChangeArrowheads="1"/>
            </p:cNvSpPr>
            <p:nvPr/>
          </p:nvSpPr>
          <p:spPr bwMode="auto">
            <a:xfrm>
              <a:off x="5170" y="2351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1">
                  <a:solidFill>
                    <a:schemeClr val="hlink"/>
                  </a:solidFill>
                </a:rPr>
                <a:t>0</a:t>
              </a:r>
            </a:p>
          </p:txBody>
        </p:sp>
      </p:grpSp>
      <p:sp>
        <p:nvSpPr>
          <p:cNvPr id="13320" name="Text Box 68"/>
          <p:cNvSpPr txBox="1">
            <a:spLocks noChangeArrowheads="1"/>
          </p:cNvSpPr>
          <p:nvPr/>
        </p:nvSpPr>
        <p:spPr bwMode="auto">
          <a:xfrm>
            <a:off x="2438400" y="1508125"/>
            <a:ext cx="162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Gene scores</a:t>
            </a:r>
          </a:p>
        </p:txBody>
      </p:sp>
      <p:sp>
        <p:nvSpPr>
          <p:cNvPr id="13321" name="Line 70"/>
          <p:cNvSpPr>
            <a:spLocks noChangeShapeType="1"/>
          </p:cNvSpPr>
          <p:nvPr/>
        </p:nvSpPr>
        <p:spPr bwMode="auto">
          <a:xfrm flipH="1">
            <a:off x="2209800" y="1905000"/>
            <a:ext cx="762000" cy="304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Line 71"/>
          <p:cNvSpPr>
            <a:spLocks noChangeShapeType="1"/>
          </p:cNvSpPr>
          <p:nvPr/>
        </p:nvSpPr>
        <p:spPr bwMode="auto">
          <a:xfrm flipH="1">
            <a:off x="2590800" y="1905000"/>
            <a:ext cx="533400" cy="1143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AutoShape 76"/>
          <p:cNvSpPr>
            <a:spLocks noChangeArrowheads="1"/>
          </p:cNvSpPr>
          <p:nvPr/>
        </p:nvSpPr>
        <p:spPr bwMode="auto">
          <a:xfrm>
            <a:off x="914400" y="2895600"/>
            <a:ext cx="304800" cy="1524000"/>
          </a:xfrm>
          <a:prstGeom prst="upArrow">
            <a:avLst>
              <a:gd name="adj1" fmla="val 50000"/>
              <a:gd name="adj2" fmla="val 1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3324" name="AutoShape 77"/>
          <p:cNvSpPr>
            <a:spLocks noChangeArrowheads="1"/>
          </p:cNvSpPr>
          <p:nvPr/>
        </p:nvSpPr>
        <p:spPr bwMode="auto">
          <a:xfrm>
            <a:off x="1447800" y="3505200"/>
            <a:ext cx="304800" cy="914400"/>
          </a:xfrm>
          <a:custGeom>
            <a:avLst/>
            <a:gdLst>
              <a:gd name="T0" fmla="*/ 599748873 w 21600"/>
              <a:gd name="T1" fmla="*/ 0 h 21600"/>
              <a:gd name="T2" fmla="*/ 599748873 w 21600"/>
              <a:gd name="T3" fmla="*/ 2147483647 h 21600"/>
              <a:gd name="T4" fmla="*/ 128348355 w 21600"/>
              <a:gd name="T5" fmla="*/ 2147483647 h 21600"/>
              <a:gd name="T6" fmla="*/ 856442309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3325" name="Picture 78" descr="his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2114550"/>
            <a:ext cx="492442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6" name="Text Box 29"/>
          <p:cNvSpPr txBox="1">
            <a:spLocks noChangeArrowheads="1"/>
          </p:cNvSpPr>
          <p:nvPr/>
        </p:nvSpPr>
        <p:spPr bwMode="auto">
          <a:xfrm>
            <a:off x="4927600" y="1889125"/>
            <a:ext cx="292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Gene score distributions</a:t>
            </a:r>
          </a:p>
        </p:txBody>
      </p:sp>
      <p:sp>
        <p:nvSpPr>
          <p:cNvPr id="13327" name="Text Box 79"/>
          <p:cNvSpPr txBox="1">
            <a:spLocks noChangeArrowheads="1"/>
          </p:cNvSpPr>
          <p:nvPr/>
        </p:nvSpPr>
        <p:spPr bwMode="auto">
          <a:xfrm>
            <a:off x="3352800" y="4921508"/>
            <a:ext cx="5181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/>
              <a:t>Question:</a:t>
            </a:r>
            <a:r>
              <a:rPr lang="en-US" i="1"/>
              <a:t>  How likely are the observed differences between the two distributions due to chance?</a:t>
            </a:r>
          </a:p>
        </p:txBody>
      </p:sp>
    </p:spTree>
    <p:extLst>
      <p:ext uri="{BB962C8B-B14F-4D97-AF65-F5344CB8AC3E}">
        <p14:creationId xmlns:p14="http://schemas.microsoft.com/office/powerpoint/2010/main" val="1074937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298F126-00A7-7247-A74A-95C9C4093B7A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ORA using the T-test</a:t>
            </a:r>
          </a:p>
        </p:txBody>
      </p:sp>
      <p:pic>
        <p:nvPicPr>
          <p:cNvPr id="1030" name="Picture 73" descr="his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2114550"/>
            <a:ext cx="492442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74"/>
          <p:cNvSpPr txBox="1">
            <a:spLocks noChangeArrowheads="1"/>
          </p:cNvSpPr>
          <p:nvPr/>
        </p:nvSpPr>
        <p:spPr bwMode="auto">
          <a:xfrm>
            <a:off x="4927600" y="1889125"/>
            <a:ext cx="292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Gene score distributions</a:t>
            </a:r>
          </a:p>
        </p:txBody>
      </p:sp>
      <p:sp>
        <p:nvSpPr>
          <p:cNvPr id="1032" name="Text Box 76"/>
          <p:cNvSpPr txBox="1">
            <a:spLocks noChangeArrowheads="1"/>
          </p:cNvSpPr>
          <p:nvPr/>
        </p:nvSpPr>
        <p:spPr bwMode="auto">
          <a:xfrm>
            <a:off x="381000" y="1752600"/>
            <a:ext cx="4016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/>
              <a:t>Answer:</a:t>
            </a:r>
            <a:r>
              <a:rPr lang="en-US" i="1"/>
              <a:t>  Two-tailed T-test</a:t>
            </a:r>
          </a:p>
        </p:txBody>
      </p:sp>
      <p:sp>
        <p:nvSpPr>
          <p:cNvPr id="1033" name="Text Box 78"/>
          <p:cNvSpPr txBox="1">
            <a:spLocks noChangeArrowheads="1"/>
          </p:cNvSpPr>
          <p:nvPr/>
        </p:nvSpPr>
        <p:spPr bwMode="auto">
          <a:xfrm>
            <a:off x="533400" y="2286000"/>
            <a:ext cx="2030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Black:  </a:t>
            </a:r>
            <a:r>
              <a:rPr lang="en-US" sz="2000" i="1"/>
              <a:t>N</a:t>
            </a:r>
            <a:r>
              <a:rPr lang="en-US" sz="2000" i="1" baseline="-25000"/>
              <a:t>1</a:t>
            </a:r>
            <a:r>
              <a:rPr lang="en-US" sz="2000"/>
              <a:t>=500</a:t>
            </a:r>
            <a:endParaRPr lang="en-US" sz="2000" baseline="-25000"/>
          </a:p>
        </p:txBody>
      </p:sp>
      <p:sp>
        <p:nvSpPr>
          <p:cNvPr id="1034" name="Text Box 79"/>
          <p:cNvSpPr txBox="1">
            <a:spLocks noChangeArrowheads="1"/>
          </p:cNvSpPr>
          <p:nvPr/>
        </p:nvSpPr>
        <p:spPr bwMode="auto">
          <a:xfrm>
            <a:off x="609600" y="3352800"/>
            <a:ext cx="207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Red:   </a:t>
            </a:r>
            <a:r>
              <a:rPr lang="en-US" sz="2000" i="1">
                <a:solidFill>
                  <a:srgbClr val="FF0000"/>
                </a:solidFill>
              </a:rPr>
              <a:t>N</a:t>
            </a:r>
            <a:r>
              <a:rPr lang="en-US" sz="2000" i="1" baseline="-25000">
                <a:solidFill>
                  <a:srgbClr val="FF0000"/>
                </a:solidFill>
              </a:rPr>
              <a:t>2</a:t>
            </a:r>
            <a:r>
              <a:rPr lang="en-US" sz="2000" i="1">
                <a:solidFill>
                  <a:srgbClr val="FF0000"/>
                </a:solidFill>
              </a:rPr>
              <a:t>=4500</a:t>
            </a:r>
          </a:p>
        </p:txBody>
      </p:sp>
      <p:sp>
        <p:nvSpPr>
          <p:cNvPr id="1035" name="Text Box 80"/>
          <p:cNvSpPr txBox="1">
            <a:spLocks noChangeArrowheads="1"/>
          </p:cNvSpPr>
          <p:nvPr/>
        </p:nvSpPr>
        <p:spPr bwMode="auto">
          <a:xfrm>
            <a:off x="838200" y="2667000"/>
            <a:ext cx="2111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Mean:  </a:t>
            </a:r>
            <a:r>
              <a:rPr lang="en-US" sz="2000" i="1"/>
              <a:t>m</a:t>
            </a:r>
            <a:r>
              <a:rPr lang="en-US" sz="2000" i="1" baseline="-25000"/>
              <a:t>1</a:t>
            </a:r>
            <a:r>
              <a:rPr lang="en-US" sz="2000"/>
              <a:t> = 1.1  </a:t>
            </a:r>
          </a:p>
          <a:p>
            <a:r>
              <a:rPr lang="en-US" sz="2000"/>
              <a:t>Std:      </a:t>
            </a:r>
            <a:r>
              <a:rPr lang="en-US" sz="2000" i="1"/>
              <a:t>s</a:t>
            </a:r>
            <a:r>
              <a:rPr lang="en-US" sz="2000" i="1" baseline="-25000"/>
              <a:t>1</a:t>
            </a:r>
            <a:r>
              <a:rPr lang="en-US" sz="2000"/>
              <a:t> = 0.9</a:t>
            </a:r>
          </a:p>
        </p:txBody>
      </p:sp>
      <p:sp>
        <p:nvSpPr>
          <p:cNvPr id="1036" name="Text Box 82"/>
          <p:cNvSpPr txBox="1">
            <a:spLocks noChangeArrowheads="1"/>
          </p:cNvSpPr>
          <p:nvPr/>
        </p:nvSpPr>
        <p:spPr bwMode="auto">
          <a:xfrm>
            <a:off x="365125" y="4722813"/>
            <a:ext cx="13589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accent2"/>
                </a:solidFill>
              </a:rPr>
              <a:t>T-statistic =</a:t>
            </a:r>
          </a:p>
          <a:p>
            <a:r>
              <a:rPr lang="en-US" sz="1800">
                <a:solidFill>
                  <a:schemeClr val="accent2"/>
                </a:solidFill>
              </a:rPr>
              <a:t>	</a:t>
            </a:r>
          </a:p>
          <a:p>
            <a:r>
              <a:rPr lang="en-US" sz="18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037" name="Text Box 83"/>
          <p:cNvSpPr txBox="1">
            <a:spLocks noChangeArrowheads="1"/>
          </p:cNvSpPr>
          <p:nvPr/>
        </p:nvSpPr>
        <p:spPr bwMode="auto">
          <a:xfrm>
            <a:off x="930275" y="3733800"/>
            <a:ext cx="20415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FF0000"/>
                </a:solidFill>
              </a:rPr>
              <a:t>Mean: </a:t>
            </a:r>
            <a:r>
              <a:rPr lang="en-US" sz="2000" i="1">
                <a:solidFill>
                  <a:srgbClr val="FF0000"/>
                </a:solidFill>
              </a:rPr>
              <a:t>m</a:t>
            </a:r>
            <a:r>
              <a:rPr lang="en-US" sz="2000" i="1" baseline="-25000">
                <a:solidFill>
                  <a:srgbClr val="FF0000"/>
                </a:solidFill>
              </a:rPr>
              <a:t>1</a:t>
            </a:r>
            <a:r>
              <a:rPr lang="en-US" sz="2000">
                <a:solidFill>
                  <a:srgbClr val="FF0000"/>
                </a:solidFill>
              </a:rPr>
              <a:t> = 4.9  </a:t>
            </a:r>
          </a:p>
          <a:p>
            <a:r>
              <a:rPr lang="en-US" sz="2000">
                <a:solidFill>
                  <a:srgbClr val="FF0000"/>
                </a:solidFill>
              </a:rPr>
              <a:t>Std:      </a:t>
            </a:r>
            <a:r>
              <a:rPr lang="en-US" sz="2000" i="1">
                <a:solidFill>
                  <a:srgbClr val="FF0000"/>
                </a:solidFill>
              </a:rPr>
              <a:t>s</a:t>
            </a:r>
            <a:r>
              <a:rPr lang="en-US" sz="2000" i="1" baseline="-25000">
                <a:solidFill>
                  <a:srgbClr val="FF0000"/>
                </a:solidFill>
              </a:rPr>
              <a:t>1</a:t>
            </a:r>
            <a:r>
              <a:rPr lang="en-US" sz="2000">
                <a:solidFill>
                  <a:srgbClr val="FF0000"/>
                </a:solidFill>
              </a:rPr>
              <a:t> = 1.0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681163" y="4545013"/>
          <a:ext cx="11366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6" name="Equation" r:id="rId5" imgW="723600" imgH="685800" progId="Equation.3">
                  <p:embed/>
                </p:oleObj>
              </mc:Choice>
              <mc:Fallback>
                <p:oleObj name="Equation" r:id="rId5" imgW="7236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4545013"/>
                        <a:ext cx="113665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" name="Rectangle 86"/>
          <p:cNvSpPr>
            <a:spLocks noChangeArrowheads="1"/>
          </p:cNvSpPr>
          <p:nvPr/>
        </p:nvSpPr>
        <p:spPr bwMode="auto">
          <a:xfrm>
            <a:off x="1524000" y="5610225"/>
            <a:ext cx="979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= -88.5</a:t>
            </a:r>
          </a:p>
        </p:txBody>
      </p:sp>
      <p:sp>
        <p:nvSpPr>
          <p:cNvPr id="1039" name="Text Box 75"/>
          <p:cNvSpPr txBox="1">
            <a:spLocks noChangeArrowheads="1"/>
          </p:cNvSpPr>
          <p:nvPr/>
        </p:nvSpPr>
        <p:spPr bwMode="auto">
          <a:xfrm>
            <a:off x="5095976" y="4876800"/>
            <a:ext cx="3792438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1" dirty="0"/>
              <a:t>Formal Question:</a:t>
            </a:r>
            <a:r>
              <a:rPr lang="en-US" sz="2000" i="1" dirty="0"/>
              <a:t>  What is the probability of observing the T-statistic or one more extreme if the means of the two distributions were the same?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17813" y="4545013"/>
            <a:ext cx="1981169" cy="369332"/>
          </a:xfrm>
          <a:prstGeom prst="rect">
            <a:avLst/>
          </a:prstGeom>
          <a:solidFill>
            <a:srgbClr val="69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Arial"/>
                <a:cs typeface="Arial"/>
              </a:rPr>
              <a:t>Strength of signal</a:t>
            </a:r>
            <a:endParaRPr lang="en-US" dirty="0">
              <a:solidFill>
                <a:srgbClr val="3366FF"/>
              </a:solidFill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7813" y="4985960"/>
            <a:ext cx="1865640" cy="646331"/>
          </a:xfrm>
          <a:prstGeom prst="rect">
            <a:avLst/>
          </a:prstGeom>
          <a:solidFill>
            <a:srgbClr val="69FFFF"/>
          </a:solidFill>
          <a:ln>
            <a:solidFill>
              <a:srgbClr val="3399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3366FF"/>
                </a:solidFill>
                <a:latin typeface="Arial"/>
                <a:cs typeface="Arial"/>
              </a:rPr>
              <a:t>The surrounding </a:t>
            </a:r>
          </a:p>
          <a:p>
            <a:pPr algn="ctr"/>
            <a:r>
              <a:rPr lang="en-US" dirty="0" smtClean="0">
                <a:solidFill>
                  <a:srgbClr val="3366FF"/>
                </a:solidFill>
                <a:latin typeface="Arial"/>
                <a:cs typeface="Arial"/>
              </a:rPr>
              <a:t>noise </a:t>
            </a:r>
            <a:endParaRPr lang="en-US" dirty="0">
              <a:solidFill>
                <a:srgbClr val="3366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7750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1C03F8F-7254-B445-A378-34E8EA58F11B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>
                <a:latin typeface="Helvetica" charset="0"/>
                <a:ea typeface="ＭＳ Ｐゴシック" charset="0"/>
                <a:cs typeface="ＭＳ Ｐゴシック" charset="0"/>
              </a:rPr>
              <a:t>Analyzing </a:t>
            </a:r>
            <a:r>
              <a:rPr lang="en-US" b="0" dirty="0">
                <a:latin typeface="Helvetica" charset="0"/>
                <a:ea typeface="ＭＳ Ｐゴシック" charset="0"/>
                <a:cs typeface="ＭＳ Ｐゴシック" charset="0"/>
              </a:rPr>
              <a:t>gene lists:  </a:t>
            </a:r>
            <a:r>
              <a:rPr lang="en-US" b="0" dirty="0" smtClean="0">
                <a:latin typeface="Helvetica" charset="0"/>
                <a:ea typeface="ＭＳ Ｐゴシック" charset="0"/>
                <a:cs typeface="ＭＳ Ｐゴシック" charset="0"/>
              </a:rPr>
              <a:t/>
            </a:r>
            <a:br>
              <a:rPr lang="en-US" b="0" dirty="0" smtClean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b="0" dirty="0" smtClean="0">
                <a:latin typeface="Helvetica" charset="0"/>
                <a:ea typeface="ＭＳ Ｐゴシック" charset="0"/>
                <a:cs typeface="ＭＳ Ｐゴシック" charset="0"/>
              </a:rPr>
              <a:t>over</a:t>
            </a:r>
            <a:r>
              <a:rPr lang="en-US" b="0" dirty="0">
                <a:latin typeface="Helvetica" charset="0"/>
                <a:ea typeface="ＭＳ Ｐゴシック" charset="0"/>
                <a:cs typeface="ＭＳ Ｐゴシック" charset="0"/>
              </a:rPr>
              <a:t>-representation </a:t>
            </a:r>
            <a:r>
              <a:rPr lang="en-US" b="0" dirty="0" smtClean="0">
                <a:latin typeface="Helvetica" charset="0"/>
                <a:ea typeface="ＭＳ Ｐゴシック" charset="0"/>
                <a:cs typeface="ＭＳ Ｐゴシック" charset="0"/>
              </a:rPr>
              <a:t>analysis</a:t>
            </a:r>
            <a:br>
              <a:rPr lang="en-US" b="0" dirty="0" smtClean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(ORA)</a:t>
            </a:r>
            <a:r>
              <a:rPr lang="en-US" b="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>
                <a:latin typeface="Helvetica" charset="0"/>
                <a:ea typeface="ＭＳ Ｐゴシック" charset="0"/>
                <a:cs typeface="ＭＳ Ｐゴシック" charset="0"/>
              </a:rPr>
              <a:t/>
            </a:r>
            <a:br>
              <a:rPr lang="en-US" b="0" dirty="0">
                <a:latin typeface="Helvetica" charset="0"/>
                <a:ea typeface="ＭＳ Ｐゴシック" charset="0"/>
                <a:cs typeface="ＭＳ Ｐゴシック" charset="0"/>
              </a:rPr>
            </a:br>
            <a:endParaRPr lang="en-US" b="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343400"/>
            <a:ext cx="7239000" cy="1752600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Interpreting Genes from OMICS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Studies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(microarray/RNA-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seq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ChIP-seq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Dnase-seq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/ATAC-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seq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etc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455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F23DFB0-830A-0F49-AA4C-7BC6D74AD9C5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ORA using the T-test</a:t>
            </a:r>
          </a:p>
        </p:txBody>
      </p:sp>
      <p:pic>
        <p:nvPicPr>
          <p:cNvPr id="2054" name="Picture 3" descr="his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2114550"/>
            <a:ext cx="492442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Text Box 4"/>
          <p:cNvSpPr txBox="1">
            <a:spLocks noChangeArrowheads="1"/>
          </p:cNvSpPr>
          <p:nvPr/>
        </p:nvSpPr>
        <p:spPr bwMode="auto">
          <a:xfrm>
            <a:off x="4927600" y="1889125"/>
            <a:ext cx="292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Gene score distributions</a:t>
            </a:r>
          </a:p>
        </p:txBody>
      </p:sp>
      <p:sp>
        <p:nvSpPr>
          <p:cNvPr id="2056" name="Text Box 10"/>
          <p:cNvSpPr txBox="1">
            <a:spLocks noChangeArrowheads="1"/>
          </p:cNvSpPr>
          <p:nvPr/>
        </p:nvSpPr>
        <p:spPr bwMode="auto">
          <a:xfrm>
            <a:off x="365125" y="4722813"/>
            <a:ext cx="13589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accent2"/>
                </a:solidFill>
              </a:rPr>
              <a:t>T-statistic =</a:t>
            </a:r>
          </a:p>
          <a:p>
            <a:r>
              <a:rPr lang="en-US" sz="1800">
                <a:solidFill>
                  <a:schemeClr val="accent2"/>
                </a:solidFill>
              </a:rPr>
              <a:t>	</a:t>
            </a:r>
          </a:p>
          <a:p>
            <a:r>
              <a:rPr lang="en-US" sz="1800">
                <a:solidFill>
                  <a:schemeClr val="accent2"/>
                </a:solidFill>
              </a:rPr>
              <a:t> 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681163" y="4545013"/>
          <a:ext cx="11366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3" name="Equation" r:id="rId5" imgW="723600" imgH="685800" progId="Equation.3">
                  <p:embed/>
                </p:oleObj>
              </mc:Choice>
              <mc:Fallback>
                <p:oleObj name="Equation" r:id="rId5" imgW="7236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4545013"/>
                        <a:ext cx="113665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Rectangle 13"/>
          <p:cNvSpPr>
            <a:spLocks noChangeArrowheads="1"/>
          </p:cNvSpPr>
          <p:nvPr/>
        </p:nvSpPr>
        <p:spPr bwMode="auto">
          <a:xfrm>
            <a:off x="1524000" y="5610225"/>
            <a:ext cx="979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= -88.5</a:t>
            </a:r>
          </a:p>
        </p:txBody>
      </p:sp>
      <p:pic>
        <p:nvPicPr>
          <p:cNvPr id="2058" name="Picture 14" descr="norma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33" b="3999"/>
          <a:stretch>
            <a:fillRect/>
          </a:stretch>
        </p:blipFill>
        <p:spPr bwMode="auto">
          <a:xfrm>
            <a:off x="838200" y="2617788"/>
            <a:ext cx="2514600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9" name="Text Box 15"/>
          <p:cNvSpPr txBox="1">
            <a:spLocks noChangeArrowheads="1"/>
          </p:cNvSpPr>
          <p:nvPr/>
        </p:nvSpPr>
        <p:spPr bwMode="auto">
          <a:xfrm>
            <a:off x="1301750" y="2193925"/>
            <a:ext cx="2722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T-distribution (d.o.f. N)</a:t>
            </a:r>
          </a:p>
        </p:txBody>
      </p:sp>
      <p:sp>
        <p:nvSpPr>
          <p:cNvPr id="2060" name="Text Box 28"/>
          <p:cNvSpPr txBox="1">
            <a:spLocks noChangeArrowheads="1"/>
          </p:cNvSpPr>
          <p:nvPr/>
        </p:nvSpPr>
        <p:spPr bwMode="auto">
          <a:xfrm rot="-5400000">
            <a:off x="-83343" y="2975769"/>
            <a:ext cx="1416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Probability density</a:t>
            </a:r>
          </a:p>
        </p:txBody>
      </p:sp>
      <p:sp>
        <p:nvSpPr>
          <p:cNvPr id="2061" name="Text Box 29"/>
          <p:cNvSpPr txBox="1">
            <a:spLocks noChangeArrowheads="1"/>
          </p:cNvSpPr>
          <p:nvPr/>
        </p:nvSpPr>
        <p:spPr bwMode="auto">
          <a:xfrm>
            <a:off x="1616075" y="4040188"/>
            <a:ext cx="836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T-statistic</a:t>
            </a:r>
          </a:p>
        </p:txBody>
      </p:sp>
      <p:sp>
        <p:nvSpPr>
          <p:cNvPr id="2062" name="Text Box 30"/>
          <p:cNvSpPr txBox="1">
            <a:spLocks noChangeArrowheads="1"/>
          </p:cNvSpPr>
          <p:nvPr/>
        </p:nvSpPr>
        <p:spPr bwMode="auto">
          <a:xfrm>
            <a:off x="1911350" y="3725863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0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904875" y="1711325"/>
            <a:ext cx="3124200" cy="2301875"/>
            <a:chOff x="570" y="1078"/>
            <a:chExt cx="1968" cy="1450"/>
          </a:xfrm>
        </p:grpSpPr>
        <p:sp>
          <p:nvSpPr>
            <p:cNvPr id="2065" name="Freeform 22"/>
            <p:cNvSpPr>
              <a:spLocks/>
            </p:cNvSpPr>
            <p:nvPr/>
          </p:nvSpPr>
          <p:spPr bwMode="auto">
            <a:xfrm>
              <a:off x="764" y="2262"/>
              <a:ext cx="182" cy="100"/>
            </a:xfrm>
            <a:custGeom>
              <a:avLst/>
              <a:gdLst>
                <a:gd name="T0" fmla="*/ 164 w 192"/>
                <a:gd name="T1" fmla="*/ 0 h 96"/>
                <a:gd name="T2" fmla="*/ 164 w 192"/>
                <a:gd name="T3" fmla="*/ 108 h 96"/>
                <a:gd name="T4" fmla="*/ 0 w 192"/>
                <a:gd name="T5" fmla="*/ 108 h 96"/>
                <a:gd name="T6" fmla="*/ 82 w 192"/>
                <a:gd name="T7" fmla="*/ 54 h 96"/>
                <a:gd name="T8" fmla="*/ 164 w 192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96"/>
                <a:gd name="T17" fmla="*/ 192 w 192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96">
                  <a:moveTo>
                    <a:pt x="192" y="0"/>
                  </a:moveTo>
                  <a:lnTo>
                    <a:pt x="192" y="96"/>
                  </a:lnTo>
                  <a:lnTo>
                    <a:pt x="0" y="96"/>
                  </a:lnTo>
                  <a:lnTo>
                    <a:pt x="9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6" name="Text Box 24"/>
            <p:cNvSpPr txBox="1">
              <a:spLocks noChangeArrowheads="1"/>
            </p:cNvSpPr>
            <p:nvPr/>
          </p:nvSpPr>
          <p:spPr bwMode="auto">
            <a:xfrm>
              <a:off x="570" y="1078"/>
              <a:ext cx="196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P-value = shaded area * 2</a:t>
              </a:r>
            </a:p>
            <a:p>
              <a:r>
                <a:rPr lang="en-US" sz="2000"/>
                <a:t>             </a:t>
              </a:r>
              <a:endParaRPr lang="en-US" sz="2000" baseline="30000"/>
            </a:p>
          </p:txBody>
        </p:sp>
        <p:sp>
          <p:nvSpPr>
            <p:cNvPr id="2067" name="Rectangle 31"/>
            <p:cNvSpPr>
              <a:spLocks noChangeArrowheads="1"/>
            </p:cNvSpPr>
            <p:nvPr/>
          </p:nvSpPr>
          <p:spPr bwMode="auto">
            <a:xfrm>
              <a:off x="768" y="2355"/>
              <a:ext cx="33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accent2"/>
                  </a:solidFill>
                </a:rPr>
                <a:t>-88.5</a:t>
              </a:r>
            </a:p>
          </p:txBody>
        </p:sp>
        <p:sp>
          <p:nvSpPr>
            <p:cNvPr id="2068" name="Line 32"/>
            <p:cNvSpPr>
              <a:spLocks noChangeShapeType="1"/>
            </p:cNvSpPr>
            <p:nvPr/>
          </p:nvSpPr>
          <p:spPr bwMode="auto">
            <a:xfrm>
              <a:off x="757" y="1374"/>
              <a:ext cx="107" cy="8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64" name="Text Box 75"/>
          <p:cNvSpPr txBox="1">
            <a:spLocks noChangeArrowheads="1"/>
          </p:cNvSpPr>
          <p:nvPr/>
        </p:nvSpPr>
        <p:spPr bwMode="auto">
          <a:xfrm>
            <a:off x="3962400" y="4876800"/>
            <a:ext cx="492601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1"/>
              <a:t>Formal Question:</a:t>
            </a:r>
            <a:r>
              <a:rPr lang="en-US" sz="2000" i="1"/>
              <a:t>  What is the probability of observing the T-statistic or one more extreme if the means of the two distributions were the same?</a:t>
            </a:r>
          </a:p>
        </p:txBody>
      </p:sp>
    </p:spTree>
    <p:extLst>
      <p:ext uri="{BB962C8B-B14F-4D97-AF65-F5344CB8AC3E}">
        <p14:creationId xmlns:p14="http://schemas.microsoft.com/office/powerpoint/2010/main" val="4259600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Statistically </a:t>
            </a:r>
            <a:r>
              <a:rPr lang="en-US" dirty="0" smtClean="0">
                <a:latin typeface="Arial"/>
                <a:cs typeface="Arial"/>
              </a:rPr>
              <a:t>Significant?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If </a:t>
            </a:r>
            <a:r>
              <a:rPr lang="en-US" dirty="0"/>
              <a:t>your t-test results don't achieve statistical significance, it could be for any of the following </a:t>
            </a:r>
            <a:r>
              <a:rPr lang="en-US" dirty="0" smtClean="0"/>
              <a:t>reasons:</a:t>
            </a:r>
          </a:p>
          <a:p>
            <a:pPr lvl="1"/>
            <a:r>
              <a:rPr lang="en-US" b="1" dirty="0" smtClean="0"/>
              <a:t>The</a:t>
            </a:r>
            <a:r>
              <a:rPr lang="en-US" b="1" dirty="0"/>
              <a:t> difference (signal) isn't large enough.</a:t>
            </a:r>
            <a:r>
              <a:rPr lang="en-US" dirty="0"/>
              <a:t> Nothing you can do about that, assuming that your study is properly designed and you've collected a representative sample.   </a:t>
            </a:r>
            <a:endParaRPr lang="en-US" dirty="0" smtClean="0"/>
          </a:p>
          <a:p>
            <a:pPr lvl="1"/>
            <a:r>
              <a:rPr lang="en-US" b="1" dirty="0" smtClean="0"/>
              <a:t>The </a:t>
            </a:r>
            <a:r>
              <a:rPr lang="en-US" b="1" dirty="0"/>
              <a:t>variation (noise) is too great.</a:t>
            </a:r>
            <a:r>
              <a:rPr lang="en-US" dirty="0"/>
              <a:t> This is why it's important to remove or account for extraneous sources of variation when you plan your analysis. For example, you could use a control chart to identify and eliminate sources of special-cause variation from your process</a:t>
            </a:r>
            <a:r>
              <a:rPr lang="en-US" i="1" dirty="0"/>
              <a:t> before</a:t>
            </a:r>
            <a:r>
              <a:rPr lang="en-US" dirty="0"/>
              <a:t> you collect data for a t-test on the process mean.  </a:t>
            </a:r>
            <a:endParaRPr lang="en-US" dirty="0" smtClean="0"/>
          </a:p>
          <a:p>
            <a:pPr lvl="1"/>
            <a:r>
              <a:rPr lang="en-US" b="1" dirty="0" smtClean="0"/>
              <a:t>The </a:t>
            </a:r>
            <a:r>
              <a:rPr lang="en-US" b="1" dirty="0"/>
              <a:t>sample is too small</a:t>
            </a:r>
            <a:r>
              <a:rPr lang="en-US" dirty="0"/>
              <a:t>. Remember the effect of variation is lessened by sample size. That means </a:t>
            </a:r>
            <a:r>
              <a:rPr lang="en-US" i="1" dirty="0"/>
              <a:t>for a given difference and a given amount of variation</a:t>
            </a:r>
            <a:r>
              <a:rPr lang="en-US" dirty="0"/>
              <a:t>, a larger sample is more likely to achieve statistical significance, as shown in this graph: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61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CF4250A-69A3-294E-B77F-8161AAFEC903}" type="slidenum">
              <a:rPr lang="en-US" sz="1200"/>
              <a:pPr/>
              <a:t>22</a:t>
            </a:fld>
            <a:endParaRPr lang="en-US" sz="12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Overview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Theory: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Review:  What is a P-value?  The good ole</a:t>
            </a:r>
            <a:r>
              <a:rPr lang="ja-JP" altLang="en-US" dirty="0">
                <a:latin typeface="Helvetica" charset="0"/>
                <a:ea typeface="ＭＳ Ｐゴシック" charset="0"/>
              </a:rPr>
              <a:t>’</a:t>
            </a:r>
            <a:r>
              <a:rPr lang="en-US" dirty="0">
                <a:latin typeface="Helvetica" charset="0"/>
                <a:ea typeface="ＭＳ Ｐゴシック" charset="0"/>
              </a:rPr>
              <a:t> T-test.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Fisher</a:t>
            </a:r>
            <a:r>
              <a:rPr lang="ja-JP" altLang="en-US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’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s Exact </a:t>
            </a:r>
            <a:r>
              <a:rPr lang="en-US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Test</a:t>
            </a:r>
          </a:p>
          <a:p>
            <a:pPr lvl="1"/>
            <a:r>
              <a:rPr lang="en-US" dirty="0" smtClean="0">
                <a:latin typeface="Helvetica" charset="0"/>
                <a:ea typeface="ＭＳ Ｐゴシック" charset="0"/>
              </a:rPr>
              <a:t>Enrichment </a:t>
            </a:r>
            <a:r>
              <a:rPr lang="en-US" dirty="0">
                <a:latin typeface="Helvetica" charset="0"/>
                <a:ea typeface="ＭＳ Ｐゴシック" charset="0"/>
              </a:rPr>
              <a:t>analysis with gene rankings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Correcting for multiple testing </a:t>
            </a: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Practice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Lab #1:  </a:t>
            </a:r>
            <a:r>
              <a:rPr lang="en-US" dirty="0" smtClean="0">
                <a:latin typeface="Helvetica" charset="0"/>
                <a:ea typeface="ＭＳ Ｐゴシック" charset="0"/>
              </a:rPr>
              <a:t>DAVID – GO enrichment analysis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Helvetica" charset="0"/>
                <a:ea typeface="ＭＳ Ｐゴシック" charset="0"/>
              </a:rPr>
              <a:t>Lab </a:t>
            </a:r>
            <a:r>
              <a:rPr lang="en-US" dirty="0">
                <a:latin typeface="Helvetica" charset="0"/>
                <a:ea typeface="ＭＳ Ｐゴシック" charset="0"/>
              </a:rPr>
              <a:t>#3:  Using GSEA to evaluate ranked lists</a:t>
            </a:r>
            <a:endParaRPr lang="en-US" dirty="0">
              <a:solidFill>
                <a:schemeClr val="hlink"/>
              </a:solidFill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804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Fisher’s exact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4384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Fisher's exact </a:t>
            </a:r>
            <a:r>
              <a:rPr lang="en-US" b="1" dirty="0" smtClean="0">
                <a:solidFill>
                  <a:srgbClr val="000000"/>
                </a:solidFill>
                <a:latin typeface="Arial"/>
                <a:cs typeface="Arial"/>
              </a:rPr>
              <a:t>test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is 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a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statistical significance test used in the analysis of contingency tables </a:t>
            </a:r>
          </a:p>
          <a:p>
            <a:r>
              <a:rPr lang="en-US" dirty="0">
                <a:latin typeface="Arial"/>
                <a:cs typeface="Arial"/>
              </a:rPr>
              <a:t>Fisher's exact test calculates deviance from the </a:t>
            </a:r>
            <a:r>
              <a:rPr lang="en-US" dirty="0" smtClean="0">
                <a:latin typeface="Arial"/>
                <a:cs typeface="Arial"/>
              </a:rPr>
              <a:t>null hypothesis, which holds that there is no bias in the data, or that the categorical variables have no correlation with each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17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3746295-5B84-5348-82CE-0BD5DB81EF61}" type="slidenum">
              <a:rPr lang="en-US" sz="1200"/>
              <a:pPr/>
              <a:t>24</a:t>
            </a:fld>
            <a:endParaRPr lang="en-US" sz="12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Fisher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 exact test: the bread and butter of ORA</a:t>
            </a:r>
            <a:br>
              <a:rPr lang="en-US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sz="2400">
                <a:latin typeface="Helvetica" charset="0"/>
                <a:ea typeface="ＭＳ Ｐゴシック" charset="0"/>
                <a:cs typeface="ＭＳ Ｐゴシック" charset="0"/>
              </a:rPr>
              <a:t>a.k.a., the hypergeometric test</a:t>
            </a:r>
          </a:p>
        </p:txBody>
      </p:sp>
      <p:sp>
        <p:nvSpPr>
          <p:cNvPr id="15365" name="Line 3"/>
          <p:cNvSpPr>
            <a:spLocks noChangeShapeType="1"/>
          </p:cNvSpPr>
          <p:nvPr/>
        </p:nvSpPr>
        <p:spPr bwMode="auto">
          <a:xfrm>
            <a:off x="882793" y="4343400"/>
            <a:ext cx="0" cy="1371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Line 4"/>
          <p:cNvSpPr>
            <a:spLocks noChangeShapeType="1"/>
          </p:cNvSpPr>
          <p:nvPr/>
        </p:nvSpPr>
        <p:spPr bwMode="auto">
          <a:xfrm>
            <a:off x="882793" y="5715000"/>
            <a:ext cx="914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" name="Line 5"/>
          <p:cNvSpPr>
            <a:spLocks noChangeShapeType="1"/>
          </p:cNvSpPr>
          <p:nvPr/>
        </p:nvSpPr>
        <p:spPr bwMode="auto">
          <a:xfrm>
            <a:off x="1797193" y="5715000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Line 6"/>
          <p:cNvSpPr>
            <a:spLocks noChangeShapeType="1"/>
          </p:cNvSpPr>
          <p:nvPr/>
        </p:nvSpPr>
        <p:spPr bwMode="auto">
          <a:xfrm flipV="1">
            <a:off x="3016393" y="4343400"/>
            <a:ext cx="0" cy="1371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Oval 7"/>
          <p:cNvSpPr>
            <a:spLocks noChangeArrowheads="1"/>
          </p:cNvSpPr>
          <p:nvPr/>
        </p:nvSpPr>
        <p:spPr bwMode="auto">
          <a:xfrm>
            <a:off x="958993" y="5410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Oval 8"/>
          <p:cNvSpPr>
            <a:spLocks noChangeArrowheads="1"/>
          </p:cNvSpPr>
          <p:nvPr/>
        </p:nvSpPr>
        <p:spPr bwMode="auto">
          <a:xfrm>
            <a:off x="1339993" y="47244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Oval 9"/>
          <p:cNvSpPr>
            <a:spLocks noChangeArrowheads="1"/>
          </p:cNvSpPr>
          <p:nvPr/>
        </p:nvSpPr>
        <p:spPr bwMode="auto">
          <a:xfrm>
            <a:off x="1949593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Oval 10"/>
          <p:cNvSpPr>
            <a:spLocks noChangeArrowheads="1"/>
          </p:cNvSpPr>
          <p:nvPr/>
        </p:nvSpPr>
        <p:spPr bwMode="auto">
          <a:xfrm>
            <a:off x="2406793" y="51054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Oval 11"/>
          <p:cNvSpPr>
            <a:spLocks noChangeArrowheads="1"/>
          </p:cNvSpPr>
          <p:nvPr/>
        </p:nvSpPr>
        <p:spPr bwMode="auto">
          <a:xfrm>
            <a:off x="1492393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Oval 12"/>
          <p:cNvSpPr>
            <a:spLocks noChangeArrowheads="1"/>
          </p:cNvSpPr>
          <p:nvPr/>
        </p:nvSpPr>
        <p:spPr bwMode="auto">
          <a:xfrm>
            <a:off x="2178193" y="5410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Oval 13"/>
          <p:cNvSpPr>
            <a:spLocks noChangeArrowheads="1"/>
          </p:cNvSpPr>
          <p:nvPr/>
        </p:nvSpPr>
        <p:spPr bwMode="auto">
          <a:xfrm>
            <a:off x="1035193" y="4953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Oval 14"/>
          <p:cNvSpPr>
            <a:spLocks noChangeArrowheads="1"/>
          </p:cNvSpPr>
          <p:nvPr/>
        </p:nvSpPr>
        <p:spPr bwMode="auto">
          <a:xfrm>
            <a:off x="1263793" y="5410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Oval 15"/>
          <p:cNvSpPr>
            <a:spLocks noChangeArrowheads="1"/>
          </p:cNvSpPr>
          <p:nvPr/>
        </p:nvSpPr>
        <p:spPr bwMode="auto">
          <a:xfrm>
            <a:off x="2482993" y="46482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Oval 16"/>
          <p:cNvSpPr>
            <a:spLocks noChangeArrowheads="1"/>
          </p:cNvSpPr>
          <p:nvPr/>
        </p:nvSpPr>
        <p:spPr bwMode="auto">
          <a:xfrm>
            <a:off x="1644793" y="47244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Oval 17"/>
          <p:cNvSpPr>
            <a:spLocks noChangeArrowheads="1"/>
          </p:cNvSpPr>
          <p:nvPr/>
        </p:nvSpPr>
        <p:spPr bwMode="auto">
          <a:xfrm>
            <a:off x="1949593" y="4495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Oval 18"/>
          <p:cNvSpPr>
            <a:spLocks noChangeArrowheads="1"/>
          </p:cNvSpPr>
          <p:nvPr/>
        </p:nvSpPr>
        <p:spPr bwMode="auto">
          <a:xfrm>
            <a:off x="1035193" y="45720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Oval 19"/>
          <p:cNvSpPr>
            <a:spLocks noChangeArrowheads="1"/>
          </p:cNvSpPr>
          <p:nvPr/>
        </p:nvSpPr>
        <p:spPr bwMode="auto">
          <a:xfrm>
            <a:off x="1339993" y="50292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Oval 20"/>
          <p:cNvSpPr>
            <a:spLocks noChangeArrowheads="1"/>
          </p:cNvSpPr>
          <p:nvPr/>
        </p:nvSpPr>
        <p:spPr bwMode="auto">
          <a:xfrm>
            <a:off x="1797193" y="5410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Oval 21"/>
          <p:cNvSpPr>
            <a:spLocks noChangeArrowheads="1"/>
          </p:cNvSpPr>
          <p:nvPr/>
        </p:nvSpPr>
        <p:spPr bwMode="auto">
          <a:xfrm>
            <a:off x="1568593" y="4419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Oval 22"/>
          <p:cNvSpPr>
            <a:spLocks noChangeArrowheads="1"/>
          </p:cNvSpPr>
          <p:nvPr/>
        </p:nvSpPr>
        <p:spPr bwMode="auto">
          <a:xfrm>
            <a:off x="1720993" y="4953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Oval 23"/>
          <p:cNvSpPr>
            <a:spLocks noChangeArrowheads="1"/>
          </p:cNvSpPr>
          <p:nvPr/>
        </p:nvSpPr>
        <p:spPr bwMode="auto">
          <a:xfrm>
            <a:off x="2254393" y="44958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Oval 24"/>
          <p:cNvSpPr>
            <a:spLocks noChangeArrowheads="1"/>
          </p:cNvSpPr>
          <p:nvPr/>
        </p:nvSpPr>
        <p:spPr bwMode="auto">
          <a:xfrm>
            <a:off x="1263793" y="4419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Oval 25"/>
          <p:cNvSpPr>
            <a:spLocks noChangeArrowheads="1"/>
          </p:cNvSpPr>
          <p:nvPr/>
        </p:nvSpPr>
        <p:spPr bwMode="auto">
          <a:xfrm>
            <a:off x="2101993" y="4953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Oval 26"/>
          <p:cNvSpPr>
            <a:spLocks noChangeArrowheads="1"/>
          </p:cNvSpPr>
          <p:nvPr/>
        </p:nvSpPr>
        <p:spPr bwMode="auto">
          <a:xfrm>
            <a:off x="2254393" y="4800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Text Box 27"/>
          <p:cNvSpPr txBox="1">
            <a:spLocks noChangeArrowheads="1"/>
          </p:cNvSpPr>
          <p:nvPr/>
        </p:nvSpPr>
        <p:spPr bwMode="auto">
          <a:xfrm>
            <a:off x="762000" y="5690914"/>
            <a:ext cx="33909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Background population:</a:t>
            </a:r>
          </a:p>
          <a:p>
            <a:r>
              <a:rPr lang="en-US" dirty="0"/>
              <a:t>500 black genes</a:t>
            </a:r>
            <a:r>
              <a:rPr lang="en-US" dirty="0">
                <a:solidFill>
                  <a:schemeClr val="accent2"/>
                </a:solidFill>
              </a:rPr>
              <a:t>, </a:t>
            </a:r>
          </a:p>
          <a:p>
            <a:r>
              <a:rPr lang="en-US" dirty="0">
                <a:solidFill>
                  <a:srgbClr val="FF0000"/>
                </a:solidFill>
              </a:rPr>
              <a:t>5000 red genes</a:t>
            </a:r>
          </a:p>
        </p:txBody>
      </p:sp>
      <p:sp>
        <p:nvSpPr>
          <p:cNvPr id="15390" name="Text Box 28"/>
          <p:cNvSpPr txBox="1">
            <a:spLocks noChangeArrowheads="1"/>
          </p:cNvSpPr>
          <p:nvPr/>
        </p:nvSpPr>
        <p:spPr bwMode="auto">
          <a:xfrm>
            <a:off x="381000" y="1533525"/>
            <a:ext cx="1387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Gene list</a:t>
            </a:r>
          </a:p>
        </p:txBody>
      </p:sp>
      <p:sp>
        <p:nvSpPr>
          <p:cNvPr id="15391" name="Oval 29"/>
          <p:cNvSpPr>
            <a:spLocks noChangeArrowheads="1"/>
          </p:cNvSpPr>
          <p:nvPr/>
        </p:nvSpPr>
        <p:spPr bwMode="auto">
          <a:xfrm>
            <a:off x="533400" y="3362325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2" name="Oval 30"/>
          <p:cNvSpPr>
            <a:spLocks noChangeArrowheads="1"/>
          </p:cNvSpPr>
          <p:nvPr/>
        </p:nvSpPr>
        <p:spPr bwMode="auto">
          <a:xfrm>
            <a:off x="533400" y="3057525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3" name="Oval 31"/>
          <p:cNvSpPr>
            <a:spLocks noChangeArrowheads="1"/>
          </p:cNvSpPr>
          <p:nvPr/>
        </p:nvSpPr>
        <p:spPr bwMode="auto">
          <a:xfrm>
            <a:off x="533400" y="2752725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4" name="Oval 32"/>
          <p:cNvSpPr>
            <a:spLocks noChangeArrowheads="1"/>
          </p:cNvSpPr>
          <p:nvPr/>
        </p:nvSpPr>
        <p:spPr bwMode="auto">
          <a:xfrm>
            <a:off x="533400" y="2143125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Oval 33"/>
          <p:cNvSpPr>
            <a:spLocks noChangeArrowheads="1"/>
          </p:cNvSpPr>
          <p:nvPr/>
        </p:nvSpPr>
        <p:spPr bwMode="auto">
          <a:xfrm>
            <a:off x="533400" y="244792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Rectangle 34"/>
          <p:cNvSpPr>
            <a:spLocks noChangeArrowheads="1"/>
          </p:cNvSpPr>
          <p:nvPr/>
        </p:nvSpPr>
        <p:spPr bwMode="auto">
          <a:xfrm>
            <a:off x="762000" y="2041525"/>
            <a:ext cx="10048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RRP6</a:t>
            </a:r>
          </a:p>
          <a:p>
            <a:r>
              <a:rPr lang="en-US" sz="2000"/>
              <a:t>MRD1</a:t>
            </a:r>
          </a:p>
          <a:p>
            <a:r>
              <a:rPr lang="en-US" sz="2000"/>
              <a:t>RRP7</a:t>
            </a:r>
          </a:p>
          <a:p>
            <a:r>
              <a:rPr lang="en-US" sz="2000"/>
              <a:t>RRP43</a:t>
            </a:r>
          </a:p>
          <a:p>
            <a:r>
              <a:rPr lang="en-US" sz="2000"/>
              <a:t>RRP42</a:t>
            </a:r>
          </a:p>
        </p:txBody>
      </p:sp>
      <p:sp>
        <p:nvSpPr>
          <p:cNvPr id="15397" name="Text Box 35"/>
          <p:cNvSpPr txBox="1">
            <a:spLocks noChangeArrowheads="1"/>
          </p:cNvSpPr>
          <p:nvPr/>
        </p:nvSpPr>
        <p:spPr bwMode="auto">
          <a:xfrm>
            <a:off x="3657600" y="2028825"/>
            <a:ext cx="4343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/>
              <a:t>Formal question:</a:t>
            </a:r>
            <a:r>
              <a:rPr lang="en-US" i="1"/>
              <a:t> What is the probability of finding 4 or more black genes in a random sample of 5 genes?</a:t>
            </a:r>
          </a:p>
        </p:txBody>
      </p:sp>
      <p:sp>
        <p:nvSpPr>
          <p:cNvPr id="15398" name="AutoShape 36"/>
          <p:cNvSpPr>
            <a:spLocks noChangeArrowheads="1"/>
          </p:cNvSpPr>
          <p:nvPr/>
        </p:nvSpPr>
        <p:spPr bwMode="auto">
          <a:xfrm flipH="1">
            <a:off x="1981200" y="2514600"/>
            <a:ext cx="762000" cy="1600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657271"/>
              </p:ext>
            </p:extLst>
          </p:nvPr>
        </p:nvGraphicFramePr>
        <p:xfrm>
          <a:off x="4820646" y="4065270"/>
          <a:ext cx="4323354" cy="229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5216"/>
                <a:gridCol w="1016046"/>
                <a:gridCol w="1016046"/>
                <a:gridCol w="101604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Black genes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 genes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Row 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Non-selected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5495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 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671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AD132A7-3190-BB4B-B4EB-50932F8E2A8C}" type="slidenum">
              <a:rPr lang="en-US" sz="1200"/>
              <a:pPr/>
              <a:t>25</a:t>
            </a:fld>
            <a:endParaRPr lang="en-US" sz="12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Fisher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 exact test cont.</a:t>
            </a:r>
          </a:p>
        </p:txBody>
      </p:sp>
      <p:sp>
        <p:nvSpPr>
          <p:cNvPr id="16389" name="Line 3"/>
          <p:cNvSpPr>
            <a:spLocks noChangeShapeType="1"/>
          </p:cNvSpPr>
          <p:nvPr/>
        </p:nvSpPr>
        <p:spPr bwMode="auto">
          <a:xfrm>
            <a:off x="1828800" y="4343400"/>
            <a:ext cx="0" cy="1371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" name="Line 4"/>
          <p:cNvSpPr>
            <a:spLocks noChangeShapeType="1"/>
          </p:cNvSpPr>
          <p:nvPr/>
        </p:nvSpPr>
        <p:spPr bwMode="auto">
          <a:xfrm>
            <a:off x="1828800" y="5715000"/>
            <a:ext cx="914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Line 5"/>
          <p:cNvSpPr>
            <a:spLocks noChangeShapeType="1"/>
          </p:cNvSpPr>
          <p:nvPr/>
        </p:nvSpPr>
        <p:spPr bwMode="auto">
          <a:xfrm>
            <a:off x="2743200" y="5715000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Line 6"/>
          <p:cNvSpPr>
            <a:spLocks noChangeShapeType="1"/>
          </p:cNvSpPr>
          <p:nvPr/>
        </p:nvSpPr>
        <p:spPr bwMode="auto">
          <a:xfrm flipV="1">
            <a:off x="3962400" y="4343400"/>
            <a:ext cx="0" cy="1371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Oval 7"/>
          <p:cNvSpPr>
            <a:spLocks noChangeArrowheads="1"/>
          </p:cNvSpPr>
          <p:nvPr/>
        </p:nvSpPr>
        <p:spPr bwMode="auto">
          <a:xfrm>
            <a:off x="1905000" y="5410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Oval 8"/>
          <p:cNvSpPr>
            <a:spLocks noChangeArrowheads="1"/>
          </p:cNvSpPr>
          <p:nvPr/>
        </p:nvSpPr>
        <p:spPr bwMode="auto">
          <a:xfrm>
            <a:off x="2286000" y="47244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Oval 9"/>
          <p:cNvSpPr>
            <a:spLocks noChangeArrowheads="1"/>
          </p:cNvSpPr>
          <p:nvPr/>
        </p:nvSpPr>
        <p:spPr bwMode="auto">
          <a:xfrm>
            <a:off x="28956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Oval 10"/>
          <p:cNvSpPr>
            <a:spLocks noChangeArrowheads="1"/>
          </p:cNvSpPr>
          <p:nvPr/>
        </p:nvSpPr>
        <p:spPr bwMode="auto">
          <a:xfrm>
            <a:off x="3352800" y="51054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Oval 11"/>
          <p:cNvSpPr>
            <a:spLocks noChangeArrowheads="1"/>
          </p:cNvSpPr>
          <p:nvPr/>
        </p:nvSpPr>
        <p:spPr bwMode="auto">
          <a:xfrm>
            <a:off x="24384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Oval 12"/>
          <p:cNvSpPr>
            <a:spLocks noChangeArrowheads="1"/>
          </p:cNvSpPr>
          <p:nvPr/>
        </p:nvSpPr>
        <p:spPr bwMode="auto">
          <a:xfrm>
            <a:off x="3124200" y="5410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Oval 13"/>
          <p:cNvSpPr>
            <a:spLocks noChangeArrowheads="1"/>
          </p:cNvSpPr>
          <p:nvPr/>
        </p:nvSpPr>
        <p:spPr bwMode="auto">
          <a:xfrm>
            <a:off x="1981200" y="4953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Oval 14"/>
          <p:cNvSpPr>
            <a:spLocks noChangeArrowheads="1"/>
          </p:cNvSpPr>
          <p:nvPr/>
        </p:nvSpPr>
        <p:spPr bwMode="auto">
          <a:xfrm>
            <a:off x="2209800" y="5410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Oval 15"/>
          <p:cNvSpPr>
            <a:spLocks noChangeArrowheads="1"/>
          </p:cNvSpPr>
          <p:nvPr/>
        </p:nvSpPr>
        <p:spPr bwMode="auto">
          <a:xfrm>
            <a:off x="3429000" y="46482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Oval 16"/>
          <p:cNvSpPr>
            <a:spLocks noChangeArrowheads="1"/>
          </p:cNvSpPr>
          <p:nvPr/>
        </p:nvSpPr>
        <p:spPr bwMode="auto">
          <a:xfrm>
            <a:off x="2590800" y="47244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Oval 17"/>
          <p:cNvSpPr>
            <a:spLocks noChangeArrowheads="1"/>
          </p:cNvSpPr>
          <p:nvPr/>
        </p:nvSpPr>
        <p:spPr bwMode="auto">
          <a:xfrm>
            <a:off x="2895600" y="4495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Oval 18"/>
          <p:cNvSpPr>
            <a:spLocks noChangeArrowheads="1"/>
          </p:cNvSpPr>
          <p:nvPr/>
        </p:nvSpPr>
        <p:spPr bwMode="auto">
          <a:xfrm>
            <a:off x="1981200" y="45720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Oval 19"/>
          <p:cNvSpPr>
            <a:spLocks noChangeArrowheads="1"/>
          </p:cNvSpPr>
          <p:nvPr/>
        </p:nvSpPr>
        <p:spPr bwMode="auto">
          <a:xfrm>
            <a:off x="2286000" y="50292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6" name="Oval 20"/>
          <p:cNvSpPr>
            <a:spLocks noChangeArrowheads="1"/>
          </p:cNvSpPr>
          <p:nvPr/>
        </p:nvSpPr>
        <p:spPr bwMode="auto">
          <a:xfrm>
            <a:off x="2743200" y="5410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7" name="Oval 21"/>
          <p:cNvSpPr>
            <a:spLocks noChangeArrowheads="1"/>
          </p:cNvSpPr>
          <p:nvPr/>
        </p:nvSpPr>
        <p:spPr bwMode="auto">
          <a:xfrm>
            <a:off x="2514600" y="4419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8" name="Oval 22"/>
          <p:cNvSpPr>
            <a:spLocks noChangeArrowheads="1"/>
          </p:cNvSpPr>
          <p:nvPr/>
        </p:nvSpPr>
        <p:spPr bwMode="auto">
          <a:xfrm>
            <a:off x="2727325" y="4891088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9" name="Oval 23"/>
          <p:cNvSpPr>
            <a:spLocks noChangeArrowheads="1"/>
          </p:cNvSpPr>
          <p:nvPr/>
        </p:nvSpPr>
        <p:spPr bwMode="auto">
          <a:xfrm>
            <a:off x="3200400" y="44958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0" name="Oval 24"/>
          <p:cNvSpPr>
            <a:spLocks noChangeArrowheads="1"/>
          </p:cNvSpPr>
          <p:nvPr/>
        </p:nvSpPr>
        <p:spPr bwMode="auto">
          <a:xfrm>
            <a:off x="2209800" y="4419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Oval 25"/>
          <p:cNvSpPr>
            <a:spLocks noChangeArrowheads="1"/>
          </p:cNvSpPr>
          <p:nvPr/>
        </p:nvSpPr>
        <p:spPr bwMode="auto">
          <a:xfrm>
            <a:off x="3048000" y="4953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2" name="Oval 26"/>
          <p:cNvSpPr>
            <a:spLocks noChangeArrowheads="1"/>
          </p:cNvSpPr>
          <p:nvPr/>
        </p:nvSpPr>
        <p:spPr bwMode="auto">
          <a:xfrm>
            <a:off x="3200400" y="4800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3" name="Text Box 27"/>
          <p:cNvSpPr txBox="1">
            <a:spLocks noChangeArrowheads="1"/>
          </p:cNvSpPr>
          <p:nvPr/>
        </p:nvSpPr>
        <p:spPr bwMode="auto">
          <a:xfrm>
            <a:off x="4191000" y="4495800"/>
            <a:ext cx="33909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Background population:</a:t>
            </a:r>
          </a:p>
          <a:p>
            <a:r>
              <a:rPr lang="en-US"/>
              <a:t>500 black genes</a:t>
            </a:r>
            <a:r>
              <a:rPr lang="en-US">
                <a:solidFill>
                  <a:schemeClr val="accent2"/>
                </a:solidFill>
              </a:rPr>
              <a:t>, </a:t>
            </a:r>
          </a:p>
          <a:p>
            <a:r>
              <a:rPr lang="en-US">
                <a:solidFill>
                  <a:srgbClr val="FF0000"/>
                </a:solidFill>
              </a:rPr>
              <a:t>5000 red genes</a:t>
            </a:r>
          </a:p>
        </p:txBody>
      </p:sp>
      <p:sp>
        <p:nvSpPr>
          <p:cNvPr id="16414" name="Text Box 28"/>
          <p:cNvSpPr txBox="1">
            <a:spLocks noChangeArrowheads="1"/>
          </p:cNvSpPr>
          <p:nvPr/>
        </p:nvSpPr>
        <p:spPr bwMode="auto">
          <a:xfrm>
            <a:off x="381000" y="1533525"/>
            <a:ext cx="1387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Gene list</a:t>
            </a:r>
          </a:p>
        </p:txBody>
      </p:sp>
      <p:sp>
        <p:nvSpPr>
          <p:cNvPr id="16415" name="Oval 29"/>
          <p:cNvSpPr>
            <a:spLocks noChangeArrowheads="1"/>
          </p:cNvSpPr>
          <p:nvPr/>
        </p:nvSpPr>
        <p:spPr bwMode="auto">
          <a:xfrm>
            <a:off x="533400" y="3362325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6" name="Oval 30"/>
          <p:cNvSpPr>
            <a:spLocks noChangeArrowheads="1"/>
          </p:cNvSpPr>
          <p:nvPr/>
        </p:nvSpPr>
        <p:spPr bwMode="auto">
          <a:xfrm>
            <a:off x="533400" y="3057525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7" name="Oval 31"/>
          <p:cNvSpPr>
            <a:spLocks noChangeArrowheads="1"/>
          </p:cNvSpPr>
          <p:nvPr/>
        </p:nvSpPr>
        <p:spPr bwMode="auto">
          <a:xfrm>
            <a:off x="533400" y="2752725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8" name="Oval 32"/>
          <p:cNvSpPr>
            <a:spLocks noChangeArrowheads="1"/>
          </p:cNvSpPr>
          <p:nvPr/>
        </p:nvSpPr>
        <p:spPr bwMode="auto">
          <a:xfrm>
            <a:off x="533400" y="2143125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9" name="Oval 33"/>
          <p:cNvSpPr>
            <a:spLocks noChangeArrowheads="1"/>
          </p:cNvSpPr>
          <p:nvPr/>
        </p:nvSpPr>
        <p:spPr bwMode="auto">
          <a:xfrm>
            <a:off x="533400" y="244792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0" name="Rectangle 34"/>
          <p:cNvSpPr>
            <a:spLocks noChangeArrowheads="1"/>
          </p:cNvSpPr>
          <p:nvPr/>
        </p:nvSpPr>
        <p:spPr bwMode="auto">
          <a:xfrm>
            <a:off x="762000" y="2041525"/>
            <a:ext cx="10048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RRP6</a:t>
            </a:r>
          </a:p>
          <a:p>
            <a:r>
              <a:rPr lang="en-US" sz="2000"/>
              <a:t>MRD1</a:t>
            </a:r>
          </a:p>
          <a:p>
            <a:r>
              <a:rPr lang="en-US" sz="2000"/>
              <a:t>RRP7</a:t>
            </a:r>
          </a:p>
          <a:p>
            <a:r>
              <a:rPr lang="en-US" sz="2000"/>
              <a:t>RRP43</a:t>
            </a:r>
          </a:p>
          <a:p>
            <a:r>
              <a:rPr lang="en-US" sz="2000"/>
              <a:t>RRP42</a:t>
            </a:r>
          </a:p>
        </p:txBody>
      </p:sp>
      <p:sp>
        <p:nvSpPr>
          <p:cNvPr id="16421" name="AutoShape 36"/>
          <p:cNvSpPr>
            <a:spLocks noChangeArrowheads="1"/>
          </p:cNvSpPr>
          <p:nvPr/>
        </p:nvSpPr>
        <p:spPr bwMode="auto">
          <a:xfrm flipH="1">
            <a:off x="1981200" y="2514600"/>
            <a:ext cx="762000" cy="1600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6422" name="Picture 38" descr="his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828800"/>
            <a:ext cx="42957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7654925" y="2438400"/>
            <a:ext cx="1260475" cy="609600"/>
            <a:chOff x="4822" y="1536"/>
            <a:chExt cx="794" cy="384"/>
          </a:xfrm>
        </p:grpSpPr>
        <p:sp>
          <p:nvSpPr>
            <p:cNvPr id="16432" name="Text Box 42"/>
            <p:cNvSpPr txBox="1">
              <a:spLocks noChangeArrowheads="1"/>
            </p:cNvSpPr>
            <p:nvPr/>
          </p:nvSpPr>
          <p:spPr bwMode="auto">
            <a:xfrm>
              <a:off x="4822" y="1536"/>
              <a:ext cx="7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2"/>
                  </a:solidFill>
                </a:rPr>
                <a:t>P-value</a:t>
              </a:r>
            </a:p>
          </p:txBody>
        </p:sp>
        <p:sp>
          <p:nvSpPr>
            <p:cNvPr id="16433" name="AutoShape 43"/>
            <p:cNvSpPr>
              <a:spLocks/>
            </p:cNvSpPr>
            <p:nvPr/>
          </p:nvSpPr>
          <p:spPr bwMode="auto">
            <a:xfrm rot="-5400000">
              <a:off x="5160" y="1464"/>
              <a:ext cx="144" cy="768"/>
            </a:xfrm>
            <a:prstGeom prst="rightBrace">
              <a:avLst>
                <a:gd name="adj1" fmla="val 44444"/>
                <a:gd name="adj2" fmla="val 50000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4191000" y="1524000"/>
            <a:ext cx="3352800" cy="533400"/>
            <a:chOff x="2640" y="960"/>
            <a:chExt cx="2112" cy="336"/>
          </a:xfrm>
        </p:grpSpPr>
        <p:sp>
          <p:nvSpPr>
            <p:cNvPr id="16430" name="AutoShape 44"/>
            <p:cNvSpPr>
              <a:spLocks/>
            </p:cNvSpPr>
            <p:nvPr/>
          </p:nvSpPr>
          <p:spPr bwMode="auto">
            <a:xfrm rot="-5400000">
              <a:off x="3648" y="192"/>
              <a:ext cx="96" cy="2112"/>
            </a:xfrm>
            <a:prstGeom prst="rightBrace">
              <a:avLst>
                <a:gd name="adj1" fmla="val 183333"/>
                <a:gd name="adj2" fmla="val 50000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1" name="Text Box 45"/>
            <p:cNvSpPr txBox="1">
              <a:spLocks noChangeArrowheads="1"/>
            </p:cNvSpPr>
            <p:nvPr/>
          </p:nvSpPr>
          <p:spPr bwMode="auto">
            <a:xfrm>
              <a:off x="3033" y="960"/>
              <a:ext cx="14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2"/>
                  </a:solidFill>
                </a:rPr>
                <a:t>Null distribution</a:t>
              </a:r>
            </a:p>
          </p:txBody>
        </p:sp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6232525" y="2971800"/>
            <a:ext cx="2813050" cy="1143000"/>
            <a:chOff x="3926" y="1872"/>
            <a:chExt cx="1772" cy="720"/>
          </a:xfrm>
        </p:grpSpPr>
        <p:sp>
          <p:nvSpPr>
            <p:cNvPr id="16426" name="Text Box 41"/>
            <p:cNvSpPr txBox="1">
              <a:spLocks noChangeArrowheads="1"/>
            </p:cNvSpPr>
            <p:nvPr/>
          </p:nvSpPr>
          <p:spPr bwMode="auto">
            <a:xfrm>
              <a:off x="3926" y="1872"/>
              <a:ext cx="17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Answer = 4.6 x 10</a:t>
              </a:r>
              <a:r>
                <a:rPr lang="en-US" baseline="30000"/>
                <a:t>-4</a:t>
              </a:r>
            </a:p>
          </p:txBody>
        </p:sp>
        <p:grpSp>
          <p:nvGrpSpPr>
            <p:cNvPr id="16427" name="Group 47"/>
            <p:cNvGrpSpPr>
              <a:grpSpLocks/>
            </p:cNvGrpSpPr>
            <p:nvPr/>
          </p:nvGrpSpPr>
          <p:grpSpPr bwMode="auto">
            <a:xfrm>
              <a:off x="4080" y="2160"/>
              <a:ext cx="720" cy="432"/>
              <a:chOff x="4080" y="2160"/>
              <a:chExt cx="720" cy="432"/>
            </a:xfrm>
          </p:grpSpPr>
          <p:sp>
            <p:nvSpPr>
              <p:cNvPr id="16428" name="Oval 39"/>
              <p:cNvSpPr>
                <a:spLocks noChangeArrowheads="1"/>
              </p:cNvSpPr>
              <p:nvPr/>
            </p:nvSpPr>
            <p:spPr bwMode="auto">
              <a:xfrm>
                <a:off x="4080" y="2304"/>
                <a:ext cx="72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9" name="Line 46"/>
              <p:cNvSpPr>
                <a:spLocks noChangeShapeType="1"/>
              </p:cNvSpPr>
              <p:nvPr/>
            </p:nvSpPr>
            <p:spPr bwMode="auto">
              <a:xfrm flipV="1">
                <a:off x="4560" y="2160"/>
                <a:ext cx="4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6638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63E213E-34E6-7A43-A880-A27A1760C7C5}" type="slidenum">
              <a:rPr lang="en-US" sz="1200"/>
              <a:pPr/>
              <a:t>26</a:t>
            </a:fld>
            <a:endParaRPr lang="en-US" sz="12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What have we learned?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latin typeface="Helvetica" charset="0"/>
                <a:ea typeface="ＭＳ Ｐゴシック" charset="0"/>
                <a:cs typeface="ＭＳ Ｐゴシック" charset="0"/>
              </a:rPr>
              <a:t>Fisher</a:t>
            </a:r>
            <a:r>
              <a:rPr lang="ja-JP" altLang="en-US" sz="2400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sz="2400">
                <a:latin typeface="Helvetica" charset="0"/>
                <a:ea typeface="ＭＳ Ｐゴシック" charset="0"/>
                <a:cs typeface="ＭＳ Ｐゴシック" charset="0"/>
              </a:rPr>
              <a:t>s exact test is used for ORA of gene lists for a single type of annotation,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Helvetica" charset="0"/>
                <a:ea typeface="ＭＳ Ｐゴシック" charset="0"/>
                <a:cs typeface="ＭＳ Ｐゴシック" charset="0"/>
              </a:rPr>
              <a:t>P-value for Fisher</a:t>
            </a:r>
            <a:r>
              <a:rPr lang="ja-JP" altLang="en-US" sz="2400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sz="2400">
                <a:latin typeface="Helvetica" charset="0"/>
                <a:ea typeface="ＭＳ Ｐゴシック" charset="0"/>
                <a:cs typeface="ＭＳ Ｐゴシック" charset="0"/>
              </a:rPr>
              <a:t>s exact test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Helvetica" charset="0"/>
                <a:ea typeface="ＭＳ Ｐゴシック" charset="0"/>
              </a:rPr>
              <a:t>is </a:t>
            </a:r>
            <a:r>
              <a:rPr lang="ja-JP" altLang="en-US" sz="2000">
                <a:latin typeface="Helvetica" charset="0"/>
                <a:ea typeface="ＭＳ Ｐゴシック" charset="0"/>
              </a:rPr>
              <a:t>“</a:t>
            </a:r>
            <a:r>
              <a:rPr lang="en-US" sz="2000">
                <a:latin typeface="Helvetica" charset="0"/>
                <a:ea typeface="ＭＳ Ｐゴシック" charset="0"/>
              </a:rPr>
              <a:t>the probability that a random draw of the same size as the gene list from the background population would produce the observed number of annotations in the gene list or more.</a:t>
            </a:r>
            <a:r>
              <a:rPr lang="ja-JP" altLang="en-US" sz="2000">
                <a:latin typeface="Helvetica" charset="0"/>
                <a:ea typeface="ＭＳ Ｐゴシック" charset="0"/>
              </a:rPr>
              <a:t>”</a:t>
            </a:r>
            <a:r>
              <a:rPr lang="en-US" sz="2000">
                <a:latin typeface="Helvetica" charset="0"/>
                <a:ea typeface="ＭＳ Ｐゴシック" charset="0"/>
              </a:rPr>
              <a:t>,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Helvetica" charset="0"/>
                <a:ea typeface="ＭＳ Ｐゴシック" charset="0"/>
              </a:rPr>
              <a:t>and depends on </a:t>
            </a:r>
            <a:r>
              <a:rPr lang="en-US" sz="2000">
                <a:solidFill>
                  <a:schemeClr val="accent2"/>
                </a:solidFill>
                <a:latin typeface="Helvetica" charset="0"/>
                <a:ea typeface="ＭＳ Ｐゴシック" charset="0"/>
              </a:rPr>
              <a:t>size of both gene list and background population</a:t>
            </a:r>
            <a:r>
              <a:rPr lang="en-US" sz="2000">
                <a:latin typeface="Helvetica" charset="0"/>
                <a:ea typeface="ＭＳ Ｐゴシック" charset="0"/>
              </a:rPr>
              <a:t> as well and </a:t>
            </a:r>
            <a:r>
              <a:rPr lang="en-US" sz="2000">
                <a:solidFill>
                  <a:schemeClr val="accent2"/>
                </a:solidFill>
                <a:latin typeface="Helvetica" charset="0"/>
                <a:ea typeface="ＭＳ Ｐゴシック" charset="0"/>
              </a:rPr>
              <a:t># of black genes in gene list and background.</a:t>
            </a:r>
          </a:p>
          <a:p>
            <a:pPr>
              <a:lnSpc>
                <a:spcPct val="90000"/>
              </a:lnSpc>
            </a:pPr>
            <a:endParaRPr lang="en-US" sz="2400">
              <a:solidFill>
                <a:schemeClr val="accent2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671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Arial"/>
                <a:cs typeface="Arial"/>
              </a:rPr>
              <a:t>Calculation for Fisher's Exact Test: An interactive calculation tool for Fisher's </a:t>
            </a:r>
            <a:r>
              <a:rPr lang="en-US" sz="2800" dirty="0" smtClean="0">
                <a:latin typeface="Arial"/>
                <a:cs typeface="Arial"/>
              </a:rPr>
              <a:t>exact </a:t>
            </a:r>
            <a:r>
              <a:rPr lang="en-US" sz="2800" dirty="0">
                <a:latin typeface="Arial"/>
                <a:cs typeface="Arial"/>
              </a:rPr>
              <a:t>probability test for 2 x 2 tables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http://quantpsy.org/fisher/</a:t>
            </a:r>
            <a:r>
              <a:rPr lang="en-US" dirty="0" smtClean="0">
                <a:hlinkClick r:id="rId2"/>
              </a:rPr>
              <a:t>fisher.htm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89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E20A14-A907-794B-B802-D52BD9ADCF7D}" type="slidenum">
              <a:rPr lang="en-US" sz="1200"/>
              <a:pPr/>
              <a:t>28</a:t>
            </a:fld>
            <a:endParaRPr lang="en-US" sz="12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Overview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Theory: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Review:  What is a P-value? </a:t>
            </a:r>
            <a:r>
              <a:rPr lang="en-US" dirty="0" smtClean="0">
                <a:latin typeface="Helvetica" charset="0"/>
                <a:ea typeface="ＭＳ Ｐゴシック" charset="0"/>
              </a:rPr>
              <a:t>T</a:t>
            </a:r>
            <a:r>
              <a:rPr lang="en-US" dirty="0">
                <a:latin typeface="Helvetica" charset="0"/>
                <a:ea typeface="ＭＳ Ｐゴシック" charset="0"/>
              </a:rPr>
              <a:t>-test.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Fisher</a:t>
            </a:r>
            <a:r>
              <a:rPr lang="ja-JP" altLang="en-US" dirty="0">
                <a:latin typeface="Helvetica" charset="0"/>
                <a:ea typeface="ＭＳ Ｐゴシック" charset="0"/>
              </a:rPr>
              <a:t>’</a:t>
            </a:r>
            <a:r>
              <a:rPr lang="en-US" dirty="0">
                <a:latin typeface="Helvetica" charset="0"/>
                <a:ea typeface="ＭＳ Ｐゴシック" charset="0"/>
              </a:rPr>
              <a:t>s Exact </a:t>
            </a:r>
            <a:r>
              <a:rPr lang="en-US" dirty="0" smtClean="0">
                <a:latin typeface="Helvetica" charset="0"/>
                <a:ea typeface="ＭＳ Ｐゴシック" charset="0"/>
              </a:rPr>
              <a:t>Test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Enrichment analysis with gene rankings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Correcting for multiple testing </a:t>
            </a: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Practice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Lab #1:  </a:t>
            </a:r>
            <a:r>
              <a:rPr lang="en-US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David</a:t>
            </a:r>
          </a:p>
          <a:p>
            <a:pPr lvl="1"/>
            <a:r>
              <a:rPr lang="en-US" dirty="0" smtClean="0">
                <a:latin typeface="Helvetica" charset="0"/>
                <a:ea typeface="ＭＳ Ｐゴシック" charset="0"/>
              </a:rPr>
              <a:t>Lab #2:  </a:t>
            </a:r>
            <a:r>
              <a:rPr lang="en-US" dirty="0">
                <a:latin typeface="Helvetica" charset="0"/>
                <a:ea typeface="ＭＳ Ｐゴシック" charset="0"/>
              </a:rPr>
              <a:t>Using GSEA to evaluate ranked lists</a:t>
            </a:r>
            <a:endParaRPr lang="en-US" dirty="0">
              <a:solidFill>
                <a:schemeClr val="hlink"/>
              </a:solidFill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895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6B05669-596B-4D4E-B847-6E4DF32A42C4}" type="slidenum">
              <a:rPr lang="en-US" sz="1200"/>
              <a:pPr/>
              <a:t>29</a:t>
            </a:fld>
            <a:endParaRPr lang="en-US" sz="12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Break for lab #1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Systematic and integrative analysis of large </a:t>
            </a:r>
            <a:r>
              <a:rPr lang="en-US" dirty="0" smtClean="0"/>
              <a:t>gene lists </a:t>
            </a:r>
            <a:r>
              <a:rPr lang="en-US" dirty="0"/>
              <a:t>using DAVID bioinformatics </a:t>
            </a:r>
            <a:r>
              <a:rPr lang="en-US" dirty="0" smtClean="0"/>
              <a:t>resources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 smtClean="0">
                <a:latin typeface="Helvetica" charset="0"/>
                <a:ea typeface="ＭＳ Ｐゴシック" charset="0"/>
                <a:hlinkClick r:id="rId3"/>
              </a:rPr>
              <a:t>https://david.ncifcrf.gov/home.jsp</a:t>
            </a:r>
            <a:endParaRPr lang="en-US" dirty="0" smtClean="0">
              <a:latin typeface="Helvetica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Helvetica" charset="0"/>
                <a:ea typeface="ＭＳ Ｐゴシック" charset="0"/>
                <a:hlinkClick r:id="rId4"/>
              </a:rPr>
              <a:t>http://www.nature.com/nprot/journal/v4/n1/pdf/nprot.2008.211.pdf</a:t>
            </a:r>
            <a:endParaRPr lang="en-US" dirty="0" smtClean="0">
              <a:latin typeface="Helvetica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Helvetica" charset="0"/>
                <a:ea typeface="ＭＳ Ｐゴシック" charset="0"/>
                <a:hlinkClick r:id="rId5"/>
              </a:rPr>
              <a:t>http://www.nature.com/nprot/journal/v4/n1/full/nprot.2008.211.html</a:t>
            </a:r>
            <a:endParaRPr lang="en-US" dirty="0" smtClean="0">
              <a:latin typeface="Helvetica" charset="0"/>
              <a:ea typeface="ＭＳ Ｐゴシック" charset="0"/>
            </a:endParaRPr>
          </a:p>
          <a:p>
            <a:pPr lvl="1"/>
            <a:endParaRPr lang="en-US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908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2922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latin typeface="Arial" charset="0"/>
                <a:cs typeface="Arial" charset="0"/>
              </a:rPr>
              <a:t>Typical </a:t>
            </a:r>
            <a:r>
              <a:rPr lang="en-GB" dirty="0" err="1" smtClean="0">
                <a:latin typeface="Arial" charset="0"/>
                <a:cs typeface="Arial" charset="0"/>
              </a:rPr>
              <a:t>omic</a:t>
            </a:r>
            <a:r>
              <a:rPr lang="en-GB" dirty="0" smtClean="0">
                <a:latin typeface="Arial" charset="0"/>
                <a:cs typeface="Arial" charset="0"/>
              </a:rPr>
              <a:t> analysis analysis pipeline</a:t>
            </a:r>
            <a:endParaRPr lang="en-GB" dirty="0">
              <a:latin typeface="Arial" charset="0"/>
              <a:cs typeface="Arial" charset="0"/>
            </a:endParaRPr>
          </a:p>
        </p:txBody>
      </p:sp>
      <p:grpSp>
        <p:nvGrpSpPr>
          <p:cNvPr id="10243" name="Group 12"/>
          <p:cNvGrpSpPr>
            <a:grpSpLocks/>
          </p:cNvGrpSpPr>
          <p:nvPr/>
        </p:nvGrpSpPr>
        <p:grpSpPr bwMode="auto">
          <a:xfrm>
            <a:off x="2157413" y="1970088"/>
            <a:ext cx="4699128" cy="4712404"/>
            <a:chOff x="2438400" y="2345440"/>
            <a:chExt cx="4126064" cy="4028619"/>
          </a:xfrm>
        </p:grpSpPr>
        <p:sp>
          <p:nvSpPr>
            <p:cNvPr id="10244" name="Text Box 4"/>
            <p:cNvSpPr txBox="1">
              <a:spLocks noChangeArrowheads="1"/>
            </p:cNvSpPr>
            <p:nvPr/>
          </p:nvSpPr>
          <p:spPr bwMode="auto">
            <a:xfrm>
              <a:off x="2438400" y="2345440"/>
              <a:ext cx="4114800" cy="46143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GB">
                  <a:latin typeface="Times New Roman" pitchFamily="18" charset="0"/>
                  <a:ea typeface="+mn-ea"/>
                  <a:cs typeface="Times New Roman" pitchFamily="18" charset="0"/>
                </a:rPr>
                <a:t>Design and perform experiment</a:t>
              </a:r>
            </a:p>
          </p:txBody>
        </p:sp>
        <p:sp>
          <p:nvSpPr>
            <p:cNvPr id="10245" name="Text Box 5"/>
            <p:cNvSpPr txBox="1">
              <a:spLocks noChangeArrowheads="1"/>
            </p:cNvSpPr>
            <p:nvPr/>
          </p:nvSpPr>
          <p:spPr bwMode="auto">
            <a:xfrm>
              <a:off x="2438400" y="3188105"/>
              <a:ext cx="4114800" cy="457200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/>
                <a:t>Process and normalise data</a:t>
              </a:r>
            </a:p>
          </p:txBody>
        </p:sp>
        <p:sp>
          <p:nvSpPr>
            <p:cNvPr id="10246" name="Text Box 6"/>
            <p:cNvSpPr txBox="1">
              <a:spLocks noChangeArrowheads="1"/>
            </p:cNvSpPr>
            <p:nvPr/>
          </p:nvSpPr>
          <p:spPr bwMode="auto">
            <a:xfrm>
              <a:off x="2438400" y="4034135"/>
              <a:ext cx="4114800" cy="461665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/>
                <a:t>Statistical analysis</a:t>
              </a:r>
            </a:p>
          </p:txBody>
        </p:sp>
        <p:sp>
          <p:nvSpPr>
            <p:cNvPr id="10247" name="Text Box 7"/>
            <p:cNvSpPr txBox="1">
              <a:spLocks noChangeArrowheads="1"/>
            </p:cNvSpPr>
            <p:nvPr/>
          </p:nvSpPr>
          <p:spPr bwMode="auto">
            <a:xfrm>
              <a:off x="2438400" y="4872335"/>
              <a:ext cx="4114800" cy="710416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dirty="0"/>
                <a:t>Differentially expressed </a:t>
              </a:r>
              <a:r>
                <a:rPr lang="en-GB" dirty="0" smtClean="0"/>
                <a:t>genes/binding sites</a:t>
              </a:r>
              <a:endParaRPr lang="en-GB" dirty="0"/>
            </a:p>
          </p:txBody>
        </p:sp>
        <p:sp>
          <p:nvSpPr>
            <p:cNvPr id="10248" name="Text Box 8"/>
            <p:cNvSpPr txBox="1">
              <a:spLocks noChangeArrowheads="1"/>
            </p:cNvSpPr>
            <p:nvPr/>
          </p:nvSpPr>
          <p:spPr bwMode="auto">
            <a:xfrm>
              <a:off x="2449664" y="5912394"/>
              <a:ext cx="4114800" cy="4616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dirty="0"/>
                <a:t>Biological interpretation</a:t>
              </a:r>
            </a:p>
          </p:txBody>
        </p:sp>
        <p:sp>
          <p:nvSpPr>
            <p:cNvPr id="10249" name="Line 10"/>
            <p:cNvSpPr>
              <a:spLocks noChangeShapeType="1"/>
            </p:cNvSpPr>
            <p:nvPr/>
          </p:nvSpPr>
          <p:spPr bwMode="auto">
            <a:xfrm>
              <a:off x="4495800" y="2807105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0" name="Line 11"/>
            <p:cNvSpPr>
              <a:spLocks noChangeShapeType="1"/>
            </p:cNvSpPr>
            <p:nvPr/>
          </p:nvSpPr>
          <p:spPr bwMode="auto">
            <a:xfrm>
              <a:off x="4495800" y="3645305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1" name="Line 12"/>
            <p:cNvSpPr>
              <a:spLocks noChangeShapeType="1"/>
            </p:cNvSpPr>
            <p:nvPr/>
          </p:nvSpPr>
          <p:spPr bwMode="auto">
            <a:xfrm>
              <a:off x="4495800" y="4495800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2" name="Line 13"/>
            <p:cNvSpPr>
              <a:spLocks noChangeShapeType="1"/>
            </p:cNvSpPr>
            <p:nvPr/>
          </p:nvSpPr>
          <p:spPr bwMode="auto">
            <a:xfrm>
              <a:off x="4495800" y="5586230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043222" y="4925878"/>
            <a:ext cx="1724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RNA-</a:t>
            </a:r>
            <a:r>
              <a:rPr lang="en-US" dirty="0" err="1" smtClean="0">
                <a:latin typeface="Arial"/>
                <a:cs typeface="Arial"/>
              </a:rPr>
              <a:t>seq</a:t>
            </a:r>
            <a:r>
              <a:rPr lang="en-US" dirty="0" smtClean="0">
                <a:latin typeface="Arial"/>
                <a:cs typeface="Arial"/>
              </a:rPr>
              <a:t> Lab3</a:t>
            </a:r>
          </a:p>
          <a:p>
            <a:r>
              <a:rPr lang="en-US" dirty="0" err="1" smtClean="0">
                <a:latin typeface="Arial"/>
                <a:cs typeface="Arial"/>
              </a:rPr>
              <a:t>ChIP-seq</a:t>
            </a:r>
            <a:r>
              <a:rPr lang="en-US" dirty="0" smtClean="0">
                <a:latin typeface="Arial"/>
                <a:cs typeface="Arial"/>
              </a:rPr>
              <a:t> Lab4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14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 list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BAP1</a:t>
            </a:r>
          </a:p>
          <a:p>
            <a:pPr marL="0" indent="0">
              <a:buNone/>
            </a:pPr>
            <a:r>
              <a:rPr lang="en-US" dirty="0"/>
              <a:t>TCF3</a:t>
            </a:r>
          </a:p>
          <a:p>
            <a:pPr marL="0" indent="0">
              <a:buNone/>
            </a:pPr>
            <a:r>
              <a:rPr lang="en-US" dirty="0"/>
              <a:t>ETS1</a:t>
            </a:r>
          </a:p>
          <a:p>
            <a:pPr marL="0" indent="0">
              <a:buNone/>
            </a:pPr>
            <a:r>
              <a:rPr lang="en-US" dirty="0"/>
              <a:t>MECOM</a:t>
            </a:r>
          </a:p>
          <a:p>
            <a:pPr marL="0" indent="0">
              <a:buNone/>
            </a:pPr>
            <a:r>
              <a:rPr lang="en-US" dirty="0"/>
              <a:t>MZF1</a:t>
            </a:r>
          </a:p>
          <a:p>
            <a:pPr marL="0" indent="0">
              <a:buNone/>
            </a:pPr>
            <a:r>
              <a:rPr lang="en-US" dirty="0"/>
              <a:t>MAX</a:t>
            </a:r>
          </a:p>
          <a:p>
            <a:pPr marL="0" indent="0">
              <a:buNone/>
            </a:pPr>
            <a:r>
              <a:rPr lang="en-US" dirty="0"/>
              <a:t>FOXQ1</a:t>
            </a:r>
          </a:p>
          <a:p>
            <a:pPr marL="0" indent="0">
              <a:buNone/>
            </a:pPr>
            <a:r>
              <a:rPr lang="en-US" dirty="0"/>
              <a:t>JUN</a:t>
            </a:r>
          </a:p>
          <a:p>
            <a:pPr marL="0" indent="0">
              <a:buNone/>
            </a:pPr>
            <a:r>
              <a:rPr lang="en-US" dirty="0"/>
              <a:t>NFYA</a:t>
            </a:r>
          </a:p>
          <a:p>
            <a:pPr marL="0" indent="0">
              <a:buNone/>
            </a:pPr>
            <a:r>
              <a:rPr lang="en-US" dirty="0"/>
              <a:t>TBP</a:t>
            </a:r>
          </a:p>
          <a:p>
            <a:pPr marL="0" indent="0">
              <a:buNone/>
            </a:pPr>
            <a:r>
              <a:rPr lang="en-US" dirty="0"/>
              <a:t>LMO2</a:t>
            </a:r>
          </a:p>
          <a:p>
            <a:pPr marL="0" indent="0">
              <a:buNone/>
            </a:pPr>
            <a:r>
              <a:rPr lang="en-US" dirty="0"/>
              <a:t>FOXC1</a:t>
            </a:r>
          </a:p>
          <a:p>
            <a:pPr marL="0" indent="0">
              <a:buNone/>
            </a:pPr>
            <a:r>
              <a:rPr lang="en-US" dirty="0"/>
              <a:t>PAX8</a:t>
            </a:r>
          </a:p>
          <a:p>
            <a:pPr marL="0" indent="0">
              <a:buNone/>
            </a:pPr>
            <a:r>
              <a:rPr lang="en-US" dirty="0"/>
              <a:t>STAT5B</a:t>
            </a:r>
          </a:p>
          <a:p>
            <a:pPr marL="0" indent="0">
              <a:buNone/>
            </a:pPr>
            <a:r>
              <a:rPr lang="en-US" dirty="0"/>
              <a:t>STAT3</a:t>
            </a:r>
          </a:p>
          <a:p>
            <a:pPr marL="0" indent="0">
              <a:buNone/>
            </a:pPr>
            <a:r>
              <a:rPr lang="en-US" dirty="0"/>
              <a:t>NR1H4</a:t>
            </a:r>
          </a:p>
          <a:p>
            <a:pPr marL="0" indent="0">
              <a:buNone/>
            </a:pPr>
            <a:r>
              <a:rPr lang="en-US" dirty="0"/>
              <a:t>MAZ</a:t>
            </a:r>
          </a:p>
          <a:p>
            <a:pPr marL="0" indent="0">
              <a:buNone/>
            </a:pPr>
            <a:r>
              <a:rPr lang="en-US" dirty="0"/>
              <a:t>E4F1</a:t>
            </a:r>
          </a:p>
          <a:p>
            <a:pPr marL="0" indent="0">
              <a:buNone/>
            </a:pPr>
            <a:r>
              <a:rPr lang="en-US" dirty="0"/>
              <a:t>TCF12</a:t>
            </a:r>
          </a:p>
          <a:p>
            <a:pPr marL="0" indent="0">
              <a:buNone/>
            </a:pPr>
            <a:r>
              <a:rPr lang="en-US" dirty="0"/>
              <a:t>TEAD1</a:t>
            </a:r>
          </a:p>
          <a:p>
            <a:pPr marL="0" indent="0">
              <a:buNone/>
            </a:pPr>
            <a:r>
              <a:rPr lang="en-US" dirty="0"/>
              <a:t>GTF2A1</a:t>
            </a:r>
          </a:p>
          <a:p>
            <a:pPr marL="0" indent="0">
              <a:buNone/>
            </a:pPr>
            <a:r>
              <a:rPr lang="en-US" dirty="0"/>
              <a:t>POSTN</a:t>
            </a:r>
          </a:p>
          <a:p>
            <a:pPr marL="0" indent="0">
              <a:buNone/>
            </a:pPr>
            <a:r>
              <a:rPr lang="en-US" dirty="0"/>
              <a:t>HMGA1</a:t>
            </a:r>
          </a:p>
          <a:p>
            <a:pPr marL="0" indent="0">
              <a:buNone/>
            </a:pPr>
            <a:r>
              <a:rPr lang="en-US" dirty="0"/>
              <a:t>NFE2L2</a:t>
            </a:r>
          </a:p>
          <a:p>
            <a:pPr marL="0" indent="0">
              <a:buNone/>
            </a:pPr>
            <a:r>
              <a:rPr lang="en-US" dirty="0"/>
              <a:t>ADD1</a:t>
            </a:r>
          </a:p>
          <a:p>
            <a:pPr marL="0" indent="0">
              <a:buNone/>
            </a:pPr>
            <a:r>
              <a:rPr lang="en-US" dirty="0"/>
              <a:t>BCL2L1</a:t>
            </a:r>
          </a:p>
          <a:p>
            <a:pPr marL="0" indent="0">
              <a:buNone/>
            </a:pPr>
            <a:r>
              <a:rPr lang="en-US" dirty="0"/>
              <a:t>CHEK1</a:t>
            </a:r>
          </a:p>
          <a:p>
            <a:pPr marL="0" indent="0">
              <a:buNone/>
            </a:pPr>
            <a:r>
              <a:rPr lang="en-US" dirty="0"/>
              <a:t>CLDN7</a:t>
            </a:r>
          </a:p>
          <a:p>
            <a:pPr marL="0" indent="0">
              <a:buNone/>
            </a:pPr>
            <a:r>
              <a:rPr lang="en-US" dirty="0"/>
              <a:t>GSK3A</a:t>
            </a:r>
          </a:p>
          <a:p>
            <a:pPr marL="0" indent="0">
              <a:buNone/>
            </a:pPr>
            <a:r>
              <a:rPr lang="en-US" dirty="0"/>
              <a:t>MAPK9</a:t>
            </a:r>
          </a:p>
          <a:p>
            <a:pPr marL="0" indent="0">
              <a:buNone/>
            </a:pPr>
            <a:r>
              <a:rPr lang="en-US" dirty="0"/>
              <a:t>STK11</a:t>
            </a:r>
          </a:p>
          <a:p>
            <a:pPr marL="0" indent="0">
              <a:buNone/>
            </a:pPr>
            <a:r>
              <a:rPr lang="en-US" dirty="0"/>
              <a:t>CDH3</a:t>
            </a:r>
          </a:p>
          <a:p>
            <a:pPr marL="0" indent="0">
              <a:buNone/>
            </a:pPr>
            <a:r>
              <a:rPr lang="en-US" dirty="0"/>
              <a:t>CDKN1B</a:t>
            </a:r>
          </a:p>
          <a:p>
            <a:pPr marL="0" indent="0">
              <a:buNone/>
            </a:pPr>
            <a:r>
              <a:rPr lang="en-US" dirty="0"/>
              <a:t>RAD51</a:t>
            </a:r>
          </a:p>
          <a:p>
            <a:pPr marL="0" indent="0">
              <a:buNone/>
            </a:pPr>
            <a:r>
              <a:rPr lang="en-US" dirty="0"/>
              <a:t>RPTOR</a:t>
            </a:r>
          </a:p>
          <a:p>
            <a:pPr marL="0" indent="0">
              <a:buNone/>
            </a:pPr>
            <a:r>
              <a:rPr lang="en-US" dirty="0"/>
              <a:t>RPS6</a:t>
            </a:r>
          </a:p>
          <a:p>
            <a:pPr marL="0" indent="0">
              <a:buNone/>
            </a:pPr>
            <a:r>
              <a:rPr lang="en-US" dirty="0"/>
              <a:t>STAT5A</a:t>
            </a:r>
          </a:p>
          <a:p>
            <a:pPr marL="0" indent="0">
              <a:buNone/>
            </a:pPr>
            <a:r>
              <a:rPr lang="en-US" dirty="0"/>
              <a:t>VHL</a:t>
            </a:r>
          </a:p>
          <a:p>
            <a:pPr marL="0" indent="0">
              <a:buNone/>
            </a:pPr>
            <a:r>
              <a:rPr lang="en-US" dirty="0"/>
              <a:t>YBX1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71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 List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PBRM1</a:t>
            </a:r>
          </a:p>
          <a:p>
            <a:pPr marL="0" indent="0">
              <a:buNone/>
            </a:pPr>
            <a:r>
              <a:rPr lang="en-US" dirty="0"/>
              <a:t>TFAP4</a:t>
            </a:r>
          </a:p>
          <a:p>
            <a:pPr marL="0" indent="0">
              <a:buNone/>
            </a:pPr>
            <a:r>
              <a:rPr lang="en-US" dirty="0"/>
              <a:t>MEF2A</a:t>
            </a:r>
          </a:p>
          <a:p>
            <a:pPr marL="0" indent="0">
              <a:buNone/>
            </a:pPr>
            <a:r>
              <a:rPr lang="en-US" dirty="0"/>
              <a:t>SP1</a:t>
            </a:r>
          </a:p>
          <a:p>
            <a:pPr marL="0" indent="0">
              <a:buNone/>
            </a:pPr>
            <a:r>
              <a:rPr lang="en-US" dirty="0"/>
              <a:t>HNF1A</a:t>
            </a:r>
          </a:p>
          <a:p>
            <a:pPr marL="0" indent="0">
              <a:buNone/>
            </a:pPr>
            <a:r>
              <a:rPr lang="en-US" dirty="0"/>
              <a:t>ESR1</a:t>
            </a:r>
          </a:p>
          <a:p>
            <a:pPr marL="0" indent="0">
              <a:buNone/>
            </a:pPr>
            <a:r>
              <a:rPr lang="en-US" dirty="0"/>
              <a:t>SRF</a:t>
            </a:r>
          </a:p>
          <a:p>
            <a:pPr marL="0" indent="0">
              <a:buNone/>
            </a:pPr>
            <a:r>
              <a:rPr lang="en-US" dirty="0"/>
              <a:t>AHR</a:t>
            </a:r>
          </a:p>
          <a:p>
            <a:pPr marL="0" indent="0">
              <a:buNone/>
            </a:pPr>
            <a:r>
              <a:rPr lang="en-US" dirty="0"/>
              <a:t>BPTF</a:t>
            </a:r>
          </a:p>
          <a:p>
            <a:pPr marL="0" indent="0">
              <a:buNone/>
            </a:pPr>
            <a:r>
              <a:rPr lang="en-US" dirty="0"/>
              <a:t>STAT5A</a:t>
            </a:r>
          </a:p>
          <a:p>
            <a:pPr marL="0" indent="0">
              <a:buNone/>
            </a:pPr>
            <a:r>
              <a:rPr lang="en-US" dirty="0"/>
              <a:t>FOXM1</a:t>
            </a:r>
          </a:p>
          <a:p>
            <a:pPr marL="0" indent="0">
              <a:buNone/>
            </a:pPr>
            <a:r>
              <a:rPr lang="en-US" dirty="0"/>
              <a:t>MAF</a:t>
            </a:r>
          </a:p>
          <a:p>
            <a:pPr marL="0" indent="0">
              <a:buNone/>
            </a:pPr>
            <a:r>
              <a:rPr lang="en-US" dirty="0"/>
              <a:t>SPI1</a:t>
            </a:r>
          </a:p>
          <a:p>
            <a:pPr marL="0" indent="0">
              <a:buNone/>
            </a:pPr>
            <a:r>
              <a:rPr lang="en-US" dirty="0"/>
              <a:t>TEF</a:t>
            </a:r>
          </a:p>
          <a:p>
            <a:pPr marL="0" indent="0">
              <a:buNone/>
            </a:pPr>
            <a:r>
              <a:rPr lang="en-US" dirty="0"/>
              <a:t>GTF2I</a:t>
            </a:r>
          </a:p>
          <a:p>
            <a:pPr marL="0" indent="0">
              <a:buNone/>
            </a:pPr>
            <a:r>
              <a:rPr lang="en-US" dirty="0"/>
              <a:t>NFYB</a:t>
            </a:r>
          </a:p>
          <a:p>
            <a:pPr marL="0" indent="0">
              <a:buNone/>
            </a:pPr>
            <a:r>
              <a:rPr lang="en-US" dirty="0"/>
              <a:t>MYC</a:t>
            </a:r>
          </a:p>
          <a:p>
            <a:pPr marL="0" indent="0">
              <a:buNone/>
            </a:pPr>
            <a:r>
              <a:rPr lang="en-US" dirty="0"/>
              <a:t>TUBA1B</a:t>
            </a:r>
          </a:p>
          <a:p>
            <a:pPr marL="0" indent="0">
              <a:buNone/>
            </a:pPr>
            <a:r>
              <a:rPr lang="en-US" dirty="0"/>
              <a:t>AR</a:t>
            </a:r>
          </a:p>
          <a:p>
            <a:pPr marL="0" indent="0">
              <a:buNone/>
            </a:pPr>
            <a:r>
              <a:rPr lang="en-US" dirty="0"/>
              <a:t>BAP1</a:t>
            </a:r>
          </a:p>
          <a:p>
            <a:pPr marL="0" indent="0">
              <a:buNone/>
            </a:pPr>
            <a:r>
              <a:rPr lang="en-US" dirty="0"/>
              <a:t>CAV1</a:t>
            </a:r>
          </a:p>
          <a:p>
            <a:pPr marL="0" indent="0">
              <a:buNone/>
            </a:pPr>
            <a:r>
              <a:rPr lang="en-US" dirty="0"/>
              <a:t>MAPK1</a:t>
            </a:r>
          </a:p>
          <a:p>
            <a:pPr marL="0" indent="0">
              <a:buNone/>
            </a:pPr>
            <a:r>
              <a:rPr lang="en-US" dirty="0"/>
              <a:t>NF2</a:t>
            </a:r>
          </a:p>
          <a:p>
            <a:pPr marL="0" indent="0">
              <a:buNone/>
            </a:pPr>
            <a:r>
              <a:rPr lang="en-US" dirty="0"/>
              <a:t>SQSTM1</a:t>
            </a:r>
          </a:p>
          <a:p>
            <a:pPr marL="0" indent="0">
              <a:buNone/>
            </a:pPr>
            <a:r>
              <a:rPr lang="en-US" dirty="0"/>
              <a:t>PDCD4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01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5" descr="C:\Documents and Settings\Lee\Desktop\Bioinf course 08\DAVID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77800"/>
            <a:ext cx="8475662" cy="647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450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9C3F768-EC6F-EE43-81CA-F02698DA3259}" type="slidenum">
              <a:rPr lang="en-US" sz="1200"/>
              <a:pPr/>
              <a:t>33</a:t>
            </a:fld>
            <a:endParaRPr lang="en-US" sz="120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DAVID, part 1 </a:t>
            </a:r>
            <a:br>
              <a:rPr lang="en-US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sz="2400">
                <a:latin typeface="Helvetica" charset="0"/>
                <a:ea typeface="ＭＳ Ｐゴシック" charset="0"/>
                <a:cs typeface="ＭＳ Ｐゴシック" charset="0"/>
              </a:rPr>
              <a:t>http://david.abcc.ncifcrf.gov/</a:t>
            </a:r>
          </a:p>
        </p:txBody>
      </p:sp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50"/>
          <a:stretch>
            <a:fillRect/>
          </a:stretch>
        </p:blipFill>
        <p:spPr bwMode="auto">
          <a:xfrm>
            <a:off x="3810000" y="1295400"/>
            <a:ext cx="48895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1143000" y="1905000"/>
            <a:ext cx="2116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Paste list here</a:t>
            </a:r>
          </a:p>
        </p:txBody>
      </p:sp>
      <p:sp>
        <p:nvSpPr>
          <p:cNvPr id="55303" name="Line 7"/>
          <p:cNvSpPr>
            <a:spLocks noChangeShapeType="1"/>
          </p:cNvSpPr>
          <p:nvPr/>
        </p:nvSpPr>
        <p:spPr bwMode="auto">
          <a:xfrm>
            <a:off x="3124200" y="2362200"/>
            <a:ext cx="685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>
            <a:off x="2667000" y="4038600"/>
            <a:ext cx="1219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457200" y="36576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Choose ID type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609600" y="4724400"/>
            <a:ext cx="2286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List type: list or background?</a:t>
            </a:r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2667000" y="52578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990600" y="2470150"/>
            <a:ext cx="236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i="1"/>
              <a:t>DAVID automatically detects organism</a:t>
            </a:r>
          </a:p>
        </p:txBody>
      </p:sp>
    </p:spTree>
    <p:extLst>
      <p:ext uri="{BB962C8B-B14F-4D97-AF65-F5344CB8AC3E}">
        <p14:creationId xmlns:p14="http://schemas.microsoft.com/office/powerpoint/2010/main" val="3906828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DA45517-03B8-AA40-94B1-2EE384E6A14D}" type="slidenum">
              <a:rPr lang="en-US" sz="1200"/>
              <a:pPr/>
              <a:t>34</a:t>
            </a:fld>
            <a:endParaRPr lang="en-US" sz="120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DAVID, part 2</a:t>
            </a:r>
            <a:br>
              <a:rPr lang="en-US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sz="2400">
                <a:latin typeface="Helvetica" charset="0"/>
                <a:ea typeface="ＭＳ Ｐゴシック" charset="0"/>
                <a:cs typeface="ＭＳ Ｐゴシック" charset="0"/>
              </a:rPr>
              <a:t>http://david.abcc.ncifcrf.gov/</a:t>
            </a:r>
          </a:p>
        </p:txBody>
      </p:sp>
      <p:pic>
        <p:nvPicPr>
          <p:cNvPr id="563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400"/>
            <a:ext cx="65532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2031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7620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>
                <a:latin typeface="Arial" charset="0"/>
                <a:cs typeface="Arial" charset="0"/>
              </a:rPr>
              <a:t>DAVID Results</a:t>
            </a:r>
          </a:p>
        </p:txBody>
      </p:sp>
      <p:pic>
        <p:nvPicPr>
          <p:cNvPr id="29699" name="Picture 4" descr="C:\Documents and Settings\Lee\Desktop\Bioinf course 08\david_outp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06575"/>
            <a:ext cx="7831138" cy="487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000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37C08C2-85A5-2345-B5FF-D9AC9A93A097}" type="slidenum">
              <a:rPr lang="en-US" sz="1200"/>
              <a:pPr/>
              <a:t>36</a:t>
            </a:fld>
            <a:endParaRPr lang="en-US" sz="120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ORA with gene rankings: overview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Why can</a:t>
            </a:r>
            <a:r>
              <a:rPr lang="ja-JP" altLang="en-US" dirty="0">
                <a:latin typeface="Helvetica" charset="0"/>
                <a:ea typeface="ＭＳ Ｐゴシック" charset="0"/>
              </a:rPr>
              <a:t>’</a:t>
            </a:r>
            <a:r>
              <a:rPr lang="en-US" dirty="0">
                <a:latin typeface="Helvetica" charset="0"/>
                <a:ea typeface="ＭＳ Ｐゴシック" charset="0"/>
              </a:rPr>
              <a:t>t I use the T-test?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The Wilcoxon-Mann-Whitney (WMW) test: a T-test on ranks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The Kolmogorov-Smirnov (KS) test: testing for arbitrary differences between gene score distributions.</a:t>
            </a:r>
          </a:p>
          <a:p>
            <a:pPr lvl="1">
              <a:buFontTx/>
              <a:buNone/>
            </a:pPr>
            <a:endParaRPr lang="en-US" dirty="0">
              <a:latin typeface="Helvetica" charset="0"/>
              <a:ea typeface="ＭＳ Ｐゴシック" charset="0"/>
            </a:endParaRPr>
          </a:p>
          <a:p>
            <a:pPr lvl="2"/>
            <a:endParaRPr lang="en-US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863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2F1C9E7-DBDF-E84D-AE44-E06D594CF08C}" type="slidenum">
              <a:rPr lang="en-US" sz="1200"/>
              <a:pPr/>
              <a:t>37</a:t>
            </a:fld>
            <a:endParaRPr lang="en-US" sz="12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Overview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The Gene Ontology Consortium</a:t>
            </a:r>
          </a:p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Theory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Review:  What is a P-value?  The good ole</a:t>
            </a:r>
            <a:r>
              <a:rPr lang="ja-JP" altLang="en-US" dirty="0">
                <a:latin typeface="Helvetica" charset="0"/>
                <a:ea typeface="ＭＳ Ｐゴシック" charset="0"/>
              </a:rPr>
              <a:t>’</a:t>
            </a:r>
            <a:r>
              <a:rPr lang="en-US" dirty="0">
                <a:latin typeface="Helvetica" charset="0"/>
                <a:ea typeface="ＭＳ Ｐゴシック" charset="0"/>
              </a:rPr>
              <a:t> T-test.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Fisher</a:t>
            </a:r>
            <a:r>
              <a:rPr lang="ja-JP" altLang="en-US" dirty="0">
                <a:latin typeface="Helvetica" charset="0"/>
                <a:ea typeface="ＭＳ Ｐゴシック" charset="0"/>
              </a:rPr>
              <a:t>’</a:t>
            </a:r>
            <a:r>
              <a:rPr lang="en-US" dirty="0">
                <a:latin typeface="Helvetica" charset="0"/>
                <a:ea typeface="ＭＳ Ｐゴシック" charset="0"/>
              </a:rPr>
              <a:t>s Exact Test, the bread and butter of ORA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Enrichment analysis with gene rankings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Correcting for multiple testing </a:t>
            </a: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Practice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Lab #1</a:t>
            </a:r>
            <a:r>
              <a:rPr lang="en-US" dirty="0" smtClean="0">
                <a:latin typeface="Helvetica" charset="0"/>
                <a:ea typeface="ＭＳ Ｐゴシック" charset="0"/>
              </a:rPr>
              <a:t>: DAVID: ORA for Gene Ontology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Helvetica" charset="0"/>
                <a:ea typeface="ＭＳ Ｐゴシック" charset="0"/>
              </a:rPr>
              <a:t>Lab #2:  </a:t>
            </a:r>
            <a:r>
              <a:rPr lang="en-US" dirty="0">
                <a:latin typeface="Helvetica" charset="0"/>
                <a:ea typeface="ＭＳ Ｐゴシック" charset="0"/>
              </a:rPr>
              <a:t>Using GSEA to evaluate ranked lists</a:t>
            </a:r>
            <a:endParaRPr lang="en-US" dirty="0">
              <a:solidFill>
                <a:schemeClr val="hlink"/>
              </a:solidFill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785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795BC1-525C-3A47-A09E-807606B151FE}" type="slidenum">
              <a:rPr lang="en-US" sz="1200"/>
              <a:pPr/>
              <a:t>38</a:t>
            </a:fld>
            <a:endParaRPr lang="en-US" sz="120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Reminder: ORA using the T-test</a:t>
            </a:r>
          </a:p>
        </p:txBody>
      </p:sp>
      <p:pic>
        <p:nvPicPr>
          <p:cNvPr id="3078" name="Picture 3" descr="his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2114550"/>
            <a:ext cx="492442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4927600" y="1889125"/>
            <a:ext cx="292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Gene score distributions</a:t>
            </a:r>
          </a:p>
        </p:txBody>
      </p:sp>
      <p:sp>
        <p:nvSpPr>
          <p:cNvPr id="3080" name="Text Box 10"/>
          <p:cNvSpPr txBox="1">
            <a:spLocks noChangeArrowheads="1"/>
          </p:cNvSpPr>
          <p:nvPr/>
        </p:nvSpPr>
        <p:spPr bwMode="auto">
          <a:xfrm>
            <a:off x="365125" y="4722813"/>
            <a:ext cx="13589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accent2"/>
                </a:solidFill>
              </a:rPr>
              <a:t>T-statistic =</a:t>
            </a:r>
          </a:p>
          <a:p>
            <a:r>
              <a:rPr lang="en-US" sz="1800">
                <a:solidFill>
                  <a:schemeClr val="accent2"/>
                </a:solidFill>
              </a:rPr>
              <a:t>	</a:t>
            </a:r>
          </a:p>
          <a:p>
            <a:r>
              <a:rPr lang="en-US" sz="1800">
                <a:solidFill>
                  <a:schemeClr val="accent2"/>
                </a:solidFill>
              </a:rPr>
              <a:t> 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681163" y="4545013"/>
          <a:ext cx="11366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1" name="Equation" r:id="rId5" imgW="723600" imgH="685800" progId="Equation.3">
                  <p:embed/>
                </p:oleObj>
              </mc:Choice>
              <mc:Fallback>
                <p:oleObj name="Equation" r:id="rId5" imgW="7236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4545013"/>
                        <a:ext cx="113665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Rectangle 13"/>
          <p:cNvSpPr>
            <a:spLocks noChangeArrowheads="1"/>
          </p:cNvSpPr>
          <p:nvPr/>
        </p:nvSpPr>
        <p:spPr bwMode="auto">
          <a:xfrm>
            <a:off x="1524000" y="5610225"/>
            <a:ext cx="979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= -88.5</a:t>
            </a:r>
          </a:p>
        </p:txBody>
      </p:sp>
      <p:pic>
        <p:nvPicPr>
          <p:cNvPr id="3082" name="Picture 14" descr="norma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33" b="3999"/>
          <a:stretch>
            <a:fillRect/>
          </a:stretch>
        </p:blipFill>
        <p:spPr bwMode="auto">
          <a:xfrm>
            <a:off x="838200" y="2617788"/>
            <a:ext cx="2514600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3" name="Text Box 15"/>
          <p:cNvSpPr txBox="1">
            <a:spLocks noChangeArrowheads="1"/>
          </p:cNvSpPr>
          <p:nvPr/>
        </p:nvSpPr>
        <p:spPr bwMode="auto">
          <a:xfrm>
            <a:off x="1301750" y="2193925"/>
            <a:ext cx="2722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T-distribution (d.o.f. N)</a:t>
            </a:r>
          </a:p>
        </p:txBody>
      </p:sp>
      <p:sp>
        <p:nvSpPr>
          <p:cNvPr id="3084" name="Text Box 28"/>
          <p:cNvSpPr txBox="1">
            <a:spLocks noChangeArrowheads="1"/>
          </p:cNvSpPr>
          <p:nvPr/>
        </p:nvSpPr>
        <p:spPr bwMode="auto">
          <a:xfrm rot="-5400000">
            <a:off x="-83343" y="2975769"/>
            <a:ext cx="1416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Probability density</a:t>
            </a:r>
          </a:p>
        </p:txBody>
      </p:sp>
      <p:sp>
        <p:nvSpPr>
          <p:cNvPr id="3085" name="Text Box 29"/>
          <p:cNvSpPr txBox="1">
            <a:spLocks noChangeArrowheads="1"/>
          </p:cNvSpPr>
          <p:nvPr/>
        </p:nvSpPr>
        <p:spPr bwMode="auto">
          <a:xfrm>
            <a:off x="1616075" y="4040188"/>
            <a:ext cx="836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T-statistic</a:t>
            </a:r>
          </a:p>
        </p:txBody>
      </p:sp>
      <p:sp>
        <p:nvSpPr>
          <p:cNvPr id="3086" name="Text Box 30"/>
          <p:cNvSpPr txBox="1">
            <a:spLocks noChangeArrowheads="1"/>
          </p:cNvSpPr>
          <p:nvPr/>
        </p:nvSpPr>
        <p:spPr bwMode="auto">
          <a:xfrm>
            <a:off x="1911350" y="3725863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0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904875" y="1711325"/>
            <a:ext cx="3124200" cy="2301875"/>
            <a:chOff x="570" y="1078"/>
            <a:chExt cx="1968" cy="1450"/>
          </a:xfrm>
        </p:grpSpPr>
        <p:sp>
          <p:nvSpPr>
            <p:cNvPr id="3089" name="Freeform 22"/>
            <p:cNvSpPr>
              <a:spLocks/>
            </p:cNvSpPr>
            <p:nvPr/>
          </p:nvSpPr>
          <p:spPr bwMode="auto">
            <a:xfrm>
              <a:off x="764" y="2262"/>
              <a:ext cx="182" cy="100"/>
            </a:xfrm>
            <a:custGeom>
              <a:avLst/>
              <a:gdLst>
                <a:gd name="T0" fmla="*/ 164 w 192"/>
                <a:gd name="T1" fmla="*/ 0 h 96"/>
                <a:gd name="T2" fmla="*/ 164 w 192"/>
                <a:gd name="T3" fmla="*/ 108 h 96"/>
                <a:gd name="T4" fmla="*/ 0 w 192"/>
                <a:gd name="T5" fmla="*/ 108 h 96"/>
                <a:gd name="T6" fmla="*/ 82 w 192"/>
                <a:gd name="T7" fmla="*/ 54 h 96"/>
                <a:gd name="T8" fmla="*/ 164 w 192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96"/>
                <a:gd name="T17" fmla="*/ 192 w 192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96">
                  <a:moveTo>
                    <a:pt x="192" y="0"/>
                  </a:moveTo>
                  <a:lnTo>
                    <a:pt x="192" y="96"/>
                  </a:lnTo>
                  <a:lnTo>
                    <a:pt x="0" y="96"/>
                  </a:lnTo>
                  <a:lnTo>
                    <a:pt x="9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0" name="Text Box 24"/>
            <p:cNvSpPr txBox="1">
              <a:spLocks noChangeArrowheads="1"/>
            </p:cNvSpPr>
            <p:nvPr/>
          </p:nvSpPr>
          <p:spPr bwMode="auto">
            <a:xfrm>
              <a:off x="570" y="1078"/>
              <a:ext cx="196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P-value = shaded area * 2</a:t>
              </a:r>
            </a:p>
            <a:p>
              <a:r>
                <a:rPr lang="en-US" sz="2000"/>
                <a:t>             </a:t>
              </a:r>
              <a:endParaRPr lang="en-US" sz="2000" baseline="30000"/>
            </a:p>
          </p:txBody>
        </p:sp>
        <p:sp>
          <p:nvSpPr>
            <p:cNvPr id="3091" name="Rectangle 31"/>
            <p:cNvSpPr>
              <a:spLocks noChangeArrowheads="1"/>
            </p:cNvSpPr>
            <p:nvPr/>
          </p:nvSpPr>
          <p:spPr bwMode="auto">
            <a:xfrm>
              <a:off x="768" y="2355"/>
              <a:ext cx="33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accent2"/>
                  </a:solidFill>
                </a:rPr>
                <a:t>-88.5</a:t>
              </a:r>
            </a:p>
          </p:txBody>
        </p:sp>
        <p:sp>
          <p:nvSpPr>
            <p:cNvPr id="3092" name="Line 32"/>
            <p:cNvSpPr>
              <a:spLocks noChangeShapeType="1"/>
            </p:cNvSpPr>
            <p:nvPr/>
          </p:nvSpPr>
          <p:spPr bwMode="auto">
            <a:xfrm>
              <a:off x="757" y="1374"/>
              <a:ext cx="107" cy="8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8" name="Text Box 75"/>
          <p:cNvSpPr txBox="1">
            <a:spLocks noChangeArrowheads="1"/>
          </p:cNvSpPr>
          <p:nvPr/>
        </p:nvSpPr>
        <p:spPr bwMode="auto">
          <a:xfrm>
            <a:off x="3962400" y="4876800"/>
            <a:ext cx="492601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1"/>
              <a:t>Formal Question:</a:t>
            </a:r>
            <a:r>
              <a:rPr lang="en-US" sz="2000" i="1"/>
              <a:t>  What is the probability of observing the T-statistic or one more extreme if the means of the two distributions were the same?</a:t>
            </a:r>
          </a:p>
        </p:txBody>
      </p:sp>
    </p:spTree>
    <p:extLst>
      <p:ext uri="{BB962C8B-B14F-4D97-AF65-F5344CB8AC3E}">
        <p14:creationId xmlns:p14="http://schemas.microsoft.com/office/powerpoint/2010/main" val="527791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872F8C4-757C-854F-BAE8-41BD328F6B14}" type="slidenum">
              <a:rPr lang="en-US" sz="1200"/>
              <a:pPr/>
              <a:t>39</a:t>
            </a:fld>
            <a:endParaRPr lang="en-US" sz="120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Why can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 we use the T-test?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sz="2400">
                <a:latin typeface="Helvetica" charset="0"/>
                <a:ea typeface="ＭＳ Ｐゴシック" charset="0"/>
                <a:cs typeface="ＭＳ Ｐゴシック" charset="0"/>
              </a:rPr>
              <a:t>Assumes black and red gene score distributions are both approximately Gaussian (i.e. normal) </a:t>
            </a:r>
          </a:p>
          <a:p>
            <a:pPr marL="838200" lvl="1" indent="-381000"/>
            <a:r>
              <a:rPr lang="en-US" sz="2000">
                <a:latin typeface="Helvetica" charset="0"/>
                <a:ea typeface="ＭＳ Ｐゴシック" charset="0"/>
              </a:rPr>
              <a:t>Score distribution assumption is often true for:</a:t>
            </a:r>
          </a:p>
          <a:p>
            <a:pPr marL="1257300" lvl="2" indent="-342900"/>
            <a:r>
              <a:rPr lang="en-US" sz="1800">
                <a:latin typeface="Helvetica" charset="0"/>
                <a:ea typeface="ＭＳ Ｐゴシック" charset="0"/>
              </a:rPr>
              <a:t>Log ratios from microarrays</a:t>
            </a:r>
          </a:p>
          <a:p>
            <a:pPr marL="838200" lvl="1" indent="-381000"/>
            <a:r>
              <a:rPr lang="en-US" sz="2000">
                <a:latin typeface="Helvetica" charset="0"/>
                <a:ea typeface="ＭＳ Ｐゴシック" charset="0"/>
              </a:rPr>
              <a:t>Score distribution assumption is rarely true for:</a:t>
            </a:r>
          </a:p>
          <a:p>
            <a:pPr marL="1257300" lvl="2" indent="-342900"/>
            <a:r>
              <a:rPr lang="en-US" sz="1800">
                <a:latin typeface="Helvetica" charset="0"/>
                <a:ea typeface="ＭＳ Ｐゴシック" charset="0"/>
              </a:rPr>
              <a:t>Peptide counts, sequence tags (SAGE or NextGen sequencing), transcription factor binding sites hits</a:t>
            </a:r>
          </a:p>
          <a:p>
            <a:pPr marL="457200" indent="-457200">
              <a:buFontTx/>
              <a:buAutoNum type="arabicPeriod"/>
            </a:pPr>
            <a:r>
              <a:rPr lang="en-US" sz="2400">
                <a:latin typeface="Helvetica" charset="0"/>
                <a:ea typeface="ＭＳ Ｐゴシック" charset="0"/>
                <a:cs typeface="ＭＳ Ｐゴシック" charset="0"/>
              </a:rPr>
              <a:t>Tests for significance of difference in means of two distribution but does not test for other differences between distributions.</a:t>
            </a:r>
          </a:p>
        </p:txBody>
      </p:sp>
    </p:spTree>
    <p:extLst>
      <p:ext uri="{BB962C8B-B14F-4D97-AF65-F5344CB8AC3E}">
        <p14:creationId xmlns:p14="http://schemas.microsoft.com/office/powerpoint/2010/main" val="3434314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B617BB5-5494-934F-8AD8-18801A91B711}" type="slidenum">
              <a:rPr lang="en-US" sz="1200"/>
              <a:pPr/>
              <a:t>4</a:t>
            </a:fld>
            <a:endParaRPr lang="en-US" sz="1200"/>
          </a:p>
        </p:txBody>
      </p:sp>
      <p:pic>
        <p:nvPicPr>
          <p:cNvPr id="81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183"/>
          <a:stretch>
            <a:fillRect/>
          </a:stretch>
        </p:blipFill>
        <p:spPr bwMode="auto">
          <a:xfrm>
            <a:off x="5334000" y="2335213"/>
            <a:ext cx="2438400" cy="360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Rectangle 24"/>
          <p:cNvSpPr>
            <a:spLocks noChangeArrowheads="1"/>
          </p:cNvSpPr>
          <p:nvPr/>
        </p:nvSpPr>
        <p:spPr bwMode="auto">
          <a:xfrm>
            <a:off x="7162800" y="2590800"/>
            <a:ext cx="533400" cy="297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Examples of sources of gene lists</a:t>
            </a:r>
          </a:p>
        </p:txBody>
      </p:sp>
      <p:pic>
        <p:nvPicPr>
          <p:cNvPr id="819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6"/>
          <a:stretch>
            <a:fillRect/>
          </a:stretch>
        </p:blipFill>
        <p:spPr bwMode="auto">
          <a:xfrm>
            <a:off x="914400" y="2286000"/>
            <a:ext cx="228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1447800" y="6037263"/>
            <a:ext cx="19812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800" b="1">
                <a:solidFill>
                  <a:srgbClr val="000000"/>
                </a:solidFill>
              </a:rPr>
              <a:t>Source Eisen et al. (1998) PNAS 95</a:t>
            </a:r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1641475" y="1752600"/>
            <a:ext cx="1558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Clustering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 rot="-5400000">
            <a:off x="3053556" y="3880644"/>
            <a:ext cx="782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accent2"/>
                </a:solidFill>
              </a:rPr>
              <a:t>Genes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4648200" y="1752600"/>
            <a:ext cx="4000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Thresholding a gene </a:t>
            </a:r>
            <a:r>
              <a:rPr lang="ja-JP" altLang="en-US">
                <a:solidFill>
                  <a:schemeClr val="accent2"/>
                </a:solidFill>
              </a:rPr>
              <a:t>“</a:t>
            </a:r>
            <a:r>
              <a:rPr lang="en-US">
                <a:solidFill>
                  <a:schemeClr val="accent2"/>
                </a:solidFill>
              </a:rPr>
              <a:t>score</a:t>
            </a:r>
            <a:r>
              <a:rPr lang="ja-JP" altLang="en-US">
                <a:solidFill>
                  <a:schemeClr val="accent2"/>
                </a:solidFill>
              </a:rPr>
              <a:t>”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8204" name="Text Box 13"/>
          <p:cNvSpPr txBox="1">
            <a:spLocks noChangeArrowheads="1"/>
          </p:cNvSpPr>
          <p:nvPr/>
        </p:nvSpPr>
        <p:spPr bwMode="auto">
          <a:xfrm>
            <a:off x="327025" y="3581400"/>
            <a:ext cx="1044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b="1">
                <a:solidFill>
                  <a:srgbClr val="FF0000"/>
                </a:solidFill>
              </a:rPr>
              <a:t>Gene list</a:t>
            </a:r>
          </a:p>
        </p:txBody>
      </p:sp>
      <p:sp>
        <p:nvSpPr>
          <p:cNvPr id="8205" name="Text Box 15"/>
          <p:cNvSpPr txBox="1">
            <a:spLocks noChangeArrowheads="1"/>
          </p:cNvSpPr>
          <p:nvPr/>
        </p:nvSpPr>
        <p:spPr bwMode="auto">
          <a:xfrm>
            <a:off x="4289425" y="3397250"/>
            <a:ext cx="1044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b="1">
                <a:solidFill>
                  <a:srgbClr val="FF0000"/>
                </a:solidFill>
              </a:rPr>
              <a:t>Gene list</a:t>
            </a:r>
          </a:p>
        </p:txBody>
      </p:sp>
      <p:sp>
        <p:nvSpPr>
          <p:cNvPr id="8206" name="Rectangle 16"/>
          <p:cNvSpPr>
            <a:spLocks noChangeArrowheads="1"/>
          </p:cNvSpPr>
          <p:nvPr/>
        </p:nvSpPr>
        <p:spPr bwMode="auto">
          <a:xfrm>
            <a:off x="5562600" y="6019800"/>
            <a:ext cx="20574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800" b="1">
                <a:solidFill>
                  <a:srgbClr val="000000"/>
                </a:solidFill>
              </a:rPr>
              <a:t>Source: Gerber et al. (2006) PNAS103</a:t>
            </a:r>
          </a:p>
        </p:txBody>
      </p:sp>
      <p:sp>
        <p:nvSpPr>
          <p:cNvPr id="8207" name="Rectangle 17"/>
          <p:cNvSpPr>
            <a:spLocks noChangeArrowheads="1"/>
          </p:cNvSpPr>
          <p:nvPr/>
        </p:nvSpPr>
        <p:spPr bwMode="auto">
          <a:xfrm>
            <a:off x="5029200" y="21336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Text Box 18"/>
          <p:cNvSpPr txBox="1">
            <a:spLocks noChangeArrowheads="1"/>
          </p:cNvSpPr>
          <p:nvPr/>
        </p:nvSpPr>
        <p:spPr bwMode="auto">
          <a:xfrm rot="-5400000">
            <a:off x="7136606" y="3860007"/>
            <a:ext cx="782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accent2"/>
                </a:solidFill>
              </a:rPr>
              <a:t>Genes</a:t>
            </a:r>
          </a:p>
        </p:txBody>
      </p:sp>
      <p:sp>
        <p:nvSpPr>
          <p:cNvPr id="8209" name="Text Box 19"/>
          <p:cNvSpPr txBox="1">
            <a:spLocks noChangeArrowheads="1"/>
          </p:cNvSpPr>
          <p:nvPr/>
        </p:nvSpPr>
        <p:spPr bwMode="auto">
          <a:xfrm>
            <a:off x="2057400" y="5715000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accent2"/>
                </a:solidFill>
              </a:rPr>
              <a:t>Time</a:t>
            </a:r>
          </a:p>
        </p:txBody>
      </p:sp>
      <p:sp>
        <p:nvSpPr>
          <p:cNvPr id="8210" name="Line 20"/>
          <p:cNvSpPr>
            <a:spLocks noChangeShapeType="1"/>
          </p:cNvSpPr>
          <p:nvPr/>
        </p:nvSpPr>
        <p:spPr bwMode="auto">
          <a:xfrm>
            <a:off x="3200400" y="2362200"/>
            <a:ext cx="0" cy="3352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Line 21"/>
          <p:cNvSpPr>
            <a:spLocks noChangeShapeType="1"/>
          </p:cNvSpPr>
          <p:nvPr/>
        </p:nvSpPr>
        <p:spPr bwMode="auto">
          <a:xfrm>
            <a:off x="7315200" y="2514600"/>
            <a:ext cx="0" cy="2971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2" name="AutoShape 22"/>
          <p:cNvSpPr>
            <a:spLocks/>
          </p:cNvSpPr>
          <p:nvPr/>
        </p:nvSpPr>
        <p:spPr bwMode="auto">
          <a:xfrm>
            <a:off x="1447800" y="3581400"/>
            <a:ext cx="76200" cy="381000"/>
          </a:xfrm>
          <a:prstGeom prst="leftBrace">
            <a:avLst>
              <a:gd name="adj1" fmla="val 41667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AutoShape 23"/>
          <p:cNvSpPr>
            <a:spLocks/>
          </p:cNvSpPr>
          <p:nvPr/>
        </p:nvSpPr>
        <p:spPr bwMode="auto">
          <a:xfrm>
            <a:off x="5410200" y="2590800"/>
            <a:ext cx="228600" cy="1981200"/>
          </a:xfrm>
          <a:prstGeom prst="leftBrace">
            <a:avLst>
              <a:gd name="adj1" fmla="val 72222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Text Box 25"/>
          <p:cNvSpPr txBox="1">
            <a:spLocks noChangeArrowheads="1"/>
          </p:cNvSpPr>
          <p:nvPr/>
        </p:nvSpPr>
        <p:spPr bwMode="auto">
          <a:xfrm>
            <a:off x="3848100" y="4927600"/>
            <a:ext cx="13954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b="1">
                <a:solidFill>
                  <a:srgbClr val="FF0000"/>
                </a:solidFill>
              </a:rPr>
              <a:t>Examples of gene scores</a:t>
            </a:r>
          </a:p>
        </p:txBody>
      </p:sp>
      <p:sp>
        <p:nvSpPr>
          <p:cNvPr id="8215" name="Line 26"/>
          <p:cNvSpPr>
            <a:spLocks noChangeShapeType="1"/>
          </p:cNvSpPr>
          <p:nvPr/>
        </p:nvSpPr>
        <p:spPr bwMode="auto">
          <a:xfrm flipV="1">
            <a:off x="5181600" y="4724400"/>
            <a:ext cx="762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6" name="Rectangle 28"/>
          <p:cNvSpPr>
            <a:spLocks noChangeArrowheads="1"/>
          </p:cNvSpPr>
          <p:nvPr/>
        </p:nvSpPr>
        <p:spPr bwMode="auto">
          <a:xfrm>
            <a:off x="5867400" y="4495800"/>
            <a:ext cx="22860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7" name="Rectangle 29"/>
          <p:cNvSpPr>
            <a:spLocks noChangeArrowheads="1"/>
          </p:cNvSpPr>
          <p:nvPr/>
        </p:nvSpPr>
        <p:spPr bwMode="auto">
          <a:xfrm>
            <a:off x="7246938" y="5759450"/>
            <a:ext cx="255587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8" name="Line 30"/>
          <p:cNvSpPr>
            <a:spLocks noChangeShapeType="1"/>
          </p:cNvSpPr>
          <p:nvPr/>
        </p:nvSpPr>
        <p:spPr bwMode="auto">
          <a:xfrm>
            <a:off x="5203825" y="5254625"/>
            <a:ext cx="2014538" cy="6016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80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DB1DDCE-3B39-4B45-B1D6-F7DB46BBC9BB}" type="slidenum">
              <a:rPr lang="en-US" sz="1200"/>
              <a:pPr/>
              <a:t>40</a:t>
            </a:fld>
            <a:endParaRPr lang="en-US" sz="120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Examples of inappropriate score distributions for T-tests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5948363" y="2051050"/>
            <a:ext cx="3238500" cy="2730500"/>
            <a:chOff x="183" y="1329"/>
            <a:chExt cx="2040" cy="1720"/>
          </a:xfrm>
        </p:grpSpPr>
        <p:grpSp>
          <p:nvGrpSpPr>
            <p:cNvPr id="25625" name="Group 12"/>
            <p:cNvGrpSpPr>
              <a:grpSpLocks/>
            </p:cNvGrpSpPr>
            <p:nvPr/>
          </p:nvGrpSpPr>
          <p:grpSpPr bwMode="auto">
            <a:xfrm>
              <a:off x="296" y="1902"/>
              <a:ext cx="1655" cy="1147"/>
              <a:chOff x="736" y="1271"/>
              <a:chExt cx="1655" cy="1147"/>
            </a:xfrm>
          </p:grpSpPr>
          <p:sp>
            <p:nvSpPr>
              <p:cNvPr id="25627" name="Freeform 4"/>
              <p:cNvSpPr>
                <a:spLocks/>
              </p:cNvSpPr>
              <p:nvPr/>
            </p:nvSpPr>
            <p:spPr bwMode="auto">
              <a:xfrm>
                <a:off x="992" y="1615"/>
                <a:ext cx="613" cy="566"/>
              </a:xfrm>
              <a:custGeom>
                <a:avLst/>
                <a:gdLst>
                  <a:gd name="T0" fmla="*/ 0 w 613"/>
                  <a:gd name="T1" fmla="*/ 0 h 566"/>
                  <a:gd name="T2" fmla="*/ 122 w 613"/>
                  <a:gd name="T3" fmla="*/ 321 h 566"/>
                  <a:gd name="T4" fmla="*/ 613 w 613"/>
                  <a:gd name="T5" fmla="*/ 566 h 566"/>
                  <a:gd name="T6" fmla="*/ 0 60000 65536"/>
                  <a:gd name="T7" fmla="*/ 0 60000 65536"/>
                  <a:gd name="T8" fmla="*/ 0 60000 65536"/>
                  <a:gd name="T9" fmla="*/ 0 w 613"/>
                  <a:gd name="T10" fmla="*/ 0 h 566"/>
                  <a:gd name="T11" fmla="*/ 613 w 613"/>
                  <a:gd name="T12" fmla="*/ 566 h 5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13" h="566">
                    <a:moveTo>
                      <a:pt x="0" y="0"/>
                    </a:moveTo>
                    <a:cubicBezTo>
                      <a:pt x="10" y="113"/>
                      <a:pt x="20" y="227"/>
                      <a:pt x="122" y="321"/>
                    </a:cubicBezTo>
                    <a:cubicBezTo>
                      <a:pt x="224" y="415"/>
                      <a:pt x="418" y="490"/>
                      <a:pt x="613" y="566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8" name="Freeform 5"/>
              <p:cNvSpPr>
                <a:spLocks/>
              </p:cNvSpPr>
              <p:nvPr/>
            </p:nvSpPr>
            <p:spPr bwMode="auto">
              <a:xfrm>
                <a:off x="983" y="1823"/>
                <a:ext cx="1331" cy="339"/>
              </a:xfrm>
              <a:custGeom>
                <a:avLst/>
                <a:gdLst>
                  <a:gd name="T0" fmla="*/ 0 w 1313"/>
                  <a:gd name="T1" fmla="*/ 0 h 273"/>
                  <a:gd name="T2" fmla="*/ 255 w 1313"/>
                  <a:gd name="T3" fmla="*/ 415 h 273"/>
                  <a:gd name="T4" fmla="*/ 1367 w 1313"/>
                  <a:gd name="T5" fmla="*/ 523 h 273"/>
                  <a:gd name="T6" fmla="*/ 0 60000 65536"/>
                  <a:gd name="T7" fmla="*/ 0 60000 65536"/>
                  <a:gd name="T8" fmla="*/ 0 60000 65536"/>
                  <a:gd name="T9" fmla="*/ 0 w 1313"/>
                  <a:gd name="T10" fmla="*/ 0 h 273"/>
                  <a:gd name="T11" fmla="*/ 1313 w 1313"/>
                  <a:gd name="T12" fmla="*/ 273 h 2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3" h="273">
                    <a:moveTo>
                      <a:pt x="0" y="0"/>
                    </a:moveTo>
                    <a:cubicBezTo>
                      <a:pt x="13" y="85"/>
                      <a:pt x="27" y="171"/>
                      <a:pt x="246" y="217"/>
                    </a:cubicBezTo>
                    <a:cubicBezTo>
                      <a:pt x="465" y="263"/>
                      <a:pt x="889" y="268"/>
                      <a:pt x="1313" y="273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9" name="Line 6"/>
              <p:cNvSpPr>
                <a:spLocks noChangeShapeType="1"/>
              </p:cNvSpPr>
              <p:nvPr/>
            </p:nvSpPr>
            <p:spPr bwMode="auto">
              <a:xfrm flipH="1">
                <a:off x="973" y="1407"/>
                <a:ext cx="9" cy="746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0" name="Line 7"/>
              <p:cNvSpPr>
                <a:spLocks noChangeShapeType="1"/>
              </p:cNvSpPr>
              <p:nvPr/>
            </p:nvSpPr>
            <p:spPr bwMode="auto">
              <a:xfrm>
                <a:off x="974" y="2168"/>
                <a:ext cx="1417" cy="19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1" name="Text Box 9"/>
              <p:cNvSpPr txBox="1">
                <a:spLocks noChangeArrowheads="1"/>
              </p:cNvSpPr>
              <p:nvPr/>
            </p:nvSpPr>
            <p:spPr bwMode="auto">
              <a:xfrm rot="-5400000">
                <a:off x="320" y="1687"/>
                <a:ext cx="102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400">
                    <a:solidFill>
                      <a:schemeClr val="accent2"/>
                    </a:solidFill>
                  </a:rPr>
                  <a:t>Probability density</a:t>
                </a:r>
              </a:p>
            </p:txBody>
          </p:sp>
          <p:sp>
            <p:nvSpPr>
              <p:cNvPr id="25632" name="Text Box 10"/>
              <p:cNvSpPr txBox="1">
                <a:spLocks noChangeArrowheads="1"/>
              </p:cNvSpPr>
              <p:nvPr/>
            </p:nvSpPr>
            <p:spPr bwMode="auto">
              <a:xfrm>
                <a:off x="1238" y="2226"/>
                <a:ext cx="83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400">
                    <a:solidFill>
                      <a:schemeClr val="accent2"/>
                    </a:solidFill>
                  </a:rPr>
                  <a:t>Gene score </a:t>
                </a:r>
                <a:r>
                  <a:rPr lang="en-US" sz="1400">
                    <a:solidFill>
                      <a:schemeClr val="accent2"/>
                    </a:solidFill>
                    <a:sym typeface="Wingdings" charset="0"/>
                  </a:rPr>
                  <a:t></a:t>
                </a:r>
                <a:endParaRPr 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633" name="Text Box 11"/>
              <p:cNvSpPr txBox="1">
                <a:spLocks noChangeArrowheads="1"/>
              </p:cNvSpPr>
              <p:nvPr/>
            </p:nvSpPr>
            <p:spPr bwMode="auto">
              <a:xfrm>
                <a:off x="877" y="2176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400">
                    <a:solidFill>
                      <a:schemeClr val="accent2"/>
                    </a:solidFill>
                  </a:rPr>
                  <a:t>0</a:t>
                </a:r>
              </a:p>
            </p:txBody>
          </p:sp>
        </p:grpSp>
        <p:sp>
          <p:nvSpPr>
            <p:cNvPr id="25626" name="Text Box 13"/>
            <p:cNvSpPr txBox="1">
              <a:spLocks noChangeArrowheads="1"/>
            </p:cNvSpPr>
            <p:nvPr/>
          </p:nvSpPr>
          <p:spPr bwMode="auto">
            <a:xfrm>
              <a:off x="183" y="1329"/>
              <a:ext cx="2040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600"/>
                <a:t>Gene scores are positive and have increasing density near zero, e.g. sequence counts</a:t>
              </a:r>
            </a:p>
          </p:txBody>
        </p:sp>
      </p:grpSp>
      <p:grpSp>
        <p:nvGrpSpPr>
          <p:cNvPr id="25606" name="Group 37"/>
          <p:cNvGrpSpPr>
            <a:grpSpLocks/>
          </p:cNvGrpSpPr>
          <p:nvPr/>
        </p:nvGrpSpPr>
        <p:grpSpPr bwMode="auto">
          <a:xfrm>
            <a:off x="182563" y="2082800"/>
            <a:ext cx="2725737" cy="2678113"/>
            <a:chOff x="2201" y="1339"/>
            <a:chExt cx="1717" cy="1687"/>
          </a:xfrm>
        </p:grpSpPr>
        <p:sp>
          <p:nvSpPr>
            <p:cNvPr id="25617" name="Line 17"/>
            <p:cNvSpPr>
              <a:spLocks noChangeShapeType="1"/>
            </p:cNvSpPr>
            <p:nvPr/>
          </p:nvSpPr>
          <p:spPr bwMode="auto">
            <a:xfrm flipH="1">
              <a:off x="2438" y="2015"/>
              <a:ext cx="9" cy="74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8" name="Line 18"/>
            <p:cNvSpPr>
              <a:spLocks noChangeShapeType="1"/>
            </p:cNvSpPr>
            <p:nvPr/>
          </p:nvSpPr>
          <p:spPr bwMode="auto">
            <a:xfrm>
              <a:off x="2439" y="2776"/>
              <a:ext cx="1417" cy="19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9" name="Text Box 19"/>
            <p:cNvSpPr txBox="1">
              <a:spLocks noChangeArrowheads="1"/>
            </p:cNvSpPr>
            <p:nvPr/>
          </p:nvSpPr>
          <p:spPr bwMode="auto">
            <a:xfrm rot="-5400000">
              <a:off x="1785" y="2295"/>
              <a:ext cx="102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>
                  <a:solidFill>
                    <a:schemeClr val="accent2"/>
                  </a:solidFill>
                </a:rPr>
                <a:t>Probability density</a:t>
              </a:r>
            </a:p>
          </p:txBody>
        </p:sp>
        <p:sp>
          <p:nvSpPr>
            <p:cNvPr id="25620" name="Text Box 20"/>
            <p:cNvSpPr txBox="1">
              <a:spLocks noChangeArrowheads="1"/>
            </p:cNvSpPr>
            <p:nvPr/>
          </p:nvSpPr>
          <p:spPr bwMode="auto">
            <a:xfrm>
              <a:off x="2703" y="2834"/>
              <a:ext cx="83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>
                  <a:solidFill>
                    <a:schemeClr val="accent2"/>
                  </a:solidFill>
                </a:rPr>
                <a:t>Gene score </a:t>
              </a:r>
              <a:r>
                <a:rPr lang="en-US" sz="1400">
                  <a:solidFill>
                    <a:schemeClr val="accent2"/>
                  </a:solidFill>
                  <a:sym typeface="Wingdings" charset="0"/>
                </a:rPr>
                <a:t></a:t>
              </a:r>
              <a:endParaRPr 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621" name="Text Box 21"/>
            <p:cNvSpPr txBox="1">
              <a:spLocks noChangeArrowheads="1"/>
            </p:cNvSpPr>
            <p:nvPr/>
          </p:nvSpPr>
          <p:spPr bwMode="auto">
            <a:xfrm>
              <a:off x="2342" y="2784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622" name="Text Box 22"/>
            <p:cNvSpPr txBox="1">
              <a:spLocks noChangeArrowheads="1"/>
            </p:cNvSpPr>
            <p:nvPr/>
          </p:nvSpPr>
          <p:spPr bwMode="auto">
            <a:xfrm>
              <a:off x="2322" y="1339"/>
              <a:ext cx="1596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600"/>
                <a:t>Distributions with gene score outliers, or </a:t>
              </a:r>
              <a:r>
                <a:rPr lang="ja-JP" altLang="en-US" sz="1600"/>
                <a:t>“</a:t>
              </a:r>
              <a:r>
                <a:rPr lang="en-US" sz="1600"/>
                <a:t>heavy-tailed</a:t>
              </a:r>
              <a:r>
                <a:rPr lang="ja-JP" altLang="en-US" sz="1600"/>
                <a:t>”</a:t>
              </a:r>
              <a:r>
                <a:rPr lang="en-US" sz="1600"/>
                <a:t> distributions</a:t>
              </a:r>
            </a:p>
          </p:txBody>
        </p:sp>
        <p:sp>
          <p:nvSpPr>
            <p:cNvPr id="25623" name="Freeform 23"/>
            <p:cNvSpPr>
              <a:spLocks/>
            </p:cNvSpPr>
            <p:nvPr/>
          </p:nvSpPr>
          <p:spPr bwMode="auto">
            <a:xfrm>
              <a:off x="2497" y="2197"/>
              <a:ext cx="1266" cy="576"/>
            </a:xfrm>
            <a:custGeom>
              <a:avLst/>
              <a:gdLst>
                <a:gd name="T0" fmla="*/ 0 w 1266"/>
                <a:gd name="T1" fmla="*/ 576 h 576"/>
                <a:gd name="T2" fmla="*/ 236 w 1266"/>
                <a:gd name="T3" fmla="*/ 397 h 576"/>
                <a:gd name="T4" fmla="*/ 284 w 1266"/>
                <a:gd name="T5" fmla="*/ 227 h 576"/>
                <a:gd name="T6" fmla="*/ 359 w 1266"/>
                <a:gd name="T7" fmla="*/ 57 h 576"/>
                <a:gd name="T8" fmla="*/ 491 w 1266"/>
                <a:gd name="T9" fmla="*/ 57 h 576"/>
                <a:gd name="T10" fmla="*/ 539 w 1266"/>
                <a:gd name="T11" fmla="*/ 397 h 576"/>
                <a:gd name="T12" fmla="*/ 671 w 1266"/>
                <a:gd name="T13" fmla="*/ 491 h 576"/>
                <a:gd name="T14" fmla="*/ 831 w 1266"/>
                <a:gd name="T15" fmla="*/ 529 h 576"/>
                <a:gd name="T16" fmla="*/ 1266 w 1266"/>
                <a:gd name="T17" fmla="*/ 557 h 5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6"/>
                <a:gd name="T28" fmla="*/ 0 h 576"/>
                <a:gd name="T29" fmla="*/ 1266 w 1266"/>
                <a:gd name="T30" fmla="*/ 576 h 5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6" h="576">
                  <a:moveTo>
                    <a:pt x="0" y="576"/>
                  </a:moveTo>
                  <a:cubicBezTo>
                    <a:pt x="94" y="515"/>
                    <a:pt x="189" y="455"/>
                    <a:pt x="236" y="397"/>
                  </a:cubicBezTo>
                  <a:cubicBezTo>
                    <a:pt x="283" y="339"/>
                    <a:pt x="264" y="284"/>
                    <a:pt x="284" y="227"/>
                  </a:cubicBezTo>
                  <a:cubicBezTo>
                    <a:pt x="304" y="170"/>
                    <a:pt x="325" y="85"/>
                    <a:pt x="359" y="57"/>
                  </a:cubicBezTo>
                  <a:cubicBezTo>
                    <a:pt x="393" y="29"/>
                    <a:pt x="461" y="0"/>
                    <a:pt x="491" y="57"/>
                  </a:cubicBezTo>
                  <a:cubicBezTo>
                    <a:pt x="521" y="114"/>
                    <a:pt x="509" y="325"/>
                    <a:pt x="539" y="397"/>
                  </a:cubicBezTo>
                  <a:cubicBezTo>
                    <a:pt x="569" y="469"/>
                    <a:pt x="622" y="469"/>
                    <a:pt x="671" y="491"/>
                  </a:cubicBezTo>
                  <a:cubicBezTo>
                    <a:pt x="720" y="513"/>
                    <a:pt x="732" y="518"/>
                    <a:pt x="831" y="529"/>
                  </a:cubicBezTo>
                  <a:cubicBezTo>
                    <a:pt x="930" y="540"/>
                    <a:pt x="1098" y="548"/>
                    <a:pt x="1266" y="55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4" name="Freeform 24"/>
            <p:cNvSpPr>
              <a:spLocks/>
            </p:cNvSpPr>
            <p:nvPr/>
          </p:nvSpPr>
          <p:spPr bwMode="auto">
            <a:xfrm>
              <a:off x="2847" y="2182"/>
              <a:ext cx="443" cy="601"/>
            </a:xfrm>
            <a:custGeom>
              <a:avLst/>
              <a:gdLst>
                <a:gd name="T0" fmla="*/ 0 w 443"/>
                <a:gd name="T1" fmla="*/ 582 h 601"/>
                <a:gd name="T2" fmla="*/ 66 w 443"/>
                <a:gd name="T3" fmla="*/ 459 h 601"/>
                <a:gd name="T4" fmla="*/ 122 w 443"/>
                <a:gd name="T5" fmla="*/ 148 h 601"/>
                <a:gd name="T6" fmla="*/ 207 w 443"/>
                <a:gd name="T7" fmla="*/ 6 h 601"/>
                <a:gd name="T8" fmla="*/ 311 w 443"/>
                <a:gd name="T9" fmla="*/ 110 h 601"/>
                <a:gd name="T10" fmla="*/ 330 w 443"/>
                <a:gd name="T11" fmla="*/ 412 h 601"/>
                <a:gd name="T12" fmla="*/ 443 w 443"/>
                <a:gd name="T13" fmla="*/ 601 h 6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3"/>
                <a:gd name="T22" fmla="*/ 0 h 601"/>
                <a:gd name="T23" fmla="*/ 443 w 443"/>
                <a:gd name="T24" fmla="*/ 601 h 60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3" h="601">
                  <a:moveTo>
                    <a:pt x="0" y="582"/>
                  </a:moveTo>
                  <a:cubicBezTo>
                    <a:pt x="23" y="556"/>
                    <a:pt x="46" y="531"/>
                    <a:pt x="66" y="459"/>
                  </a:cubicBezTo>
                  <a:cubicBezTo>
                    <a:pt x="86" y="387"/>
                    <a:pt x="99" y="223"/>
                    <a:pt x="122" y="148"/>
                  </a:cubicBezTo>
                  <a:cubicBezTo>
                    <a:pt x="145" y="73"/>
                    <a:pt x="176" y="12"/>
                    <a:pt x="207" y="6"/>
                  </a:cubicBezTo>
                  <a:cubicBezTo>
                    <a:pt x="238" y="0"/>
                    <a:pt x="290" y="42"/>
                    <a:pt x="311" y="110"/>
                  </a:cubicBezTo>
                  <a:cubicBezTo>
                    <a:pt x="332" y="178"/>
                    <a:pt x="308" y="330"/>
                    <a:pt x="330" y="412"/>
                  </a:cubicBezTo>
                  <a:cubicBezTo>
                    <a:pt x="352" y="494"/>
                    <a:pt x="397" y="547"/>
                    <a:pt x="443" y="60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3062288" y="2105025"/>
            <a:ext cx="2673350" cy="2730500"/>
            <a:chOff x="4048" y="1336"/>
            <a:chExt cx="1684" cy="1720"/>
          </a:xfrm>
        </p:grpSpPr>
        <p:sp>
          <p:nvSpPr>
            <p:cNvPr id="25609" name="Line 25"/>
            <p:cNvSpPr>
              <a:spLocks noChangeShapeType="1"/>
            </p:cNvSpPr>
            <p:nvPr/>
          </p:nvSpPr>
          <p:spPr bwMode="auto">
            <a:xfrm flipH="1">
              <a:off x="4285" y="2045"/>
              <a:ext cx="9" cy="74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0" name="Line 26"/>
            <p:cNvSpPr>
              <a:spLocks noChangeShapeType="1"/>
            </p:cNvSpPr>
            <p:nvPr/>
          </p:nvSpPr>
          <p:spPr bwMode="auto">
            <a:xfrm>
              <a:off x="4286" y="2806"/>
              <a:ext cx="1417" cy="19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1" name="Text Box 27"/>
            <p:cNvSpPr txBox="1">
              <a:spLocks noChangeArrowheads="1"/>
            </p:cNvSpPr>
            <p:nvPr/>
          </p:nvSpPr>
          <p:spPr bwMode="auto">
            <a:xfrm rot="-5400000">
              <a:off x="3632" y="2325"/>
              <a:ext cx="102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>
                  <a:solidFill>
                    <a:schemeClr val="accent2"/>
                  </a:solidFill>
                </a:rPr>
                <a:t>Probability density</a:t>
              </a:r>
            </a:p>
          </p:txBody>
        </p:sp>
        <p:sp>
          <p:nvSpPr>
            <p:cNvPr id="25612" name="Text Box 28"/>
            <p:cNvSpPr txBox="1">
              <a:spLocks noChangeArrowheads="1"/>
            </p:cNvSpPr>
            <p:nvPr/>
          </p:nvSpPr>
          <p:spPr bwMode="auto">
            <a:xfrm>
              <a:off x="4550" y="2864"/>
              <a:ext cx="83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>
                  <a:solidFill>
                    <a:schemeClr val="accent2"/>
                  </a:solidFill>
                </a:rPr>
                <a:t>Gene score </a:t>
              </a:r>
              <a:r>
                <a:rPr lang="en-US" sz="1400">
                  <a:solidFill>
                    <a:schemeClr val="accent2"/>
                  </a:solidFill>
                  <a:sym typeface="Wingdings" charset="0"/>
                </a:rPr>
                <a:t></a:t>
              </a:r>
              <a:endParaRPr 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613" name="Text Box 29"/>
            <p:cNvSpPr txBox="1">
              <a:spLocks noChangeArrowheads="1"/>
            </p:cNvSpPr>
            <p:nvPr/>
          </p:nvSpPr>
          <p:spPr bwMode="auto">
            <a:xfrm>
              <a:off x="4189" y="2814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614" name="Freeform 31"/>
            <p:cNvSpPr>
              <a:spLocks/>
            </p:cNvSpPr>
            <p:nvPr/>
          </p:nvSpPr>
          <p:spPr bwMode="auto">
            <a:xfrm>
              <a:off x="4694" y="2212"/>
              <a:ext cx="443" cy="601"/>
            </a:xfrm>
            <a:custGeom>
              <a:avLst/>
              <a:gdLst>
                <a:gd name="T0" fmla="*/ 0 w 443"/>
                <a:gd name="T1" fmla="*/ 582 h 601"/>
                <a:gd name="T2" fmla="*/ 66 w 443"/>
                <a:gd name="T3" fmla="*/ 459 h 601"/>
                <a:gd name="T4" fmla="*/ 122 w 443"/>
                <a:gd name="T5" fmla="*/ 148 h 601"/>
                <a:gd name="T6" fmla="*/ 207 w 443"/>
                <a:gd name="T7" fmla="*/ 6 h 601"/>
                <a:gd name="T8" fmla="*/ 311 w 443"/>
                <a:gd name="T9" fmla="*/ 110 h 601"/>
                <a:gd name="T10" fmla="*/ 330 w 443"/>
                <a:gd name="T11" fmla="*/ 412 h 601"/>
                <a:gd name="T12" fmla="*/ 443 w 443"/>
                <a:gd name="T13" fmla="*/ 601 h 6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3"/>
                <a:gd name="T22" fmla="*/ 0 h 601"/>
                <a:gd name="T23" fmla="*/ 443 w 443"/>
                <a:gd name="T24" fmla="*/ 601 h 60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3" h="601">
                  <a:moveTo>
                    <a:pt x="0" y="582"/>
                  </a:moveTo>
                  <a:cubicBezTo>
                    <a:pt x="23" y="556"/>
                    <a:pt x="46" y="531"/>
                    <a:pt x="66" y="459"/>
                  </a:cubicBezTo>
                  <a:cubicBezTo>
                    <a:pt x="86" y="387"/>
                    <a:pt x="99" y="223"/>
                    <a:pt x="122" y="148"/>
                  </a:cubicBezTo>
                  <a:cubicBezTo>
                    <a:pt x="145" y="73"/>
                    <a:pt x="176" y="12"/>
                    <a:pt x="207" y="6"/>
                  </a:cubicBezTo>
                  <a:cubicBezTo>
                    <a:pt x="238" y="0"/>
                    <a:pt x="290" y="42"/>
                    <a:pt x="311" y="110"/>
                  </a:cubicBezTo>
                  <a:cubicBezTo>
                    <a:pt x="332" y="178"/>
                    <a:pt x="308" y="330"/>
                    <a:pt x="330" y="412"/>
                  </a:cubicBezTo>
                  <a:cubicBezTo>
                    <a:pt x="352" y="494"/>
                    <a:pt x="397" y="547"/>
                    <a:pt x="443" y="60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5" name="Text Box 33"/>
            <p:cNvSpPr txBox="1">
              <a:spLocks noChangeArrowheads="1"/>
            </p:cNvSpPr>
            <p:nvPr/>
          </p:nvSpPr>
          <p:spPr bwMode="auto">
            <a:xfrm>
              <a:off x="4136" y="1336"/>
              <a:ext cx="159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600"/>
                <a:t>Bimodal </a:t>
              </a:r>
              <a:r>
                <a:rPr lang="ja-JP" altLang="en-US" sz="1600"/>
                <a:t>“</a:t>
              </a:r>
              <a:r>
                <a:rPr lang="en-US" sz="1600"/>
                <a:t>two-bumped</a:t>
              </a:r>
              <a:r>
                <a:rPr lang="ja-JP" altLang="en-US" sz="1600"/>
                <a:t>”</a:t>
              </a:r>
              <a:r>
                <a:rPr lang="en-US" sz="1600"/>
                <a:t> distributions.</a:t>
              </a:r>
            </a:p>
          </p:txBody>
        </p:sp>
        <p:sp>
          <p:nvSpPr>
            <p:cNvPr id="25616" name="Freeform 34"/>
            <p:cNvSpPr>
              <a:spLocks/>
            </p:cNvSpPr>
            <p:nvPr/>
          </p:nvSpPr>
          <p:spPr bwMode="auto">
            <a:xfrm>
              <a:off x="4344" y="2364"/>
              <a:ext cx="1227" cy="458"/>
            </a:xfrm>
            <a:custGeom>
              <a:avLst/>
              <a:gdLst>
                <a:gd name="T0" fmla="*/ 0 w 1227"/>
                <a:gd name="T1" fmla="*/ 438 h 458"/>
                <a:gd name="T2" fmla="*/ 141 w 1227"/>
                <a:gd name="T3" fmla="*/ 315 h 458"/>
                <a:gd name="T4" fmla="*/ 170 w 1227"/>
                <a:gd name="T5" fmla="*/ 126 h 458"/>
                <a:gd name="T6" fmla="*/ 226 w 1227"/>
                <a:gd name="T7" fmla="*/ 32 h 458"/>
                <a:gd name="T8" fmla="*/ 302 w 1227"/>
                <a:gd name="T9" fmla="*/ 41 h 458"/>
                <a:gd name="T10" fmla="*/ 349 w 1227"/>
                <a:gd name="T11" fmla="*/ 277 h 458"/>
                <a:gd name="T12" fmla="*/ 491 w 1227"/>
                <a:gd name="T13" fmla="*/ 428 h 458"/>
                <a:gd name="T14" fmla="*/ 764 w 1227"/>
                <a:gd name="T15" fmla="*/ 428 h 458"/>
                <a:gd name="T16" fmla="*/ 906 w 1227"/>
                <a:gd name="T17" fmla="*/ 249 h 458"/>
                <a:gd name="T18" fmla="*/ 944 w 1227"/>
                <a:gd name="T19" fmla="*/ 69 h 458"/>
                <a:gd name="T20" fmla="*/ 1067 w 1227"/>
                <a:gd name="T21" fmla="*/ 32 h 458"/>
                <a:gd name="T22" fmla="*/ 1104 w 1227"/>
                <a:gd name="T23" fmla="*/ 249 h 458"/>
                <a:gd name="T24" fmla="*/ 1227 w 1227"/>
                <a:gd name="T25" fmla="*/ 457 h 4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27"/>
                <a:gd name="T40" fmla="*/ 0 h 458"/>
                <a:gd name="T41" fmla="*/ 1227 w 1227"/>
                <a:gd name="T42" fmla="*/ 458 h 4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27" h="458">
                  <a:moveTo>
                    <a:pt x="0" y="438"/>
                  </a:moveTo>
                  <a:cubicBezTo>
                    <a:pt x="56" y="402"/>
                    <a:pt x="113" y="367"/>
                    <a:pt x="141" y="315"/>
                  </a:cubicBezTo>
                  <a:cubicBezTo>
                    <a:pt x="169" y="263"/>
                    <a:pt x="156" y="173"/>
                    <a:pt x="170" y="126"/>
                  </a:cubicBezTo>
                  <a:cubicBezTo>
                    <a:pt x="184" y="79"/>
                    <a:pt x="204" y="46"/>
                    <a:pt x="226" y="32"/>
                  </a:cubicBezTo>
                  <a:cubicBezTo>
                    <a:pt x="248" y="18"/>
                    <a:pt x="282" y="0"/>
                    <a:pt x="302" y="41"/>
                  </a:cubicBezTo>
                  <a:cubicBezTo>
                    <a:pt x="322" y="82"/>
                    <a:pt x="318" y="213"/>
                    <a:pt x="349" y="277"/>
                  </a:cubicBezTo>
                  <a:cubicBezTo>
                    <a:pt x="380" y="341"/>
                    <a:pt x="422" y="403"/>
                    <a:pt x="491" y="428"/>
                  </a:cubicBezTo>
                  <a:cubicBezTo>
                    <a:pt x="560" y="453"/>
                    <a:pt x="695" y="458"/>
                    <a:pt x="764" y="428"/>
                  </a:cubicBezTo>
                  <a:cubicBezTo>
                    <a:pt x="833" y="398"/>
                    <a:pt x="876" y="309"/>
                    <a:pt x="906" y="249"/>
                  </a:cubicBezTo>
                  <a:cubicBezTo>
                    <a:pt x="936" y="189"/>
                    <a:pt x="917" y="105"/>
                    <a:pt x="944" y="69"/>
                  </a:cubicBezTo>
                  <a:cubicBezTo>
                    <a:pt x="971" y="33"/>
                    <a:pt x="1040" y="2"/>
                    <a:pt x="1067" y="32"/>
                  </a:cubicBezTo>
                  <a:cubicBezTo>
                    <a:pt x="1094" y="62"/>
                    <a:pt x="1077" y="178"/>
                    <a:pt x="1104" y="249"/>
                  </a:cubicBezTo>
                  <a:cubicBezTo>
                    <a:pt x="1131" y="320"/>
                    <a:pt x="1206" y="424"/>
                    <a:pt x="1227" y="45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7315" name="Text Box 35"/>
          <p:cNvSpPr txBox="1">
            <a:spLocks noChangeArrowheads="1"/>
          </p:cNvSpPr>
          <p:nvPr/>
        </p:nvSpPr>
        <p:spPr bwMode="auto">
          <a:xfrm>
            <a:off x="1627188" y="5153025"/>
            <a:ext cx="64658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Solutions:</a:t>
            </a:r>
          </a:p>
          <a:p>
            <a:r>
              <a:rPr lang="en-US" sz="2000"/>
              <a:t>	1) Robust test for difference of medians (WMW)</a:t>
            </a:r>
          </a:p>
          <a:p>
            <a:r>
              <a:rPr lang="en-US" sz="2000"/>
              <a:t>	2) Direct test of difference of distributions (K-S)</a:t>
            </a:r>
          </a:p>
        </p:txBody>
      </p:sp>
    </p:spTree>
    <p:extLst>
      <p:ext uri="{BB962C8B-B14F-4D97-AF65-F5344CB8AC3E}">
        <p14:creationId xmlns:p14="http://schemas.microsoft.com/office/powerpoint/2010/main" val="3617352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B156AE5-3115-C243-80EE-FC3ACC84ABDE}" type="slidenum">
              <a:rPr lang="en-US" sz="1200"/>
              <a:pPr/>
              <a:t>41</a:t>
            </a:fld>
            <a:endParaRPr lang="en-US" sz="120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Helvetica" charset="0"/>
                <a:ea typeface="ＭＳ Ｐゴシック" charset="0"/>
                <a:cs typeface="ＭＳ Ｐゴシック" charset="0"/>
              </a:rPr>
              <a:t>Wilcoxon-Mann-Whitney (WMW) test</a:t>
            </a:r>
            <a:br>
              <a:rPr lang="en-US" sz="3200" dirty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aka Mann-Whitney U-test, Wilcoxon rank-sum test</a:t>
            </a:r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327025" y="1673225"/>
            <a:ext cx="43132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1) Rank gene scores, calculate R</a:t>
            </a:r>
            <a:r>
              <a:rPr lang="en-US" sz="2000" baseline="-25000"/>
              <a:t>B</a:t>
            </a:r>
            <a:r>
              <a:rPr lang="en-US" sz="2000"/>
              <a:t>, sum of ranks of black gene scores</a:t>
            </a:r>
          </a:p>
        </p:txBody>
      </p:sp>
      <p:sp>
        <p:nvSpPr>
          <p:cNvPr id="176134" name="Line 6"/>
          <p:cNvSpPr>
            <a:spLocks noChangeShapeType="1"/>
          </p:cNvSpPr>
          <p:nvPr/>
        </p:nvSpPr>
        <p:spPr bwMode="auto">
          <a:xfrm>
            <a:off x="1425575" y="3148013"/>
            <a:ext cx="884238" cy="449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5" name="Line 7"/>
          <p:cNvSpPr>
            <a:spLocks noChangeShapeType="1"/>
          </p:cNvSpPr>
          <p:nvPr/>
        </p:nvSpPr>
        <p:spPr bwMode="auto">
          <a:xfrm flipV="1">
            <a:off x="2308225" y="4676775"/>
            <a:ext cx="134938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6" name="Text Box 8"/>
          <p:cNvSpPr txBox="1">
            <a:spLocks noChangeArrowheads="1"/>
          </p:cNvSpPr>
          <p:nvPr/>
        </p:nvSpPr>
        <p:spPr bwMode="auto">
          <a:xfrm>
            <a:off x="2663825" y="2533650"/>
            <a:ext cx="709613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/>
              <a:t>6.5</a:t>
            </a:r>
          </a:p>
          <a:p>
            <a:pPr algn="r"/>
            <a:r>
              <a:rPr lang="en-US">
                <a:solidFill>
                  <a:srgbClr val="FF0000"/>
                </a:solidFill>
              </a:rPr>
              <a:t>5.6</a:t>
            </a:r>
          </a:p>
          <a:p>
            <a:pPr algn="r"/>
            <a:r>
              <a:rPr lang="en-US"/>
              <a:t>4.5</a:t>
            </a:r>
          </a:p>
          <a:p>
            <a:pPr algn="r"/>
            <a:r>
              <a:rPr lang="en-US"/>
              <a:t>3.2</a:t>
            </a:r>
          </a:p>
          <a:p>
            <a:pPr algn="r"/>
            <a:r>
              <a:rPr lang="en-US">
                <a:solidFill>
                  <a:srgbClr val="FF0000"/>
                </a:solidFill>
              </a:rPr>
              <a:t>2.1</a:t>
            </a:r>
          </a:p>
          <a:p>
            <a:pPr algn="r"/>
            <a:r>
              <a:rPr lang="en-US"/>
              <a:t>1.7</a:t>
            </a:r>
          </a:p>
          <a:p>
            <a:pPr algn="r"/>
            <a:r>
              <a:rPr lang="en-US"/>
              <a:t>0.1</a:t>
            </a:r>
          </a:p>
          <a:p>
            <a:pPr algn="r"/>
            <a:r>
              <a:rPr lang="en-US">
                <a:solidFill>
                  <a:srgbClr val="FF0000"/>
                </a:solidFill>
              </a:rPr>
              <a:t>-1.1</a:t>
            </a:r>
          </a:p>
          <a:p>
            <a:pPr algn="r"/>
            <a:r>
              <a:rPr lang="en-US">
                <a:solidFill>
                  <a:srgbClr val="FF0000"/>
                </a:solidFill>
              </a:rPr>
              <a:t>-2.5</a:t>
            </a:r>
          </a:p>
          <a:p>
            <a:pPr algn="r"/>
            <a:r>
              <a:rPr lang="en-US">
                <a:solidFill>
                  <a:srgbClr val="FF0000"/>
                </a:solidFill>
              </a:rPr>
              <a:t>-0.5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406400" y="2330450"/>
            <a:ext cx="2306638" cy="4125913"/>
            <a:chOff x="256" y="1468"/>
            <a:chExt cx="1453" cy="2599"/>
          </a:xfrm>
        </p:grpSpPr>
        <p:sp>
          <p:nvSpPr>
            <p:cNvPr id="26645" name="Text Box 4"/>
            <p:cNvSpPr txBox="1">
              <a:spLocks noChangeArrowheads="1"/>
            </p:cNvSpPr>
            <p:nvPr/>
          </p:nvSpPr>
          <p:spPr bwMode="auto">
            <a:xfrm>
              <a:off x="1066" y="2561"/>
              <a:ext cx="383" cy="1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3.2</a:t>
              </a:r>
            </a:p>
            <a:p>
              <a:r>
                <a:rPr lang="en-US"/>
                <a:t>1.7</a:t>
              </a:r>
            </a:p>
            <a:p>
              <a:r>
                <a:rPr lang="en-US"/>
                <a:t>6.5</a:t>
              </a:r>
            </a:p>
            <a:p>
              <a:r>
                <a:rPr lang="en-US"/>
                <a:t>4.5</a:t>
              </a:r>
            </a:p>
            <a:p>
              <a:r>
                <a:rPr lang="en-US"/>
                <a:t>0.1</a:t>
              </a:r>
            </a:p>
          </p:txBody>
        </p:sp>
        <p:sp>
          <p:nvSpPr>
            <p:cNvPr id="26646" name="Text Box 5"/>
            <p:cNvSpPr txBox="1">
              <a:spLocks noChangeArrowheads="1"/>
            </p:cNvSpPr>
            <p:nvPr/>
          </p:nvSpPr>
          <p:spPr bwMode="auto">
            <a:xfrm>
              <a:off x="405" y="1468"/>
              <a:ext cx="447" cy="1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>
                  <a:solidFill>
                    <a:srgbClr val="FF0000"/>
                  </a:solidFill>
                </a:rPr>
                <a:t>2.1</a:t>
              </a:r>
            </a:p>
            <a:p>
              <a:pPr algn="r"/>
              <a:r>
                <a:rPr lang="en-US">
                  <a:solidFill>
                    <a:srgbClr val="FF0000"/>
                  </a:solidFill>
                </a:rPr>
                <a:t>5.6</a:t>
              </a:r>
            </a:p>
            <a:p>
              <a:pPr algn="r"/>
              <a:r>
                <a:rPr lang="en-US">
                  <a:solidFill>
                    <a:srgbClr val="FF0000"/>
                  </a:solidFill>
                </a:rPr>
                <a:t>-1.1</a:t>
              </a:r>
            </a:p>
            <a:p>
              <a:pPr algn="r"/>
              <a:r>
                <a:rPr lang="en-US">
                  <a:solidFill>
                    <a:srgbClr val="FF0000"/>
                  </a:solidFill>
                </a:rPr>
                <a:t>-2.5</a:t>
              </a:r>
            </a:p>
            <a:p>
              <a:pPr algn="r"/>
              <a:r>
                <a:rPr lang="en-US">
                  <a:solidFill>
                    <a:srgbClr val="FF0000"/>
                  </a:solidFill>
                </a:rPr>
                <a:t>-0.5</a:t>
              </a:r>
            </a:p>
          </p:txBody>
        </p:sp>
        <p:sp>
          <p:nvSpPr>
            <p:cNvPr id="26647" name="Text Box 9"/>
            <p:cNvSpPr txBox="1">
              <a:spLocks noChangeArrowheads="1"/>
            </p:cNvSpPr>
            <p:nvPr/>
          </p:nvSpPr>
          <p:spPr bwMode="auto">
            <a:xfrm>
              <a:off x="256" y="2594"/>
              <a:ext cx="78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solidFill>
                    <a:schemeClr val="accent2"/>
                  </a:solidFill>
                </a:rPr>
                <a:t>N</a:t>
              </a:r>
              <a:r>
                <a:rPr lang="en-US" sz="1600" baseline="-25000">
                  <a:solidFill>
                    <a:schemeClr val="accent2"/>
                  </a:solidFill>
                </a:rPr>
                <a:t>2 </a:t>
              </a:r>
              <a:r>
                <a:rPr lang="en-US" sz="1600">
                  <a:solidFill>
                    <a:schemeClr val="accent2"/>
                  </a:solidFill>
                </a:rPr>
                <a:t>red gene</a:t>
              </a:r>
            </a:p>
            <a:p>
              <a:pPr algn="ctr"/>
              <a:r>
                <a:rPr lang="en-US" sz="1600">
                  <a:solidFill>
                    <a:schemeClr val="accent2"/>
                  </a:solidFill>
                </a:rPr>
                <a:t>scores</a:t>
              </a:r>
            </a:p>
          </p:txBody>
        </p:sp>
        <p:sp>
          <p:nvSpPr>
            <p:cNvPr id="26648" name="Text Box 10"/>
            <p:cNvSpPr txBox="1">
              <a:spLocks noChangeArrowheads="1"/>
            </p:cNvSpPr>
            <p:nvPr/>
          </p:nvSpPr>
          <p:spPr bwMode="auto">
            <a:xfrm>
              <a:off x="798" y="3701"/>
              <a:ext cx="91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solidFill>
                    <a:schemeClr val="accent2"/>
                  </a:solidFill>
                </a:rPr>
                <a:t>N</a:t>
              </a:r>
              <a:r>
                <a:rPr lang="en-US" sz="1600" baseline="-25000">
                  <a:solidFill>
                    <a:schemeClr val="accent2"/>
                  </a:solidFill>
                </a:rPr>
                <a:t>1</a:t>
              </a:r>
              <a:r>
                <a:rPr lang="en-US" sz="1600">
                  <a:solidFill>
                    <a:schemeClr val="accent2"/>
                  </a:solidFill>
                </a:rPr>
                <a:t> black gene</a:t>
              </a:r>
            </a:p>
            <a:p>
              <a:pPr algn="ctr"/>
              <a:r>
                <a:rPr lang="en-US" sz="1600">
                  <a:solidFill>
                    <a:schemeClr val="accent2"/>
                  </a:solidFill>
                </a:rPr>
                <a:t>scores</a:t>
              </a:r>
            </a:p>
          </p:txBody>
        </p:sp>
      </p:grpSp>
      <p:sp>
        <p:nvSpPr>
          <p:cNvPr id="176139" name="Text Box 11"/>
          <p:cNvSpPr txBox="1">
            <a:spLocks noChangeArrowheads="1"/>
          </p:cNvSpPr>
          <p:nvPr/>
        </p:nvSpPr>
        <p:spPr bwMode="auto">
          <a:xfrm>
            <a:off x="3321050" y="2193925"/>
            <a:ext cx="804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ranks</a:t>
            </a:r>
          </a:p>
        </p:txBody>
      </p:sp>
      <p:sp>
        <p:nvSpPr>
          <p:cNvPr id="176140" name="Text Box 12"/>
          <p:cNvSpPr txBox="1">
            <a:spLocks noChangeArrowheads="1"/>
          </p:cNvSpPr>
          <p:nvPr/>
        </p:nvSpPr>
        <p:spPr bwMode="auto">
          <a:xfrm>
            <a:off x="3441700" y="2519363"/>
            <a:ext cx="5238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1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/>
              <a:t>3</a:t>
            </a:r>
          </a:p>
          <a:p>
            <a:pPr algn="ctr"/>
            <a:r>
              <a:rPr lang="en-US"/>
              <a:t>4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5</a:t>
            </a:r>
          </a:p>
          <a:p>
            <a:pPr algn="ctr"/>
            <a:r>
              <a:rPr lang="en-US"/>
              <a:t>6</a:t>
            </a:r>
          </a:p>
          <a:p>
            <a:pPr algn="ctr"/>
            <a:r>
              <a:rPr lang="en-US"/>
              <a:t>7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8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9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76142" name="Rectangle 14"/>
          <p:cNvSpPr>
            <a:spLocks noChangeArrowheads="1"/>
          </p:cNvSpPr>
          <p:nvPr/>
        </p:nvSpPr>
        <p:spPr bwMode="auto">
          <a:xfrm>
            <a:off x="3962400" y="3124200"/>
            <a:ext cx="1225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R</a:t>
            </a:r>
            <a:r>
              <a:rPr lang="en-US" baseline="-25000"/>
              <a:t>B</a:t>
            </a:r>
            <a:r>
              <a:rPr lang="en-US"/>
              <a:t> = 21</a:t>
            </a:r>
          </a:p>
        </p:txBody>
      </p:sp>
      <p:sp>
        <p:nvSpPr>
          <p:cNvPr id="26637" name="Text Box 19"/>
          <p:cNvSpPr txBox="1">
            <a:spLocks noChangeArrowheads="1"/>
          </p:cNvSpPr>
          <p:nvPr/>
        </p:nvSpPr>
        <p:spPr bwMode="auto">
          <a:xfrm>
            <a:off x="6784975" y="6416675"/>
            <a:ext cx="277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Z</a:t>
            </a:r>
          </a:p>
        </p:txBody>
      </p:sp>
      <p:sp>
        <p:nvSpPr>
          <p:cNvPr id="26638" name="Line 33"/>
          <p:cNvSpPr>
            <a:spLocks noChangeShapeType="1"/>
          </p:cNvSpPr>
          <p:nvPr/>
        </p:nvSpPr>
        <p:spPr bwMode="auto">
          <a:xfrm>
            <a:off x="5715000" y="2957064"/>
            <a:ext cx="0" cy="2133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Line 34"/>
          <p:cNvSpPr>
            <a:spLocks noChangeShapeType="1"/>
          </p:cNvSpPr>
          <p:nvPr/>
        </p:nvSpPr>
        <p:spPr bwMode="auto">
          <a:xfrm>
            <a:off x="5715000" y="5090664"/>
            <a:ext cx="3124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Text Box 35"/>
          <p:cNvSpPr txBox="1">
            <a:spLocks noChangeArrowheads="1"/>
          </p:cNvSpPr>
          <p:nvPr/>
        </p:nvSpPr>
        <p:spPr bwMode="auto">
          <a:xfrm rot="-5400000">
            <a:off x="4421982" y="3848028"/>
            <a:ext cx="203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Probability density</a:t>
            </a:r>
          </a:p>
        </p:txBody>
      </p:sp>
      <p:sp>
        <p:nvSpPr>
          <p:cNvPr id="26641" name="Text Box 36"/>
          <p:cNvSpPr txBox="1">
            <a:spLocks noChangeArrowheads="1"/>
          </p:cNvSpPr>
          <p:nvPr/>
        </p:nvSpPr>
        <p:spPr bwMode="auto">
          <a:xfrm>
            <a:off x="6272213" y="5166864"/>
            <a:ext cx="1652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accent2"/>
                </a:solidFill>
              </a:rPr>
              <a:t>Gene score </a:t>
            </a:r>
            <a:r>
              <a:rPr lang="en-US" sz="1800">
                <a:solidFill>
                  <a:schemeClr val="accent2"/>
                </a:solidFill>
                <a:sym typeface="Wingdings" charset="0"/>
              </a:rPr>
              <a:t>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26642" name="Freeform 39"/>
          <p:cNvSpPr>
            <a:spLocks/>
          </p:cNvSpPr>
          <p:nvPr/>
        </p:nvSpPr>
        <p:spPr bwMode="auto">
          <a:xfrm>
            <a:off x="5715000" y="4006402"/>
            <a:ext cx="2676525" cy="1084262"/>
          </a:xfrm>
          <a:custGeom>
            <a:avLst/>
            <a:gdLst>
              <a:gd name="T0" fmla="*/ 0 w 1266"/>
              <a:gd name="T1" fmla="*/ 2147483647 h 576"/>
              <a:gd name="T2" fmla="*/ 2147483647 w 1266"/>
              <a:gd name="T3" fmla="*/ 2147483647 h 576"/>
              <a:gd name="T4" fmla="*/ 2147483647 w 1266"/>
              <a:gd name="T5" fmla="*/ 2147483647 h 576"/>
              <a:gd name="T6" fmla="*/ 2147483647 w 1266"/>
              <a:gd name="T7" fmla="*/ 2147483647 h 576"/>
              <a:gd name="T8" fmla="*/ 2147483647 w 1266"/>
              <a:gd name="T9" fmla="*/ 2147483647 h 576"/>
              <a:gd name="T10" fmla="*/ 2147483647 w 1266"/>
              <a:gd name="T11" fmla="*/ 2147483647 h 576"/>
              <a:gd name="T12" fmla="*/ 2147483647 w 1266"/>
              <a:gd name="T13" fmla="*/ 2147483647 h 576"/>
              <a:gd name="T14" fmla="*/ 2147483647 w 1266"/>
              <a:gd name="T15" fmla="*/ 2147483647 h 576"/>
              <a:gd name="T16" fmla="*/ 2147483647 w 1266"/>
              <a:gd name="T17" fmla="*/ 2147483647 h 57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66"/>
              <a:gd name="T28" fmla="*/ 0 h 576"/>
              <a:gd name="T29" fmla="*/ 1266 w 1266"/>
              <a:gd name="T30" fmla="*/ 576 h 57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66" h="576">
                <a:moveTo>
                  <a:pt x="0" y="576"/>
                </a:moveTo>
                <a:cubicBezTo>
                  <a:pt x="94" y="515"/>
                  <a:pt x="189" y="455"/>
                  <a:pt x="236" y="397"/>
                </a:cubicBezTo>
                <a:cubicBezTo>
                  <a:pt x="283" y="339"/>
                  <a:pt x="264" y="284"/>
                  <a:pt x="284" y="227"/>
                </a:cubicBezTo>
                <a:cubicBezTo>
                  <a:pt x="304" y="170"/>
                  <a:pt x="325" y="85"/>
                  <a:pt x="359" y="57"/>
                </a:cubicBezTo>
                <a:cubicBezTo>
                  <a:pt x="393" y="29"/>
                  <a:pt x="461" y="0"/>
                  <a:pt x="491" y="57"/>
                </a:cubicBezTo>
                <a:cubicBezTo>
                  <a:pt x="521" y="114"/>
                  <a:pt x="509" y="325"/>
                  <a:pt x="539" y="397"/>
                </a:cubicBezTo>
                <a:cubicBezTo>
                  <a:pt x="569" y="469"/>
                  <a:pt x="622" y="469"/>
                  <a:pt x="671" y="491"/>
                </a:cubicBezTo>
                <a:cubicBezTo>
                  <a:pt x="720" y="513"/>
                  <a:pt x="732" y="518"/>
                  <a:pt x="831" y="529"/>
                </a:cubicBezTo>
                <a:cubicBezTo>
                  <a:pt x="930" y="540"/>
                  <a:pt x="1098" y="548"/>
                  <a:pt x="1266" y="557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3" name="Freeform 40"/>
          <p:cNvSpPr>
            <a:spLocks/>
          </p:cNvSpPr>
          <p:nvPr/>
        </p:nvSpPr>
        <p:spPr bwMode="auto">
          <a:xfrm>
            <a:off x="6553200" y="4100064"/>
            <a:ext cx="762000" cy="1031875"/>
          </a:xfrm>
          <a:custGeom>
            <a:avLst/>
            <a:gdLst>
              <a:gd name="T0" fmla="*/ 0 w 443"/>
              <a:gd name="T1" fmla="*/ 2147483647 h 601"/>
              <a:gd name="T2" fmla="*/ 2147483647 w 443"/>
              <a:gd name="T3" fmla="*/ 2147483647 h 601"/>
              <a:gd name="T4" fmla="*/ 2147483647 w 443"/>
              <a:gd name="T5" fmla="*/ 2147483647 h 601"/>
              <a:gd name="T6" fmla="*/ 2147483647 w 443"/>
              <a:gd name="T7" fmla="*/ 2147483647 h 601"/>
              <a:gd name="T8" fmla="*/ 2147483647 w 443"/>
              <a:gd name="T9" fmla="*/ 2147483647 h 601"/>
              <a:gd name="T10" fmla="*/ 2147483647 w 443"/>
              <a:gd name="T11" fmla="*/ 2147483647 h 601"/>
              <a:gd name="T12" fmla="*/ 2147483647 w 443"/>
              <a:gd name="T13" fmla="*/ 2147483647 h 60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3"/>
              <a:gd name="T22" fmla="*/ 0 h 601"/>
              <a:gd name="T23" fmla="*/ 443 w 443"/>
              <a:gd name="T24" fmla="*/ 601 h 60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3" h="601">
                <a:moveTo>
                  <a:pt x="0" y="582"/>
                </a:moveTo>
                <a:cubicBezTo>
                  <a:pt x="23" y="556"/>
                  <a:pt x="46" y="531"/>
                  <a:pt x="66" y="459"/>
                </a:cubicBezTo>
                <a:cubicBezTo>
                  <a:pt x="86" y="387"/>
                  <a:pt x="99" y="223"/>
                  <a:pt x="122" y="148"/>
                </a:cubicBezTo>
                <a:cubicBezTo>
                  <a:pt x="145" y="73"/>
                  <a:pt x="176" y="12"/>
                  <a:pt x="207" y="6"/>
                </a:cubicBezTo>
                <a:cubicBezTo>
                  <a:pt x="238" y="0"/>
                  <a:pt x="290" y="42"/>
                  <a:pt x="311" y="110"/>
                </a:cubicBezTo>
                <a:cubicBezTo>
                  <a:pt x="332" y="178"/>
                  <a:pt x="308" y="330"/>
                  <a:pt x="330" y="412"/>
                </a:cubicBezTo>
                <a:cubicBezTo>
                  <a:pt x="352" y="494"/>
                  <a:pt x="397" y="547"/>
                  <a:pt x="443" y="601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4" name="Text Box 42"/>
          <p:cNvSpPr txBox="1">
            <a:spLocks noChangeArrowheads="1"/>
          </p:cNvSpPr>
          <p:nvPr/>
        </p:nvSpPr>
        <p:spPr bwMode="auto">
          <a:xfrm>
            <a:off x="5257800" y="5486376"/>
            <a:ext cx="3886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1"/>
              <a:t>Formal Question:</a:t>
            </a:r>
            <a:r>
              <a:rPr lang="en-US" sz="2000" i="1"/>
              <a:t>  Are the medians of the two distributions significantly different?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49216" y="1417638"/>
            <a:ext cx="44694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For each observation in one set, 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count </a:t>
            </a:r>
            <a:r>
              <a:rPr lang="en-US" dirty="0">
                <a:latin typeface="Arial"/>
                <a:cs typeface="Arial"/>
              </a:rPr>
              <a:t>the number of times this first 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value </a:t>
            </a:r>
            <a:r>
              <a:rPr lang="en-US" dirty="0">
                <a:latin typeface="Arial"/>
                <a:cs typeface="Arial"/>
              </a:rPr>
              <a:t>wins over any observations in the 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other set</a:t>
            </a:r>
          </a:p>
          <a:p>
            <a:r>
              <a:rPr lang="en-US" dirty="0" smtClean="0">
                <a:latin typeface="Arial"/>
                <a:cs typeface="Arial"/>
              </a:rPr>
              <a:t>(</a:t>
            </a:r>
            <a:r>
              <a:rPr lang="en-US" dirty="0">
                <a:latin typeface="Arial"/>
                <a:cs typeface="Arial"/>
              </a:rPr>
              <a:t>the other value </a:t>
            </a:r>
            <a:r>
              <a:rPr lang="en-US" dirty="0" smtClean="0">
                <a:latin typeface="Arial"/>
                <a:cs typeface="Arial"/>
              </a:rPr>
              <a:t>loses </a:t>
            </a:r>
            <a:r>
              <a:rPr lang="en-US" dirty="0">
                <a:latin typeface="Arial"/>
                <a:cs typeface="Arial"/>
              </a:rPr>
              <a:t>if this first is larger)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0897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/>
      <p:bldP spid="176134" grpId="0" animBg="1"/>
      <p:bldP spid="176135" grpId="0" animBg="1"/>
      <p:bldP spid="176136" grpId="0"/>
      <p:bldP spid="176139" grpId="0"/>
      <p:bldP spid="176140" grpId="0"/>
      <p:bldP spid="17614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F666D0F-1079-2743-A1D5-BC32BB398654}" type="slidenum">
              <a:rPr lang="en-US" sz="1200"/>
              <a:pPr/>
              <a:t>42</a:t>
            </a:fld>
            <a:endParaRPr lang="en-US" sz="120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Wilcoxon-Mann-Whitney (WMW) test</a:t>
            </a:r>
            <a:b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sz="2000">
                <a:latin typeface="Helvetica" charset="0"/>
                <a:ea typeface="ＭＳ Ｐゴシック" charset="0"/>
                <a:cs typeface="ＭＳ Ｐゴシック" charset="0"/>
              </a:rPr>
              <a:t>aka Mann-Whitney U-test, Wilcoxon rank-sum test</a:t>
            </a:r>
          </a:p>
        </p:txBody>
      </p:sp>
      <p:sp>
        <p:nvSpPr>
          <p:cNvPr id="4102" name="Rectangle 14"/>
          <p:cNvSpPr>
            <a:spLocks noChangeArrowheads="1"/>
          </p:cNvSpPr>
          <p:nvPr/>
        </p:nvSpPr>
        <p:spPr bwMode="auto">
          <a:xfrm>
            <a:off x="3810000" y="1981200"/>
            <a:ext cx="1225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R</a:t>
            </a:r>
            <a:r>
              <a:rPr lang="en-US" baseline="-25000"/>
              <a:t>B</a:t>
            </a:r>
            <a:r>
              <a:rPr lang="en-US"/>
              <a:t> = 21</a:t>
            </a:r>
          </a:p>
        </p:txBody>
      </p:sp>
      <p:sp>
        <p:nvSpPr>
          <p:cNvPr id="4103" name="Text Box 15"/>
          <p:cNvSpPr txBox="1">
            <a:spLocks noChangeArrowheads="1"/>
          </p:cNvSpPr>
          <p:nvPr/>
        </p:nvSpPr>
        <p:spPr bwMode="auto">
          <a:xfrm>
            <a:off x="6784975" y="6416675"/>
            <a:ext cx="277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Z</a:t>
            </a:r>
          </a:p>
        </p:txBody>
      </p:sp>
      <p:sp>
        <p:nvSpPr>
          <p:cNvPr id="4104" name="Line 16"/>
          <p:cNvSpPr>
            <a:spLocks noChangeShapeType="1"/>
          </p:cNvSpPr>
          <p:nvPr/>
        </p:nvSpPr>
        <p:spPr bwMode="auto">
          <a:xfrm>
            <a:off x="5715000" y="1981200"/>
            <a:ext cx="0" cy="2133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Line 17"/>
          <p:cNvSpPr>
            <a:spLocks noChangeShapeType="1"/>
          </p:cNvSpPr>
          <p:nvPr/>
        </p:nvSpPr>
        <p:spPr bwMode="auto">
          <a:xfrm>
            <a:off x="5715000" y="4114800"/>
            <a:ext cx="3124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Text Box 18"/>
          <p:cNvSpPr txBox="1">
            <a:spLocks noChangeArrowheads="1"/>
          </p:cNvSpPr>
          <p:nvPr/>
        </p:nvSpPr>
        <p:spPr bwMode="auto">
          <a:xfrm rot="-5400000">
            <a:off x="4421982" y="2912268"/>
            <a:ext cx="203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accent2"/>
                </a:solidFill>
              </a:rPr>
              <a:t>Probability density</a:t>
            </a:r>
          </a:p>
        </p:txBody>
      </p:sp>
      <p:sp>
        <p:nvSpPr>
          <p:cNvPr id="4107" name="Text Box 19"/>
          <p:cNvSpPr txBox="1">
            <a:spLocks noChangeArrowheads="1"/>
          </p:cNvSpPr>
          <p:nvPr/>
        </p:nvSpPr>
        <p:spPr bwMode="auto">
          <a:xfrm>
            <a:off x="6272213" y="4191000"/>
            <a:ext cx="1652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accent2"/>
                </a:solidFill>
              </a:rPr>
              <a:t>Gene score </a:t>
            </a:r>
            <a:r>
              <a:rPr lang="en-US" sz="1800">
                <a:solidFill>
                  <a:schemeClr val="accent2"/>
                </a:solidFill>
                <a:sym typeface="Wingdings" charset="0"/>
              </a:rPr>
              <a:t>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4108" name="Freeform 20"/>
          <p:cNvSpPr>
            <a:spLocks/>
          </p:cNvSpPr>
          <p:nvPr/>
        </p:nvSpPr>
        <p:spPr bwMode="auto">
          <a:xfrm>
            <a:off x="5715000" y="3030538"/>
            <a:ext cx="2676525" cy="1084262"/>
          </a:xfrm>
          <a:custGeom>
            <a:avLst/>
            <a:gdLst>
              <a:gd name="T0" fmla="*/ 0 w 1266"/>
              <a:gd name="T1" fmla="*/ 2147483647 h 576"/>
              <a:gd name="T2" fmla="*/ 2147483647 w 1266"/>
              <a:gd name="T3" fmla="*/ 2147483647 h 576"/>
              <a:gd name="T4" fmla="*/ 2147483647 w 1266"/>
              <a:gd name="T5" fmla="*/ 2147483647 h 576"/>
              <a:gd name="T6" fmla="*/ 2147483647 w 1266"/>
              <a:gd name="T7" fmla="*/ 2147483647 h 576"/>
              <a:gd name="T8" fmla="*/ 2147483647 w 1266"/>
              <a:gd name="T9" fmla="*/ 2147483647 h 576"/>
              <a:gd name="T10" fmla="*/ 2147483647 w 1266"/>
              <a:gd name="T11" fmla="*/ 2147483647 h 576"/>
              <a:gd name="T12" fmla="*/ 2147483647 w 1266"/>
              <a:gd name="T13" fmla="*/ 2147483647 h 576"/>
              <a:gd name="T14" fmla="*/ 2147483647 w 1266"/>
              <a:gd name="T15" fmla="*/ 2147483647 h 576"/>
              <a:gd name="T16" fmla="*/ 2147483647 w 1266"/>
              <a:gd name="T17" fmla="*/ 2147483647 h 57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66"/>
              <a:gd name="T28" fmla="*/ 0 h 576"/>
              <a:gd name="T29" fmla="*/ 1266 w 1266"/>
              <a:gd name="T30" fmla="*/ 576 h 57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66" h="576">
                <a:moveTo>
                  <a:pt x="0" y="576"/>
                </a:moveTo>
                <a:cubicBezTo>
                  <a:pt x="94" y="515"/>
                  <a:pt x="189" y="455"/>
                  <a:pt x="236" y="397"/>
                </a:cubicBezTo>
                <a:cubicBezTo>
                  <a:pt x="283" y="339"/>
                  <a:pt x="264" y="284"/>
                  <a:pt x="284" y="227"/>
                </a:cubicBezTo>
                <a:cubicBezTo>
                  <a:pt x="304" y="170"/>
                  <a:pt x="325" y="85"/>
                  <a:pt x="359" y="57"/>
                </a:cubicBezTo>
                <a:cubicBezTo>
                  <a:pt x="393" y="29"/>
                  <a:pt x="461" y="0"/>
                  <a:pt x="491" y="57"/>
                </a:cubicBezTo>
                <a:cubicBezTo>
                  <a:pt x="521" y="114"/>
                  <a:pt x="509" y="325"/>
                  <a:pt x="539" y="397"/>
                </a:cubicBezTo>
                <a:cubicBezTo>
                  <a:pt x="569" y="469"/>
                  <a:pt x="622" y="469"/>
                  <a:pt x="671" y="491"/>
                </a:cubicBezTo>
                <a:cubicBezTo>
                  <a:pt x="720" y="513"/>
                  <a:pt x="732" y="518"/>
                  <a:pt x="831" y="529"/>
                </a:cubicBezTo>
                <a:cubicBezTo>
                  <a:pt x="930" y="540"/>
                  <a:pt x="1098" y="548"/>
                  <a:pt x="1266" y="557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9" name="Freeform 21"/>
          <p:cNvSpPr>
            <a:spLocks/>
          </p:cNvSpPr>
          <p:nvPr/>
        </p:nvSpPr>
        <p:spPr bwMode="auto">
          <a:xfrm>
            <a:off x="6553200" y="3124200"/>
            <a:ext cx="762000" cy="1031875"/>
          </a:xfrm>
          <a:custGeom>
            <a:avLst/>
            <a:gdLst>
              <a:gd name="T0" fmla="*/ 0 w 443"/>
              <a:gd name="T1" fmla="*/ 2147483647 h 601"/>
              <a:gd name="T2" fmla="*/ 2147483647 w 443"/>
              <a:gd name="T3" fmla="*/ 2147483647 h 601"/>
              <a:gd name="T4" fmla="*/ 2147483647 w 443"/>
              <a:gd name="T5" fmla="*/ 2147483647 h 601"/>
              <a:gd name="T6" fmla="*/ 2147483647 w 443"/>
              <a:gd name="T7" fmla="*/ 2147483647 h 601"/>
              <a:gd name="T8" fmla="*/ 2147483647 w 443"/>
              <a:gd name="T9" fmla="*/ 2147483647 h 601"/>
              <a:gd name="T10" fmla="*/ 2147483647 w 443"/>
              <a:gd name="T11" fmla="*/ 2147483647 h 601"/>
              <a:gd name="T12" fmla="*/ 2147483647 w 443"/>
              <a:gd name="T13" fmla="*/ 2147483647 h 60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3"/>
              <a:gd name="T22" fmla="*/ 0 h 601"/>
              <a:gd name="T23" fmla="*/ 443 w 443"/>
              <a:gd name="T24" fmla="*/ 601 h 60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3" h="601">
                <a:moveTo>
                  <a:pt x="0" y="582"/>
                </a:moveTo>
                <a:cubicBezTo>
                  <a:pt x="23" y="556"/>
                  <a:pt x="46" y="531"/>
                  <a:pt x="66" y="459"/>
                </a:cubicBezTo>
                <a:cubicBezTo>
                  <a:pt x="86" y="387"/>
                  <a:pt x="99" y="223"/>
                  <a:pt x="122" y="148"/>
                </a:cubicBezTo>
                <a:cubicBezTo>
                  <a:pt x="145" y="73"/>
                  <a:pt x="176" y="12"/>
                  <a:pt x="207" y="6"/>
                </a:cubicBezTo>
                <a:cubicBezTo>
                  <a:pt x="238" y="0"/>
                  <a:pt x="290" y="42"/>
                  <a:pt x="311" y="110"/>
                </a:cubicBezTo>
                <a:cubicBezTo>
                  <a:pt x="332" y="178"/>
                  <a:pt x="308" y="330"/>
                  <a:pt x="330" y="412"/>
                </a:cubicBezTo>
                <a:cubicBezTo>
                  <a:pt x="352" y="494"/>
                  <a:pt x="397" y="547"/>
                  <a:pt x="443" y="601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0" name="Text Box 22"/>
          <p:cNvSpPr txBox="1">
            <a:spLocks noChangeArrowheads="1"/>
          </p:cNvSpPr>
          <p:nvPr/>
        </p:nvSpPr>
        <p:spPr bwMode="auto">
          <a:xfrm>
            <a:off x="5257800" y="4724400"/>
            <a:ext cx="3886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1"/>
              <a:t>Formal Question:</a:t>
            </a:r>
            <a:r>
              <a:rPr lang="en-US" sz="2000" i="1"/>
              <a:t>  Are the medians of the two distributions significantly different?</a:t>
            </a:r>
          </a:p>
        </p:txBody>
      </p:sp>
      <p:sp>
        <p:nvSpPr>
          <p:cNvPr id="4111" name="Text Box 23"/>
          <p:cNvSpPr txBox="1">
            <a:spLocks noChangeArrowheads="1"/>
          </p:cNvSpPr>
          <p:nvPr/>
        </p:nvSpPr>
        <p:spPr bwMode="auto">
          <a:xfrm>
            <a:off x="304800" y="1524000"/>
            <a:ext cx="3328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2) Calculate Z-score: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723900" y="2432050"/>
          <a:ext cx="2587625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3" name="Equation" r:id="rId4" imgW="1511280" imgH="609480" progId="Equation.3">
                  <p:embed/>
                </p:oleObj>
              </mc:Choice>
              <mc:Fallback>
                <p:oleObj name="Equation" r:id="rId4" imgW="151128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2432050"/>
                        <a:ext cx="2587625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995488" y="1930400"/>
            <a:ext cx="1382712" cy="1214438"/>
            <a:chOff x="4417" y="1350"/>
            <a:chExt cx="871" cy="765"/>
          </a:xfrm>
        </p:grpSpPr>
        <p:sp>
          <p:nvSpPr>
            <p:cNvPr id="4126" name="Oval 26"/>
            <p:cNvSpPr>
              <a:spLocks noChangeArrowheads="1"/>
            </p:cNvSpPr>
            <p:nvPr/>
          </p:nvSpPr>
          <p:spPr bwMode="auto">
            <a:xfrm>
              <a:off x="4440" y="1596"/>
              <a:ext cx="812" cy="519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Text Box 27"/>
            <p:cNvSpPr txBox="1">
              <a:spLocks noChangeArrowheads="1"/>
            </p:cNvSpPr>
            <p:nvPr/>
          </p:nvSpPr>
          <p:spPr bwMode="auto">
            <a:xfrm>
              <a:off x="4417" y="1350"/>
              <a:ext cx="8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>
                  <a:solidFill>
                    <a:schemeClr val="accent2"/>
                  </a:solidFill>
                </a:rPr>
                <a:t>mean rank</a:t>
              </a:r>
            </a:p>
          </p:txBody>
        </p:sp>
      </p:grpSp>
      <p:sp>
        <p:nvSpPr>
          <p:cNvPr id="4113" name="Text Box 28"/>
          <p:cNvSpPr txBox="1">
            <a:spLocks noChangeArrowheads="1"/>
          </p:cNvSpPr>
          <p:nvPr/>
        </p:nvSpPr>
        <p:spPr bwMode="auto">
          <a:xfrm>
            <a:off x="1768475" y="6203950"/>
            <a:ext cx="277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Z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23850" y="3717925"/>
            <a:ext cx="2989263" cy="2625725"/>
            <a:chOff x="3364" y="2476"/>
            <a:chExt cx="1883" cy="1654"/>
          </a:xfrm>
        </p:grpSpPr>
        <p:pic>
          <p:nvPicPr>
            <p:cNvPr id="4116" name="Picture 30" descr="norma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333" b="3999"/>
            <a:stretch>
              <a:fillRect/>
            </a:stretch>
          </p:blipFill>
          <p:spPr bwMode="auto">
            <a:xfrm>
              <a:off x="3605" y="3251"/>
              <a:ext cx="1584" cy="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7" name="Text Box 31"/>
            <p:cNvSpPr txBox="1">
              <a:spLocks noChangeArrowheads="1"/>
            </p:cNvSpPr>
            <p:nvPr/>
          </p:nvSpPr>
          <p:spPr bwMode="auto">
            <a:xfrm>
              <a:off x="3857" y="3015"/>
              <a:ext cx="11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600">
                  <a:solidFill>
                    <a:schemeClr val="accent2"/>
                  </a:solidFill>
                </a:rPr>
                <a:t>Normal distribution</a:t>
              </a:r>
            </a:p>
          </p:txBody>
        </p:sp>
        <p:sp>
          <p:nvSpPr>
            <p:cNvPr id="4118" name="Text Box 32"/>
            <p:cNvSpPr txBox="1">
              <a:spLocks noChangeArrowheads="1"/>
            </p:cNvSpPr>
            <p:nvPr/>
          </p:nvSpPr>
          <p:spPr bwMode="auto">
            <a:xfrm rot="-5400000">
              <a:off x="3025" y="3476"/>
              <a:ext cx="8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200"/>
                <a:t>Probability density</a:t>
              </a:r>
            </a:p>
          </p:txBody>
        </p:sp>
        <p:sp>
          <p:nvSpPr>
            <p:cNvPr id="4119" name="Text Box 33"/>
            <p:cNvSpPr txBox="1">
              <a:spLocks noChangeArrowheads="1"/>
            </p:cNvSpPr>
            <p:nvPr/>
          </p:nvSpPr>
          <p:spPr bwMode="auto">
            <a:xfrm>
              <a:off x="4281" y="3949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200"/>
                <a:t>0</a:t>
              </a:r>
            </a:p>
          </p:txBody>
        </p:sp>
        <p:grpSp>
          <p:nvGrpSpPr>
            <p:cNvPr id="4120" name="Group 34"/>
            <p:cNvGrpSpPr>
              <a:grpSpLocks/>
            </p:cNvGrpSpPr>
            <p:nvPr/>
          </p:nvGrpSpPr>
          <p:grpSpPr bwMode="auto">
            <a:xfrm>
              <a:off x="3647" y="2711"/>
              <a:ext cx="1600" cy="1419"/>
              <a:chOff x="570" y="1109"/>
              <a:chExt cx="1600" cy="1419"/>
            </a:xfrm>
          </p:grpSpPr>
          <p:sp>
            <p:nvSpPr>
              <p:cNvPr id="4122" name="Freeform 35"/>
              <p:cNvSpPr>
                <a:spLocks/>
              </p:cNvSpPr>
              <p:nvPr/>
            </p:nvSpPr>
            <p:spPr bwMode="auto">
              <a:xfrm>
                <a:off x="764" y="2262"/>
                <a:ext cx="182" cy="100"/>
              </a:xfrm>
              <a:custGeom>
                <a:avLst/>
                <a:gdLst>
                  <a:gd name="T0" fmla="*/ 164 w 192"/>
                  <a:gd name="T1" fmla="*/ 0 h 96"/>
                  <a:gd name="T2" fmla="*/ 164 w 192"/>
                  <a:gd name="T3" fmla="*/ 108 h 96"/>
                  <a:gd name="T4" fmla="*/ 0 w 192"/>
                  <a:gd name="T5" fmla="*/ 108 h 96"/>
                  <a:gd name="T6" fmla="*/ 82 w 192"/>
                  <a:gd name="T7" fmla="*/ 54 h 96"/>
                  <a:gd name="T8" fmla="*/ 164 w 192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96"/>
                  <a:gd name="T17" fmla="*/ 192 w 192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96">
                    <a:moveTo>
                      <a:pt x="192" y="0"/>
                    </a:moveTo>
                    <a:lnTo>
                      <a:pt x="192" y="96"/>
                    </a:lnTo>
                    <a:lnTo>
                      <a:pt x="0" y="96"/>
                    </a:lnTo>
                    <a:lnTo>
                      <a:pt x="9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" name="Text Box 36"/>
              <p:cNvSpPr txBox="1">
                <a:spLocks noChangeArrowheads="1"/>
              </p:cNvSpPr>
              <p:nvPr/>
            </p:nvSpPr>
            <p:spPr bwMode="auto">
              <a:xfrm>
                <a:off x="570" y="1109"/>
                <a:ext cx="1600" cy="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600"/>
                  <a:t>P-value = shaded area * 2</a:t>
                </a:r>
              </a:p>
              <a:p>
                <a:endParaRPr lang="en-US" sz="1600" baseline="30000"/>
              </a:p>
            </p:txBody>
          </p:sp>
          <p:sp>
            <p:nvSpPr>
              <p:cNvPr id="4124" name="Rectangle 37"/>
              <p:cNvSpPr>
                <a:spLocks noChangeArrowheads="1"/>
              </p:cNvSpPr>
              <p:nvPr/>
            </p:nvSpPr>
            <p:spPr bwMode="auto">
              <a:xfrm>
                <a:off x="768" y="2355"/>
                <a:ext cx="30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chemeClr val="accent2"/>
                    </a:solidFill>
                  </a:rPr>
                  <a:t> -1.4</a:t>
                </a:r>
              </a:p>
            </p:txBody>
          </p:sp>
          <p:sp>
            <p:nvSpPr>
              <p:cNvPr id="4125" name="Line 38"/>
              <p:cNvSpPr>
                <a:spLocks noChangeShapeType="1"/>
              </p:cNvSpPr>
              <p:nvPr/>
            </p:nvSpPr>
            <p:spPr bwMode="auto">
              <a:xfrm>
                <a:off x="757" y="1374"/>
                <a:ext cx="107" cy="8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21" name="Rectangle 39"/>
            <p:cNvSpPr>
              <a:spLocks noChangeArrowheads="1"/>
            </p:cNvSpPr>
            <p:nvPr/>
          </p:nvSpPr>
          <p:spPr bwMode="auto">
            <a:xfrm>
              <a:off x="3364" y="2476"/>
              <a:ext cx="16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3) Calculate P-value:</a:t>
              </a:r>
            </a:p>
          </p:txBody>
        </p:sp>
      </p:grpSp>
      <p:sp>
        <p:nvSpPr>
          <p:cNvPr id="4115" name="Text Box 40"/>
          <p:cNvSpPr txBox="1">
            <a:spLocks noChangeArrowheads="1"/>
          </p:cNvSpPr>
          <p:nvPr/>
        </p:nvSpPr>
        <p:spPr bwMode="auto">
          <a:xfrm>
            <a:off x="3228975" y="2867025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= -1.4</a:t>
            </a:r>
          </a:p>
        </p:txBody>
      </p:sp>
    </p:spTree>
    <p:extLst>
      <p:ext uri="{BB962C8B-B14F-4D97-AF65-F5344CB8AC3E}">
        <p14:creationId xmlns:p14="http://schemas.microsoft.com/office/powerpoint/2010/main" val="289933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8C0C1FE-63F9-5542-B961-632384D04717}" type="slidenum">
              <a:rPr lang="en-US" sz="1200"/>
              <a:pPr/>
              <a:t>43</a:t>
            </a:fld>
            <a:endParaRPr lang="en-US" sz="12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WMW test details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Described method is only applicable for large N</a:t>
            </a:r>
            <a:r>
              <a:rPr lang="en-US" baseline="-25000" dirty="0"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and N</a:t>
            </a:r>
            <a:r>
              <a:rPr lang="en-US" baseline="-25000" dirty="0"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and when there are no tied scores, WMW software uses a tied rank correction</a:t>
            </a: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In most cases the WMW test is simply a T-test applied to the ranks of the gene scores</a:t>
            </a: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WMW test is robust to (a few) outliers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079500" y="5167313"/>
          <a:ext cx="4926013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1" name="Equation" r:id="rId4" imgW="1815840" imgH="253800" progId="Equation.3">
                  <p:embed/>
                </p:oleObj>
              </mc:Choice>
              <mc:Fallback>
                <p:oleObj name="Equation" r:id="rId4" imgW="18158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5167313"/>
                        <a:ext cx="4926013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5789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EAB38B-D42A-C04F-82B4-AC91D2337D83}" type="slidenum">
              <a:rPr lang="en-US" sz="1200"/>
              <a:pPr/>
              <a:t>44</a:t>
            </a:fld>
            <a:endParaRPr lang="en-US" sz="120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Kolmogorov-Smirnov (K-S) test</a:t>
            </a:r>
          </a:p>
        </p:txBody>
      </p:sp>
      <p:grpSp>
        <p:nvGrpSpPr>
          <p:cNvPr id="27653" name="Group 14"/>
          <p:cNvGrpSpPr>
            <a:grpSpLocks/>
          </p:cNvGrpSpPr>
          <p:nvPr/>
        </p:nvGrpSpPr>
        <p:grpSpPr bwMode="auto">
          <a:xfrm>
            <a:off x="4721225" y="2152650"/>
            <a:ext cx="3381375" cy="2497138"/>
            <a:chOff x="2974" y="1356"/>
            <a:chExt cx="2130" cy="1573"/>
          </a:xfrm>
        </p:grpSpPr>
        <p:sp>
          <p:nvSpPr>
            <p:cNvPr id="27674" name="Line 4"/>
            <p:cNvSpPr>
              <a:spLocks noChangeShapeType="1"/>
            </p:cNvSpPr>
            <p:nvPr/>
          </p:nvSpPr>
          <p:spPr bwMode="auto">
            <a:xfrm flipH="1">
              <a:off x="3290" y="1385"/>
              <a:ext cx="9" cy="126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5" name="Line 5"/>
            <p:cNvSpPr>
              <a:spLocks noChangeShapeType="1"/>
            </p:cNvSpPr>
            <p:nvPr/>
          </p:nvSpPr>
          <p:spPr bwMode="auto">
            <a:xfrm>
              <a:off x="3300" y="2656"/>
              <a:ext cx="180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6" name="Text Box 6"/>
            <p:cNvSpPr txBox="1">
              <a:spLocks noChangeArrowheads="1"/>
            </p:cNvSpPr>
            <p:nvPr/>
          </p:nvSpPr>
          <p:spPr bwMode="auto">
            <a:xfrm rot="-5400000">
              <a:off x="2448" y="1882"/>
              <a:ext cx="1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chemeClr val="accent2"/>
                  </a:solidFill>
                </a:rPr>
                <a:t>Probability density</a:t>
              </a:r>
            </a:p>
          </p:txBody>
        </p:sp>
        <p:sp>
          <p:nvSpPr>
            <p:cNvPr id="27677" name="Text Box 7"/>
            <p:cNvSpPr txBox="1">
              <a:spLocks noChangeArrowheads="1"/>
            </p:cNvSpPr>
            <p:nvPr/>
          </p:nvSpPr>
          <p:spPr bwMode="auto">
            <a:xfrm>
              <a:off x="3697" y="2698"/>
              <a:ext cx="104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chemeClr val="accent2"/>
                  </a:solidFill>
                </a:rPr>
                <a:t>Gene score </a:t>
              </a:r>
              <a:r>
                <a:rPr lang="en-US" sz="1800">
                  <a:solidFill>
                    <a:schemeClr val="accent2"/>
                  </a:solidFill>
                  <a:sym typeface="Wingdings" charset="0"/>
                </a:rPr>
                <a:t></a:t>
              </a: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27678" name="Text Box 8"/>
            <p:cNvSpPr txBox="1">
              <a:spLocks noChangeArrowheads="1"/>
            </p:cNvSpPr>
            <p:nvPr/>
          </p:nvSpPr>
          <p:spPr bwMode="auto">
            <a:xfrm>
              <a:off x="3117" y="2577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27679" name="Freeform 9"/>
            <p:cNvSpPr>
              <a:spLocks/>
            </p:cNvSpPr>
            <p:nvPr/>
          </p:nvSpPr>
          <p:spPr bwMode="auto">
            <a:xfrm>
              <a:off x="3831" y="1591"/>
              <a:ext cx="679" cy="1063"/>
            </a:xfrm>
            <a:custGeom>
              <a:avLst/>
              <a:gdLst>
                <a:gd name="T0" fmla="*/ 0 w 443"/>
                <a:gd name="T1" fmla="*/ 3219 h 601"/>
                <a:gd name="T2" fmla="*/ 238 w 443"/>
                <a:gd name="T3" fmla="*/ 2540 h 601"/>
                <a:gd name="T4" fmla="*/ 440 w 443"/>
                <a:gd name="T5" fmla="*/ 819 h 601"/>
                <a:gd name="T6" fmla="*/ 745 w 443"/>
                <a:gd name="T7" fmla="*/ 34 h 601"/>
                <a:gd name="T8" fmla="*/ 1120 w 443"/>
                <a:gd name="T9" fmla="*/ 610 h 601"/>
                <a:gd name="T10" fmla="*/ 1189 w 443"/>
                <a:gd name="T11" fmla="*/ 2280 h 601"/>
                <a:gd name="T12" fmla="*/ 1596 w 443"/>
                <a:gd name="T13" fmla="*/ 3325 h 6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3"/>
                <a:gd name="T22" fmla="*/ 0 h 601"/>
                <a:gd name="T23" fmla="*/ 443 w 443"/>
                <a:gd name="T24" fmla="*/ 601 h 60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3" h="601">
                  <a:moveTo>
                    <a:pt x="0" y="582"/>
                  </a:moveTo>
                  <a:cubicBezTo>
                    <a:pt x="23" y="556"/>
                    <a:pt x="46" y="531"/>
                    <a:pt x="66" y="459"/>
                  </a:cubicBezTo>
                  <a:cubicBezTo>
                    <a:pt x="86" y="387"/>
                    <a:pt x="99" y="223"/>
                    <a:pt x="122" y="148"/>
                  </a:cubicBezTo>
                  <a:cubicBezTo>
                    <a:pt x="145" y="73"/>
                    <a:pt x="176" y="12"/>
                    <a:pt x="207" y="6"/>
                  </a:cubicBezTo>
                  <a:cubicBezTo>
                    <a:pt x="238" y="0"/>
                    <a:pt x="290" y="42"/>
                    <a:pt x="311" y="110"/>
                  </a:cubicBezTo>
                  <a:cubicBezTo>
                    <a:pt x="332" y="178"/>
                    <a:pt x="308" y="330"/>
                    <a:pt x="330" y="412"/>
                  </a:cubicBezTo>
                  <a:cubicBezTo>
                    <a:pt x="352" y="494"/>
                    <a:pt x="397" y="547"/>
                    <a:pt x="443" y="60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0" name="Freeform 10"/>
            <p:cNvSpPr>
              <a:spLocks/>
            </p:cNvSpPr>
            <p:nvPr/>
          </p:nvSpPr>
          <p:spPr bwMode="auto">
            <a:xfrm>
              <a:off x="3311" y="1865"/>
              <a:ext cx="1718" cy="779"/>
            </a:xfrm>
            <a:custGeom>
              <a:avLst/>
              <a:gdLst>
                <a:gd name="T0" fmla="*/ 0 w 1227"/>
                <a:gd name="T1" fmla="*/ 2155 h 458"/>
                <a:gd name="T2" fmla="*/ 386 w 1227"/>
                <a:gd name="T3" fmla="*/ 1551 h 458"/>
                <a:gd name="T4" fmla="*/ 466 w 1227"/>
                <a:gd name="T5" fmla="*/ 619 h 458"/>
                <a:gd name="T6" fmla="*/ 619 w 1227"/>
                <a:gd name="T7" fmla="*/ 156 h 458"/>
                <a:gd name="T8" fmla="*/ 829 w 1227"/>
                <a:gd name="T9" fmla="*/ 202 h 458"/>
                <a:gd name="T10" fmla="*/ 959 w 1227"/>
                <a:gd name="T11" fmla="*/ 1362 h 458"/>
                <a:gd name="T12" fmla="*/ 1347 w 1227"/>
                <a:gd name="T13" fmla="*/ 2106 h 458"/>
                <a:gd name="T14" fmla="*/ 2097 w 1227"/>
                <a:gd name="T15" fmla="*/ 2106 h 458"/>
                <a:gd name="T16" fmla="*/ 2488 w 1227"/>
                <a:gd name="T17" fmla="*/ 1226 h 458"/>
                <a:gd name="T18" fmla="*/ 2592 w 1227"/>
                <a:gd name="T19" fmla="*/ 338 h 458"/>
                <a:gd name="T20" fmla="*/ 2929 w 1227"/>
                <a:gd name="T21" fmla="*/ 156 h 458"/>
                <a:gd name="T22" fmla="*/ 3031 w 1227"/>
                <a:gd name="T23" fmla="*/ 1226 h 458"/>
                <a:gd name="T24" fmla="*/ 3367 w 1227"/>
                <a:gd name="T25" fmla="*/ 2249 h 4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27"/>
                <a:gd name="T40" fmla="*/ 0 h 458"/>
                <a:gd name="T41" fmla="*/ 1227 w 1227"/>
                <a:gd name="T42" fmla="*/ 458 h 4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27" h="458">
                  <a:moveTo>
                    <a:pt x="0" y="438"/>
                  </a:moveTo>
                  <a:cubicBezTo>
                    <a:pt x="56" y="402"/>
                    <a:pt x="113" y="367"/>
                    <a:pt x="141" y="315"/>
                  </a:cubicBezTo>
                  <a:cubicBezTo>
                    <a:pt x="169" y="263"/>
                    <a:pt x="156" y="173"/>
                    <a:pt x="170" y="126"/>
                  </a:cubicBezTo>
                  <a:cubicBezTo>
                    <a:pt x="184" y="79"/>
                    <a:pt x="204" y="46"/>
                    <a:pt x="226" y="32"/>
                  </a:cubicBezTo>
                  <a:cubicBezTo>
                    <a:pt x="248" y="18"/>
                    <a:pt x="282" y="0"/>
                    <a:pt x="302" y="41"/>
                  </a:cubicBezTo>
                  <a:cubicBezTo>
                    <a:pt x="322" y="82"/>
                    <a:pt x="318" y="213"/>
                    <a:pt x="349" y="277"/>
                  </a:cubicBezTo>
                  <a:cubicBezTo>
                    <a:pt x="380" y="341"/>
                    <a:pt x="422" y="403"/>
                    <a:pt x="491" y="428"/>
                  </a:cubicBezTo>
                  <a:cubicBezTo>
                    <a:pt x="560" y="453"/>
                    <a:pt x="695" y="458"/>
                    <a:pt x="764" y="428"/>
                  </a:cubicBezTo>
                  <a:cubicBezTo>
                    <a:pt x="833" y="398"/>
                    <a:pt x="876" y="309"/>
                    <a:pt x="906" y="249"/>
                  </a:cubicBezTo>
                  <a:cubicBezTo>
                    <a:pt x="936" y="189"/>
                    <a:pt x="917" y="105"/>
                    <a:pt x="944" y="69"/>
                  </a:cubicBezTo>
                  <a:cubicBezTo>
                    <a:pt x="971" y="33"/>
                    <a:pt x="1040" y="2"/>
                    <a:pt x="1067" y="32"/>
                  </a:cubicBezTo>
                  <a:cubicBezTo>
                    <a:pt x="1094" y="62"/>
                    <a:pt x="1077" y="178"/>
                    <a:pt x="1104" y="249"/>
                  </a:cubicBezTo>
                  <a:cubicBezTo>
                    <a:pt x="1131" y="320"/>
                    <a:pt x="1206" y="424"/>
                    <a:pt x="1227" y="45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4" name="Text Box 11"/>
          <p:cNvSpPr txBox="1">
            <a:spLocks noChangeArrowheads="1"/>
          </p:cNvSpPr>
          <p:nvPr/>
        </p:nvSpPr>
        <p:spPr bwMode="auto">
          <a:xfrm>
            <a:off x="4205288" y="4665663"/>
            <a:ext cx="4572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/>
              <a:t>Question:</a:t>
            </a:r>
            <a:r>
              <a:rPr lang="en-US" i="1"/>
              <a:t>  Are the red and black distributions significantly different?</a:t>
            </a:r>
          </a:p>
        </p:txBody>
      </p:sp>
      <p:sp>
        <p:nvSpPr>
          <p:cNvPr id="99351" name="Freeform 23"/>
          <p:cNvSpPr>
            <a:spLocks/>
          </p:cNvSpPr>
          <p:nvPr/>
        </p:nvSpPr>
        <p:spPr bwMode="auto">
          <a:xfrm>
            <a:off x="5202238" y="3776663"/>
            <a:ext cx="388937" cy="434975"/>
          </a:xfrm>
          <a:custGeom>
            <a:avLst/>
            <a:gdLst>
              <a:gd name="T0" fmla="*/ 2147483647 w 255"/>
              <a:gd name="T1" fmla="*/ 0 h 245"/>
              <a:gd name="T2" fmla="*/ 0 w 255"/>
              <a:gd name="T3" fmla="*/ 2147483647 h 245"/>
              <a:gd name="T4" fmla="*/ 2147483647 w 255"/>
              <a:gd name="T5" fmla="*/ 2147483647 h 245"/>
              <a:gd name="T6" fmla="*/ 2147483647 w 255"/>
              <a:gd name="T7" fmla="*/ 0 h 245"/>
              <a:gd name="T8" fmla="*/ 0 60000 65536"/>
              <a:gd name="T9" fmla="*/ 0 60000 65536"/>
              <a:gd name="T10" fmla="*/ 0 60000 65536"/>
              <a:gd name="T11" fmla="*/ 0 60000 65536"/>
              <a:gd name="T12" fmla="*/ 0 w 255"/>
              <a:gd name="T13" fmla="*/ 0 h 245"/>
              <a:gd name="T14" fmla="*/ 255 w 255"/>
              <a:gd name="T15" fmla="*/ 245 h 2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" h="245">
                <a:moveTo>
                  <a:pt x="255" y="0"/>
                </a:moveTo>
                <a:lnTo>
                  <a:pt x="0" y="245"/>
                </a:lnTo>
                <a:lnTo>
                  <a:pt x="245" y="245"/>
                </a:lnTo>
                <a:lnTo>
                  <a:pt x="255" y="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352" name="Freeform 24"/>
          <p:cNvSpPr>
            <a:spLocks/>
          </p:cNvSpPr>
          <p:nvPr/>
        </p:nvSpPr>
        <p:spPr bwMode="auto">
          <a:xfrm>
            <a:off x="5578475" y="3073400"/>
            <a:ext cx="149225" cy="1138238"/>
          </a:xfrm>
          <a:custGeom>
            <a:avLst/>
            <a:gdLst>
              <a:gd name="T0" fmla="*/ 0 w 85"/>
              <a:gd name="T1" fmla="*/ 2147483647 h 717"/>
              <a:gd name="T2" fmla="*/ 2147483647 w 85"/>
              <a:gd name="T3" fmla="*/ 2147483647 h 717"/>
              <a:gd name="T4" fmla="*/ 2147483647 w 85"/>
              <a:gd name="T5" fmla="*/ 2147483647 h 717"/>
              <a:gd name="T6" fmla="*/ 2147483647 w 85"/>
              <a:gd name="T7" fmla="*/ 0 h 717"/>
              <a:gd name="T8" fmla="*/ 2147483647 w 85"/>
              <a:gd name="T9" fmla="*/ 2147483647 h 717"/>
              <a:gd name="T10" fmla="*/ 0 w 85"/>
              <a:gd name="T11" fmla="*/ 2147483647 h 7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5"/>
              <a:gd name="T19" fmla="*/ 0 h 717"/>
              <a:gd name="T20" fmla="*/ 85 w 85"/>
              <a:gd name="T21" fmla="*/ 717 h 7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5" h="717">
                <a:moveTo>
                  <a:pt x="0" y="717"/>
                </a:moveTo>
                <a:lnTo>
                  <a:pt x="9" y="179"/>
                </a:lnTo>
                <a:lnTo>
                  <a:pt x="47" y="66"/>
                </a:lnTo>
                <a:lnTo>
                  <a:pt x="85" y="0"/>
                </a:lnTo>
                <a:lnTo>
                  <a:pt x="85" y="717"/>
                </a:lnTo>
                <a:lnTo>
                  <a:pt x="0" y="717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353" name="Line 25"/>
          <p:cNvSpPr>
            <a:spLocks noChangeShapeType="1"/>
          </p:cNvSpPr>
          <p:nvPr/>
        </p:nvSpPr>
        <p:spPr bwMode="auto">
          <a:xfrm>
            <a:off x="5607050" y="4170363"/>
            <a:ext cx="0" cy="134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4" name="Line 26"/>
          <p:cNvSpPr>
            <a:spLocks noChangeShapeType="1"/>
          </p:cNvSpPr>
          <p:nvPr/>
        </p:nvSpPr>
        <p:spPr bwMode="auto">
          <a:xfrm>
            <a:off x="5730875" y="4170363"/>
            <a:ext cx="0" cy="134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9" name="Line 28"/>
          <p:cNvSpPr>
            <a:spLocks noChangeShapeType="1"/>
          </p:cNvSpPr>
          <p:nvPr/>
        </p:nvSpPr>
        <p:spPr bwMode="auto">
          <a:xfrm flipH="1">
            <a:off x="1103313" y="2193925"/>
            <a:ext cx="14287" cy="20081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0" name="Line 29"/>
          <p:cNvSpPr>
            <a:spLocks noChangeShapeType="1"/>
          </p:cNvSpPr>
          <p:nvPr/>
        </p:nvSpPr>
        <p:spPr bwMode="auto">
          <a:xfrm>
            <a:off x="1119188" y="4211638"/>
            <a:ext cx="286385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1" name="Text Box 30"/>
          <p:cNvSpPr txBox="1">
            <a:spLocks noChangeArrowheads="1"/>
          </p:cNvSpPr>
          <p:nvPr/>
        </p:nvSpPr>
        <p:spPr bwMode="auto">
          <a:xfrm rot="-5400000">
            <a:off x="-672306" y="2944019"/>
            <a:ext cx="2432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accent2"/>
                </a:solidFill>
              </a:rPr>
              <a:t>Cumulative probability</a:t>
            </a:r>
          </a:p>
        </p:txBody>
      </p:sp>
      <p:sp>
        <p:nvSpPr>
          <p:cNvPr id="27662" name="Text Box 31"/>
          <p:cNvSpPr txBox="1">
            <a:spLocks noChangeArrowheads="1"/>
          </p:cNvSpPr>
          <p:nvPr/>
        </p:nvSpPr>
        <p:spPr bwMode="auto">
          <a:xfrm>
            <a:off x="1749425" y="4278313"/>
            <a:ext cx="1652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accent2"/>
                </a:solidFill>
              </a:rPr>
              <a:t>Gene score </a:t>
            </a:r>
            <a:r>
              <a:rPr lang="en-US" sz="1800">
                <a:solidFill>
                  <a:schemeClr val="accent2"/>
                </a:solidFill>
                <a:sym typeface="Wingdings" charset="0"/>
              </a:rPr>
              <a:t>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27663" name="Text Box 32"/>
          <p:cNvSpPr txBox="1">
            <a:spLocks noChangeArrowheads="1"/>
          </p:cNvSpPr>
          <p:nvPr/>
        </p:nvSpPr>
        <p:spPr bwMode="auto">
          <a:xfrm>
            <a:off x="828675" y="408622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</a:rPr>
              <a:t>0</a:t>
            </a:r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109663" y="3957638"/>
            <a:ext cx="377825" cy="385762"/>
            <a:chOff x="699" y="2493"/>
            <a:chExt cx="238" cy="243"/>
          </a:xfrm>
        </p:grpSpPr>
        <p:sp>
          <p:nvSpPr>
            <p:cNvPr id="27672" name="Line 37"/>
            <p:cNvSpPr>
              <a:spLocks noChangeShapeType="1"/>
            </p:cNvSpPr>
            <p:nvPr/>
          </p:nvSpPr>
          <p:spPr bwMode="auto">
            <a:xfrm>
              <a:off x="937" y="2651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3" name="Line 40"/>
            <p:cNvSpPr>
              <a:spLocks noChangeShapeType="1"/>
            </p:cNvSpPr>
            <p:nvPr/>
          </p:nvSpPr>
          <p:spPr bwMode="auto">
            <a:xfrm flipV="1">
              <a:off x="699" y="2493"/>
              <a:ext cx="236" cy="1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1484313" y="3748088"/>
            <a:ext cx="127000" cy="590550"/>
            <a:chOff x="935" y="2361"/>
            <a:chExt cx="80" cy="372"/>
          </a:xfrm>
        </p:grpSpPr>
        <p:sp>
          <p:nvSpPr>
            <p:cNvPr id="27670" name="Line 38"/>
            <p:cNvSpPr>
              <a:spLocks noChangeShapeType="1"/>
            </p:cNvSpPr>
            <p:nvPr/>
          </p:nvSpPr>
          <p:spPr bwMode="auto">
            <a:xfrm>
              <a:off x="1015" y="2648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1" name="Line 41"/>
            <p:cNvSpPr>
              <a:spLocks noChangeShapeType="1"/>
            </p:cNvSpPr>
            <p:nvPr/>
          </p:nvSpPr>
          <p:spPr bwMode="auto">
            <a:xfrm flipV="1">
              <a:off x="935" y="2361"/>
              <a:ext cx="75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66" name="Text Box 42"/>
          <p:cNvSpPr txBox="1">
            <a:spLocks noChangeArrowheads="1"/>
          </p:cNvSpPr>
          <p:nvPr/>
        </p:nvSpPr>
        <p:spPr bwMode="auto">
          <a:xfrm>
            <a:off x="684213" y="3190875"/>
            <a:ext cx="430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</a:rPr>
              <a:t>0.5</a:t>
            </a:r>
          </a:p>
        </p:txBody>
      </p:sp>
      <p:sp>
        <p:nvSpPr>
          <p:cNvPr id="27667" name="Text Box 43"/>
          <p:cNvSpPr txBox="1">
            <a:spLocks noChangeArrowheads="1"/>
          </p:cNvSpPr>
          <p:nvPr/>
        </p:nvSpPr>
        <p:spPr bwMode="auto">
          <a:xfrm>
            <a:off x="700088" y="2363788"/>
            <a:ext cx="430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</a:rPr>
              <a:t>1.0</a:t>
            </a:r>
          </a:p>
        </p:txBody>
      </p:sp>
      <p:sp>
        <p:nvSpPr>
          <p:cNvPr id="27668" name="Text Box 46"/>
          <p:cNvSpPr txBox="1">
            <a:spLocks noChangeArrowheads="1"/>
          </p:cNvSpPr>
          <p:nvPr/>
        </p:nvSpPr>
        <p:spPr bwMode="auto">
          <a:xfrm>
            <a:off x="1262063" y="1812925"/>
            <a:ext cx="3017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1">
                <a:solidFill>
                  <a:schemeClr val="accent2"/>
                </a:solidFill>
              </a:rPr>
              <a:t>Cumulative distribution</a:t>
            </a:r>
          </a:p>
        </p:txBody>
      </p:sp>
      <p:sp>
        <p:nvSpPr>
          <p:cNvPr id="27669" name="Text Box 47"/>
          <p:cNvSpPr txBox="1">
            <a:spLocks noChangeArrowheads="1"/>
          </p:cNvSpPr>
          <p:nvPr/>
        </p:nvSpPr>
        <p:spPr bwMode="auto">
          <a:xfrm>
            <a:off x="684213" y="4852988"/>
            <a:ext cx="35258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1) Calculate cumulative distributions of </a:t>
            </a:r>
            <a:r>
              <a:rPr lang="en-US" sz="2000">
                <a:solidFill>
                  <a:srgbClr val="FF0000"/>
                </a:solidFill>
              </a:rPr>
              <a:t>red</a:t>
            </a:r>
            <a:r>
              <a:rPr lang="en-US" sz="2000"/>
              <a:t> and black</a:t>
            </a:r>
          </a:p>
        </p:txBody>
      </p:sp>
    </p:spTree>
    <p:extLst>
      <p:ext uri="{BB962C8B-B14F-4D97-AF65-F5344CB8AC3E}">
        <p14:creationId xmlns:p14="http://schemas.microsoft.com/office/powerpoint/2010/main" val="787432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51" grpId="0" animBg="1"/>
      <p:bldP spid="99352" grpId="0" animBg="1"/>
      <p:bldP spid="99353" grpId="0" animBg="1"/>
      <p:bldP spid="9935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E5A13AE-565D-2544-8547-38486232336A}" type="slidenum">
              <a:rPr lang="en-US" sz="1200"/>
              <a:pPr/>
              <a:t>45</a:t>
            </a:fld>
            <a:endParaRPr lang="en-US" sz="120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Kolmogorov-Smirnov (K-S) test</a:t>
            </a:r>
          </a:p>
        </p:txBody>
      </p:sp>
      <p:grpSp>
        <p:nvGrpSpPr>
          <p:cNvPr id="28677" name="Group 3"/>
          <p:cNvGrpSpPr>
            <a:grpSpLocks/>
          </p:cNvGrpSpPr>
          <p:nvPr/>
        </p:nvGrpSpPr>
        <p:grpSpPr bwMode="auto">
          <a:xfrm>
            <a:off x="4721225" y="2152650"/>
            <a:ext cx="3381375" cy="2497138"/>
            <a:chOff x="2974" y="1356"/>
            <a:chExt cx="2130" cy="1573"/>
          </a:xfrm>
        </p:grpSpPr>
        <p:sp>
          <p:nvSpPr>
            <p:cNvPr id="28690" name="Line 4"/>
            <p:cNvSpPr>
              <a:spLocks noChangeShapeType="1"/>
            </p:cNvSpPr>
            <p:nvPr/>
          </p:nvSpPr>
          <p:spPr bwMode="auto">
            <a:xfrm flipH="1">
              <a:off x="3290" y="1385"/>
              <a:ext cx="9" cy="126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Line 5"/>
            <p:cNvSpPr>
              <a:spLocks noChangeShapeType="1"/>
            </p:cNvSpPr>
            <p:nvPr/>
          </p:nvSpPr>
          <p:spPr bwMode="auto">
            <a:xfrm>
              <a:off x="3300" y="2656"/>
              <a:ext cx="180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2" name="Text Box 6"/>
            <p:cNvSpPr txBox="1">
              <a:spLocks noChangeArrowheads="1"/>
            </p:cNvSpPr>
            <p:nvPr/>
          </p:nvSpPr>
          <p:spPr bwMode="auto">
            <a:xfrm rot="-5400000">
              <a:off x="2448" y="1882"/>
              <a:ext cx="1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chemeClr val="accent2"/>
                  </a:solidFill>
                </a:rPr>
                <a:t>Probability density</a:t>
              </a:r>
            </a:p>
          </p:txBody>
        </p:sp>
        <p:sp>
          <p:nvSpPr>
            <p:cNvPr id="28693" name="Text Box 7"/>
            <p:cNvSpPr txBox="1">
              <a:spLocks noChangeArrowheads="1"/>
            </p:cNvSpPr>
            <p:nvPr/>
          </p:nvSpPr>
          <p:spPr bwMode="auto">
            <a:xfrm>
              <a:off x="3697" y="2698"/>
              <a:ext cx="104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chemeClr val="accent2"/>
                  </a:solidFill>
                </a:rPr>
                <a:t>Gene score </a:t>
              </a:r>
              <a:r>
                <a:rPr lang="en-US" sz="1800">
                  <a:solidFill>
                    <a:schemeClr val="accent2"/>
                  </a:solidFill>
                  <a:sym typeface="Wingdings" charset="0"/>
                </a:rPr>
                <a:t></a:t>
              </a: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28694" name="Text Box 8"/>
            <p:cNvSpPr txBox="1">
              <a:spLocks noChangeArrowheads="1"/>
            </p:cNvSpPr>
            <p:nvPr/>
          </p:nvSpPr>
          <p:spPr bwMode="auto">
            <a:xfrm>
              <a:off x="3117" y="2577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28695" name="Freeform 9"/>
            <p:cNvSpPr>
              <a:spLocks/>
            </p:cNvSpPr>
            <p:nvPr/>
          </p:nvSpPr>
          <p:spPr bwMode="auto">
            <a:xfrm>
              <a:off x="3831" y="1591"/>
              <a:ext cx="679" cy="1063"/>
            </a:xfrm>
            <a:custGeom>
              <a:avLst/>
              <a:gdLst>
                <a:gd name="T0" fmla="*/ 0 w 443"/>
                <a:gd name="T1" fmla="*/ 3219 h 601"/>
                <a:gd name="T2" fmla="*/ 238 w 443"/>
                <a:gd name="T3" fmla="*/ 2540 h 601"/>
                <a:gd name="T4" fmla="*/ 440 w 443"/>
                <a:gd name="T5" fmla="*/ 819 h 601"/>
                <a:gd name="T6" fmla="*/ 745 w 443"/>
                <a:gd name="T7" fmla="*/ 34 h 601"/>
                <a:gd name="T8" fmla="*/ 1120 w 443"/>
                <a:gd name="T9" fmla="*/ 610 h 601"/>
                <a:gd name="T10" fmla="*/ 1189 w 443"/>
                <a:gd name="T11" fmla="*/ 2280 h 601"/>
                <a:gd name="T12" fmla="*/ 1596 w 443"/>
                <a:gd name="T13" fmla="*/ 3325 h 6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3"/>
                <a:gd name="T22" fmla="*/ 0 h 601"/>
                <a:gd name="T23" fmla="*/ 443 w 443"/>
                <a:gd name="T24" fmla="*/ 601 h 60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3" h="601">
                  <a:moveTo>
                    <a:pt x="0" y="582"/>
                  </a:moveTo>
                  <a:cubicBezTo>
                    <a:pt x="23" y="556"/>
                    <a:pt x="46" y="531"/>
                    <a:pt x="66" y="459"/>
                  </a:cubicBezTo>
                  <a:cubicBezTo>
                    <a:pt x="86" y="387"/>
                    <a:pt x="99" y="223"/>
                    <a:pt x="122" y="148"/>
                  </a:cubicBezTo>
                  <a:cubicBezTo>
                    <a:pt x="145" y="73"/>
                    <a:pt x="176" y="12"/>
                    <a:pt x="207" y="6"/>
                  </a:cubicBezTo>
                  <a:cubicBezTo>
                    <a:pt x="238" y="0"/>
                    <a:pt x="290" y="42"/>
                    <a:pt x="311" y="110"/>
                  </a:cubicBezTo>
                  <a:cubicBezTo>
                    <a:pt x="332" y="178"/>
                    <a:pt x="308" y="330"/>
                    <a:pt x="330" y="412"/>
                  </a:cubicBezTo>
                  <a:cubicBezTo>
                    <a:pt x="352" y="494"/>
                    <a:pt x="397" y="547"/>
                    <a:pt x="443" y="60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6" name="Freeform 10"/>
            <p:cNvSpPr>
              <a:spLocks/>
            </p:cNvSpPr>
            <p:nvPr/>
          </p:nvSpPr>
          <p:spPr bwMode="auto">
            <a:xfrm>
              <a:off x="3311" y="1865"/>
              <a:ext cx="1718" cy="779"/>
            </a:xfrm>
            <a:custGeom>
              <a:avLst/>
              <a:gdLst>
                <a:gd name="T0" fmla="*/ 0 w 1227"/>
                <a:gd name="T1" fmla="*/ 2155 h 458"/>
                <a:gd name="T2" fmla="*/ 386 w 1227"/>
                <a:gd name="T3" fmla="*/ 1551 h 458"/>
                <a:gd name="T4" fmla="*/ 466 w 1227"/>
                <a:gd name="T5" fmla="*/ 619 h 458"/>
                <a:gd name="T6" fmla="*/ 619 w 1227"/>
                <a:gd name="T7" fmla="*/ 156 h 458"/>
                <a:gd name="T8" fmla="*/ 829 w 1227"/>
                <a:gd name="T9" fmla="*/ 202 h 458"/>
                <a:gd name="T10" fmla="*/ 959 w 1227"/>
                <a:gd name="T11" fmla="*/ 1362 h 458"/>
                <a:gd name="T12" fmla="*/ 1347 w 1227"/>
                <a:gd name="T13" fmla="*/ 2106 h 458"/>
                <a:gd name="T14" fmla="*/ 2097 w 1227"/>
                <a:gd name="T15" fmla="*/ 2106 h 458"/>
                <a:gd name="T16" fmla="*/ 2488 w 1227"/>
                <a:gd name="T17" fmla="*/ 1226 h 458"/>
                <a:gd name="T18" fmla="*/ 2592 w 1227"/>
                <a:gd name="T19" fmla="*/ 338 h 458"/>
                <a:gd name="T20" fmla="*/ 2929 w 1227"/>
                <a:gd name="T21" fmla="*/ 156 h 458"/>
                <a:gd name="T22" fmla="*/ 3031 w 1227"/>
                <a:gd name="T23" fmla="*/ 1226 h 458"/>
                <a:gd name="T24" fmla="*/ 3367 w 1227"/>
                <a:gd name="T25" fmla="*/ 2249 h 4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27"/>
                <a:gd name="T40" fmla="*/ 0 h 458"/>
                <a:gd name="T41" fmla="*/ 1227 w 1227"/>
                <a:gd name="T42" fmla="*/ 458 h 4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27" h="458">
                  <a:moveTo>
                    <a:pt x="0" y="438"/>
                  </a:moveTo>
                  <a:cubicBezTo>
                    <a:pt x="56" y="402"/>
                    <a:pt x="113" y="367"/>
                    <a:pt x="141" y="315"/>
                  </a:cubicBezTo>
                  <a:cubicBezTo>
                    <a:pt x="169" y="263"/>
                    <a:pt x="156" y="173"/>
                    <a:pt x="170" y="126"/>
                  </a:cubicBezTo>
                  <a:cubicBezTo>
                    <a:pt x="184" y="79"/>
                    <a:pt x="204" y="46"/>
                    <a:pt x="226" y="32"/>
                  </a:cubicBezTo>
                  <a:cubicBezTo>
                    <a:pt x="248" y="18"/>
                    <a:pt x="282" y="0"/>
                    <a:pt x="302" y="41"/>
                  </a:cubicBezTo>
                  <a:cubicBezTo>
                    <a:pt x="322" y="82"/>
                    <a:pt x="318" y="213"/>
                    <a:pt x="349" y="277"/>
                  </a:cubicBezTo>
                  <a:cubicBezTo>
                    <a:pt x="380" y="341"/>
                    <a:pt x="422" y="403"/>
                    <a:pt x="491" y="428"/>
                  </a:cubicBezTo>
                  <a:cubicBezTo>
                    <a:pt x="560" y="453"/>
                    <a:pt x="695" y="458"/>
                    <a:pt x="764" y="428"/>
                  </a:cubicBezTo>
                  <a:cubicBezTo>
                    <a:pt x="833" y="398"/>
                    <a:pt x="876" y="309"/>
                    <a:pt x="906" y="249"/>
                  </a:cubicBezTo>
                  <a:cubicBezTo>
                    <a:pt x="936" y="189"/>
                    <a:pt x="917" y="105"/>
                    <a:pt x="944" y="69"/>
                  </a:cubicBezTo>
                  <a:cubicBezTo>
                    <a:pt x="971" y="33"/>
                    <a:pt x="1040" y="2"/>
                    <a:pt x="1067" y="32"/>
                  </a:cubicBezTo>
                  <a:cubicBezTo>
                    <a:pt x="1094" y="62"/>
                    <a:pt x="1077" y="178"/>
                    <a:pt x="1104" y="249"/>
                  </a:cubicBezTo>
                  <a:cubicBezTo>
                    <a:pt x="1131" y="320"/>
                    <a:pt x="1206" y="424"/>
                    <a:pt x="1227" y="45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78" name="Text Box 11"/>
          <p:cNvSpPr txBox="1">
            <a:spLocks noChangeArrowheads="1"/>
          </p:cNvSpPr>
          <p:nvPr/>
        </p:nvSpPr>
        <p:spPr bwMode="auto">
          <a:xfrm>
            <a:off x="4205288" y="4665663"/>
            <a:ext cx="4572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/>
              <a:t>Question:</a:t>
            </a:r>
            <a:r>
              <a:rPr lang="en-US" i="1"/>
              <a:t>  Are the red and black distributions significantly different?</a:t>
            </a:r>
          </a:p>
        </p:txBody>
      </p:sp>
      <p:sp>
        <p:nvSpPr>
          <p:cNvPr id="28679" name="Line 16"/>
          <p:cNvSpPr>
            <a:spLocks noChangeShapeType="1"/>
          </p:cNvSpPr>
          <p:nvPr/>
        </p:nvSpPr>
        <p:spPr bwMode="auto">
          <a:xfrm flipH="1">
            <a:off x="1103313" y="2193925"/>
            <a:ext cx="14287" cy="20081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Line 17"/>
          <p:cNvSpPr>
            <a:spLocks noChangeShapeType="1"/>
          </p:cNvSpPr>
          <p:nvPr/>
        </p:nvSpPr>
        <p:spPr bwMode="auto">
          <a:xfrm>
            <a:off x="1119188" y="4211638"/>
            <a:ext cx="286385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Text Box 18"/>
          <p:cNvSpPr txBox="1">
            <a:spLocks noChangeArrowheads="1"/>
          </p:cNvSpPr>
          <p:nvPr/>
        </p:nvSpPr>
        <p:spPr bwMode="auto">
          <a:xfrm rot="-5400000">
            <a:off x="-672306" y="2944019"/>
            <a:ext cx="2432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accent2"/>
                </a:solidFill>
              </a:rPr>
              <a:t>Cumulative probability</a:t>
            </a:r>
          </a:p>
        </p:txBody>
      </p:sp>
      <p:sp>
        <p:nvSpPr>
          <p:cNvPr id="28682" name="Text Box 19"/>
          <p:cNvSpPr txBox="1">
            <a:spLocks noChangeArrowheads="1"/>
          </p:cNvSpPr>
          <p:nvPr/>
        </p:nvSpPr>
        <p:spPr bwMode="auto">
          <a:xfrm>
            <a:off x="1749425" y="4278313"/>
            <a:ext cx="1652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accent2"/>
                </a:solidFill>
              </a:rPr>
              <a:t>Gene score </a:t>
            </a:r>
            <a:r>
              <a:rPr lang="en-US" sz="1800">
                <a:solidFill>
                  <a:schemeClr val="accent2"/>
                </a:solidFill>
                <a:sym typeface="Wingdings" charset="0"/>
              </a:rPr>
              <a:t>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28683" name="Text Box 20"/>
          <p:cNvSpPr txBox="1">
            <a:spLocks noChangeArrowheads="1"/>
          </p:cNvSpPr>
          <p:nvPr/>
        </p:nvSpPr>
        <p:spPr bwMode="auto">
          <a:xfrm>
            <a:off x="828675" y="408622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8684" name="Text Box 27"/>
          <p:cNvSpPr txBox="1">
            <a:spLocks noChangeArrowheads="1"/>
          </p:cNvSpPr>
          <p:nvPr/>
        </p:nvSpPr>
        <p:spPr bwMode="auto">
          <a:xfrm>
            <a:off x="684213" y="3190875"/>
            <a:ext cx="430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</a:rPr>
              <a:t>0.5</a:t>
            </a:r>
          </a:p>
        </p:txBody>
      </p:sp>
      <p:sp>
        <p:nvSpPr>
          <p:cNvPr id="28685" name="Text Box 28"/>
          <p:cNvSpPr txBox="1">
            <a:spLocks noChangeArrowheads="1"/>
          </p:cNvSpPr>
          <p:nvPr/>
        </p:nvSpPr>
        <p:spPr bwMode="auto">
          <a:xfrm>
            <a:off x="700088" y="2363788"/>
            <a:ext cx="430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</a:rPr>
              <a:t>1.0</a:t>
            </a:r>
          </a:p>
        </p:txBody>
      </p:sp>
      <p:sp>
        <p:nvSpPr>
          <p:cNvPr id="28686" name="Text Box 29"/>
          <p:cNvSpPr txBox="1">
            <a:spLocks noChangeArrowheads="1"/>
          </p:cNvSpPr>
          <p:nvPr/>
        </p:nvSpPr>
        <p:spPr bwMode="auto">
          <a:xfrm>
            <a:off x="1262063" y="1812925"/>
            <a:ext cx="3017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1">
                <a:solidFill>
                  <a:schemeClr val="accent2"/>
                </a:solidFill>
              </a:rPr>
              <a:t>Cumulative distribution</a:t>
            </a:r>
          </a:p>
        </p:txBody>
      </p:sp>
      <p:sp>
        <p:nvSpPr>
          <p:cNvPr id="28687" name="Text Box 30"/>
          <p:cNvSpPr txBox="1">
            <a:spLocks noChangeArrowheads="1"/>
          </p:cNvSpPr>
          <p:nvPr/>
        </p:nvSpPr>
        <p:spPr bwMode="auto">
          <a:xfrm>
            <a:off x="684213" y="4852988"/>
            <a:ext cx="35258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1) Calculate cumulative distributions of </a:t>
            </a:r>
            <a:r>
              <a:rPr lang="en-US" sz="2000">
                <a:solidFill>
                  <a:srgbClr val="FF0000"/>
                </a:solidFill>
              </a:rPr>
              <a:t>red</a:t>
            </a:r>
            <a:r>
              <a:rPr lang="en-US" sz="2000"/>
              <a:t> and black</a:t>
            </a:r>
          </a:p>
        </p:txBody>
      </p:sp>
      <p:sp>
        <p:nvSpPr>
          <p:cNvPr id="28688" name="Freeform 31"/>
          <p:cNvSpPr>
            <a:spLocks/>
          </p:cNvSpPr>
          <p:nvPr/>
        </p:nvSpPr>
        <p:spPr bwMode="auto">
          <a:xfrm>
            <a:off x="1093788" y="2503488"/>
            <a:ext cx="2878137" cy="1693862"/>
          </a:xfrm>
          <a:custGeom>
            <a:avLst/>
            <a:gdLst>
              <a:gd name="T0" fmla="*/ 0 w 1813"/>
              <a:gd name="T1" fmla="*/ 2147483647 h 1067"/>
              <a:gd name="T2" fmla="*/ 2147483647 w 1813"/>
              <a:gd name="T3" fmla="*/ 2147483647 h 1067"/>
              <a:gd name="T4" fmla="*/ 2147483647 w 1813"/>
              <a:gd name="T5" fmla="*/ 2147483647 h 1067"/>
              <a:gd name="T6" fmla="*/ 2147483647 w 1813"/>
              <a:gd name="T7" fmla="*/ 2147483647 h 1067"/>
              <a:gd name="T8" fmla="*/ 2147483647 w 1813"/>
              <a:gd name="T9" fmla="*/ 2147483647 h 1067"/>
              <a:gd name="T10" fmla="*/ 2147483647 w 1813"/>
              <a:gd name="T11" fmla="*/ 2147483647 h 1067"/>
              <a:gd name="T12" fmla="*/ 2147483647 w 1813"/>
              <a:gd name="T13" fmla="*/ 2147483647 h 1067"/>
              <a:gd name="T14" fmla="*/ 2147483647 w 1813"/>
              <a:gd name="T15" fmla="*/ 2147483647 h 1067"/>
              <a:gd name="T16" fmla="*/ 2147483647 w 1813"/>
              <a:gd name="T17" fmla="*/ 2147483647 h 1067"/>
              <a:gd name="T18" fmla="*/ 2147483647 w 1813"/>
              <a:gd name="T19" fmla="*/ 2147483647 h 1067"/>
              <a:gd name="T20" fmla="*/ 2147483647 w 1813"/>
              <a:gd name="T21" fmla="*/ 2147483647 h 1067"/>
              <a:gd name="T22" fmla="*/ 2147483647 w 1813"/>
              <a:gd name="T23" fmla="*/ 0 h 106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813"/>
              <a:gd name="T37" fmla="*/ 0 h 1067"/>
              <a:gd name="T38" fmla="*/ 1813 w 1813"/>
              <a:gd name="T39" fmla="*/ 1067 h 106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813" h="1067">
                <a:moveTo>
                  <a:pt x="0" y="1067"/>
                </a:moveTo>
                <a:lnTo>
                  <a:pt x="246" y="906"/>
                </a:lnTo>
                <a:lnTo>
                  <a:pt x="331" y="736"/>
                </a:lnTo>
                <a:lnTo>
                  <a:pt x="378" y="633"/>
                </a:lnTo>
                <a:lnTo>
                  <a:pt x="425" y="604"/>
                </a:lnTo>
                <a:lnTo>
                  <a:pt x="765" y="576"/>
                </a:lnTo>
                <a:lnTo>
                  <a:pt x="1115" y="548"/>
                </a:lnTo>
                <a:lnTo>
                  <a:pt x="1209" y="500"/>
                </a:lnTo>
                <a:lnTo>
                  <a:pt x="1247" y="425"/>
                </a:lnTo>
                <a:lnTo>
                  <a:pt x="1322" y="189"/>
                </a:lnTo>
                <a:lnTo>
                  <a:pt x="1417" y="66"/>
                </a:lnTo>
                <a:lnTo>
                  <a:pt x="1813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Freeform 32"/>
          <p:cNvSpPr>
            <a:spLocks/>
          </p:cNvSpPr>
          <p:nvPr/>
        </p:nvSpPr>
        <p:spPr bwMode="auto">
          <a:xfrm>
            <a:off x="1123950" y="2503488"/>
            <a:ext cx="2817813" cy="1677987"/>
          </a:xfrm>
          <a:custGeom>
            <a:avLst/>
            <a:gdLst>
              <a:gd name="T0" fmla="*/ 0 w 1775"/>
              <a:gd name="T1" fmla="*/ 2147483647 h 1057"/>
              <a:gd name="T2" fmla="*/ 2147483647 w 1775"/>
              <a:gd name="T3" fmla="*/ 2147483647 h 1057"/>
              <a:gd name="T4" fmla="*/ 2147483647 w 1775"/>
              <a:gd name="T5" fmla="*/ 2147483647 h 1057"/>
              <a:gd name="T6" fmla="*/ 2147483647 w 1775"/>
              <a:gd name="T7" fmla="*/ 2147483647 h 1057"/>
              <a:gd name="T8" fmla="*/ 2147483647 w 1775"/>
              <a:gd name="T9" fmla="*/ 2147483647 h 1057"/>
              <a:gd name="T10" fmla="*/ 2147483647 w 1775"/>
              <a:gd name="T11" fmla="*/ 2147483647 h 1057"/>
              <a:gd name="T12" fmla="*/ 2147483647 w 1775"/>
              <a:gd name="T13" fmla="*/ 0 h 1057"/>
              <a:gd name="T14" fmla="*/ 2147483647 w 1775"/>
              <a:gd name="T15" fmla="*/ 0 h 105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775"/>
              <a:gd name="T25" fmla="*/ 0 h 1057"/>
              <a:gd name="T26" fmla="*/ 1775 w 1775"/>
              <a:gd name="T27" fmla="*/ 1057 h 105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775" h="1057">
                <a:moveTo>
                  <a:pt x="0" y="1057"/>
                </a:moveTo>
                <a:lnTo>
                  <a:pt x="472" y="1057"/>
                </a:lnTo>
                <a:lnTo>
                  <a:pt x="520" y="1001"/>
                </a:lnTo>
                <a:lnTo>
                  <a:pt x="605" y="888"/>
                </a:lnTo>
                <a:lnTo>
                  <a:pt x="812" y="160"/>
                </a:lnTo>
                <a:lnTo>
                  <a:pt x="878" y="75"/>
                </a:lnTo>
                <a:lnTo>
                  <a:pt x="1162" y="0"/>
                </a:lnTo>
                <a:lnTo>
                  <a:pt x="1775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2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38A53CF-4E0D-A84E-BEE0-346939610EC7}" type="slidenum">
              <a:rPr lang="en-US" sz="1200"/>
              <a:pPr/>
              <a:t>46</a:t>
            </a:fld>
            <a:endParaRPr lang="en-US" sz="120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Kolmogorov-Smirnov (K-S) test</a:t>
            </a:r>
          </a:p>
        </p:txBody>
      </p:sp>
      <p:grpSp>
        <p:nvGrpSpPr>
          <p:cNvPr id="29701" name="Group 3"/>
          <p:cNvGrpSpPr>
            <a:grpSpLocks/>
          </p:cNvGrpSpPr>
          <p:nvPr/>
        </p:nvGrpSpPr>
        <p:grpSpPr bwMode="auto">
          <a:xfrm>
            <a:off x="4721225" y="2152650"/>
            <a:ext cx="3381375" cy="2497138"/>
            <a:chOff x="2974" y="1356"/>
            <a:chExt cx="2130" cy="1573"/>
          </a:xfrm>
        </p:grpSpPr>
        <p:sp>
          <p:nvSpPr>
            <p:cNvPr id="29715" name="Line 4"/>
            <p:cNvSpPr>
              <a:spLocks noChangeShapeType="1"/>
            </p:cNvSpPr>
            <p:nvPr/>
          </p:nvSpPr>
          <p:spPr bwMode="auto">
            <a:xfrm flipH="1">
              <a:off x="3290" y="1385"/>
              <a:ext cx="9" cy="126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6" name="Line 5"/>
            <p:cNvSpPr>
              <a:spLocks noChangeShapeType="1"/>
            </p:cNvSpPr>
            <p:nvPr/>
          </p:nvSpPr>
          <p:spPr bwMode="auto">
            <a:xfrm>
              <a:off x="3300" y="2656"/>
              <a:ext cx="180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7" name="Text Box 6"/>
            <p:cNvSpPr txBox="1">
              <a:spLocks noChangeArrowheads="1"/>
            </p:cNvSpPr>
            <p:nvPr/>
          </p:nvSpPr>
          <p:spPr bwMode="auto">
            <a:xfrm rot="-5400000">
              <a:off x="2448" y="1882"/>
              <a:ext cx="1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chemeClr val="accent2"/>
                  </a:solidFill>
                </a:rPr>
                <a:t>Probability density</a:t>
              </a:r>
            </a:p>
          </p:txBody>
        </p:sp>
        <p:sp>
          <p:nvSpPr>
            <p:cNvPr id="29718" name="Text Box 7"/>
            <p:cNvSpPr txBox="1">
              <a:spLocks noChangeArrowheads="1"/>
            </p:cNvSpPr>
            <p:nvPr/>
          </p:nvSpPr>
          <p:spPr bwMode="auto">
            <a:xfrm>
              <a:off x="3697" y="2698"/>
              <a:ext cx="104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chemeClr val="accent2"/>
                  </a:solidFill>
                </a:rPr>
                <a:t>Gene score </a:t>
              </a:r>
              <a:r>
                <a:rPr lang="en-US" sz="1800">
                  <a:solidFill>
                    <a:schemeClr val="accent2"/>
                  </a:solidFill>
                  <a:sym typeface="Wingdings" charset="0"/>
                </a:rPr>
                <a:t></a:t>
              </a: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29719" name="Text Box 8"/>
            <p:cNvSpPr txBox="1">
              <a:spLocks noChangeArrowheads="1"/>
            </p:cNvSpPr>
            <p:nvPr/>
          </p:nvSpPr>
          <p:spPr bwMode="auto">
            <a:xfrm>
              <a:off x="3117" y="2577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29720" name="Freeform 9"/>
            <p:cNvSpPr>
              <a:spLocks/>
            </p:cNvSpPr>
            <p:nvPr/>
          </p:nvSpPr>
          <p:spPr bwMode="auto">
            <a:xfrm>
              <a:off x="3831" y="1591"/>
              <a:ext cx="679" cy="1063"/>
            </a:xfrm>
            <a:custGeom>
              <a:avLst/>
              <a:gdLst>
                <a:gd name="T0" fmla="*/ 0 w 443"/>
                <a:gd name="T1" fmla="*/ 3219 h 601"/>
                <a:gd name="T2" fmla="*/ 238 w 443"/>
                <a:gd name="T3" fmla="*/ 2540 h 601"/>
                <a:gd name="T4" fmla="*/ 440 w 443"/>
                <a:gd name="T5" fmla="*/ 819 h 601"/>
                <a:gd name="T6" fmla="*/ 745 w 443"/>
                <a:gd name="T7" fmla="*/ 34 h 601"/>
                <a:gd name="T8" fmla="*/ 1120 w 443"/>
                <a:gd name="T9" fmla="*/ 610 h 601"/>
                <a:gd name="T10" fmla="*/ 1189 w 443"/>
                <a:gd name="T11" fmla="*/ 2280 h 601"/>
                <a:gd name="T12" fmla="*/ 1596 w 443"/>
                <a:gd name="T13" fmla="*/ 3325 h 6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3"/>
                <a:gd name="T22" fmla="*/ 0 h 601"/>
                <a:gd name="T23" fmla="*/ 443 w 443"/>
                <a:gd name="T24" fmla="*/ 601 h 60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3" h="601">
                  <a:moveTo>
                    <a:pt x="0" y="582"/>
                  </a:moveTo>
                  <a:cubicBezTo>
                    <a:pt x="23" y="556"/>
                    <a:pt x="46" y="531"/>
                    <a:pt x="66" y="459"/>
                  </a:cubicBezTo>
                  <a:cubicBezTo>
                    <a:pt x="86" y="387"/>
                    <a:pt x="99" y="223"/>
                    <a:pt x="122" y="148"/>
                  </a:cubicBezTo>
                  <a:cubicBezTo>
                    <a:pt x="145" y="73"/>
                    <a:pt x="176" y="12"/>
                    <a:pt x="207" y="6"/>
                  </a:cubicBezTo>
                  <a:cubicBezTo>
                    <a:pt x="238" y="0"/>
                    <a:pt x="290" y="42"/>
                    <a:pt x="311" y="110"/>
                  </a:cubicBezTo>
                  <a:cubicBezTo>
                    <a:pt x="332" y="178"/>
                    <a:pt x="308" y="330"/>
                    <a:pt x="330" y="412"/>
                  </a:cubicBezTo>
                  <a:cubicBezTo>
                    <a:pt x="352" y="494"/>
                    <a:pt x="397" y="547"/>
                    <a:pt x="443" y="60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1" name="Freeform 10"/>
            <p:cNvSpPr>
              <a:spLocks/>
            </p:cNvSpPr>
            <p:nvPr/>
          </p:nvSpPr>
          <p:spPr bwMode="auto">
            <a:xfrm>
              <a:off x="3311" y="1865"/>
              <a:ext cx="1718" cy="779"/>
            </a:xfrm>
            <a:custGeom>
              <a:avLst/>
              <a:gdLst>
                <a:gd name="T0" fmla="*/ 0 w 1227"/>
                <a:gd name="T1" fmla="*/ 2155 h 458"/>
                <a:gd name="T2" fmla="*/ 386 w 1227"/>
                <a:gd name="T3" fmla="*/ 1551 h 458"/>
                <a:gd name="T4" fmla="*/ 466 w 1227"/>
                <a:gd name="T5" fmla="*/ 619 h 458"/>
                <a:gd name="T6" fmla="*/ 619 w 1227"/>
                <a:gd name="T7" fmla="*/ 156 h 458"/>
                <a:gd name="T8" fmla="*/ 829 w 1227"/>
                <a:gd name="T9" fmla="*/ 202 h 458"/>
                <a:gd name="T10" fmla="*/ 959 w 1227"/>
                <a:gd name="T11" fmla="*/ 1362 h 458"/>
                <a:gd name="T12" fmla="*/ 1347 w 1227"/>
                <a:gd name="T13" fmla="*/ 2106 h 458"/>
                <a:gd name="T14" fmla="*/ 2097 w 1227"/>
                <a:gd name="T15" fmla="*/ 2106 h 458"/>
                <a:gd name="T16" fmla="*/ 2488 w 1227"/>
                <a:gd name="T17" fmla="*/ 1226 h 458"/>
                <a:gd name="T18" fmla="*/ 2592 w 1227"/>
                <a:gd name="T19" fmla="*/ 338 h 458"/>
                <a:gd name="T20" fmla="*/ 2929 w 1227"/>
                <a:gd name="T21" fmla="*/ 156 h 458"/>
                <a:gd name="T22" fmla="*/ 3031 w 1227"/>
                <a:gd name="T23" fmla="*/ 1226 h 458"/>
                <a:gd name="T24" fmla="*/ 3367 w 1227"/>
                <a:gd name="T25" fmla="*/ 2249 h 4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27"/>
                <a:gd name="T40" fmla="*/ 0 h 458"/>
                <a:gd name="T41" fmla="*/ 1227 w 1227"/>
                <a:gd name="T42" fmla="*/ 458 h 4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27" h="458">
                  <a:moveTo>
                    <a:pt x="0" y="438"/>
                  </a:moveTo>
                  <a:cubicBezTo>
                    <a:pt x="56" y="402"/>
                    <a:pt x="113" y="367"/>
                    <a:pt x="141" y="315"/>
                  </a:cubicBezTo>
                  <a:cubicBezTo>
                    <a:pt x="169" y="263"/>
                    <a:pt x="156" y="173"/>
                    <a:pt x="170" y="126"/>
                  </a:cubicBezTo>
                  <a:cubicBezTo>
                    <a:pt x="184" y="79"/>
                    <a:pt x="204" y="46"/>
                    <a:pt x="226" y="32"/>
                  </a:cubicBezTo>
                  <a:cubicBezTo>
                    <a:pt x="248" y="18"/>
                    <a:pt x="282" y="0"/>
                    <a:pt x="302" y="41"/>
                  </a:cubicBezTo>
                  <a:cubicBezTo>
                    <a:pt x="322" y="82"/>
                    <a:pt x="318" y="213"/>
                    <a:pt x="349" y="277"/>
                  </a:cubicBezTo>
                  <a:cubicBezTo>
                    <a:pt x="380" y="341"/>
                    <a:pt x="422" y="403"/>
                    <a:pt x="491" y="428"/>
                  </a:cubicBezTo>
                  <a:cubicBezTo>
                    <a:pt x="560" y="453"/>
                    <a:pt x="695" y="458"/>
                    <a:pt x="764" y="428"/>
                  </a:cubicBezTo>
                  <a:cubicBezTo>
                    <a:pt x="833" y="398"/>
                    <a:pt x="876" y="309"/>
                    <a:pt x="906" y="249"/>
                  </a:cubicBezTo>
                  <a:cubicBezTo>
                    <a:pt x="936" y="189"/>
                    <a:pt x="917" y="105"/>
                    <a:pt x="944" y="69"/>
                  </a:cubicBezTo>
                  <a:cubicBezTo>
                    <a:pt x="971" y="33"/>
                    <a:pt x="1040" y="2"/>
                    <a:pt x="1067" y="32"/>
                  </a:cubicBezTo>
                  <a:cubicBezTo>
                    <a:pt x="1094" y="62"/>
                    <a:pt x="1077" y="178"/>
                    <a:pt x="1104" y="249"/>
                  </a:cubicBezTo>
                  <a:cubicBezTo>
                    <a:pt x="1131" y="320"/>
                    <a:pt x="1206" y="424"/>
                    <a:pt x="1227" y="45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02" name="Text Box 11"/>
          <p:cNvSpPr txBox="1">
            <a:spLocks noChangeArrowheads="1"/>
          </p:cNvSpPr>
          <p:nvPr/>
        </p:nvSpPr>
        <p:spPr bwMode="auto">
          <a:xfrm>
            <a:off x="4205288" y="4665663"/>
            <a:ext cx="4737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/>
              <a:t>Formal question:</a:t>
            </a:r>
            <a:r>
              <a:rPr lang="en-US" i="1"/>
              <a:t> Is the length of largest difference between the </a:t>
            </a:r>
            <a:r>
              <a:rPr lang="ja-JP" altLang="en-US" i="1"/>
              <a:t>“</a:t>
            </a:r>
            <a:r>
              <a:rPr lang="en-US" i="1"/>
              <a:t>empirical distribution functions</a:t>
            </a:r>
            <a:r>
              <a:rPr lang="ja-JP" altLang="en-US" i="1"/>
              <a:t>”</a:t>
            </a:r>
            <a:r>
              <a:rPr lang="en-US" i="1"/>
              <a:t> statistically significant?</a:t>
            </a:r>
          </a:p>
        </p:txBody>
      </p:sp>
      <p:sp>
        <p:nvSpPr>
          <p:cNvPr id="29703" name="Line 12"/>
          <p:cNvSpPr>
            <a:spLocks noChangeShapeType="1"/>
          </p:cNvSpPr>
          <p:nvPr/>
        </p:nvSpPr>
        <p:spPr bwMode="auto">
          <a:xfrm flipH="1">
            <a:off x="1103313" y="2193925"/>
            <a:ext cx="14287" cy="20081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Line 13"/>
          <p:cNvSpPr>
            <a:spLocks noChangeShapeType="1"/>
          </p:cNvSpPr>
          <p:nvPr/>
        </p:nvSpPr>
        <p:spPr bwMode="auto">
          <a:xfrm>
            <a:off x="1119188" y="4211638"/>
            <a:ext cx="286385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" name="Text Box 14"/>
          <p:cNvSpPr txBox="1">
            <a:spLocks noChangeArrowheads="1"/>
          </p:cNvSpPr>
          <p:nvPr/>
        </p:nvSpPr>
        <p:spPr bwMode="auto">
          <a:xfrm rot="-5400000">
            <a:off x="-672306" y="2944019"/>
            <a:ext cx="2432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accent2"/>
                </a:solidFill>
              </a:rPr>
              <a:t>Cumulative probability</a:t>
            </a:r>
          </a:p>
        </p:txBody>
      </p:sp>
      <p:sp>
        <p:nvSpPr>
          <p:cNvPr id="29706" name="Text Box 15"/>
          <p:cNvSpPr txBox="1">
            <a:spLocks noChangeArrowheads="1"/>
          </p:cNvSpPr>
          <p:nvPr/>
        </p:nvSpPr>
        <p:spPr bwMode="auto">
          <a:xfrm>
            <a:off x="1749425" y="4278313"/>
            <a:ext cx="1652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accent2"/>
                </a:solidFill>
              </a:rPr>
              <a:t>Gene score </a:t>
            </a:r>
            <a:r>
              <a:rPr lang="en-US" sz="1800">
                <a:solidFill>
                  <a:schemeClr val="accent2"/>
                </a:solidFill>
                <a:sym typeface="Wingdings" charset="0"/>
              </a:rPr>
              <a:t>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29707" name="Text Box 16"/>
          <p:cNvSpPr txBox="1">
            <a:spLocks noChangeArrowheads="1"/>
          </p:cNvSpPr>
          <p:nvPr/>
        </p:nvSpPr>
        <p:spPr bwMode="auto">
          <a:xfrm>
            <a:off x="828675" y="408622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9708" name="Text Box 17"/>
          <p:cNvSpPr txBox="1">
            <a:spLocks noChangeArrowheads="1"/>
          </p:cNvSpPr>
          <p:nvPr/>
        </p:nvSpPr>
        <p:spPr bwMode="auto">
          <a:xfrm>
            <a:off x="684213" y="3190875"/>
            <a:ext cx="430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</a:rPr>
              <a:t>0.5</a:t>
            </a:r>
          </a:p>
        </p:txBody>
      </p:sp>
      <p:sp>
        <p:nvSpPr>
          <p:cNvPr id="29709" name="Text Box 18"/>
          <p:cNvSpPr txBox="1">
            <a:spLocks noChangeArrowheads="1"/>
          </p:cNvSpPr>
          <p:nvPr/>
        </p:nvSpPr>
        <p:spPr bwMode="auto">
          <a:xfrm>
            <a:off x="700088" y="2363788"/>
            <a:ext cx="430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</a:rPr>
              <a:t>1.0</a:t>
            </a:r>
          </a:p>
        </p:txBody>
      </p:sp>
      <p:sp>
        <p:nvSpPr>
          <p:cNvPr id="29710" name="Text Box 19"/>
          <p:cNvSpPr txBox="1">
            <a:spLocks noChangeArrowheads="1"/>
          </p:cNvSpPr>
          <p:nvPr/>
        </p:nvSpPr>
        <p:spPr bwMode="auto">
          <a:xfrm>
            <a:off x="1262063" y="1812925"/>
            <a:ext cx="3017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1">
                <a:solidFill>
                  <a:schemeClr val="accent2"/>
                </a:solidFill>
              </a:rPr>
              <a:t>Cumulative distribution</a:t>
            </a:r>
          </a:p>
        </p:txBody>
      </p:sp>
      <p:sp>
        <p:nvSpPr>
          <p:cNvPr id="29711" name="Freeform 21"/>
          <p:cNvSpPr>
            <a:spLocks/>
          </p:cNvSpPr>
          <p:nvPr/>
        </p:nvSpPr>
        <p:spPr bwMode="auto">
          <a:xfrm>
            <a:off x="1093788" y="2503488"/>
            <a:ext cx="2878137" cy="1693862"/>
          </a:xfrm>
          <a:custGeom>
            <a:avLst/>
            <a:gdLst>
              <a:gd name="T0" fmla="*/ 0 w 1813"/>
              <a:gd name="T1" fmla="*/ 2147483647 h 1067"/>
              <a:gd name="T2" fmla="*/ 2147483647 w 1813"/>
              <a:gd name="T3" fmla="*/ 2147483647 h 1067"/>
              <a:gd name="T4" fmla="*/ 2147483647 w 1813"/>
              <a:gd name="T5" fmla="*/ 2147483647 h 1067"/>
              <a:gd name="T6" fmla="*/ 2147483647 w 1813"/>
              <a:gd name="T7" fmla="*/ 2147483647 h 1067"/>
              <a:gd name="T8" fmla="*/ 2147483647 w 1813"/>
              <a:gd name="T9" fmla="*/ 2147483647 h 1067"/>
              <a:gd name="T10" fmla="*/ 2147483647 w 1813"/>
              <a:gd name="T11" fmla="*/ 2147483647 h 1067"/>
              <a:gd name="T12" fmla="*/ 2147483647 w 1813"/>
              <a:gd name="T13" fmla="*/ 2147483647 h 1067"/>
              <a:gd name="T14" fmla="*/ 2147483647 w 1813"/>
              <a:gd name="T15" fmla="*/ 2147483647 h 1067"/>
              <a:gd name="T16" fmla="*/ 2147483647 w 1813"/>
              <a:gd name="T17" fmla="*/ 2147483647 h 1067"/>
              <a:gd name="T18" fmla="*/ 2147483647 w 1813"/>
              <a:gd name="T19" fmla="*/ 2147483647 h 1067"/>
              <a:gd name="T20" fmla="*/ 2147483647 w 1813"/>
              <a:gd name="T21" fmla="*/ 2147483647 h 1067"/>
              <a:gd name="T22" fmla="*/ 2147483647 w 1813"/>
              <a:gd name="T23" fmla="*/ 0 h 106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813"/>
              <a:gd name="T37" fmla="*/ 0 h 1067"/>
              <a:gd name="T38" fmla="*/ 1813 w 1813"/>
              <a:gd name="T39" fmla="*/ 1067 h 106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813" h="1067">
                <a:moveTo>
                  <a:pt x="0" y="1067"/>
                </a:moveTo>
                <a:lnTo>
                  <a:pt x="246" y="906"/>
                </a:lnTo>
                <a:lnTo>
                  <a:pt x="331" y="736"/>
                </a:lnTo>
                <a:lnTo>
                  <a:pt x="378" y="633"/>
                </a:lnTo>
                <a:lnTo>
                  <a:pt x="425" y="604"/>
                </a:lnTo>
                <a:lnTo>
                  <a:pt x="765" y="576"/>
                </a:lnTo>
                <a:lnTo>
                  <a:pt x="1115" y="548"/>
                </a:lnTo>
                <a:lnTo>
                  <a:pt x="1209" y="500"/>
                </a:lnTo>
                <a:lnTo>
                  <a:pt x="1247" y="425"/>
                </a:lnTo>
                <a:lnTo>
                  <a:pt x="1322" y="189"/>
                </a:lnTo>
                <a:lnTo>
                  <a:pt x="1417" y="66"/>
                </a:lnTo>
                <a:lnTo>
                  <a:pt x="1813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Freeform 22"/>
          <p:cNvSpPr>
            <a:spLocks/>
          </p:cNvSpPr>
          <p:nvPr/>
        </p:nvSpPr>
        <p:spPr bwMode="auto">
          <a:xfrm>
            <a:off x="1123950" y="2503488"/>
            <a:ext cx="2817813" cy="1677987"/>
          </a:xfrm>
          <a:custGeom>
            <a:avLst/>
            <a:gdLst>
              <a:gd name="T0" fmla="*/ 0 w 1775"/>
              <a:gd name="T1" fmla="*/ 2147483647 h 1057"/>
              <a:gd name="T2" fmla="*/ 2147483647 w 1775"/>
              <a:gd name="T3" fmla="*/ 2147483647 h 1057"/>
              <a:gd name="T4" fmla="*/ 2147483647 w 1775"/>
              <a:gd name="T5" fmla="*/ 2147483647 h 1057"/>
              <a:gd name="T6" fmla="*/ 2147483647 w 1775"/>
              <a:gd name="T7" fmla="*/ 2147483647 h 1057"/>
              <a:gd name="T8" fmla="*/ 2147483647 w 1775"/>
              <a:gd name="T9" fmla="*/ 2147483647 h 1057"/>
              <a:gd name="T10" fmla="*/ 2147483647 w 1775"/>
              <a:gd name="T11" fmla="*/ 2147483647 h 1057"/>
              <a:gd name="T12" fmla="*/ 2147483647 w 1775"/>
              <a:gd name="T13" fmla="*/ 0 h 1057"/>
              <a:gd name="T14" fmla="*/ 2147483647 w 1775"/>
              <a:gd name="T15" fmla="*/ 0 h 105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775"/>
              <a:gd name="T25" fmla="*/ 0 h 1057"/>
              <a:gd name="T26" fmla="*/ 1775 w 1775"/>
              <a:gd name="T27" fmla="*/ 1057 h 105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775" h="1057">
                <a:moveTo>
                  <a:pt x="0" y="1057"/>
                </a:moveTo>
                <a:lnTo>
                  <a:pt x="472" y="1057"/>
                </a:lnTo>
                <a:lnTo>
                  <a:pt x="520" y="1001"/>
                </a:lnTo>
                <a:lnTo>
                  <a:pt x="605" y="888"/>
                </a:lnTo>
                <a:lnTo>
                  <a:pt x="812" y="160"/>
                </a:lnTo>
                <a:lnTo>
                  <a:pt x="878" y="75"/>
                </a:lnTo>
                <a:lnTo>
                  <a:pt x="1162" y="0"/>
                </a:lnTo>
                <a:lnTo>
                  <a:pt x="1775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3" name="Line 23"/>
          <p:cNvSpPr>
            <a:spLocks noChangeShapeType="1"/>
          </p:cNvSpPr>
          <p:nvPr/>
        </p:nvSpPr>
        <p:spPr bwMode="auto">
          <a:xfrm>
            <a:off x="2728913" y="2563813"/>
            <a:ext cx="0" cy="8239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4" name="Text Box 24"/>
          <p:cNvSpPr txBox="1">
            <a:spLocks noChangeArrowheads="1"/>
          </p:cNvSpPr>
          <p:nvPr/>
        </p:nvSpPr>
        <p:spPr bwMode="auto">
          <a:xfrm>
            <a:off x="2873375" y="3321050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Length = 0.4</a:t>
            </a:r>
          </a:p>
        </p:txBody>
      </p:sp>
    </p:spTree>
    <p:extLst>
      <p:ext uri="{BB962C8B-B14F-4D97-AF65-F5344CB8AC3E}">
        <p14:creationId xmlns:p14="http://schemas.microsoft.com/office/powerpoint/2010/main" val="3774712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7E5A863-2A16-BE47-A515-A0F980442439}" type="slidenum">
              <a:rPr lang="en-US" sz="1200"/>
              <a:pPr/>
              <a:t>47</a:t>
            </a:fld>
            <a:endParaRPr lang="en-US" sz="12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WMW and K-S test caveats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latin typeface="Helvetica" charset="0"/>
                <a:ea typeface="ＭＳ Ｐゴシック" charset="0"/>
                <a:cs typeface="ＭＳ Ｐゴシック" charset="0"/>
              </a:rPr>
              <a:t>Neither tests is as sensitive as the T-test, </a:t>
            </a:r>
            <a:r>
              <a:rPr lang="en-US" sz="2400" dirty="0" err="1">
                <a:latin typeface="Helvetica" charset="0"/>
                <a:ea typeface="ＭＳ Ｐゴシック" charset="0"/>
                <a:cs typeface="ＭＳ Ｐゴシック" charset="0"/>
              </a:rPr>
              <a:t>ie</a:t>
            </a:r>
            <a:r>
              <a:rPr lang="en-US" sz="2400" dirty="0">
                <a:latin typeface="Helvetica" charset="0"/>
                <a:ea typeface="ＭＳ Ｐゴシック" charset="0"/>
                <a:cs typeface="ＭＳ Ｐゴシック" charset="0"/>
              </a:rPr>
              <a:t> they require more data points to detect the same amount of difference, so use the T-test whenever it is valid.</a:t>
            </a:r>
          </a:p>
          <a:p>
            <a:r>
              <a:rPr lang="en-US" sz="2400" dirty="0">
                <a:latin typeface="Helvetica" charset="0"/>
                <a:ea typeface="ＭＳ Ｐゴシック" charset="0"/>
                <a:cs typeface="ＭＳ Ｐゴシック" charset="0"/>
              </a:rPr>
              <a:t>K-S test and WMW can give you different answers:  </a:t>
            </a:r>
            <a:r>
              <a:rPr lang="en-US" sz="2400" u="sng" dirty="0">
                <a:latin typeface="Helvetica" charset="0"/>
                <a:ea typeface="ＭＳ Ｐゴシック" charset="0"/>
                <a:cs typeface="ＭＳ Ｐゴシック" charset="0"/>
              </a:rPr>
              <a:t>K-S detects difference of distributions, WMW detects difference of medians</a:t>
            </a:r>
          </a:p>
          <a:p>
            <a:r>
              <a:rPr lang="en-US" sz="2400" dirty="0">
                <a:latin typeface="Helvetica" charset="0"/>
                <a:ea typeface="ＭＳ Ｐゴシック" charset="0"/>
                <a:cs typeface="ＭＳ Ｐゴシック" charset="0"/>
              </a:rPr>
              <a:t>Rare problem: Tied scores and small # of observations can be a problem for some implementations of the WMW test</a:t>
            </a:r>
          </a:p>
        </p:txBody>
      </p:sp>
    </p:spTree>
    <p:extLst>
      <p:ext uri="{BB962C8B-B14F-4D97-AF65-F5344CB8AC3E}">
        <p14:creationId xmlns:p14="http://schemas.microsoft.com/office/powerpoint/2010/main" val="1240733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96C0958-E0A0-0B4D-8746-B0ACA530D978}" type="slidenum">
              <a:rPr lang="en-US" sz="1200"/>
              <a:pPr/>
              <a:t>48</a:t>
            </a:fld>
            <a:endParaRPr lang="en-US" sz="120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Proper tests for different distributions</a:t>
            </a:r>
          </a:p>
        </p:txBody>
      </p:sp>
      <p:grpSp>
        <p:nvGrpSpPr>
          <p:cNvPr id="31749" name="Group 3"/>
          <p:cNvGrpSpPr>
            <a:grpSpLocks/>
          </p:cNvGrpSpPr>
          <p:nvPr/>
        </p:nvGrpSpPr>
        <p:grpSpPr bwMode="auto">
          <a:xfrm>
            <a:off x="5948363" y="2051050"/>
            <a:ext cx="3238500" cy="2730500"/>
            <a:chOff x="183" y="1329"/>
            <a:chExt cx="2040" cy="1720"/>
          </a:xfrm>
        </p:grpSpPr>
        <p:grpSp>
          <p:nvGrpSpPr>
            <p:cNvPr id="31772" name="Group 4"/>
            <p:cNvGrpSpPr>
              <a:grpSpLocks/>
            </p:cNvGrpSpPr>
            <p:nvPr/>
          </p:nvGrpSpPr>
          <p:grpSpPr bwMode="auto">
            <a:xfrm>
              <a:off x="296" y="1902"/>
              <a:ext cx="1655" cy="1147"/>
              <a:chOff x="736" y="1271"/>
              <a:chExt cx="1655" cy="1147"/>
            </a:xfrm>
          </p:grpSpPr>
          <p:sp>
            <p:nvSpPr>
              <p:cNvPr id="31774" name="Freeform 5"/>
              <p:cNvSpPr>
                <a:spLocks/>
              </p:cNvSpPr>
              <p:nvPr/>
            </p:nvSpPr>
            <p:spPr bwMode="auto">
              <a:xfrm>
                <a:off x="992" y="1615"/>
                <a:ext cx="613" cy="566"/>
              </a:xfrm>
              <a:custGeom>
                <a:avLst/>
                <a:gdLst>
                  <a:gd name="T0" fmla="*/ 0 w 613"/>
                  <a:gd name="T1" fmla="*/ 0 h 566"/>
                  <a:gd name="T2" fmla="*/ 122 w 613"/>
                  <a:gd name="T3" fmla="*/ 321 h 566"/>
                  <a:gd name="T4" fmla="*/ 613 w 613"/>
                  <a:gd name="T5" fmla="*/ 566 h 566"/>
                  <a:gd name="T6" fmla="*/ 0 60000 65536"/>
                  <a:gd name="T7" fmla="*/ 0 60000 65536"/>
                  <a:gd name="T8" fmla="*/ 0 60000 65536"/>
                  <a:gd name="T9" fmla="*/ 0 w 613"/>
                  <a:gd name="T10" fmla="*/ 0 h 566"/>
                  <a:gd name="T11" fmla="*/ 613 w 613"/>
                  <a:gd name="T12" fmla="*/ 566 h 5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13" h="566">
                    <a:moveTo>
                      <a:pt x="0" y="0"/>
                    </a:moveTo>
                    <a:cubicBezTo>
                      <a:pt x="10" y="113"/>
                      <a:pt x="20" y="227"/>
                      <a:pt x="122" y="321"/>
                    </a:cubicBezTo>
                    <a:cubicBezTo>
                      <a:pt x="224" y="415"/>
                      <a:pt x="418" y="490"/>
                      <a:pt x="613" y="566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5" name="Freeform 6"/>
              <p:cNvSpPr>
                <a:spLocks/>
              </p:cNvSpPr>
              <p:nvPr/>
            </p:nvSpPr>
            <p:spPr bwMode="auto">
              <a:xfrm>
                <a:off x="983" y="1823"/>
                <a:ext cx="1331" cy="339"/>
              </a:xfrm>
              <a:custGeom>
                <a:avLst/>
                <a:gdLst>
                  <a:gd name="T0" fmla="*/ 0 w 1313"/>
                  <a:gd name="T1" fmla="*/ 0 h 273"/>
                  <a:gd name="T2" fmla="*/ 255 w 1313"/>
                  <a:gd name="T3" fmla="*/ 415 h 273"/>
                  <a:gd name="T4" fmla="*/ 1367 w 1313"/>
                  <a:gd name="T5" fmla="*/ 523 h 273"/>
                  <a:gd name="T6" fmla="*/ 0 60000 65536"/>
                  <a:gd name="T7" fmla="*/ 0 60000 65536"/>
                  <a:gd name="T8" fmla="*/ 0 60000 65536"/>
                  <a:gd name="T9" fmla="*/ 0 w 1313"/>
                  <a:gd name="T10" fmla="*/ 0 h 273"/>
                  <a:gd name="T11" fmla="*/ 1313 w 1313"/>
                  <a:gd name="T12" fmla="*/ 273 h 2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3" h="273">
                    <a:moveTo>
                      <a:pt x="0" y="0"/>
                    </a:moveTo>
                    <a:cubicBezTo>
                      <a:pt x="13" y="85"/>
                      <a:pt x="27" y="171"/>
                      <a:pt x="246" y="217"/>
                    </a:cubicBezTo>
                    <a:cubicBezTo>
                      <a:pt x="465" y="263"/>
                      <a:pt x="889" y="268"/>
                      <a:pt x="1313" y="273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6" name="Line 7"/>
              <p:cNvSpPr>
                <a:spLocks noChangeShapeType="1"/>
              </p:cNvSpPr>
              <p:nvPr/>
            </p:nvSpPr>
            <p:spPr bwMode="auto">
              <a:xfrm flipH="1">
                <a:off x="973" y="1407"/>
                <a:ext cx="9" cy="746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7" name="Line 8"/>
              <p:cNvSpPr>
                <a:spLocks noChangeShapeType="1"/>
              </p:cNvSpPr>
              <p:nvPr/>
            </p:nvSpPr>
            <p:spPr bwMode="auto">
              <a:xfrm>
                <a:off x="974" y="2168"/>
                <a:ext cx="1417" cy="19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8" name="Text Box 9"/>
              <p:cNvSpPr txBox="1">
                <a:spLocks noChangeArrowheads="1"/>
              </p:cNvSpPr>
              <p:nvPr/>
            </p:nvSpPr>
            <p:spPr bwMode="auto">
              <a:xfrm rot="-5400000">
                <a:off x="320" y="1687"/>
                <a:ext cx="102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400">
                    <a:solidFill>
                      <a:schemeClr val="accent2"/>
                    </a:solidFill>
                  </a:rPr>
                  <a:t>Probability density</a:t>
                </a:r>
              </a:p>
            </p:txBody>
          </p:sp>
          <p:sp>
            <p:nvSpPr>
              <p:cNvPr id="31779" name="Text Box 10"/>
              <p:cNvSpPr txBox="1">
                <a:spLocks noChangeArrowheads="1"/>
              </p:cNvSpPr>
              <p:nvPr/>
            </p:nvSpPr>
            <p:spPr bwMode="auto">
              <a:xfrm>
                <a:off x="1238" y="2226"/>
                <a:ext cx="83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400">
                    <a:solidFill>
                      <a:schemeClr val="accent2"/>
                    </a:solidFill>
                  </a:rPr>
                  <a:t>Gene score </a:t>
                </a:r>
                <a:r>
                  <a:rPr lang="en-US" sz="1400">
                    <a:solidFill>
                      <a:schemeClr val="accent2"/>
                    </a:solidFill>
                    <a:sym typeface="Wingdings" charset="0"/>
                  </a:rPr>
                  <a:t></a:t>
                </a:r>
                <a:endParaRPr 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1780" name="Text Box 11"/>
              <p:cNvSpPr txBox="1">
                <a:spLocks noChangeArrowheads="1"/>
              </p:cNvSpPr>
              <p:nvPr/>
            </p:nvSpPr>
            <p:spPr bwMode="auto">
              <a:xfrm>
                <a:off x="877" y="2176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400">
                    <a:solidFill>
                      <a:schemeClr val="accent2"/>
                    </a:solidFill>
                  </a:rPr>
                  <a:t>0</a:t>
                </a:r>
              </a:p>
            </p:txBody>
          </p:sp>
        </p:grpSp>
        <p:sp>
          <p:nvSpPr>
            <p:cNvPr id="31773" name="Text Box 12"/>
            <p:cNvSpPr txBox="1">
              <a:spLocks noChangeArrowheads="1"/>
            </p:cNvSpPr>
            <p:nvPr/>
          </p:nvSpPr>
          <p:spPr bwMode="auto">
            <a:xfrm>
              <a:off x="183" y="1329"/>
              <a:ext cx="2040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600"/>
                <a:t>Gene scores are positive and have increasing density near zero, e.g. sequence counts</a:t>
              </a:r>
            </a:p>
          </p:txBody>
        </p:sp>
      </p:grpSp>
      <p:grpSp>
        <p:nvGrpSpPr>
          <p:cNvPr id="31750" name="Group 13"/>
          <p:cNvGrpSpPr>
            <a:grpSpLocks/>
          </p:cNvGrpSpPr>
          <p:nvPr/>
        </p:nvGrpSpPr>
        <p:grpSpPr bwMode="auto">
          <a:xfrm>
            <a:off x="182563" y="2082800"/>
            <a:ext cx="2725737" cy="2678113"/>
            <a:chOff x="2201" y="1339"/>
            <a:chExt cx="1717" cy="1687"/>
          </a:xfrm>
        </p:grpSpPr>
        <p:sp>
          <p:nvSpPr>
            <p:cNvPr id="31764" name="Line 14"/>
            <p:cNvSpPr>
              <a:spLocks noChangeShapeType="1"/>
            </p:cNvSpPr>
            <p:nvPr/>
          </p:nvSpPr>
          <p:spPr bwMode="auto">
            <a:xfrm flipH="1">
              <a:off x="2438" y="2015"/>
              <a:ext cx="9" cy="74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Line 15"/>
            <p:cNvSpPr>
              <a:spLocks noChangeShapeType="1"/>
            </p:cNvSpPr>
            <p:nvPr/>
          </p:nvSpPr>
          <p:spPr bwMode="auto">
            <a:xfrm>
              <a:off x="2439" y="2776"/>
              <a:ext cx="1417" cy="19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6" name="Text Box 16"/>
            <p:cNvSpPr txBox="1">
              <a:spLocks noChangeArrowheads="1"/>
            </p:cNvSpPr>
            <p:nvPr/>
          </p:nvSpPr>
          <p:spPr bwMode="auto">
            <a:xfrm rot="-5400000">
              <a:off x="1785" y="2295"/>
              <a:ext cx="102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>
                  <a:solidFill>
                    <a:schemeClr val="accent2"/>
                  </a:solidFill>
                </a:rPr>
                <a:t>Probability density</a:t>
              </a:r>
            </a:p>
          </p:txBody>
        </p:sp>
        <p:sp>
          <p:nvSpPr>
            <p:cNvPr id="31767" name="Text Box 17"/>
            <p:cNvSpPr txBox="1">
              <a:spLocks noChangeArrowheads="1"/>
            </p:cNvSpPr>
            <p:nvPr/>
          </p:nvSpPr>
          <p:spPr bwMode="auto">
            <a:xfrm>
              <a:off x="2703" y="2834"/>
              <a:ext cx="83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>
                  <a:solidFill>
                    <a:schemeClr val="accent2"/>
                  </a:solidFill>
                </a:rPr>
                <a:t>Gene score </a:t>
              </a:r>
              <a:r>
                <a:rPr lang="en-US" sz="1400">
                  <a:solidFill>
                    <a:schemeClr val="accent2"/>
                  </a:solidFill>
                  <a:sym typeface="Wingdings" charset="0"/>
                </a:rPr>
                <a:t></a:t>
              </a:r>
              <a:endParaRPr 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1768" name="Text Box 18"/>
            <p:cNvSpPr txBox="1">
              <a:spLocks noChangeArrowheads="1"/>
            </p:cNvSpPr>
            <p:nvPr/>
          </p:nvSpPr>
          <p:spPr bwMode="auto">
            <a:xfrm>
              <a:off x="2342" y="2784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1769" name="Text Box 19"/>
            <p:cNvSpPr txBox="1">
              <a:spLocks noChangeArrowheads="1"/>
            </p:cNvSpPr>
            <p:nvPr/>
          </p:nvSpPr>
          <p:spPr bwMode="auto">
            <a:xfrm>
              <a:off x="2322" y="1339"/>
              <a:ext cx="1596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600"/>
                <a:t>Distributions with gene score outliers, or </a:t>
              </a:r>
              <a:r>
                <a:rPr lang="ja-JP" altLang="en-US" sz="1600"/>
                <a:t>“</a:t>
              </a:r>
              <a:r>
                <a:rPr lang="en-US" sz="1600"/>
                <a:t>heavy-tailed</a:t>
              </a:r>
              <a:r>
                <a:rPr lang="ja-JP" altLang="en-US" sz="1600"/>
                <a:t>”</a:t>
              </a:r>
              <a:r>
                <a:rPr lang="en-US" sz="1600"/>
                <a:t> distributions</a:t>
              </a:r>
            </a:p>
          </p:txBody>
        </p:sp>
        <p:sp>
          <p:nvSpPr>
            <p:cNvPr id="31770" name="Freeform 20"/>
            <p:cNvSpPr>
              <a:spLocks/>
            </p:cNvSpPr>
            <p:nvPr/>
          </p:nvSpPr>
          <p:spPr bwMode="auto">
            <a:xfrm>
              <a:off x="2497" y="2197"/>
              <a:ext cx="1266" cy="576"/>
            </a:xfrm>
            <a:custGeom>
              <a:avLst/>
              <a:gdLst>
                <a:gd name="T0" fmla="*/ 0 w 1266"/>
                <a:gd name="T1" fmla="*/ 576 h 576"/>
                <a:gd name="T2" fmla="*/ 236 w 1266"/>
                <a:gd name="T3" fmla="*/ 397 h 576"/>
                <a:gd name="T4" fmla="*/ 284 w 1266"/>
                <a:gd name="T5" fmla="*/ 227 h 576"/>
                <a:gd name="T6" fmla="*/ 359 w 1266"/>
                <a:gd name="T7" fmla="*/ 57 h 576"/>
                <a:gd name="T8" fmla="*/ 491 w 1266"/>
                <a:gd name="T9" fmla="*/ 57 h 576"/>
                <a:gd name="T10" fmla="*/ 539 w 1266"/>
                <a:gd name="T11" fmla="*/ 397 h 576"/>
                <a:gd name="T12" fmla="*/ 671 w 1266"/>
                <a:gd name="T13" fmla="*/ 491 h 576"/>
                <a:gd name="T14" fmla="*/ 831 w 1266"/>
                <a:gd name="T15" fmla="*/ 529 h 576"/>
                <a:gd name="T16" fmla="*/ 1266 w 1266"/>
                <a:gd name="T17" fmla="*/ 557 h 5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6"/>
                <a:gd name="T28" fmla="*/ 0 h 576"/>
                <a:gd name="T29" fmla="*/ 1266 w 1266"/>
                <a:gd name="T30" fmla="*/ 576 h 5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6" h="576">
                  <a:moveTo>
                    <a:pt x="0" y="576"/>
                  </a:moveTo>
                  <a:cubicBezTo>
                    <a:pt x="94" y="515"/>
                    <a:pt x="189" y="455"/>
                    <a:pt x="236" y="397"/>
                  </a:cubicBezTo>
                  <a:cubicBezTo>
                    <a:pt x="283" y="339"/>
                    <a:pt x="264" y="284"/>
                    <a:pt x="284" y="227"/>
                  </a:cubicBezTo>
                  <a:cubicBezTo>
                    <a:pt x="304" y="170"/>
                    <a:pt x="325" y="85"/>
                    <a:pt x="359" y="57"/>
                  </a:cubicBezTo>
                  <a:cubicBezTo>
                    <a:pt x="393" y="29"/>
                    <a:pt x="461" y="0"/>
                    <a:pt x="491" y="57"/>
                  </a:cubicBezTo>
                  <a:cubicBezTo>
                    <a:pt x="521" y="114"/>
                    <a:pt x="509" y="325"/>
                    <a:pt x="539" y="397"/>
                  </a:cubicBezTo>
                  <a:cubicBezTo>
                    <a:pt x="569" y="469"/>
                    <a:pt x="622" y="469"/>
                    <a:pt x="671" y="491"/>
                  </a:cubicBezTo>
                  <a:cubicBezTo>
                    <a:pt x="720" y="513"/>
                    <a:pt x="732" y="518"/>
                    <a:pt x="831" y="529"/>
                  </a:cubicBezTo>
                  <a:cubicBezTo>
                    <a:pt x="930" y="540"/>
                    <a:pt x="1098" y="548"/>
                    <a:pt x="1266" y="55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1" name="Freeform 21"/>
            <p:cNvSpPr>
              <a:spLocks/>
            </p:cNvSpPr>
            <p:nvPr/>
          </p:nvSpPr>
          <p:spPr bwMode="auto">
            <a:xfrm>
              <a:off x="2847" y="2182"/>
              <a:ext cx="443" cy="601"/>
            </a:xfrm>
            <a:custGeom>
              <a:avLst/>
              <a:gdLst>
                <a:gd name="T0" fmla="*/ 0 w 443"/>
                <a:gd name="T1" fmla="*/ 582 h 601"/>
                <a:gd name="T2" fmla="*/ 66 w 443"/>
                <a:gd name="T3" fmla="*/ 459 h 601"/>
                <a:gd name="T4" fmla="*/ 122 w 443"/>
                <a:gd name="T5" fmla="*/ 148 h 601"/>
                <a:gd name="T6" fmla="*/ 207 w 443"/>
                <a:gd name="T7" fmla="*/ 6 h 601"/>
                <a:gd name="T8" fmla="*/ 311 w 443"/>
                <a:gd name="T9" fmla="*/ 110 h 601"/>
                <a:gd name="T10" fmla="*/ 330 w 443"/>
                <a:gd name="T11" fmla="*/ 412 h 601"/>
                <a:gd name="T12" fmla="*/ 443 w 443"/>
                <a:gd name="T13" fmla="*/ 601 h 6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3"/>
                <a:gd name="T22" fmla="*/ 0 h 601"/>
                <a:gd name="T23" fmla="*/ 443 w 443"/>
                <a:gd name="T24" fmla="*/ 601 h 60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3" h="601">
                  <a:moveTo>
                    <a:pt x="0" y="582"/>
                  </a:moveTo>
                  <a:cubicBezTo>
                    <a:pt x="23" y="556"/>
                    <a:pt x="46" y="531"/>
                    <a:pt x="66" y="459"/>
                  </a:cubicBezTo>
                  <a:cubicBezTo>
                    <a:pt x="86" y="387"/>
                    <a:pt x="99" y="223"/>
                    <a:pt x="122" y="148"/>
                  </a:cubicBezTo>
                  <a:cubicBezTo>
                    <a:pt x="145" y="73"/>
                    <a:pt x="176" y="12"/>
                    <a:pt x="207" y="6"/>
                  </a:cubicBezTo>
                  <a:cubicBezTo>
                    <a:pt x="238" y="0"/>
                    <a:pt x="290" y="42"/>
                    <a:pt x="311" y="110"/>
                  </a:cubicBezTo>
                  <a:cubicBezTo>
                    <a:pt x="332" y="178"/>
                    <a:pt x="308" y="330"/>
                    <a:pt x="330" y="412"/>
                  </a:cubicBezTo>
                  <a:cubicBezTo>
                    <a:pt x="352" y="494"/>
                    <a:pt x="397" y="547"/>
                    <a:pt x="443" y="60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51" name="Group 22"/>
          <p:cNvGrpSpPr>
            <a:grpSpLocks/>
          </p:cNvGrpSpPr>
          <p:nvPr/>
        </p:nvGrpSpPr>
        <p:grpSpPr bwMode="auto">
          <a:xfrm>
            <a:off x="3062288" y="2105025"/>
            <a:ext cx="2673350" cy="2730500"/>
            <a:chOff x="4048" y="1336"/>
            <a:chExt cx="1684" cy="1720"/>
          </a:xfrm>
        </p:grpSpPr>
        <p:sp>
          <p:nvSpPr>
            <p:cNvPr id="31756" name="Line 23"/>
            <p:cNvSpPr>
              <a:spLocks noChangeShapeType="1"/>
            </p:cNvSpPr>
            <p:nvPr/>
          </p:nvSpPr>
          <p:spPr bwMode="auto">
            <a:xfrm flipH="1">
              <a:off x="4285" y="2045"/>
              <a:ext cx="9" cy="74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7" name="Line 24"/>
            <p:cNvSpPr>
              <a:spLocks noChangeShapeType="1"/>
            </p:cNvSpPr>
            <p:nvPr/>
          </p:nvSpPr>
          <p:spPr bwMode="auto">
            <a:xfrm>
              <a:off x="4286" y="2806"/>
              <a:ext cx="1417" cy="19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Text Box 25"/>
            <p:cNvSpPr txBox="1">
              <a:spLocks noChangeArrowheads="1"/>
            </p:cNvSpPr>
            <p:nvPr/>
          </p:nvSpPr>
          <p:spPr bwMode="auto">
            <a:xfrm rot="-5400000">
              <a:off x="3632" y="2325"/>
              <a:ext cx="102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>
                  <a:solidFill>
                    <a:schemeClr val="accent2"/>
                  </a:solidFill>
                </a:rPr>
                <a:t>Probability density</a:t>
              </a:r>
            </a:p>
          </p:txBody>
        </p:sp>
        <p:sp>
          <p:nvSpPr>
            <p:cNvPr id="31759" name="Text Box 26"/>
            <p:cNvSpPr txBox="1">
              <a:spLocks noChangeArrowheads="1"/>
            </p:cNvSpPr>
            <p:nvPr/>
          </p:nvSpPr>
          <p:spPr bwMode="auto">
            <a:xfrm>
              <a:off x="4550" y="2864"/>
              <a:ext cx="83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>
                  <a:solidFill>
                    <a:schemeClr val="accent2"/>
                  </a:solidFill>
                </a:rPr>
                <a:t>Gene score </a:t>
              </a:r>
              <a:r>
                <a:rPr lang="en-US" sz="1400">
                  <a:solidFill>
                    <a:schemeClr val="accent2"/>
                  </a:solidFill>
                  <a:sym typeface="Wingdings" charset="0"/>
                </a:rPr>
                <a:t></a:t>
              </a:r>
              <a:endParaRPr 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1760" name="Text Box 27"/>
            <p:cNvSpPr txBox="1">
              <a:spLocks noChangeArrowheads="1"/>
            </p:cNvSpPr>
            <p:nvPr/>
          </p:nvSpPr>
          <p:spPr bwMode="auto">
            <a:xfrm>
              <a:off x="4189" y="2814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1761" name="Freeform 28"/>
            <p:cNvSpPr>
              <a:spLocks/>
            </p:cNvSpPr>
            <p:nvPr/>
          </p:nvSpPr>
          <p:spPr bwMode="auto">
            <a:xfrm>
              <a:off x="4694" y="2212"/>
              <a:ext cx="443" cy="601"/>
            </a:xfrm>
            <a:custGeom>
              <a:avLst/>
              <a:gdLst>
                <a:gd name="T0" fmla="*/ 0 w 443"/>
                <a:gd name="T1" fmla="*/ 582 h 601"/>
                <a:gd name="T2" fmla="*/ 66 w 443"/>
                <a:gd name="T3" fmla="*/ 459 h 601"/>
                <a:gd name="T4" fmla="*/ 122 w 443"/>
                <a:gd name="T5" fmla="*/ 148 h 601"/>
                <a:gd name="T6" fmla="*/ 207 w 443"/>
                <a:gd name="T7" fmla="*/ 6 h 601"/>
                <a:gd name="T8" fmla="*/ 311 w 443"/>
                <a:gd name="T9" fmla="*/ 110 h 601"/>
                <a:gd name="T10" fmla="*/ 330 w 443"/>
                <a:gd name="T11" fmla="*/ 412 h 601"/>
                <a:gd name="T12" fmla="*/ 443 w 443"/>
                <a:gd name="T13" fmla="*/ 601 h 6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3"/>
                <a:gd name="T22" fmla="*/ 0 h 601"/>
                <a:gd name="T23" fmla="*/ 443 w 443"/>
                <a:gd name="T24" fmla="*/ 601 h 60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3" h="601">
                  <a:moveTo>
                    <a:pt x="0" y="582"/>
                  </a:moveTo>
                  <a:cubicBezTo>
                    <a:pt x="23" y="556"/>
                    <a:pt x="46" y="531"/>
                    <a:pt x="66" y="459"/>
                  </a:cubicBezTo>
                  <a:cubicBezTo>
                    <a:pt x="86" y="387"/>
                    <a:pt x="99" y="223"/>
                    <a:pt x="122" y="148"/>
                  </a:cubicBezTo>
                  <a:cubicBezTo>
                    <a:pt x="145" y="73"/>
                    <a:pt x="176" y="12"/>
                    <a:pt x="207" y="6"/>
                  </a:cubicBezTo>
                  <a:cubicBezTo>
                    <a:pt x="238" y="0"/>
                    <a:pt x="290" y="42"/>
                    <a:pt x="311" y="110"/>
                  </a:cubicBezTo>
                  <a:cubicBezTo>
                    <a:pt x="332" y="178"/>
                    <a:pt x="308" y="330"/>
                    <a:pt x="330" y="412"/>
                  </a:cubicBezTo>
                  <a:cubicBezTo>
                    <a:pt x="352" y="494"/>
                    <a:pt x="397" y="547"/>
                    <a:pt x="443" y="60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Text Box 29"/>
            <p:cNvSpPr txBox="1">
              <a:spLocks noChangeArrowheads="1"/>
            </p:cNvSpPr>
            <p:nvPr/>
          </p:nvSpPr>
          <p:spPr bwMode="auto">
            <a:xfrm>
              <a:off x="4136" y="1336"/>
              <a:ext cx="159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600"/>
                <a:t>Bimodal </a:t>
              </a:r>
              <a:r>
                <a:rPr lang="ja-JP" altLang="en-US" sz="1600"/>
                <a:t>“</a:t>
              </a:r>
              <a:r>
                <a:rPr lang="en-US" sz="1600"/>
                <a:t>two-bumped</a:t>
              </a:r>
              <a:r>
                <a:rPr lang="ja-JP" altLang="en-US" sz="1600"/>
                <a:t>”</a:t>
              </a:r>
              <a:r>
                <a:rPr lang="en-US" sz="1600"/>
                <a:t> distributions.</a:t>
              </a:r>
            </a:p>
          </p:txBody>
        </p:sp>
        <p:sp>
          <p:nvSpPr>
            <p:cNvPr id="31763" name="Freeform 30"/>
            <p:cNvSpPr>
              <a:spLocks/>
            </p:cNvSpPr>
            <p:nvPr/>
          </p:nvSpPr>
          <p:spPr bwMode="auto">
            <a:xfrm>
              <a:off x="4344" y="2364"/>
              <a:ext cx="1227" cy="458"/>
            </a:xfrm>
            <a:custGeom>
              <a:avLst/>
              <a:gdLst>
                <a:gd name="T0" fmla="*/ 0 w 1227"/>
                <a:gd name="T1" fmla="*/ 438 h 458"/>
                <a:gd name="T2" fmla="*/ 141 w 1227"/>
                <a:gd name="T3" fmla="*/ 315 h 458"/>
                <a:gd name="T4" fmla="*/ 170 w 1227"/>
                <a:gd name="T5" fmla="*/ 126 h 458"/>
                <a:gd name="T6" fmla="*/ 226 w 1227"/>
                <a:gd name="T7" fmla="*/ 32 h 458"/>
                <a:gd name="T8" fmla="*/ 302 w 1227"/>
                <a:gd name="T9" fmla="*/ 41 h 458"/>
                <a:gd name="T10" fmla="*/ 349 w 1227"/>
                <a:gd name="T11" fmla="*/ 277 h 458"/>
                <a:gd name="T12" fmla="*/ 491 w 1227"/>
                <a:gd name="T13" fmla="*/ 428 h 458"/>
                <a:gd name="T14" fmla="*/ 764 w 1227"/>
                <a:gd name="T15" fmla="*/ 428 h 458"/>
                <a:gd name="T16" fmla="*/ 906 w 1227"/>
                <a:gd name="T17" fmla="*/ 249 h 458"/>
                <a:gd name="T18" fmla="*/ 944 w 1227"/>
                <a:gd name="T19" fmla="*/ 69 h 458"/>
                <a:gd name="T20" fmla="*/ 1067 w 1227"/>
                <a:gd name="T21" fmla="*/ 32 h 458"/>
                <a:gd name="T22" fmla="*/ 1104 w 1227"/>
                <a:gd name="T23" fmla="*/ 249 h 458"/>
                <a:gd name="T24" fmla="*/ 1227 w 1227"/>
                <a:gd name="T25" fmla="*/ 457 h 4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27"/>
                <a:gd name="T40" fmla="*/ 0 h 458"/>
                <a:gd name="T41" fmla="*/ 1227 w 1227"/>
                <a:gd name="T42" fmla="*/ 458 h 4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27" h="458">
                  <a:moveTo>
                    <a:pt x="0" y="438"/>
                  </a:moveTo>
                  <a:cubicBezTo>
                    <a:pt x="56" y="402"/>
                    <a:pt x="113" y="367"/>
                    <a:pt x="141" y="315"/>
                  </a:cubicBezTo>
                  <a:cubicBezTo>
                    <a:pt x="169" y="263"/>
                    <a:pt x="156" y="173"/>
                    <a:pt x="170" y="126"/>
                  </a:cubicBezTo>
                  <a:cubicBezTo>
                    <a:pt x="184" y="79"/>
                    <a:pt x="204" y="46"/>
                    <a:pt x="226" y="32"/>
                  </a:cubicBezTo>
                  <a:cubicBezTo>
                    <a:pt x="248" y="18"/>
                    <a:pt x="282" y="0"/>
                    <a:pt x="302" y="41"/>
                  </a:cubicBezTo>
                  <a:cubicBezTo>
                    <a:pt x="322" y="82"/>
                    <a:pt x="318" y="213"/>
                    <a:pt x="349" y="277"/>
                  </a:cubicBezTo>
                  <a:cubicBezTo>
                    <a:pt x="380" y="341"/>
                    <a:pt x="422" y="403"/>
                    <a:pt x="491" y="428"/>
                  </a:cubicBezTo>
                  <a:cubicBezTo>
                    <a:pt x="560" y="453"/>
                    <a:pt x="695" y="458"/>
                    <a:pt x="764" y="428"/>
                  </a:cubicBezTo>
                  <a:cubicBezTo>
                    <a:pt x="833" y="398"/>
                    <a:pt x="876" y="309"/>
                    <a:pt x="906" y="249"/>
                  </a:cubicBezTo>
                  <a:cubicBezTo>
                    <a:pt x="936" y="189"/>
                    <a:pt x="917" y="105"/>
                    <a:pt x="944" y="69"/>
                  </a:cubicBezTo>
                  <a:cubicBezTo>
                    <a:pt x="971" y="33"/>
                    <a:pt x="1040" y="2"/>
                    <a:pt x="1067" y="32"/>
                  </a:cubicBezTo>
                  <a:cubicBezTo>
                    <a:pt x="1094" y="62"/>
                    <a:pt x="1077" y="178"/>
                    <a:pt x="1104" y="249"/>
                  </a:cubicBezTo>
                  <a:cubicBezTo>
                    <a:pt x="1131" y="320"/>
                    <a:pt x="1206" y="424"/>
                    <a:pt x="1227" y="45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52" name="Text Box 32"/>
          <p:cNvSpPr txBox="1">
            <a:spLocks noChangeArrowheads="1"/>
          </p:cNvSpPr>
          <p:nvPr/>
        </p:nvSpPr>
        <p:spPr bwMode="auto">
          <a:xfrm>
            <a:off x="569913" y="5284788"/>
            <a:ext cx="1960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WMW or K-S</a:t>
            </a:r>
          </a:p>
        </p:txBody>
      </p:sp>
      <p:sp>
        <p:nvSpPr>
          <p:cNvPr id="31753" name="Text Box 33"/>
          <p:cNvSpPr txBox="1">
            <a:spLocks noChangeArrowheads="1"/>
          </p:cNvSpPr>
          <p:nvPr/>
        </p:nvSpPr>
        <p:spPr bwMode="auto">
          <a:xfrm>
            <a:off x="3951288" y="5294313"/>
            <a:ext cx="1336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K-S only</a:t>
            </a:r>
          </a:p>
        </p:txBody>
      </p:sp>
      <p:sp>
        <p:nvSpPr>
          <p:cNvPr id="31754" name="Text Box 35"/>
          <p:cNvSpPr txBox="1">
            <a:spLocks noChangeArrowheads="1"/>
          </p:cNvSpPr>
          <p:nvPr/>
        </p:nvSpPr>
        <p:spPr bwMode="auto">
          <a:xfrm>
            <a:off x="6608763" y="5294313"/>
            <a:ext cx="1960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WMW or K-S</a:t>
            </a:r>
          </a:p>
        </p:txBody>
      </p:sp>
      <p:sp>
        <p:nvSpPr>
          <p:cNvPr id="31755" name="Text Box 36"/>
          <p:cNvSpPr txBox="1">
            <a:spLocks noChangeArrowheads="1"/>
          </p:cNvSpPr>
          <p:nvPr/>
        </p:nvSpPr>
        <p:spPr bwMode="auto">
          <a:xfrm>
            <a:off x="236538" y="4852988"/>
            <a:ext cx="245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Recommended test:</a:t>
            </a:r>
          </a:p>
        </p:txBody>
      </p:sp>
    </p:spTree>
    <p:extLst>
      <p:ext uri="{BB962C8B-B14F-4D97-AF65-F5344CB8AC3E}">
        <p14:creationId xmlns:p14="http://schemas.microsoft.com/office/powerpoint/2010/main" val="2701432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  <a:cs typeface="Arial" charset="0"/>
              </a:rPr>
              <a:t>GSEA: Key Features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22788"/>
          </a:xfrm>
        </p:spPr>
        <p:txBody>
          <a:bodyPr/>
          <a:lstStyle/>
          <a:p>
            <a:pPr eaLnBrk="1" hangingPunct="1"/>
            <a:r>
              <a:rPr lang="en-GB" sz="2400">
                <a:latin typeface="Arial" charset="0"/>
                <a:cs typeface="Arial" charset="0"/>
              </a:rPr>
              <a:t>Ranks all genes on array based on their differential expression</a:t>
            </a:r>
          </a:p>
          <a:p>
            <a:pPr eaLnBrk="1" hangingPunct="1"/>
            <a:r>
              <a:rPr lang="en-GB" sz="2400">
                <a:latin typeface="Arial" charset="0"/>
                <a:cs typeface="Arial" charset="0"/>
              </a:rPr>
              <a:t>Identifies gene sets whose member genes are clustered either towards top or bottom of the ranked list (i.e. up- or down regulated)</a:t>
            </a:r>
          </a:p>
          <a:p>
            <a:pPr eaLnBrk="1" hangingPunct="1"/>
            <a:r>
              <a:rPr lang="en-GB" sz="2400">
                <a:latin typeface="Arial" charset="0"/>
                <a:cs typeface="Arial" charset="0"/>
              </a:rPr>
              <a:t>Enrichment score calculated for each category </a:t>
            </a:r>
          </a:p>
          <a:p>
            <a:pPr eaLnBrk="1" hangingPunct="1"/>
            <a:r>
              <a:rPr lang="en-GB" sz="2400">
                <a:latin typeface="Arial" charset="0"/>
                <a:cs typeface="Arial" charset="0"/>
              </a:rPr>
              <a:t>Permutation test to identify significantly enriched categories</a:t>
            </a:r>
          </a:p>
          <a:p>
            <a:pPr eaLnBrk="1" hangingPunct="1"/>
            <a:r>
              <a:rPr lang="en-GB" sz="2400">
                <a:latin typeface="Arial" charset="0"/>
                <a:cs typeface="Arial" charset="0"/>
              </a:rPr>
              <a:t>Extensive gene sets provided via MolSig DB – GO, chromosome location, KEGG pathways, transcription factor or microRNA target genes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84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20CF5B9-0F7E-1744-BFFA-B44AB37F3780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Over-representation analysis (ORA) in a nutshell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sz="2400" dirty="0">
                <a:latin typeface="Helvetica" charset="0"/>
                <a:ea typeface="ＭＳ Ｐゴシック" charset="0"/>
                <a:cs typeface="ＭＳ Ｐゴシック" charset="0"/>
              </a:rPr>
              <a:t>Given:</a:t>
            </a:r>
          </a:p>
          <a:p>
            <a:pPr marL="914400" lvl="1" indent="-457200">
              <a:buFontTx/>
              <a:buAutoNum type="arabicPeriod"/>
            </a:pPr>
            <a:r>
              <a:rPr lang="en-US" sz="2000" dirty="0">
                <a:latin typeface="Helvetica" charset="0"/>
                <a:ea typeface="ＭＳ Ｐゴシック" charset="0"/>
              </a:rPr>
              <a:t>Gene list: e.g. RRP6, MRD1, RRP7, RRP43, RRP42 (yeast), or Gene Scores:  RRP6 (4.0), MRD1 (3.0) </a:t>
            </a:r>
            <a:r>
              <a:rPr lang="en-US" sz="2000" dirty="0" err="1">
                <a:latin typeface="Helvetica" charset="0"/>
                <a:ea typeface="ＭＳ Ｐゴシック" charset="0"/>
              </a:rPr>
              <a:t>etc</a:t>
            </a:r>
            <a:endParaRPr lang="en-US" sz="2000" dirty="0">
              <a:latin typeface="Helvetica" charset="0"/>
              <a:ea typeface="ＭＳ Ｐゴシック" charset="0"/>
            </a:endParaRPr>
          </a:p>
          <a:p>
            <a:pPr marL="914400" lvl="1" indent="-457200">
              <a:buFontTx/>
              <a:buAutoNum type="arabicPeriod"/>
            </a:pPr>
            <a:r>
              <a:rPr lang="en-US" sz="2000" dirty="0">
                <a:latin typeface="Helvetica" charset="0"/>
                <a:ea typeface="ＭＳ Ｐゴシック" charset="0"/>
              </a:rPr>
              <a:t>Gene annotations: e.g. Gene ontology, transcription factor binding sites in promoter</a:t>
            </a:r>
          </a:p>
          <a:p>
            <a:pPr marL="533400" indent="-533400"/>
            <a:r>
              <a:rPr lang="en-US" sz="2400" dirty="0">
                <a:latin typeface="Helvetica" charset="0"/>
                <a:ea typeface="ＭＳ Ｐゴシック" charset="0"/>
                <a:cs typeface="ＭＳ Ｐゴシック" charset="0"/>
              </a:rPr>
              <a:t>ORA Question: </a:t>
            </a:r>
            <a:r>
              <a:rPr lang="en-US" sz="2400" i="1" dirty="0">
                <a:latin typeface="Helvetica" charset="0"/>
                <a:ea typeface="ＭＳ Ｐゴシック" charset="0"/>
                <a:cs typeface="ＭＳ Ｐゴシック" charset="0"/>
              </a:rPr>
              <a:t>Are any of the gene annotations </a:t>
            </a:r>
            <a:r>
              <a:rPr lang="en-US" sz="2400" i="1" u="sng" dirty="0">
                <a:latin typeface="Helvetica" charset="0"/>
                <a:ea typeface="ＭＳ Ｐゴシック" charset="0"/>
                <a:cs typeface="ＭＳ Ｐゴシック" charset="0"/>
              </a:rPr>
              <a:t>surprisingly</a:t>
            </a:r>
            <a:r>
              <a:rPr lang="en-US" sz="2400" i="1" dirty="0">
                <a:latin typeface="Helvetica" charset="0"/>
                <a:ea typeface="ＭＳ Ｐゴシック" charset="0"/>
                <a:cs typeface="ＭＳ Ｐゴシック" charset="0"/>
              </a:rPr>
              <a:t> enriched in the gene list?</a:t>
            </a:r>
          </a:p>
          <a:p>
            <a:pPr marL="533400" indent="-533400"/>
            <a:r>
              <a:rPr lang="en-US" sz="2400" dirty="0">
                <a:latin typeface="Helvetica" charset="0"/>
                <a:ea typeface="ＭＳ Ｐゴシック" charset="0"/>
                <a:cs typeface="ＭＳ Ｐゴシック" charset="0"/>
              </a:rPr>
              <a:t>Details:</a:t>
            </a:r>
          </a:p>
          <a:p>
            <a:pPr marL="914400" lvl="1" indent="-457200"/>
            <a:r>
              <a:rPr lang="en-US" sz="2000" dirty="0">
                <a:latin typeface="Helvetica" charset="0"/>
                <a:ea typeface="ＭＳ Ｐゴシック" charset="0"/>
              </a:rPr>
              <a:t>How to assess </a:t>
            </a:r>
            <a:r>
              <a:rPr lang="ja-JP" altLang="en-US" sz="2000" dirty="0">
                <a:latin typeface="Helvetica" charset="0"/>
                <a:ea typeface="ＭＳ Ｐゴシック" charset="0"/>
              </a:rPr>
              <a:t>“</a:t>
            </a:r>
            <a:r>
              <a:rPr lang="en-US" sz="2000" dirty="0">
                <a:latin typeface="Helvetica" charset="0"/>
                <a:ea typeface="ＭＳ Ｐゴシック" charset="0"/>
              </a:rPr>
              <a:t>surprisingly</a:t>
            </a:r>
            <a:r>
              <a:rPr lang="ja-JP" altLang="en-US" sz="2000" dirty="0">
                <a:latin typeface="Helvetica" charset="0"/>
                <a:ea typeface="ＭＳ Ｐゴシック" charset="0"/>
              </a:rPr>
              <a:t>”</a:t>
            </a:r>
            <a:r>
              <a:rPr lang="en-US" sz="2000" dirty="0">
                <a:latin typeface="Helvetica" charset="0"/>
                <a:ea typeface="ＭＳ Ｐゴシック" charset="0"/>
              </a:rPr>
              <a:t> (statistics)</a:t>
            </a:r>
          </a:p>
          <a:p>
            <a:pPr marL="914400" lvl="1" indent="-457200"/>
            <a:r>
              <a:rPr lang="en-US" sz="2000" dirty="0">
                <a:latin typeface="Helvetica" charset="0"/>
                <a:ea typeface="ＭＳ Ｐゴシック" charset="0"/>
              </a:rPr>
              <a:t>How to correct for repeating the tests</a:t>
            </a:r>
          </a:p>
        </p:txBody>
      </p:sp>
    </p:spTree>
    <p:extLst>
      <p:ext uri="{BB962C8B-B14F-4D97-AF65-F5344CB8AC3E}">
        <p14:creationId xmlns:p14="http://schemas.microsoft.com/office/powerpoint/2010/main" val="1415732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325438" y="381000"/>
            <a:ext cx="8494712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7000"/>
              </a:lnSpc>
            </a:pPr>
            <a:r>
              <a:rPr lang="en-GB" sz="1500" b="1">
                <a:solidFill>
                  <a:srgbClr val="000000"/>
                </a:solidFill>
              </a:rPr>
              <a:t>A GSEA overview illustrating the method</a:t>
            </a:r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5943600"/>
            <a:ext cx="91074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726761"/>
            <a:ext cx="7804150" cy="411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671513" y="4843149"/>
            <a:ext cx="391795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97000"/>
              </a:lnSpc>
            </a:pPr>
            <a:r>
              <a:rPr lang="en-GB" sz="1100" b="1" dirty="0">
                <a:solidFill>
                  <a:srgbClr val="000000"/>
                </a:solidFill>
              </a:rPr>
              <a:t>Subramanian A. </a:t>
            </a:r>
            <a:r>
              <a:rPr lang="en-GB" sz="1100" b="1" dirty="0" err="1">
                <a:solidFill>
                  <a:srgbClr val="000000"/>
                </a:solidFill>
              </a:rPr>
              <a:t>et.al</a:t>
            </a:r>
            <a:r>
              <a:rPr lang="en-GB" sz="1100" b="1" dirty="0">
                <a:solidFill>
                  <a:srgbClr val="000000"/>
                </a:solidFill>
              </a:rPr>
              <a:t>. PNAS;2005;102:15545-15550</a:t>
            </a:r>
          </a:p>
        </p:txBody>
      </p:sp>
      <p:sp>
        <p:nvSpPr>
          <p:cNvPr id="32774" name="Text Box 5"/>
          <p:cNvSpPr txBox="1">
            <a:spLocks noChangeArrowheads="1"/>
          </p:cNvSpPr>
          <p:nvPr/>
        </p:nvSpPr>
        <p:spPr bwMode="auto">
          <a:xfrm>
            <a:off x="98425" y="6613525"/>
            <a:ext cx="4930775" cy="10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6200" algn="l"/>
                <a:tab pos="906463" algn="l"/>
                <a:tab pos="1735138" algn="l"/>
                <a:tab pos="2565400" algn="l"/>
                <a:tab pos="3394075" algn="l"/>
                <a:tab pos="4224338" algn="l"/>
                <a:tab pos="5053013" algn="l"/>
                <a:tab pos="5883275" algn="l"/>
                <a:tab pos="6711950" algn="l"/>
                <a:tab pos="7542213" algn="l"/>
                <a:tab pos="8370888" algn="l"/>
                <a:tab pos="92011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76200" algn="l"/>
                <a:tab pos="906463" algn="l"/>
                <a:tab pos="1735138" algn="l"/>
                <a:tab pos="2565400" algn="l"/>
                <a:tab pos="3394075" algn="l"/>
                <a:tab pos="4224338" algn="l"/>
                <a:tab pos="5053013" algn="l"/>
                <a:tab pos="5883275" algn="l"/>
                <a:tab pos="6711950" algn="l"/>
                <a:tab pos="7542213" algn="l"/>
                <a:tab pos="8370888" algn="l"/>
                <a:tab pos="92011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76200" algn="l"/>
                <a:tab pos="906463" algn="l"/>
                <a:tab pos="1735138" algn="l"/>
                <a:tab pos="2565400" algn="l"/>
                <a:tab pos="3394075" algn="l"/>
                <a:tab pos="4224338" algn="l"/>
                <a:tab pos="5053013" algn="l"/>
                <a:tab pos="5883275" algn="l"/>
                <a:tab pos="6711950" algn="l"/>
                <a:tab pos="7542213" algn="l"/>
                <a:tab pos="8370888" algn="l"/>
                <a:tab pos="92011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76200" algn="l"/>
                <a:tab pos="906463" algn="l"/>
                <a:tab pos="1735138" algn="l"/>
                <a:tab pos="2565400" algn="l"/>
                <a:tab pos="3394075" algn="l"/>
                <a:tab pos="4224338" algn="l"/>
                <a:tab pos="5053013" algn="l"/>
                <a:tab pos="5883275" algn="l"/>
                <a:tab pos="6711950" algn="l"/>
                <a:tab pos="7542213" algn="l"/>
                <a:tab pos="8370888" algn="l"/>
                <a:tab pos="92011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76200" algn="l"/>
                <a:tab pos="906463" algn="l"/>
                <a:tab pos="1735138" algn="l"/>
                <a:tab pos="2565400" algn="l"/>
                <a:tab pos="3394075" algn="l"/>
                <a:tab pos="4224338" algn="l"/>
                <a:tab pos="5053013" algn="l"/>
                <a:tab pos="5883275" algn="l"/>
                <a:tab pos="6711950" algn="l"/>
                <a:tab pos="7542213" algn="l"/>
                <a:tab pos="8370888" algn="l"/>
                <a:tab pos="92011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" algn="l"/>
                <a:tab pos="906463" algn="l"/>
                <a:tab pos="1735138" algn="l"/>
                <a:tab pos="2565400" algn="l"/>
                <a:tab pos="3394075" algn="l"/>
                <a:tab pos="4224338" algn="l"/>
                <a:tab pos="5053013" algn="l"/>
                <a:tab pos="5883275" algn="l"/>
                <a:tab pos="6711950" algn="l"/>
                <a:tab pos="7542213" algn="l"/>
                <a:tab pos="8370888" algn="l"/>
                <a:tab pos="92011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" algn="l"/>
                <a:tab pos="906463" algn="l"/>
                <a:tab pos="1735138" algn="l"/>
                <a:tab pos="2565400" algn="l"/>
                <a:tab pos="3394075" algn="l"/>
                <a:tab pos="4224338" algn="l"/>
                <a:tab pos="5053013" algn="l"/>
                <a:tab pos="5883275" algn="l"/>
                <a:tab pos="6711950" algn="l"/>
                <a:tab pos="7542213" algn="l"/>
                <a:tab pos="8370888" algn="l"/>
                <a:tab pos="92011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" algn="l"/>
                <a:tab pos="906463" algn="l"/>
                <a:tab pos="1735138" algn="l"/>
                <a:tab pos="2565400" algn="l"/>
                <a:tab pos="3394075" algn="l"/>
                <a:tab pos="4224338" algn="l"/>
                <a:tab pos="5053013" algn="l"/>
                <a:tab pos="5883275" algn="l"/>
                <a:tab pos="6711950" algn="l"/>
                <a:tab pos="7542213" algn="l"/>
                <a:tab pos="8370888" algn="l"/>
                <a:tab pos="92011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" algn="l"/>
                <a:tab pos="906463" algn="l"/>
                <a:tab pos="1735138" algn="l"/>
                <a:tab pos="2565400" algn="l"/>
                <a:tab pos="3394075" algn="l"/>
                <a:tab pos="4224338" algn="l"/>
                <a:tab pos="5053013" algn="l"/>
                <a:tab pos="5883275" algn="l"/>
                <a:tab pos="6711950" algn="l"/>
                <a:tab pos="7542213" algn="l"/>
                <a:tab pos="8370888" algn="l"/>
                <a:tab pos="92011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94000"/>
              </a:lnSpc>
            </a:pPr>
            <a:r>
              <a:rPr lang="en-GB" sz="700">
                <a:solidFill>
                  <a:srgbClr val="000000"/>
                </a:solidFill>
              </a:rPr>
              <a:t>©2005 by National Academy of Sciences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8426" y="5008249"/>
            <a:ext cx="4019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An expression data set sorted by correlation with phenotype, the corresponding heat map, and the “gene tags,” </a:t>
            </a:r>
            <a:r>
              <a:rPr lang="en-GB" dirty="0" smtClean="0">
                <a:latin typeface="Arial"/>
                <a:cs typeface="Arial"/>
              </a:rPr>
              <a:t>i.e</a:t>
            </a:r>
            <a:r>
              <a:rPr lang="en-GB" dirty="0">
                <a:latin typeface="Arial"/>
                <a:cs typeface="Arial"/>
              </a:rPr>
              <a:t>., location of genes from a set S within the sorted list.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30316" y="5043445"/>
            <a:ext cx="52527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Plot of the running sum for S in the data set, </a:t>
            </a:r>
            <a:endParaRPr lang="en-GB" dirty="0" smtClean="0">
              <a:latin typeface="Arial"/>
              <a:cs typeface="Arial"/>
            </a:endParaRPr>
          </a:p>
          <a:p>
            <a:r>
              <a:rPr lang="en-GB" dirty="0" smtClean="0">
                <a:latin typeface="Arial"/>
                <a:cs typeface="Arial"/>
              </a:rPr>
              <a:t>including </a:t>
            </a:r>
            <a:r>
              <a:rPr lang="en-GB" dirty="0">
                <a:latin typeface="Arial"/>
                <a:cs typeface="Arial"/>
              </a:rPr>
              <a:t>the location of the maximum enrichment </a:t>
            </a:r>
            <a:endParaRPr lang="en-GB" dirty="0" smtClean="0">
              <a:latin typeface="Arial"/>
              <a:cs typeface="Arial"/>
            </a:endParaRPr>
          </a:p>
          <a:p>
            <a:r>
              <a:rPr lang="en-GB" dirty="0" smtClean="0">
                <a:latin typeface="Arial"/>
                <a:cs typeface="Arial"/>
              </a:rPr>
              <a:t>score </a:t>
            </a:r>
            <a:r>
              <a:rPr lang="en-GB" dirty="0">
                <a:latin typeface="Arial"/>
                <a:cs typeface="Arial"/>
              </a:rPr>
              <a:t>(ES) and the leading-edge subset.</a:t>
            </a: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3194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8509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dirty="0" smtClean="0">
                <a:ea typeface="ＭＳ Ｐゴシック" pitchFamily="-111" charset="-128"/>
              </a:rPr>
              <a:t>Testing Gene-set Enrichment:</a:t>
            </a:r>
            <a:br>
              <a:rPr lang="en-US" sz="3200" dirty="0" smtClean="0">
                <a:ea typeface="ＭＳ Ｐゴシック" pitchFamily="-111" charset="-128"/>
              </a:rPr>
            </a:br>
            <a:r>
              <a:rPr lang="en-US" sz="2300" dirty="0" smtClean="0">
                <a:ea typeface="ＭＳ Ｐゴシック" pitchFamily="-111" charset="-128"/>
              </a:rPr>
              <a:t>GSEA (Gene-Set Enrichment Analysis)</a:t>
            </a:r>
          </a:p>
        </p:txBody>
      </p:sp>
      <p:pic>
        <p:nvPicPr>
          <p:cNvPr id="33795" name="Picture 3" descr="enplot_GO0006120_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35"/>
          <a:stretch>
            <a:fillRect/>
          </a:stretch>
        </p:blipFill>
        <p:spPr bwMode="auto">
          <a:xfrm>
            <a:off x="827088" y="3679825"/>
            <a:ext cx="3570287" cy="2268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3024188"/>
          </a:xfrm>
        </p:spPr>
        <p:txBody>
          <a:bodyPr/>
          <a:lstStyle/>
          <a:p>
            <a:pPr marL="381000" indent="-381000">
              <a:buFontTx/>
              <a:buAutoNum type="arabicPeriod"/>
            </a:pPr>
            <a:r>
              <a:rPr lang="en-US" sz="1800">
                <a:latin typeface="Helvetica" charset="0"/>
                <a:ea typeface="ＭＳ Ｐゴシック" charset="0"/>
                <a:cs typeface="ＭＳ Ｐゴシック" charset="0"/>
              </a:rPr>
              <a:t>Define a differentiality statistic (e.g. t-test)</a:t>
            </a:r>
          </a:p>
          <a:p>
            <a:pPr marL="381000" indent="-381000">
              <a:buFontTx/>
              <a:buAutoNum type="arabicPeriod"/>
            </a:pPr>
            <a:r>
              <a:rPr lang="en-US" sz="1800">
                <a:latin typeface="Helvetica" charset="0"/>
                <a:ea typeface="ＭＳ Ｐゴシック" charset="0"/>
                <a:cs typeface="ＭＳ Ｐゴシック" charset="0"/>
              </a:rPr>
              <a:t>Rank the genes (e.g. up and down)</a:t>
            </a:r>
          </a:p>
          <a:p>
            <a:pPr marL="381000" indent="-381000">
              <a:buFontTx/>
              <a:buAutoNum type="arabicPeriod"/>
            </a:pPr>
            <a:r>
              <a:rPr lang="en-US" sz="1800">
                <a:latin typeface="Helvetica" charset="0"/>
                <a:ea typeface="ＭＳ Ｐゴシック" charset="0"/>
                <a:cs typeface="ＭＳ Ｐゴシック" charset="0"/>
              </a:rPr>
              <a:t>Compute the Enrichment Score (EM)</a:t>
            </a:r>
          </a:p>
          <a:p>
            <a:pPr marL="800100" lvl="1" indent="-342900">
              <a:buFontTx/>
              <a:buChar char="•"/>
            </a:pPr>
            <a:r>
              <a:rPr lang="en-US" sz="1600">
                <a:latin typeface="Helvetica" charset="0"/>
                <a:ea typeface="ＭＳ Ｐゴシック" charset="0"/>
              </a:rPr>
              <a:t>Navigate the ranked genes</a:t>
            </a:r>
          </a:p>
          <a:p>
            <a:pPr marL="800100" lvl="1" indent="-342900">
              <a:buFontTx/>
              <a:buChar char="•"/>
            </a:pPr>
            <a:r>
              <a:rPr lang="en-US" sz="1600">
                <a:latin typeface="Helvetica" charset="0"/>
                <a:ea typeface="ＭＳ Ｐゴシック" charset="0"/>
              </a:rPr>
              <a:t>Gene in the gene-set </a:t>
            </a:r>
            <a:r>
              <a:rPr lang="en-US" sz="1600">
                <a:latin typeface="Helvetica" charset="0"/>
                <a:ea typeface="ＭＳ Ｐゴシック" charset="0"/>
                <a:sym typeface="Wingdings" charset="0"/>
              </a:rPr>
              <a:t> positive score</a:t>
            </a:r>
          </a:p>
          <a:p>
            <a:pPr marL="800100" lvl="1" indent="-342900">
              <a:buFontTx/>
              <a:buChar char="•"/>
            </a:pPr>
            <a:r>
              <a:rPr lang="en-US" sz="1600">
                <a:latin typeface="Helvetica" charset="0"/>
                <a:ea typeface="ＭＳ Ｐゴシック" charset="0"/>
                <a:sym typeface="Wingdings" charset="0"/>
              </a:rPr>
              <a:t>Gene not in the gene-set  negative score</a:t>
            </a:r>
          </a:p>
          <a:p>
            <a:pPr marL="800100" lvl="1" indent="-342900">
              <a:buFontTx/>
              <a:buChar char="•"/>
            </a:pPr>
            <a:r>
              <a:rPr lang="en-US" sz="1600">
                <a:latin typeface="Helvetica" charset="0"/>
                <a:ea typeface="ＭＳ Ｐゴシック" charset="0"/>
                <a:sym typeface="Wingdings" charset="0"/>
              </a:rPr>
              <a:t>Cumulative sum</a:t>
            </a:r>
          </a:p>
        </p:txBody>
      </p:sp>
      <p:pic>
        <p:nvPicPr>
          <p:cNvPr id="33797" name="Picture 5" descr="enplot_GO0006403_8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95"/>
          <a:stretch>
            <a:fillRect/>
          </a:stretch>
        </p:blipFill>
        <p:spPr bwMode="auto">
          <a:xfrm>
            <a:off x="4927600" y="3663950"/>
            <a:ext cx="3573463" cy="2276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98" name="Line 6"/>
          <p:cNvSpPr>
            <a:spLocks noChangeShapeType="1"/>
          </p:cNvSpPr>
          <p:nvPr/>
        </p:nvSpPr>
        <p:spPr bwMode="auto">
          <a:xfrm flipV="1">
            <a:off x="1155700" y="6164263"/>
            <a:ext cx="1081088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 flipV="1">
            <a:off x="7162800" y="6164263"/>
            <a:ext cx="1081088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Line 11"/>
          <p:cNvSpPr>
            <a:spLocks noChangeShapeType="1"/>
          </p:cNvSpPr>
          <p:nvPr/>
        </p:nvSpPr>
        <p:spPr bwMode="auto">
          <a:xfrm>
            <a:off x="1228725" y="5803900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1" name="Line 12"/>
          <p:cNvSpPr>
            <a:spLocks noChangeShapeType="1"/>
          </p:cNvSpPr>
          <p:nvPr/>
        </p:nvSpPr>
        <p:spPr bwMode="auto">
          <a:xfrm>
            <a:off x="5332413" y="5803900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Text Box 13"/>
          <p:cNvSpPr txBox="1">
            <a:spLocks noChangeArrowheads="1"/>
          </p:cNvSpPr>
          <p:nvPr/>
        </p:nvSpPr>
        <p:spPr bwMode="auto">
          <a:xfrm>
            <a:off x="2381250" y="5972175"/>
            <a:ext cx="2016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/>
              <a:t>Enriched in UP</a:t>
            </a:r>
          </a:p>
        </p:txBody>
      </p:sp>
      <p:sp>
        <p:nvSpPr>
          <p:cNvPr id="33803" name="Text Box 14"/>
          <p:cNvSpPr txBox="1">
            <a:spLocks noChangeArrowheads="1"/>
          </p:cNvSpPr>
          <p:nvPr/>
        </p:nvSpPr>
        <p:spPr bwMode="auto">
          <a:xfrm>
            <a:off x="5075238" y="5964238"/>
            <a:ext cx="2016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/>
              <a:t>Enriched in DOWN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270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8509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smtClean="0">
                <a:ea typeface="ＭＳ Ｐゴシック" pitchFamily="-111" charset="-128"/>
              </a:rPr>
              <a:t>Testing Gene-set Enrichment:</a:t>
            </a:r>
            <a:br>
              <a:rPr lang="en-US" sz="3200" smtClean="0">
                <a:ea typeface="ＭＳ Ｐゴシック" pitchFamily="-111" charset="-128"/>
              </a:rPr>
            </a:br>
            <a:r>
              <a:rPr lang="en-US" sz="2300" smtClean="0">
                <a:ea typeface="ＭＳ Ｐゴシック" pitchFamily="-111" charset="-128"/>
              </a:rPr>
              <a:t>GSEA (Gene-Set Enrichment Analysis)</a:t>
            </a:r>
          </a:p>
        </p:txBody>
      </p:sp>
      <p:pic>
        <p:nvPicPr>
          <p:cNvPr id="34819" name="Picture 3" descr="enplot_GO0006120_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35"/>
          <a:stretch>
            <a:fillRect/>
          </a:stretch>
        </p:blipFill>
        <p:spPr bwMode="auto">
          <a:xfrm>
            <a:off x="830263" y="3679825"/>
            <a:ext cx="3570287" cy="2268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3024188"/>
          </a:xfrm>
        </p:spPr>
        <p:txBody>
          <a:bodyPr/>
          <a:lstStyle/>
          <a:p>
            <a:pPr marL="381000" indent="-381000">
              <a:buFontTx/>
              <a:buAutoNum type="arabicPeriod" startAt="4"/>
            </a:pPr>
            <a:r>
              <a:rPr lang="en-US" sz="1800">
                <a:latin typeface="Helvetica" charset="0"/>
                <a:ea typeface="ＭＳ Ｐゴシック" charset="0"/>
                <a:cs typeface="ＭＳ Ｐゴシック" charset="0"/>
              </a:rPr>
              <a:t>Pick the EM value with maximum (absolute value)</a:t>
            </a:r>
          </a:p>
          <a:p>
            <a:pPr marL="381000" indent="-381000">
              <a:buFontTx/>
              <a:buAutoNum type="arabicPeriod" startAt="4"/>
            </a:pPr>
            <a:r>
              <a:rPr lang="en-US" sz="1800">
                <a:latin typeface="Helvetica" charset="0"/>
                <a:ea typeface="ＭＳ Ｐゴシック" charset="0"/>
                <a:cs typeface="ＭＳ Ｐゴシック" charset="0"/>
              </a:rPr>
              <a:t>Weight by position on the ranked list</a:t>
            </a:r>
          </a:p>
          <a:p>
            <a:pPr marL="381000" indent="-381000">
              <a:buFontTx/>
              <a:buAutoNum type="arabicPeriod" startAt="4"/>
            </a:pPr>
            <a:r>
              <a:rPr lang="en-US" sz="1800">
                <a:latin typeface="Helvetica" charset="0"/>
                <a:ea typeface="ＭＳ Ｐゴシック" charset="0"/>
                <a:cs typeface="ＭＳ Ｐゴシック" charset="0"/>
              </a:rPr>
              <a:t>Estimate significance (p-value, FDR) by permutations</a:t>
            </a:r>
          </a:p>
        </p:txBody>
      </p:sp>
      <p:pic>
        <p:nvPicPr>
          <p:cNvPr id="34821" name="Picture 5" descr="enplot_GO0006403_8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95"/>
          <a:stretch>
            <a:fillRect/>
          </a:stretch>
        </p:blipFill>
        <p:spPr bwMode="auto">
          <a:xfrm>
            <a:off x="4930775" y="3663950"/>
            <a:ext cx="3573463" cy="2276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22" name="Line 6"/>
          <p:cNvSpPr>
            <a:spLocks noChangeShapeType="1"/>
          </p:cNvSpPr>
          <p:nvPr/>
        </p:nvSpPr>
        <p:spPr bwMode="auto">
          <a:xfrm flipV="1">
            <a:off x="1158875" y="6164263"/>
            <a:ext cx="1081088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3" name="Oval 8"/>
          <p:cNvSpPr>
            <a:spLocks noChangeArrowheads="1"/>
          </p:cNvSpPr>
          <p:nvPr/>
        </p:nvSpPr>
        <p:spPr bwMode="auto">
          <a:xfrm>
            <a:off x="6343650" y="4795838"/>
            <a:ext cx="576263" cy="576262"/>
          </a:xfrm>
          <a:prstGeom prst="ellipse">
            <a:avLst/>
          </a:prstGeom>
          <a:noFill/>
          <a:ln w="28575">
            <a:solidFill>
              <a:srgbClr val="FF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Oval 9"/>
          <p:cNvSpPr>
            <a:spLocks noChangeArrowheads="1"/>
          </p:cNvSpPr>
          <p:nvPr/>
        </p:nvSpPr>
        <p:spPr bwMode="auto">
          <a:xfrm>
            <a:off x="1663700" y="3787775"/>
            <a:ext cx="576263" cy="576263"/>
          </a:xfrm>
          <a:prstGeom prst="ellipse">
            <a:avLst/>
          </a:prstGeom>
          <a:noFill/>
          <a:ln w="28575">
            <a:solidFill>
              <a:srgbClr val="FF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Line 10"/>
          <p:cNvSpPr>
            <a:spLocks noChangeShapeType="1"/>
          </p:cNvSpPr>
          <p:nvPr/>
        </p:nvSpPr>
        <p:spPr bwMode="auto">
          <a:xfrm>
            <a:off x="1231900" y="5803900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Line 11"/>
          <p:cNvSpPr>
            <a:spLocks noChangeShapeType="1"/>
          </p:cNvSpPr>
          <p:nvPr/>
        </p:nvSpPr>
        <p:spPr bwMode="auto">
          <a:xfrm>
            <a:off x="5335588" y="5803900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Text Box 12"/>
          <p:cNvSpPr txBox="1">
            <a:spLocks noChangeArrowheads="1"/>
          </p:cNvSpPr>
          <p:nvPr/>
        </p:nvSpPr>
        <p:spPr bwMode="auto">
          <a:xfrm>
            <a:off x="2384425" y="5972175"/>
            <a:ext cx="2016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/>
              <a:t>Enriched in UP</a:t>
            </a:r>
          </a:p>
        </p:txBody>
      </p:sp>
      <p:sp>
        <p:nvSpPr>
          <p:cNvPr id="34828" name="Line 14"/>
          <p:cNvSpPr>
            <a:spLocks noChangeShapeType="1"/>
          </p:cNvSpPr>
          <p:nvPr/>
        </p:nvSpPr>
        <p:spPr bwMode="auto">
          <a:xfrm>
            <a:off x="1231900" y="3932238"/>
            <a:ext cx="1152525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Line 15"/>
          <p:cNvSpPr>
            <a:spLocks noChangeShapeType="1"/>
          </p:cNvSpPr>
          <p:nvPr/>
        </p:nvSpPr>
        <p:spPr bwMode="auto">
          <a:xfrm>
            <a:off x="5394325" y="5214938"/>
            <a:ext cx="129540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Line 16"/>
          <p:cNvSpPr>
            <a:spLocks noChangeShapeType="1"/>
          </p:cNvSpPr>
          <p:nvPr/>
        </p:nvSpPr>
        <p:spPr bwMode="auto">
          <a:xfrm flipV="1">
            <a:off x="7207250" y="6172200"/>
            <a:ext cx="1081088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Text Box 17"/>
          <p:cNvSpPr txBox="1">
            <a:spLocks noChangeArrowheads="1"/>
          </p:cNvSpPr>
          <p:nvPr/>
        </p:nvSpPr>
        <p:spPr bwMode="auto">
          <a:xfrm>
            <a:off x="5119688" y="5972175"/>
            <a:ext cx="2016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/>
              <a:t>Enriched in DOWN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145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516A5E-5F6B-AC4F-8E04-39931466F44C}" type="slidenum">
              <a:rPr lang="en-US" sz="1200"/>
              <a:pPr/>
              <a:t>53</a:t>
            </a:fld>
            <a:endParaRPr lang="en-US" sz="120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What have we learned?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T-test is not valid when one or both of the score distributions is not normal,</a:t>
            </a:r>
          </a:p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If need a 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robust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 test, or to test for difference of medians use WMW test or GSEA,</a:t>
            </a:r>
          </a:p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To test for overall difference between two distributions, use K-S test.</a:t>
            </a:r>
          </a:p>
        </p:txBody>
      </p:sp>
    </p:spTree>
    <p:extLst>
      <p:ext uri="{BB962C8B-B14F-4D97-AF65-F5344CB8AC3E}">
        <p14:creationId xmlns:p14="http://schemas.microsoft.com/office/powerpoint/2010/main" val="198893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43B8782-9C58-2D4B-AAA0-72B444E7BB60}" type="slidenum">
              <a:rPr lang="en-US" sz="1200"/>
              <a:pPr/>
              <a:t>54</a:t>
            </a:fld>
            <a:endParaRPr lang="en-US" sz="120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Other common tests and distributions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81175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latin typeface="Helvetica" charset="0"/>
                <a:ea typeface="ＭＳ Ｐゴシック" charset="0"/>
                <a:cs typeface="ＭＳ Ｐゴシック" charset="0"/>
              </a:rPr>
              <a:t>Chi-squared (contingency table) test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Helvetica" charset="0"/>
                <a:ea typeface="ＭＳ Ｐゴシック" charset="0"/>
              </a:rPr>
              <a:t>Useful if there are &gt;2 values of annotation (e.g. </a:t>
            </a:r>
            <a:r>
              <a:rPr lang="en-US" sz="200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red genes</a:t>
            </a:r>
            <a:r>
              <a:rPr lang="en-US" sz="2000">
                <a:latin typeface="Helvetica" charset="0"/>
                <a:ea typeface="ＭＳ Ｐゴシック" charset="0"/>
              </a:rPr>
              <a:t>, black genes, and </a:t>
            </a:r>
            <a:r>
              <a:rPr lang="en-US" sz="2000">
                <a:solidFill>
                  <a:schemeClr val="accent2"/>
                </a:solidFill>
                <a:latin typeface="Helvetica" charset="0"/>
                <a:ea typeface="ＭＳ Ｐゴシック" charset="0"/>
              </a:rPr>
              <a:t>blue genes</a:t>
            </a:r>
            <a:r>
              <a:rPr lang="en-US" sz="2000">
                <a:latin typeface="Helvetica" charset="0"/>
                <a:ea typeface="ＭＳ Ｐゴシック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Helvetica" charset="0"/>
                <a:ea typeface="ＭＳ Ｐゴシック" charset="0"/>
              </a:rPr>
              <a:t>Used as an approximation to Fisher</a:t>
            </a:r>
            <a:r>
              <a:rPr lang="ja-JP" altLang="en-US" sz="2000">
                <a:latin typeface="Helvetica" charset="0"/>
                <a:ea typeface="ＭＳ Ｐゴシック" charset="0"/>
              </a:rPr>
              <a:t>’</a:t>
            </a:r>
            <a:r>
              <a:rPr lang="en-US" sz="2000">
                <a:latin typeface="Helvetica" charset="0"/>
                <a:ea typeface="ＭＳ Ｐゴシック" charset="0"/>
              </a:rPr>
              <a:t>s Exact Test but is inaccurate for small gene lists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Helvetica" charset="0"/>
                <a:ea typeface="ＭＳ Ｐゴシック" charset="0"/>
                <a:cs typeface="ＭＳ Ｐゴシック" charset="0"/>
              </a:rPr>
              <a:t>Binomial test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Helvetica" charset="0"/>
                <a:ea typeface="ＭＳ Ｐゴシック" charset="0"/>
              </a:rPr>
              <a:t>Tests if gene scores for </a:t>
            </a:r>
            <a:r>
              <a:rPr lang="en-US" sz="200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red</a:t>
            </a:r>
            <a:r>
              <a:rPr lang="en-US" sz="2000">
                <a:latin typeface="Helvetica" charset="0"/>
                <a:ea typeface="ＭＳ Ｐゴシック" charset="0"/>
              </a:rPr>
              <a:t> and black either come from either N flips of the same coin or different coins.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Helvetica" charset="0"/>
                <a:ea typeface="ＭＳ Ｐゴシック" charset="0"/>
              </a:rPr>
              <a:t>E.g. black genes are </a:t>
            </a:r>
            <a:r>
              <a:rPr lang="ja-JP" altLang="en-US" sz="2000">
                <a:latin typeface="Helvetica" charset="0"/>
                <a:ea typeface="ＭＳ Ｐゴシック" charset="0"/>
              </a:rPr>
              <a:t>“</a:t>
            </a:r>
            <a:r>
              <a:rPr lang="en-US" sz="2000">
                <a:latin typeface="Helvetica" charset="0"/>
                <a:ea typeface="ＭＳ Ｐゴシック" charset="0"/>
              </a:rPr>
              <a:t>expressed</a:t>
            </a:r>
            <a:r>
              <a:rPr lang="ja-JP" altLang="en-US" sz="2000">
                <a:latin typeface="Helvetica" charset="0"/>
                <a:ea typeface="ＭＳ Ｐゴシック" charset="0"/>
              </a:rPr>
              <a:t>”</a:t>
            </a:r>
            <a:r>
              <a:rPr lang="en-US" sz="2000">
                <a:latin typeface="Helvetica" charset="0"/>
                <a:ea typeface="ＭＳ Ｐゴシック" charset="0"/>
              </a:rPr>
              <a:t> in, on average, 5 out of 12 conditions and </a:t>
            </a:r>
            <a:r>
              <a:rPr lang="en-US" sz="200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red genes</a:t>
            </a:r>
            <a:r>
              <a:rPr lang="en-US" sz="2000">
                <a:latin typeface="Helvetica" charset="0"/>
                <a:ea typeface="ＭＳ Ｐゴシック" charset="0"/>
              </a:rPr>
              <a:t> are expressed in, on average, 2 out of 12 conditions, is the probability of being expressed significantly different for the black and </a:t>
            </a:r>
            <a:r>
              <a:rPr lang="en-US" sz="200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red</a:t>
            </a:r>
            <a:r>
              <a:rPr lang="en-US" sz="2000">
                <a:latin typeface="Helvetica" charset="0"/>
                <a:ea typeface="ＭＳ Ｐゴシック" charset="0"/>
              </a:rPr>
              <a:t> genes?</a:t>
            </a:r>
          </a:p>
        </p:txBody>
      </p:sp>
    </p:spTree>
    <p:extLst>
      <p:ext uri="{BB962C8B-B14F-4D97-AF65-F5344CB8AC3E}">
        <p14:creationId xmlns:p14="http://schemas.microsoft.com/office/powerpoint/2010/main" val="544464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435AF40-6DCD-4341-881E-8E6827AB1C13}" type="slidenum">
              <a:rPr lang="en-US" sz="1200"/>
              <a:pPr/>
              <a:t>55</a:t>
            </a:fld>
            <a:endParaRPr lang="en-US" sz="120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Overview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Theory: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Review:  What is a P-value?  The good ole</a:t>
            </a:r>
            <a:r>
              <a:rPr lang="ja-JP" altLang="en-US" dirty="0">
                <a:latin typeface="Helvetica" charset="0"/>
                <a:ea typeface="ＭＳ Ｐゴシック" charset="0"/>
              </a:rPr>
              <a:t>’</a:t>
            </a:r>
            <a:r>
              <a:rPr lang="en-US" dirty="0">
                <a:latin typeface="Helvetica" charset="0"/>
                <a:ea typeface="ＭＳ Ｐゴシック" charset="0"/>
              </a:rPr>
              <a:t> T-test.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Fisher</a:t>
            </a:r>
            <a:r>
              <a:rPr lang="ja-JP" altLang="en-US" dirty="0">
                <a:latin typeface="Helvetica" charset="0"/>
                <a:ea typeface="ＭＳ Ｐゴシック" charset="0"/>
              </a:rPr>
              <a:t>’</a:t>
            </a:r>
            <a:r>
              <a:rPr lang="en-US" dirty="0">
                <a:latin typeface="Helvetica" charset="0"/>
                <a:ea typeface="ＭＳ Ｐゴシック" charset="0"/>
              </a:rPr>
              <a:t>s Exact Test, the bread and butter of ORA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Enrichment analysis with gene rankings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Correcting for multiple testing </a:t>
            </a: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Practice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Lab #1:  </a:t>
            </a:r>
            <a:r>
              <a:rPr lang="en-US" dirty="0" err="1">
                <a:latin typeface="Helvetica" charset="0"/>
                <a:ea typeface="ＭＳ Ｐゴシック" charset="0"/>
              </a:rPr>
              <a:t>Funspec</a:t>
            </a:r>
            <a:r>
              <a:rPr lang="en-US" dirty="0">
                <a:latin typeface="Helvetica" charset="0"/>
                <a:ea typeface="ＭＳ Ｐゴシック" charset="0"/>
              </a:rPr>
              <a:t>: ORA using Fisher</a:t>
            </a:r>
            <a:r>
              <a:rPr lang="ja-JP" altLang="en-US" dirty="0">
                <a:latin typeface="Helvetica" charset="0"/>
                <a:ea typeface="ＭＳ Ｐゴシック" charset="0"/>
              </a:rPr>
              <a:t>’</a:t>
            </a:r>
            <a:r>
              <a:rPr lang="en-US" dirty="0">
                <a:latin typeface="Helvetica" charset="0"/>
                <a:ea typeface="ＭＳ Ｐゴシック" charset="0"/>
              </a:rPr>
              <a:t>s Exact Test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Lab #2:  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Using GSEA to evaluate ranked lists</a:t>
            </a:r>
          </a:p>
        </p:txBody>
      </p:sp>
    </p:spTree>
    <p:extLst>
      <p:ext uri="{BB962C8B-B14F-4D97-AF65-F5344CB8AC3E}">
        <p14:creationId xmlns:p14="http://schemas.microsoft.com/office/powerpoint/2010/main" val="2427195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77F4848-9C14-0941-91D8-8317AA82FDA1}" type="slidenum">
              <a:rPr lang="en-US" sz="1200"/>
              <a:pPr/>
              <a:t>56</a:t>
            </a:fld>
            <a:endParaRPr lang="en-US" sz="120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Break for lab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#2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Try out an over-representation analysis on gene ranks using GSEA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GSEA: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http://</a:t>
            </a:r>
            <a:r>
              <a:rPr lang="en-US" dirty="0" err="1">
                <a:latin typeface="Helvetica" charset="0"/>
                <a:ea typeface="ＭＳ Ｐゴシック" charset="0"/>
              </a:rPr>
              <a:t>www.broad.mit.edu</a:t>
            </a:r>
            <a:r>
              <a:rPr lang="en-US" dirty="0">
                <a:latin typeface="Helvetica" charset="0"/>
                <a:ea typeface="ＭＳ Ｐゴシック" charset="0"/>
              </a:rPr>
              <a:t>/</a:t>
            </a:r>
            <a:r>
              <a:rPr lang="en-US" dirty="0" err="1">
                <a:latin typeface="Helvetica" charset="0"/>
                <a:ea typeface="ＭＳ Ｐゴシック" charset="0"/>
              </a:rPr>
              <a:t>gsea</a:t>
            </a:r>
            <a:r>
              <a:rPr lang="en-US" dirty="0">
                <a:latin typeface="Helvetica" charset="0"/>
                <a:ea typeface="ＭＳ Ｐゴシック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44830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FFF9A53-AD2E-F94E-9939-C6459ADE7D54}" type="slidenum">
              <a:rPr lang="en-US" sz="1200"/>
              <a:pPr/>
              <a:t>57</a:t>
            </a:fld>
            <a:endParaRPr lang="en-US" sz="120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Overview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Theory: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Review:  What is a P-value?  The good ole</a:t>
            </a:r>
            <a:r>
              <a:rPr lang="ja-JP" altLang="en-US" dirty="0">
                <a:latin typeface="Helvetica" charset="0"/>
                <a:ea typeface="ＭＳ Ｐゴシック" charset="0"/>
              </a:rPr>
              <a:t>’</a:t>
            </a:r>
            <a:r>
              <a:rPr lang="en-US" dirty="0">
                <a:latin typeface="Helvetica" charset="0"/>
                <a:ea typeface="ＭＳ Ｐゴシック" charset="0"/>
              </a:rPr>
              <a:t> T-test.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Fisher</a:t>
            </a:r>
            <a:r>
              <a:rPr lang="ja-JP" altLang="en-US" dirty="0">
                <a:latin typeface="Helvetica" charset="0"/>
                <a:ea typeface="ＭＳ Ｐゴシック" charset="0"/>
              </a:rPr>
              <a:t>’</a:t>
            </a:r>
            <a:r>
              <a:rPr lang="en-US" dirty="0">
                <a:latin typeface="Helvetica" charset="0"/>
                <a:ea typeface="ＭＳ Ｐゴシック" charset="0"/>
              </a:rPr>
              <a:t>s Exact Test, the bread and butter of ORA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Enrichment analysis with gene rankings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Correcting for multiple testing </a:t>
            </a: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Practice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Lab #1:  </a:t>
            </a:r>
            <a:r>
              <a:rPr lang="en-US" dirty="0" err="1">
                <a:latin typeface="Helvetica" charset="0"/>
                <a:ea typeface="ＭＳ Ｐゴシック" charset="0"/>
              </a:rPr>
              <a:t>Funspec</a:t>
            </a:r>
            <a:r>
              <a:rPr lang="en-US" dirty="0">
                <a:latin typeface="Helvetica" charset="0"/>
                <a:ea typeface="ＭＳ Ｐゴシック" charset="0"/>
              </a:rPr>
              <a:t>: ORA using Fisher</a:t>
            </a:r>
            <a:r>
              <a:rPr lang="ja-JP" altLang="en-US" dirty="0">
                <a:latin typeface="Helvetica" charset="0"/>
                <a:ea typeface="ＭＳ Ｐゴシック" charset="0"/>
              </a:rPr>
              <a:t>’</a:t>
            </a:r>
            <a:r>
              <a:rPr lang="en-US" dirty="0">
                <a:latin typeface="Helvetica" charset="0"/>
                <a:ea typeface="ＭＳ Ｐゴシック" charset="0"/>
              </a:rPr>
              <a:t>s Exact Test</a:t>
            </a:r>
          </a:p>
          <a:p>
            <a:pPr lvl="1"/>
            <a:r>
              <a:rPr lang="en-US" dirty="0" smtClean="0">
                <a:latin typeface="Helvetica" charset="0"/>
                <a:ea typeface="ＭＳ Ｐゴシック" charset="0"/>
              </a:rPr>
              <a:t>Lab #2:  </a:t>
            </a:r>
            <a:r>
              <a:rPr lang="en-US" dirty="0">
                <a:latin typeface="Helvetica" charset="0"/>
                <a:ea typeface="ＭＳ Ｐゴシック" charset="0"/>
              </a:rPr>
              <a:t>Using GSEA to evaluate ranked lists</a:t>
            </a:r>
            <a:endParaRPr lang="en-US" dirty="0">
              <a:solidFill>
                <a:schemeClr val="hlink"/>
              </a:solidFill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380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BEC318D-EA4F-AB41-A067-BB4B4C99104D}" type="slidenum">
              <a:rPr lang="en-US" sz="1200"/>
              <a:pPr/>
              <a:t>58</a:t>
            </a:fld>
            <a:endParaRPr lang="en-US" sz="120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Correcting for multiple testing: overview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>
                <a:latin typeface="Helvetica" charset="0"/>
                <a:ea typeface="ＭＳ Ｐゴシック" charset="0"/>
              </a:rPr>
              <a:t>Why do we need to correct?  Winning the P-value lottery.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Controlling the Family-wise Error Rate (FWER) with the Bonferroni-correction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Controlling the false-discovery rate (FDR): Benjamini-Hochberg, Storey-Tibshirani, Q-values and all that</a:t>
            </a:r>
          </a:p>
          <a:p>
            <a:pPr lvl="1">
              <a:buFontTx/>
              <a:buNone/>
            </a:pPr>
            <a:endParaRPr lang="en-US">
              <a:latin typeface="Helvetica" charset="0"/>
              <a:ea typeface="ＭＳ Ｐゴシック" charset="0"/>
            </a:endParaRPr>
          </a:p>
          <a:p>
            <a:pPr lvl="2"/>
            <a:endParaRPr lang="en-US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380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DB5A51D-561F-F44B-87E6-58E2C076C7BE}" type="slidenum">
              <a:rPr lang="en-US" sz="1200"/>
              <a:pPr/>
              <a:t>59</a:t>
            </a:fld>
            <a:endParaRPr lang="en-US" sz="120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How to win the P-value lottery, part 1</a:t>
            </a:r>
          </a:p>
        </p:txBody>
      </p:sp>
      <p:sp>
        <p:nvSpPr>
          <p:cNvPr id="41989" name="Line 6"/>
          <p:cNvSpPr>
            <a:spLocks noChangeShapeType="1"/>
          </p:cNvSpPr>
          <p:nvPr/>
        </p:nvSpPr>
        <p:spPr bwMode="auto">
          <a:xfrm>
            <a:off x="1828800" y="4343400"/>
            <a:ext cx="0" cy="1371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0" name="Line 7"/>
          <p:cNvSpPr>
            <a:spLocks noChangeShapeType="1"/>
          </p:cNvSpPr>
          <p:nvPr/>
        </p:nvSpPr>
        <p:spPr bwMode="auto">
          <a:xfrm>
            <a:off x="1828800" y="5715000"/>
            <a:ext cx="914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1" name="Line 8"/>
          <p:cNvSpPr>
            <a:spLocks noChangeShapeType="1"/>
          </p:cNvSpPr>
          <p:nvPr/>
        </p:nvSpPr>
        <p:spPr bwMode="auto">
          <a:xfrm>
            <a:off x="2743200" y="5715000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2" name="Line 9"/>
          <p:cNvSpPr>
            <a:spLocks noChangeShapeType="1"/>
          </p:cNvSpPr>
          <p:nvPr/>
        </p:nvSpPr>
        <p:spPr bwMode="auto">
          <a:xfrm flipV="1">
            <a:off x="3962400" y="4343400"/>
            <a:ext cx="0" cy="1371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3" name="Oval 10"/>
          <p:cNvSpPr>
            <a:spLocks noChangeArrowheads="1"/>
          </p:cNvSpPr>
          <p:nvPr/>
        </p:nvSpPr>
        <p:spPr bwMode="auto">
          <a:xfrm>
            <a:off x="1905000" y="5410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Oval 11"/>
          <p:cNvSpPr>
            <a:spLocks noChangeArrowheads="1"/>
          </p:cNvSpPr>
          <p:nvPr/>
        </p:nvSpPr>
        <p:spPr bwMode="auto">
          <a:xfrm>
            <a:off x="2286000" y="47244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Oval 12"/>
          <p:cNvSpPr>
            <a:spLocks noChangeArrowheads="1"/>
          </p:cNvSpPr>
          <p:nvPr/>
        </p:nvSpPr>
        <p:spPr bwMode="auto">
          <a:xfrm>
            <a:off x="28956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Oval 13"/>
          <p:cNvSpPr>
            <a:spLocks noChangeArrowheads="1"/>
          </p:cNvSpPr>
          <p:nvPr/>
        </p:nvSpPr>
        <p:spPr bwMode="auto">
          <a:xfrm>
            <a:off x="3352800" y="51054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Oval 14"/>
          <p:cNvSpPr>
            <a:spLocks noChangeArrowheads="1"/>
          </p:cNvSpPr>
          <p:nvPr/>
        </p:nvSpPr>
        <p:spPr bwMode="auto">
          <a:xfrm>
            <a:off x="24384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Oval 15"/>
          <p:cNvSpPr>
            <a:spLocks noChangeArrowheads="1"/>
          </p:cNvSpPr>
          <p:nvPr/>
        </p:nvSpPr>
        <p:spPr bwMode="auto">
          <a:xfrm>
            <a:off x="3124200" y="5410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9" name="Oval 16"/>
          <p:cNvSpPr>
            <a:spLocks noChangeArrowheads="1"/>
          </p:cNvSpPr>
          <p:nvPr/>
        </p:nvSpPr>
        <p:spPr bwMode="auto">
          <a:xfrm>
            <a:off x="1981200" y="4953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0" name="Oval 17"/>
          <p:cNvSpPr>
            <a:spLocks noChangeArrowheads="1"/>
          </p:cNvSpPr>
          <p:nvPr/>
        </p:nvSpPr>
        <p:spPr bwMode="auto">
          <a:xfrm>
            <a:off x="2209800" y="5410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1" name="Oval 18"/>
          <p:cNvSpPr>
            <a:spLocks noChangeArrowheads="1"/>
          </p:cNvSpPr>
          <p:nvPr/>
        </p:nvSpPr>
        <p:spPr bwMode="auto">
          <a:xfrm>
            <a:off x="3429000" y="46482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2" name="Oval 19"/>
          <p:cNvSpPr>
            <a:spLocks noChangeArrowheads="1"/>
          </p:cNvSpPr>
          <p:nvPr/>
        </p:nvSpPr>
        <p:spPr bwMode="auto">
          <a:xfrm>
            <a:off x="2590800" y="47244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Oval 20"/>
          <p:cNvSpPr>
            <a:spLocks noChangeArrowheads="1"/>
          </p:cNvSpPr>
          <p:nvPr/>
        </p:nvSpPr>
        <p:spPr bwMode="auto">
          <a:xfrm>
            <a:off x="2895600" y="4495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4" name="Oval 21"/>
          <p:cNvSpPr>
            <a:spLocks noChangeArrowheads="1"/>
          </p:cNvSpPr>
          <p:nvPr/>
        </p:nvSpPr>
        <p:spPr bwMode="auto">
          <a:xfrm>
            <a:off x="1981200" y="45720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Oval 22"/>
          <p:cNvSpPr>
            <a:spLocks noChangeArrowheads="1"/>
          </p:cNvSpPr>
          <p:nvPr/>
        </p:nvSpPr>
        <p:spPr bwMode="auto">
          <a:xfrm>
            <a:off x="2286000" y="50292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6" name="Oval 23"/>
          <p:cNvSpPr>
            <a:spLocks noChangeArrowheads="1"/>
          </p:cNvSpPr>
          <p:nvPr/>
        </p:nvSpPr>
        <p:spPr bwMode="auto">
          <a:xfrm>
            <a:off x="2743200" y="5410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Oval 24"/>
          <p:cNvSpPr>
            <a:spLocks noChangeArrowheads="1"/>
          </p:cNvSpPr>
          <p:nvPr/>
        </p:nvSpPr>
        <p:spPr bwMode="auto">
          <a:xfrm>
            <a:off x="2514600" y="4419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Oval 25"/>
          <p:cNvSpPr>
            <a:spLocks noChangeArrowheads="1"/>
          </p:cNvSpPr>
          <p:nvPr/>
        </p:nvSpPr>
        <p:spPr bwMode="auto">
          <a:xfrm>
            <a:off x="2667000" y="4953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9" name="Oval 26"/>
          <p:cNvSpPr>
            <a:spLocks noChangeArrowheads="1"/>
          </p:cNvSpPr>
          <p:nvPr/>
        </p:nvSpPr>
        <p:spPr bwMode="auto">
          <a:xfrm>
            <a:off x="3200400" y="44958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Oval 27"/>
          <p:cNvSpPr>
            <a:spLocks noChangeArrowheads="1"/>
          </p:cNvSpPr>
          <p:nvPr/>
        </p:nvSpPr>
        <p:spPr bwMode="auto">
          <a:xfrm>
            <a:off x="2209800" y="4419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1" name="Oval 28"/>
          <p:cNvSpPr>
            <a:spLocks noChangeArrowheads="1"/>
          </p:cNvSpPr>
          <p:nvPr/>
        </p:nvSpPr>
        <p:spPr bwMode="auto">
          <a:xfrm>
            <a:off x="3048000" y="4953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2" name="Oval 29"/>
          <p:cNvSpPr>
            <a:spLocks noChangeArrowheads="1"/>
          </p:cNvSpPr>
          <p:nvPr/>
        </p:nvSpPr>
        <p:spPr bwMode="auto">
          <a:xfrm>
            <a:off x="3200400" y="4800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3" name="Text Box 30"/>
          <p:cNvSpPr txBox="1">
            <a:spLocks noChangeArrowheads="1"/>
          </p:cNvSpPr>
          <p:nvPr/>
        </p:nvSpPr>
        <p:spPr bwMode="auto">
          <a:xfrm>
            <a:off x="4191000" y="4495800"/>
            <a:ext cx="33909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Background population:</a:t>
            </a:r>
          </a:p>
          <a:p>
            <a:r>
              <a:rPr lang="en-US"/>
              <a:t>500 black genes</a:t>
            </a:r>
            <a:r>
              <a:rPr lang="en-US">
                <a:solidFill>
                  <a:schemeClr val="accent2"/>
                </a:solidFill>
              </a:rPr>
              <a:t>, </a:t>
            </a:r>
          </a:p>
          <a:p>
            <a:r>
              <a:rPr lang="en-US">
                <a:solidFill>
                  <a:srgbClr val="FF0000"/>
                </a:solidFill>
              </a:rPr>
              <a:t>5000 red genes</a:t>
            </a:r>
          </a:p>
        </p:txBody>
      </p:sp>
      <p:sp>
        <p:nvSpPr>
          <p:cNvPr id="42014" name="Oval 31"/>
          <p:cNvSpPr>
            <a:spLocks noChangeArrowheads="1"/>
          </p:cNvSpPr>
          <p:nvPr/>
        </p:nvSpPr>
        <p:spPr bwMode="auto">
          <a:xfrm>
            <a:off x="533400" y="3357563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5" name="Oval 32"/>
          <p:cNvSpPr>
            <a:spLocks noChangeArrowheads="1"/>
          </p:cNvSpPr>
          <p:nvPr/>
        </p:nvSpPr>
        <p:spPr bwMode="auto">
          <a:xfrm>
            <a:off x="533400" y="3052763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6" name="Oval 33"/>
          <p:cNvSpPr>
            <a:spLocks noChangeArrowheads="1"/>
          </p:cNvSpPr>
          <p:nvPr/>
        </p:nvSpPr>
        <p:spPr bwMode="auto">
          <a:xfrm>
            <a:off x="533400" y="2747963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7" name="Oval 34"/>
          <p:cNvSpPr>
            <a:spLocks noChangeArrowheads="1"/>
          </p:cNvSpPr>
          <p:nvPr/>
        </p:nvSpPr>
        <p:spPr bwMode="auto">
          <a:xfrm>
            <a:off x="533400" y="2138363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8" name="Oval 35"/>
          <p:cNvSpPr>
            <a:spLocks noChangeArrowheads="1"/>
          </p:cNvSpPr>
          <p:nvPr/>
        </p:nvSpPr>
        <p:spPr bwMode="auto">
          <a:xfrm>
            <a:off x="533400" y="2443163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942975" y="2138363"/>
            <a:ext cx="228600" cy="1447800"/>
            <a:chOff x="567" y="1347"/>
            <a:chExt cx="144" cy="912"/>
          </a:xfrm>
        </p:grpSpPr>
        <p:sp>
          <p:nvSpPr>
            <p:cNvPr id="42049" name="Oval 36"/>
            <p:cNvSpPr>
              <a:spLocks noChangeArrowheads="1"/>
            </p:cNvSpPr>
            <p:nvPr/>
          </p:nvSpPr>
          <p:spPr bwMode="auto">
            <a:xfrm>
              <a:off x="567" y="2115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0" name="Oval 37"/>
            <p:cNvSpPr>
              <a:spLocks noChangeArrowheads="1"/>
            </p:cNvSpPr>
            <p:nvPr/>
          </p:nvSpPr>
          <p:spPr bwMode="auto">
            <a:xfrm>
              <a:off x="567" y="1923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1" name="Oval 38"/>
            <p:cNvSpPr>
              <a:spLocks noChangeArrowheads="1"/>
            </p:cNvSpPr>
            <p:nvPr/>
          </p:nvSpPr>
          <p:spPr bwMode="auto">
            <a:xfrm>
              <a:off x="567" y="1731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2" name="Oval 39"/>
            <p:cNvSpPr>
              <a:spLocks noChangeArrowheads="1"/>
            </p:cNvSpPr>
            <p:nvPr/>
          </p:nvSpPr>
          <p:spPr bwMode="auto">
            <a:xfrm>
              <a:off x="567" y="1347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3" name="Oval 40"/>
            <p:cNvSpPr>
              <a:spLocks noChangeArrowheads="1"/>
            </p:cNvSpPr>
            <p:nvPr/>
          </p:nvSpPr>
          <p:spPr bwMode="auto">
            <a:xfrm>
              <a:off x="567" y="1539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1338263" y="2138363"/>
            <a:ext cx="228600" cy="1447800"/>
            <a:chOff x="843" y="1347"/>
            <a:chExt cx="144" cy="912"/>
          </a:xfrm>
        </p:grpSpPr>
        <p:sp>
          <p:nvSpPr>
            <p:cNvPr id="42044" name="Oval 41"/>
            <p:cNvSpPr>
              <a:spLocks noChangeArrowheads="1"/>
            </p:cNvSpPr>
            <p:nvPr/>
          </p:nvSpPr>
          <p:spPr bwMode="auto">
            <a:xfrm>
              <a:off x="843" y="2115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5" name="Oval 42"/>
            <p:cNvSpPr>
              <a:spLocks noChangeArrowheads="1"/>
            </p:cNvSpPr>
            <p:nvPr/>
          </p:nvSpPr>
          <p:spPr bwMode="auto">
            <a:xfrm>
              <a:off x="843" y="1923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6" name="Oval 43"/>
            <p:cNvSpPr>
              <a:spLocks noChangeArrowheads="1"/>
            </p:cNvSpPr>
            <p:nvPr/>
          </p:nvSpPr>
          <p:spPr bwMode="auto">
            <a:xfrm>
              <a:off x="843" y="1731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7" name="Oval 44"/>
            <p:cNvSpPr>
              <a:spLocks noChangeArrowheads="1"/>
            </p:cNvSpPr>
            <p:nvPr/>
          </p:nvSpPr>
          <p:spPr bwMode="auto">
            <a:xfrm>
              <a:off x="843" y="1347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8" name="Oval 45"/>
            <p:cNvSpPr>
              <a:spLocks noChangeArrowheads="1"/>
            </p:cNvSpPr>
            <p:nvPr/>
          </p:nvSpPr>
          <p:spPr bwMode="auto">
            <a:xfrm>
              <a:off x="843" y="1539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1762125" y="2138363"/>
            <a:ext cx="228600" cy="1447800"/>
            <a:chOff x="1110" y="1359"/>
            <a:chExt cx="144" cy="912"/>
          </a:xfrm>
        </p:grpSpPr>
        <p:sp>
          <p:nvSpPr>
            <p:cNvPr id="42039" name="Oval 46"/>
            <p:cNvSpPr>
              <a:spLocks noChangeArrowheads="1"/>
            </p:cNvSpPr>
            <p:nvPr/>
          </p:nvSpPr>
          <p:spPr bwMode="auto">
            <a:xfrm>
              <a:off x="1110" y="2127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0" name="Oval 47"/>
            <p:cNvSpPr>
              <a:spLocks noChangeArrowheads="1"/>
            </p:cNvSpPr>
            <p:nvPr/>
          </p:nvSpPr>
          <p:spPr bwMode="auto">
            <a:xfrm>
              <a:off x="1110" y="1935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1" name="Oval 48"/>
            <p:cNvSpPr>
              <a:spLocks noChangeArrowheads="1"/>
            </p:cNvSpPr>
            <p:nvPr/>
          </p:nvSpPr>
          <p:spPr bwMode="auto">
            <a:xfrm>
              <a:off x="1110" y="1743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2" name="Oval 49"/>
            <p:cNvSpPr>
              <a:spLocks noChangeArrowheads="1"/>
            </p:cNvSpPr>
            <p:nvPr/>
          </p:nvSpPr>
          <p:spPr bwMode="auto">
            <a:xfrm>
              <a:off x="1110" y="1359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3" name="Oval 50"/>
            <p:cNvSpPr>
              <a:spLocks noChangeArrowheads="1"/>
            </p:cNvSpPr>
            <p:nvPr/>
          </p:nvSpPr>
          <p:spPr bwMode="auto">
            <a:xfrm>
              <a:off x="1110" y="1551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022" name="Text Box 55"/>
          <p:cNvSpPr txBox="1">
            <a:spLocks noChangeArrowheads="1"/>
          </p:cNvSpPr>
          <p:nvPr/>
        </p:nvSpPr>
        <p:spPr bwMode="auto">
          <a:xfrm>
            <a:off x="601663" y="1625600"/>
            <a:ext cx="1892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Random draws</a:t>
            </a:r>
          </a:p>
        </p:txBody>
      </p: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2184400" y="2155825"/>
            <a:ext cx="228600" cy="1447800"/>
            <a:chOff x="1376" y="1358"/>
            <a:chExt cx="144" cy="912"/>
          </a:xfrm>
        </p:grpSpPr>
        <p:sp>
          <p:nvSpPr>
            <p:cNvPr id="42034" name="Oval 58"/>
            <p:cNvSpPr>
              <a:spLocks noChangeArrowheads="1"/>
            </p:cNvSpPr>
            <p:nvPr/>
          </p:nvSpPr>
          <p:spPr bwMode="auto">
            <a:xfrm>
              <a:off x="1376" y="2126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5" name="Oval 59"/>
            <p:cNvSpPr>
              <a:spLocks noChangeArrowheads="1"/>
            </p:cNvSpPr>
            <p:nvPr/>
          </p:nvSpPr>
          <p:spPr bwMode="auto">
            <a:xfrm>
              <a:off x="1376" y="1934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6" name="Oval 60"/>
            <p:cNvSpPr>
              <a:spLocks noChangeArrowheads="1"/>
            </p:cNvSpPr>
            <p:nvPr/>
          </p:nvSpPr>
          <p:spPr bwMode="auto">
            <a:xfrm>
              <a:off x="1376" y="1742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7" name="Oval 61"/>
            <p:cNvSpPr>
              <a:spLocks noChangeArrowheads="1"/>
            </p:cNvSpPr>
            <p:nvPr/>
          </p:nvSpPr>
          <p:spPr bwMode="auto">
            <a:xfrm>
              <a:off x="1376" y="135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8" name="Oval 62"/>
            <p:cNvSpPr>
              <a:spLocks noChangeArrowheads="1"/>
            </p:cNvSpPr>
            <p:nvPr/>
          </p:nvSpPr>
          <p:spPr bwMode="auto">
            <a:xfrm>
              <a:off x="1376" y="155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024" name="Text Box 64"/>
          <p:cNvSpPr txBox="1">
            <a:spLocks noChangeArrowheads="1"/>
          </p:cNvSpPr>
          <p:nvPr/>
        </p:nvSpPr>
        <p:spPr bwMode="auto">
          <a:xfrm>
            <a:off x="2695575" y="25971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46145" name="Text Box 65"/>
          <p:cNvSpPr txBox="1">
            <a:spLocks noChangeArrowheads="1"/>
          </p:cNvSpPr>
          <p:nvPr/>
        </p:nvSpPr>
        <p:spPr bwMode="auto">
          <a:xfrm>
            <a:off x="2576513" y="2614613"/>
            <a:ext cx="277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… 7,834 draws later …</a:t>
            </a:r>
          </a:p>
        </p:txBody>
      </p: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5368925" y="2190750"/>
            <a:ext cx="228600" cy="1447800"/>
            <a:chOff x="3382" y="1380"/>
            <a:chExt cx="144" cy="912"/>
          </a:xfrm>
        </p:grpSpPr>
        <p:sp>
          <p:nvSpPr>
            <p:cNvPr id="42029" name="Oval 67"/>
            <p:cNvSpPr>
              <a:spLocks noChangeArrowheads="1"/>
            </p:cNvSpPr>
            <p:nvPr/>
          </p:nvSpPr>
          <p:spPr bwMode="auto">
            <a:xfrm>
              <a:off x="3382" y="214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0" name="Oval 68"/>
            <p:cNvSpPr>
              <a:spLocks noChangeArrowheads="1"/>
            </p:cNvSpPr>
            <p:nvPr/>
          </p:nvSpPr>
          <p:spPr bwMode="auto">
            <a:xfrm>
              <a:off x="3382" y="1956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1" name="Oval 69"/>
            <p:cNvSpPr>
              <a:spLocks noChangeArrowheads="1"/>
            </p:cNvSpPr>
            <p:nvPr/>
          </p:nvSpPr>
          <p:spPr bwMode="auto">
            <a:xfrm>
              <a:off x="3382" y="1764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2" name="Oval 70"/>
            <p:cNvSpPr>
              <a:spLocks noChangeArrowheads="1"/>
            </p:cNvSpPr>
            <p:nvPr/>
          </p:nvSpPr>
          <p:spPr bwMode="auto">
            <a:xfrm>
              <a:off x="3382" y="138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3" name="Oval 71"/>
            <p:cNvSpPr>
              <a:spLocks noChangeArrowheads="1"/>
            </p:cNvSpPr>
            <p:nvPr/>
          </p:nvSpPr>
          <p:spPr bwMode="auto">
            <a:xfrm>
              <a:off x="3382" y="1572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154" name="AutoShape 74"/>
          <p:cNvSpPr>
            <a:spLocks noChangeArrowheads="1"/>
          </p:cNvSpPr>
          <p:nvPr/>
        </p:nvSpPr>
        <p:spPr bwMode="auto">
          <a:xfrm flipH="1">
            <a:off x="1006475" y="2540000"/>
            <a:ext cx="1479550" cy="1600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55" name="Text Box 75"/>
          <p:cNvSpPr txBox="1">
            <a:spLocks noChangeArrowheads="1"/>
          </p:cNvSpPr>
          <p:nvPr/>
        </p:nvSpPr>
        <p:spPr bwMode="auto">
          <a:xfrm>
            <a:off x="6038850" y="2205038"/>
            <a:ext cx="29098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i="1"/>
              <a:t>Expect a random draw with observed enrichment once every 1 / P-value draws</a:t>
            </a:r>
          </a:p>
        </p:txBody>
      </p:sp>
    </p:spTree>
    <p:extLst>
      <p:ext uri="{BB962C8B-B14F-4D97-AF65-F5344CB8AC3E}">
        <p14:creationId xmlns:p14="http://schemas.microsoft.com/office/powerpoint/2010/main" val="3019386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45" grpId="0"/>
      <p:bldP spid="46154" grpId="0" animBg="1"/>
      <p:bldP spid="461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2F1C9E7-DBDF-E84D-AE44-E06D594CF08C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Overview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The Gene Ontology Consortium</a:t>
            </a:r>
          </a:p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Theory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Review:  What is a P-value? </a:t>
            </a:r>
            <a:r>
              <a:rPr lang="en-US" dirty="0" smtClean="0">
                <a:latin typeface="Helvetica" charset="0"/>
                <a:ea typeface="ＭＳ Ｐゴシック" charset="0"/>
              </a:rPr>
              <a:t>T</a:t>
            </a:r>
            <a:r>
              <a:rPr lang="en-US" dirty="0">
                <a:latin typeface="Helvetica" charset="0"/>
                <a:ea typeface="ＭＳ Ｐゴシック" charset="0"/>
              </a:rPr>
              <a:t>-</a:t>
            </a:r>
            <a:r>
              <a:rPr lang="en-US" dirty="0" smtClean="0">
                <a:latin typeface="Helvetica" charset="0"/>
                <a:ea typeface="ＭＳ Ｐゴシック" charset="0"/>
              </a:rPr>
              <a:t>test?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Fisher</a:t>
            </a:r>
            <a:r>
              <a:rPr lang="ja-JP" altLang="en-US" dirty="0">
                <a:latin typeface="Helvetica" charset="0"/>
                <a:ea typeface="ＭＳ Ｐゴシック" charset="0"/>
              </a:rPr>
              <a:t>’</a:t>
            </a:r>
            <a:r>
              <a:rPr lang="en-US" dirty="0">
                <a:latin typeface="Helvetica" charset="0"/>
                <a:ea typeface="ＭＳ Ｐゴシック" charset="0"/>
              </a:rPr>
              <a:t>s Exact </a:t>
            </a:r>
            <a:r>
              <a:rPr lang="en-US" dirty="0" smtClean="0">
                <a:latin typeface="Helvetica" charset="0"/>
                <a:ea typeface="ＭＳ Ｐゴシック" charset="0"/>
              </a:rPr>
              <a:t>Test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Helvetica" charset="0"/>
                <a:ea typeface="ＭＳ Ｐゴシック" charset="0"/>
              </a:rPr>
              <a:t>Enrichment </a:t>
            </a:r>
            <a:r>
              <a:rPr lang="en-US" dirty="0">
                <a:latin typeface="Helvetica" charset="0"/>
                <a:ea typeface="ＭＳ Ｐゴシック" charset="0"/>
              </a:rPr>
              <a:t>analysis with gene rankings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Correcting for multiple testing </a:t>
            </a: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Practice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Lab #1</a:t>
            </a:r>
            <a:r>
              <a:rPr lang="en-US" dirty="0" smtClean="0">
                <a:latin typeface="Helvetica" charset="0"/>
                <a:ea typeface="ＭＳ Ｐゴシック" charset="0"/>
              </a:rPr>
              <a:t>: DAVID: ORA for Gene Ontology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Helvetica" charset="0"/>
                <a:ea typeface="ＭＳ Ｐゴシック" charset="0"/>
              </a:rPr>
              <a:t>Lab #2: Using </a:t>
            </a:r>
            <a:r>
              <a:rPr lang="en-US" dirty="0">
                <a:latin typeface="Helvetica" charset="0"/>
                <a:ea typeface="ＭＳ Ｐゴシック" charset="0"/>
              </a:rPr>
              <a:t>GSEA to evaluate ranked lists</a:t>
            </a:r>
            <a:endParaRPr lang="en-US" dirty="0">
              <a:solidFill>
                <a:schemeClr val="hlink"/>
              </a:solidFill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99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996B755-87EE-6A48-B162-F12AE67002CC}" type="slidenum">
              <a:rPr lang="en-US" sz="1200"/>
              <a:pPr/>
              <a:t>60</a:t>
            </a:fld>
            <a:endParaRPr lang="en-US" sz="120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How to win the P-value lottery, part 2</a:t>
            </a:r>
            <a:b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sz="2000">
                <a:latin typeface="Helvetica" charset="0"/>
                <a:ea typeface="ＭＳ Ｐゴシック" charset="0"/>
                <a:cs typeface="ＭＳ Ｐゴシック" charset="0"/>
              </a:rPr>
              <a:t>Keep the gene list the same, evaluate different annotations</a:t>
            </a:r>
          </a:p>
        </p:txBody>
      </p:sp>
      <p:sp>
        <p:nvSpPr>
          <p:cNvPr id="43013" name="Text Box 28"/>
          <p:cNvSpPr txBox="1">
            <a:spLocks noChangeArrowheads="1"/>
          </p:cNvSpPr>
          <p:nvPr/>
        </p:nvSpPr>
        <p:spPr bwMode="auto">
          <a:xfrm>
            <a:off x="381000" y="1695450"/>
            <a:ext cx="190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Observed draw</a:t>
            </a:r>
          </a:p>
        </p:txBody>
      </p:sp>
      <p:sp>
        <p:nvSpPr>
          <p:cNvPr id="43014" name="Oval 29"/>
          <p:cNvSpPr>
            <a:spLocks noChangeArrowheads="1"/>
          </p:cNvSpPr>
          <p:nvPr/>
        </p:nvSpPr>
        <p:spPr bwMode="auto">
          <a:xfrm>
            <a:off x="533400" y="3362325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Oval 30"/>
          <p:cNvSpPr>
            <a:spLocks noChangeArrowheads="1"/>
          </p:cNvSpPr>
          <p:nvPr/>
        </p:nvSpPr>
        <p:spPr bwMode="auto">
          <a:xfrm>
            <a:off x="533400" y="3057525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Oval 31"/>
          <p:cNvSpPr>
            <a:spLocks noChangeArrowheads="1"/>
          </p:cNvSpPr>
          <p:nvPr/>
        </p:nvSpPr>
        <p:spPr bwMode="auto">
          <a:xfrm>
            <a:off x="533400" y="2752725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Oval 32"/>
          <p:cNvSpPr>
            <a:spLocks noChangeArrowheads="1"/>
          </p:cNvSpPr>
          <p:nvPr/>
        </p:nvSpPr>
        <p:spPr bwMode="auto">
          <a:xfrm>
            <a:off x="533400" y="2143125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Oval 33"/>
          <p:cNvSpPr>
            <a:spLocks noChangeArrowheads="1"/>
          </p:cNvSpPr>
          <p:nvPr/>
        </p:nvSpPr>
        <p:spPr bwMode="auto">
          <a:xfrm>
            <a:off x="533400" y="244792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Rectangle 34"/>
          <p:cNvSpPr>
            <a:spLocks noChangeArrowheads="1"/>
          </p:cNvSpPr>
          <p:nvPr/>
        </p:nvSpPr>
        <p:spPr bwMode="auto">
          <a:xfrm>
            <a:off x="762000" y="2041525"/>
            <a:ext cx="10048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RRP6</a:t>
            </a:r>
          </a:p>
          <a:p>
            <a:r>
              <a:rPr lang="en-US" sz="2000"/>
              <a:t>MRD1</a:t>
            </a:r>
          </a:p>
          <a:p>
            <a:r>
              <a:rPr lang="en-US" sz="2000"/>
              <a:t>RRP7</a:t>
            </a:r>
          </a:p>
          <a:p>
            <a:r>
              <a:rPr lang="en-US" sz="2000"/>
              <a:t>RRP43</a:t>
            </a:r>
          </a:p>
          <a:p>
            <a:r>
              <a:rPr lang="en-US" sz="2000"/>
              <a:t>RRP42</a:t>
            </a:r>
          </a:p>
        </p:txBody>
      </p:sp>
      <p:sp>
        <p:nvSpPr>
          <p:cNvPr id="43020" name="Line 3"/>
          <p:cNvSpPr>
            <a:spLocks noChangeShapeType="1"/>
          </p:cNvSpPr>
          <p:nvPr/>
        </p:nvSpPr>
        <p:spPr bwMode="auto">
          <a:xfrm>
            <a:off x="642938" y="4314825"/>
            <a:ext cx="0" cy="1371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1" name="Line 4"/>
          <p:cNvSpPr>
            <a:spLocks noChangeShapeType="1"/>
          </p:cNvSpPr>
          <p:nvPr/>
        </p:nvSpPr>
        <p:spPr bwMode="auto">
          <a:xfrm>
            <a:off x="642938" y="5686425"/>
            <a:ext cx="914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2" name="Line 5"/>
          <p:cNvSpPr>
            <a:spLocks noChangeShapeType="1"/>
          </p:cNvSpPr>
          <p:nvPr/>
        </p:nvSpPr>
        <p:spPr bwMode="auto">
          <a:xfrm>
            <a:off x="1557338" y="5686425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3" name="Line 6"/>
          <p:cNvSpPr>
            <a:spLocks noChangeShapeType="1"/>
          </p:cNvSpPr>
          <p:nvPr/>
        </p:nvSpPr>
        <p:spPr bwMode="auto">
          <a:xfrm flipV="1">
            <a:off x="2776538" y="4314825"/>
            <a:ext cx="0" cy="1371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4" name="Oval 7"/>
          <p:cNvSpPr>
            <a:spLocks noChangeArrowheads="1"/>
          </p:cNvSpPr>
          <p:nvPr/>
        </p:nvSpPr>
        <p:spPr bwMode="auto">
          <a:xfrm>
            <a:off x="719138" y="538162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5" name="Oval 8"/>
          <p:cNvSpPr>
            <a:spLocks noChangeArrowheads="1"/>
          </p:cNvSpPr>
          <p:nvPr/>
        </p:nvSpPr>
        <p:spPr bwMode="auto">
          <a:xfrm>
            <a:off x="1100138" y="469582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Oval 9"/>
          <p:cNvSpPr>
            <a:spLocks noChangeArrowheads="1"/>
          </p:cNvSpPr>
          <p:nvPr/>
        </p:nvSpPr>
        <p:spPr bwMode="auto">
          <a:xfrm>
            <a:off x="1709738" y="515302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Oval 10"/>
          <p:cNvSpPr>
            <a:spLocks noChangeArrowheads="1"/>
          </p:cNvSpPr>
          <p:nvPr/>
        </p:nvSpPr>
        <p:spPr bwMode="auto">
          <a:xfrm>
            <a:off x="2166938" y="507682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8" name="Oval 11"/>
          <p:cNvSpPr>
            <a:spLocks noChangeArrowheads="1"/>
          </p:cNvSpPr>
          <p:nvPr/>
        </p:nvSpPr>
        <p:spPr bwMode="auto">
          <a:xfrm>
            <a:off x="1252538" y="515302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9" name="Oval 12"/>
          <p:cNvSpPr>
            <a:spLocks noChangeArrowheads="1"/>
          </p:cNvSpPr>
          <p:nvPr/>
        </p:nvSpPr>
        <p:spPr bwMode="auto">
          <a:xfrm>
            <a:off x="1938338" y="538162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0" name="Oval 13"/>
          <p:cNvSpPr>
            <a:spLocks noChangeArrowheads="1"/>
          </p:cNvSpPr>
          <p:nvPr/>
        </p:nvSpPr>
        <p:spPr bwMode="auto">
          <a:xfrm>
            <a:off x="795338" y="492442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1" name="Oval 14"/>
          <p:cNvSpPr>
            <a:spLocks noChangeArrowheads="1"/>
          </p:cNvSpPr>
          <p:nvPr/>
        </p:nvSpPr>
        <p:spPr bwMode="auto">
          <a:xfrm>
            <a:off x="1023938" y="538162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2" name="Oval 15"/>
          <p:cNvSpPr>
            <a:spLocks noChangeArrowheads="1"/>
          </p:cNvSpPr>
          <p:nvPr/>
        </p:nvSpPr>
        <p:spPr bwMode="auto">
          <a:xfrm>
            <a:off x="2243138" y="4619625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3" name="Oval 16"/>
          <p:cNvSpPr>
            <a:spLocks noChangeArrowheads="1"/>
          </p:cNvSpPr>
          <p:nvPr/>
        </p:nvSpPr>
        <p:spPr bwMode="auto">
          <a:xfrm>
            <a:off x="1404938" y="4695825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4" name="Oval 17"/>
          <p:cNvSpPr>
            <a:spLocks noChangeArrowheads="1"/>
          </p:cNvSpPr>
          <p:nvPr/>
        </p:nvSpPr>
        <p:spPr bwMode="auto">
          <a:xfrm>
            <a:off x="1709738" y="4467225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5" name="Oval 18"/>
          <p:cNvSpPr>
            <a:spLocks noChangeArrowheads="1"/>
          </p:cNvSpPr>
          <p:nvPr/>
        </p:nvSpPr>
        <p:spPr bwMode="auto">
          <a:xfrm>
            <a:off x="795338" y="4543425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6" name="Oval 19"/>
          <p:cNvSpPr>
            <a:spLocks noChangeArrowheads="1"/>
          </p:cNvSpPr>
          <p:nvPr/>
        </p:nvSpPr>
        <p:spPr bwMode="auto">
          <a:xfrm>
            <a:off x="1100138" y="5000625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7" name="Oval 20"/>
          <p:cNvSpPr>
            <a:spLocks noChangeArrowheads="1"/>
          </p:cNvSpPr>
          <p:nvPr/>
        </p:nvSpPr>
        <p:spPr bwMode="auto">
          <a:xfrm>
            <a:off x="1557338" y="538162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8" name="Oval 21"/>
          <p:cNvSpPr>
            <a:spLocks noChangeArrowheads="1"/>
          </p:cNvSpPr>
          <p:nvPr/>
        </p:nvSpPr>
        <p:spPr bwMode="auto">
          <a:xfrm>
            <a:off x="1328738" y="439102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9" name="Oval 22"/>
          <p:cNvSpPr>
            <a:spLocks noChangeArrowheads="1"/>
          </p:cNvSpPr>
          <p:nvPr/>
        </p:nvSpPr>
        <p:spPr bwMode="auto">
          <a:xfrm>
            <a:off x="1557338" y="484822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40" name="Oval 23"/>
          <p:cNvSpPr>
            <a:spLocks noChangeArrowheads="1"/>
          </p:cNvSpPr>
          <p:nvPr/>
        </p:nvSpPr>
        <p:spPr bwMode="auto">
          <a:xfrm>
            <a:off x="2014538" y="446722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41" name="Oval 24"/>
          <p:cNvSpPr>
            <a:spLocks noChangeArrowheads="1"/>
          </p:cNvSpPr>
          <p:nvPr/>
        </p:nvSpPr>
        <p:spPr bwMode="auto">
          <a:xfrm>
            <a:off x="1023938" y="439102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42" name="Oval 25"/>
          <p:cNvSpPr>
            <a:spLocks noChangeArrowheads="1"/>
          </p:cNvSpPr>
          <p:nvPr/>
        </p:nvSpPr>
        <p:spPr bwMode="auto">
          <a:xfrm>
            <a:off x="1862138" y="492442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43" name="Oval 26"/>
          <p:cNvSpPr>
            <a:spLocks noChangeArrowheads="1"/>
          </p:cNvSpPr>
          <p:nvPr/>
        </p:nvSpPr>
        <p:spPr bwMode="auto">
          <a:xfrm>
            <a:off x="2014538" y="477202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44" name="AutoShape 35"/>
          <p:cNvSpPr>
            <a:spLocks noChangeArrowheads="1"/>
          </p:cNvSpPr>
          <p:nvPr/>
        </p:nvSpPr>
        <p:spPr bwMode="auto">
          <a:xfrm flipH="1">
            <a:off x="1795463" y="2514600"/>
            <a:ext cx="762000" cy="1600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45" name="Line 50"/>
          <p:cNvSpPr>
            <a:spLocks noChangeShapeType="1"/>
          </p:cNvSpPr>
          <p:nvPr/>
        </p:nvSpPr>
        <p:spPr bwMode="auto">
          <a:xfrm>
            <a:off x="3930650" y="4311650"/>
            <a:ext cx="0" cy="1371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6" name="Line 51"/>
          <p:cNvSpPr>
            <a:spLocks noChangeShapeType="1"/>
          </p:cNvSpPr>
          <p:nvPr/>
        </p:nvSpPr>
        <p:spPr bwMode="auto">
          <a:xfrm>
            <a:off x="3930650" y="5683250"/>
            <a:ext cx="914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7" name="Line 52"/>
          <p:cNvSpPr>
            <a:spLocks noChangeShapeType="1"/>
          </p:cNvSpPr>
          <p:nvPr/>
        </p:nvSpPr>
        <p:spPr bwMode="auto">
          <a:xfrm>
            <a:off x="4845050" y="5683250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8" name="Line 53"/>
          <p:cNvSpPr>
            <a:spLocks noChangeShapeType="1"/>
          </p:cNvSpPr>
          <p:nvPr/>
        </p:nvSpPr>
        <p:spPr bwMode="auto">
          <a:xfrm flipV="1">
            <a:off x="6064250" y="4311650"/>
            <a:ext cx="0" cy="1371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9" name="AutoShape 74"/>
          <p:cNvSpPr>
            <a:spLocks noChangeArrowheads="1"/>
          </p:cNvSpPr>
          <p:nvPr/>
        </p:nvSpPr>
        <p:spPr bwMode="auto">
          <a:xfrm flipH="1">
            <a:off x="5197475" y="2482850"/>
            <a:ext cx="762000" cy="1600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50" name="Text Box 75"/>
          <p:cNvSpPr txBox="1">
            <a:spLocks noChangeArrowheads="1"/>
          </p:cNvSpPr>
          <p:nvPr/>
        </p:nvSpPr>
        <p:spPr bwMode="auto">
          <a:xfrm>
            <a:off x="3411538" y="1685925"/>
            <a:ext cx="2525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Different annotations</a:t>
            </a:r>
          </a:p>
        </p:txBody>
      </p:sp>
      <p:sp>
        <p:nvSpPr>
          <p:cNvPr id="43051" name="Oval 102"/>
          <p:cNvSpPr>
            <a:spLocks noChangeArrowheads="1"/>
          </p:cNvSpPr>
          <p:nvPr/>
        </p:nvSpPr>
        <p:spPr bwMode="auto">
          <a:xfrm>
            <a:off x="3971925" y="337185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52" name="Oval 103"/>
          <p:cNvSpPr>
            <a:spLocks noChangeArrowheads="1"/>
          </p:cNvSpPr>
          <p:nvPr/>
        </p:nvSpPr>
        <p:spPr bwMode="auto">
          <a:xfrm>
            <a:off x="3971925" y="306705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53" name="Oval 104"/>
          <p:cNvSpPr>
            <a:spLocks noChangeArrowheads="1"/>
          </p:cNvSpPr>
          <p:nvPr/>
        </p:nvSpPr>
        <p:spPr bwMode="auto">
          <a:xfrm>
            <a:off x="3971925" y="276225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54" name="Oval 106"/>
          <p:cNvSpPr>
            <a:spLocks noChangeArrowheads="1"/>
          </p:cNvSpPr>
          <p:nvPr/>
        </p:nvSpPr>
        <p:spPr bwMode="auto">
          <a:xfrm>
            <a:off x="3971925" y="245745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55" name="Rectangle 107"/>
          <p:cNvSpPr>
            <a:spLocks noChangeArrowheads="1"/>
          </p:cNvSpPr>
          <p:nvPr/>
        </p:nvSpPr>
        <p:spPr bwMode="auto">
          <a:xfrm>
            <a:off x="4200525" y="2051050"/>
            <a:ext cx="10048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RRP6</a:t>
            </a:r>
          </a:p>
          <a:p>
            <a:r>
              <a:rPr lang="en-US" sz="2000"/>
              <a:t>MRD1</a:t>
            </a:r>
          </a:p>
          <a:p>
            <a:r>
              <a:rPr lang="en-US" sz="2000"/>
              <a:t>RRP7</a:t>
            </a:r>
          </a:p>
          <a:p>
            <a:r>
              <a:rPr lang="en-US" sz="2000"/>
              <a:t>RRP43</a:t>
            </a:r>
          </a:p>
          <a:p>
            <a:r>
              <a:rPr lang="en-US" sz="2000"/>
              <a:t>RRP42</a:t>
            </a:r>
          </a:p>
        </p:txBody>
      </p:sp>
      <p:sp>
        <p:nvSpPr>
          <p:cNvPr id="43056" name="Oval 116"/>
          <p:cNvSpPr>
            <a:spLocks noChangeArrowheads="1"/>
          </p:cNvSpPr>
          <p:nvPr/>
        </p:nvSpPr>
        <p:spPr bwMode="auto">
          <a:xfrm>
            <a:off x="4191000" y="53340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57" name="Oval 117"/>
          <p:cNvSpPr>
            <a:spLocks noChangeArrowheads="1"/>
          </p:cNvSpPr>
          <p:nvPr/>
        </p:nvSpPr>
        <p:spPr bwMode="auto">
          <a:xfrm>
            <a:off x="4572000" y="46482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58" name="Oval 118"/>
          <p:cNvSpPr>
            <a:spLocks noChangeArrowheads="1"/>
          </p:cNvSpPr>
          <p:nvPr/>
        </p:nvSpPr>
        <p:spPr bwMode="auto">
          <a:xfrm>
            <a:off x="5181600" y="51054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59" name="Oval 119"/>
          <p:cNvSpPr>
            <a:spLocks noChangeArrowheads="1"/>
          </p:cNvSpPr>
          <p:nvPr/>
        </p:nvSpPr>
        <p:spPr bwMode="auto">
          <a:xfrm>
            <a:off x="5638800" y="50292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60" name="Oval 120"/>
          <p:cNvSpPr>
            <a:spLocks noChangeArrowheads="1"/>
          </p:cNvSpPr>
          <p:nvPr/>
        </p:nvSpPr>
        <p:spPr bwMode="auto">
          <a:xfrm>
            <a:off x="4724400" y="51054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61" name="Oval 121"/>
          <p:cNvSpPr>
            <a:spLocks noChangeArrowheads="1"/>
          </p:cNvSpPr>
          <p:nvPr/>
        </p:nvSpPr>
        <p:spPr bwMode="auto">
          <a:xfrm>
            <a:off x="5410200" y="53340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62" name="Oval 122"/>
          <p:cNvSpPr>
            <a:spLocks noChangeArrowheads="1"/>
          </p:cNvSpPr>
          <p:nvPr/>
        </p:nvSpPr>
        <p:spPr bwMode="auto">
          <a:xfrm>
            <a:off x="4267200" y="48768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63" name="Oval 123"/>
          <p:cNvSpPr>
            <a:spLocks noChangeArrowheads="1"/>
          </p:cNvSpPr>
          <p:nvPr/>
        </p:nvSpPr>
        <p:spPr bwMode="auto">
          <a:xfrm>
            <a:off x="4495800" y="53340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64" name="Oval 124"/>
          <p:cNvSpPr>
            <a:spLocks noChangeArrowheads="1"/>
          </p:cNvSpPr>
          <p:nvPr/>
        </p:nvSpPr>
        <p:spPr bwMode="auto">
          <a:xfrm>
            <a:off x="5715000" y="45720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65" name="Oval 125"/>
          <p:cNvSpPr>
            <a:spLocks noChangeArrowheads="1"/>
          </p:cNvSpPr>
          <p:nvPr/>
        </p:nvSpPr>
        <p:spPr bwMode="auto">
          <a:xfrm>
            <a:off x="4876800" y="46482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66" name="Oval 126"/>
          <p:cNvSpPr>
            <a:spLocks noChangeArrowheads="1"/>
          </p:cNvSpPr>
          <p:nvPr/>
        </p:nvSpPr>
        <p:spPr bwMode="auto">
          <a:xfrm>
            <a:off x="5181600" y="44196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67" name="Oval 127"/>
          <p:cNvSpPr>
            <a:spLocks noChangeArrowheads="1"/>
          </p:cNvSpPr>
          <p:nvPr/>
        </p:nvSpPr>
        <p:spPr bwMode="auto">
          <a:xfrm>
            <a:off x="4267200" y="44958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68" name="Oval 128"/>
          <p:cNvSpPr>
            <a:spLocks noChangeArrowheads="1"/>
          </p:cNvSpPr>
          <p:nvPr/>
        </p:nvSpPr>
        <p:spPr bwMode="auto">
          <a:xfrm>
            <a:off x="4572000" y="49530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69" name="Oval 129"/>
          <p:cNvSpPr>
            <a:spLocks noChangeArrowheads="1"/>
          </p:cNvSpPr>
          <p:nvPr/>
        </p:nvSpPr>
        <p:spPr bwMode="auto">
          <a:xfrm>
            <a:off x="5029200" y="53340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70" name="Oval 130"/>
          <p:cNvSpPr>
            <a:spLocks noChangeArrowheads="1"/>
          </p:cNvSpPr>
          <p:nvPr/>
        </p:nvSpPr>
        <p:spPr bwMode="auto">
          <a:xfrm>
            <a:off x="4800600" y="43434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71" name="Oval 131"/>
          <p:cNvSpPr>
            <a:spLocks noChangeArrowheads="1"/>
          </p:cNvSpPr>
          <p:nvPr/>
        </p:nvSpPr>
        <p:spPr bwMode="auto">
          <a:xfrm>
            <a:off x="5029200" y="48006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72" name="Oval 132"/>
          <p:cNvSpPr>
            <a:spLocks noChangeArrowheads="1"/>
          </p:cNvSpPr>
          <p:nvPr/>
        </p:nvSpPr>
        <p:spPr bwMode="auto">
          <a:xfrm>
            <a:off x="5486400" y="44196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73" name="Oval 133"/>
          <p:cNvSpPr>
            <a:spLocks noChangeArrowheads="1"/>
          </p:cNvSpPr>
          <p:nvPr/>
        </p:nvSpPr>
        <p:spPr bwMode="auto">
          <a:xfrm>
            <a:off x="4495800" y="43434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74" name="Oval 134"/>
          <p:cNvSpPr>
            <a:spLocks noChangeArrowheads="1"/>
          </p:cNvSpPr>
          <p:nvPr/>
        </p:nvSpPr>
        <p:spPr bwMode="auto">
          <a:xfrm>
            <a:off x="5334000" y="48768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75" name="Oval 135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76" name="Rectangle 137"/>
          <p:cNvSpPr>
            <a:spLocks noChangeArrowheads="1"/>
          </p:cNvSpPr>
          <p:nvPr/>
        </p:nvSpPr>
        <p:spPr bwMode="auto">
          <a:xfrm>
            <a:off x="4724400" y="5105400"/>
            <a:ext cx="2286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77" name="Rectangle 138"/>
          <p:cNvSpPr>
            <a:spLocks noChangeArrowheads="1"/>
          </p:cNvSpPr>
          <p:nvPr/>
        </p:nvSpPr>
        <p:spPr bwMode="auto">
          <a:xfrm>
            <a:off x="5181600" y="4419600"/>
            <a:ext cx="2286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78" name="Rectangle 139"/>
          <p:cNvSpPr>
            <a:spLocks noChangeArrowheads="1"/>
          </p:cNvSpPr>
          <p:nvPr/>
        </p:nvSpPr>
        <p:spPr bwMode="auto">
          <a:xfrm>
            <a:off x="4191000" y="5334000"/>
            <a:ext cx="2286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79" name="Rectangle 140"/>
          <p:cNvSpPr>
            <a:spLocks noChangeArrowheads="1"/>
          </p:cNvSpPr>
          <p:nvPr/>
        </p:nvSpPr>
        <p:spPr bwMode="auto">
          <a:xfrm>
            <a:off x="4495800" y="5334000"/>
            <a:ext cx="2286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80" name="Rectangle 141"/>
          <p:cNvSpPr>
            <a:spLocks noChangeArrowheads="1"/>
          </p:cNvSpPr>
          <p:nvPr/>
        </p:nvSpPr>
        <p:spPr bwMode="auto">
          <a:xfrm>
            <a:off x="5029200" y="5334000"/>
            <a:ext cx="2286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81" name="Rectangle 142"/>
          <p:cNvSpPr>
            <a:spLocks noChangeArrowheads="1"/>
          </p:cNvSpPr>
          <p:nvPr/>
        </p:nvSpPr>
        <p:spPr bwMode="auto">
          <a:xfrm>
            <a:off x="3962400" y="2133600"/>
            <a:ext cx="2286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40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165BF1-D8DB-1B40-B331-B4F9EB62004F}" type="slidenum">
              <a:rPr lang="en-US" sz="1200"/>
              <a:pPr/>
              <a:t>61</a:t>
            </a:fld>
            <a:endParaRPr lang="en-US" sz="120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ORA tests need correction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7725" y="193675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i="1">
                <a:latin typeface="Helvetica" charset="0"/>
                <a:ea typeface="ＭＳ Ｐゴシック" charset="0"/>
                <a:cs typeface="ＭＳ Ｐゴシック" charset="0"/>
              </a:rPr>
              <a:t>From the Gene Ontology website:</a:t>
            </a:r>
          </a:p>
          <a:p>
            <a:pPr lvl="1">
              <a:buFontTx/>
              <a:buNone/>
            </a:pPr>
            <a:r>
              <a:rPr lang="en-US" sz="2800">
                <a:latin typeface="Helvetica" charset="0"/>
                <a:ea typeface="ＭＳ Ｐゴシック" charset="0"/>
              </a:rPr>
              <a:t>Current ontology statistics: </a:t>
            </a:r>
            <a:r>
              <a:rPr lang="en-US" sz="2800" b="1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25206</a:t>
            </a:r>
            <a:r>
              <a:rPr lang="en-US" sz="2800">
                <a:latin typeface="Helvetica" charset="0"/>
                <a:ea typeface="ＭＳ Ｐゴシック" charset="0"/>
              </a:rPr>
              <a:t> terms</a:t>
            </a:r>
          </a:p>
          <a:p>
            <a:pPr lvl="2"/>
            <a:r>
              <a:rPr lang="en-US" sz="2800" b="1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14825</a:t>
            </a:r>
            <a:r>
              <a:rPr lang="en-US" sz="2800">
                <a:latin typeface="Helvetica" charset="0"/>
                <a:ea typeface="ＭＳ Ｐゴシック" charset="0"/>
              </a:rPr>
              <a:t> biological process</a:t>
            </a:r>
          </a:p>
          <a:p>
            <a:pPr lvl="2"/>
            <a:r>
              <a:rPr lang="en-US" sz="2800" b="1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2101</a:t>
            </a:r>
            <a:r>
              <a:rPr lang="en-US" sz="280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US" sz="2800">
                <a:latin typeface="Helvetica" charset="0"/>
                <a:ea typeface="ＭＳ Ｐゴシック" charset="0"/>
              </a:rPr>
              <a:t>cellular component</a:t>
            </a:r>
          </a:p>
          <a:p>
            <a:pPr lvl="2"/>
            <a:r>
              <a:rPr lang="en-US" sz="2800" b="1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8280</a:t>
            </a:r>
            <a:r>
              <a:rPr lang="en-US" sz="2800">
                <a:latin typeface="Helvetica" charset="0"/>
                <a:ea typeface="ＭＳ Ｐゴシック" charset="0"/>
              </a:rPr>
              <a:t> molecular function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567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FA453D6-AD22-4A44-A0A6-3B1D1223FFFA}" type="slidenum">
              <a:rPr lang="en-US" sz="1200"/>
              <a:pPr/>
              <a:t>62</a:t>
            </a:fld>
            <a:endParaRPr lang="en-US" sz="120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Two types of multiple test corrections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Controlling the </a:t>
            </a:r>
            <a:r>
              <a:rPr lang="en-US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Family-Wise Error Rate (FWER) 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controls the probability that any test is a false positive</a:t>
            </a:r>
          </a:p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Controlling the </a:t>
            </a:r>
            <a:r>
              <a:rPr lang="en-US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False Discovery Rate (FDR) 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controls the proportion of positive tests (i.e. rejections of the null hypothesis) that are false positives</a:t>
            </a:r>
          </a:p>
        </p:txBody>
      </p:sp>
    </p:spTree>
    <p:extLst>
      <p:ext uri="{BB962C8B-B14F-4D97-AF65-F5344CB8AC3E}">
        <p14:creationId xmlns:p14="http://schemas.microsoft.com/office/powerpoint/2010/main" val="1396138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EAC5036-6706-3443-B8D7-5A2F0B2262E0}" type="slidenum">
              <a:rPr lang="en-US" sz="1200"/>
              <a:pPr/>
              <a:t>63</a:t>
            </a:fld>
            <a:endParaRPr lang="en-US" sz="120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Controlling Family-Wise Error Rate using the Bonferroni correction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>
                <a:latin typeface="Helvetica" charset="0"/>
                <a:ea typeface="ＭＳ Ｐゴシック" charset="0"/>
                <a:cs typeface="ＭＳ Ｐゴシック" charset="0"/>
              </a:rPr>
              <a:t>If </a:t>
            </a:r>
            <a:r>
              <a:rPr lang="en-US" sz="2400" i="1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rPr>
              <a:t>M</a:t>
            </a:r>
            <a:r>
              <a:rPr lang="en-US" sz="240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rPr>
              <a:t>= # of annotations tested</a:t>
            </a:r>
            <a:r>
              <a:rPr lang="en-US" sz="2400">
                <a:latin typeface="Helvetica" charset="0"/>
                <a:ea typeface="ＭＳ Ｐゴシック" charset="0"/>
                <a:cs typeface="ＭＳ Ｐゴシック" charset="0"/>
              </a:rPr>
              <a:t>:</a:t>
            </a:r>
          </a:p>
          <a:p>
            <a:pPr>
              <a:buFontTx/>
              <a:buNone/>
            </a:pPr>
            <a:endParaRPr lang="en-US" sz="240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32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rPr>
              <a:t>Corrected P-value = </a:t>
            </a:r>
            <a:r>
              <a:rPr lang="en-US" sz="3200" i="1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rPr>
              <a:t>M</a:t>
            </a:r>
            <a:r>
              <a:rPr lang="en-US" sz="32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rPr>
              <a:t> x original P-value</a:t>
            </a:r>
          </a:p>
          <a:p>
            <a:pPr lvl="1">
              <a:buFontTx/>
              <a:buNone/>
            </a:pPr>
            <a:r>
              <a:rPr lang="en-US">
                <a:latin typeface="Helvetica" charset="0"/>
                <a:ea typeface="ＭＳ Ｐゴシック" charset="0"/>
              </a:rPr>
              <a:t>   </a:t>
            </a:r>
          </a:p>
          <a:p>
            <a:pPr>
              <a:buFontTx/>
              <a:buNone/>
            </a:pP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6" name="Rectangle 4"/>
          <p:cNvSpPr>
            <a:spLocks noChangeArrowheads="1"/>
          </p:cNvSpPr>
          <p:nvPr/>
        </p:nvSpPr>
        <p:spPr bwMode="auto">
          <a:xfrm>
            <a:off x="912813" y="4625975"/>
            <a:ext cx="7467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Corrected P-value is greater than or equal to the probability that any single one of the observed enrichments could be due to random draws.  The jargon for this correction is </a:t>
            </a:r>
            <a:r>
              <a:rPr lang="ja-JP" altLang="en-US" sz="2000" b="1"/>
              <a:t>“</a:t>
            </a:r>
            <a:r>
              <a:rPr lang="en-US" sz="2000" b="1"/>
              <a:t>controlling for the </a:t>
            </a:r>
            <a:r>
              <a:rPr lang="en-US" sz="2000" b="1" i="1"/>
              <a:t>Family-Wise Error Rate (FWER)</a:t>
            </a:r>
            <a:r>
              <a:rPr lang="ja-JP" altLang="en-US" sz="2000" b="1" i="1"/>
              <a:t>”</a:t>
            </a:r>
            <a:endParaRPr lang="en-US" sz="2000" b="1" i="1"/>
          </a:p>
        </p:txBody>
      </p:sp>
    </p:spTree>
    <p:extLst>
      <p:ext uri="{BB962C8B-B14F-4D97-AF65-F5344CB8AC3E}">
        <p14:creationId xmlns:p14="http://schemas.microsoft.com/office/powerpoint/2010/main" val="471639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7FEE648-23BC-5344-AE8F-01CBF339F423}" type="slidenum">
              <a:rPr lang="en-US" sz="1200"/>
              <a:pPr/>
              <a:t>64</a:t>
            </a:fld>
            <a:endParaRPr lang="en-US" sz="120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Bonferroni correction caveats</a:t>
            </a:r>
          </a:p>
        </p:txBody>
      </p:sp>
      <p:sp>
        <p:nvSpPr>
          <p:cNvPr id="4710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Bonferroni correction is very stringent and can 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wash away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 real enrichments.</a:t>
            </a:r>
          </a:p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Often users are willing to accept a less stringent condition, the 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false discovery rate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 (FDR), which leads to a gentler correction when there are real enrichments.</a:t>
            </a:r>
          </a:p>
        </p:txBody>
      </p:sp>
    </p:spTree>
    <p:extLst>
      <p:ext uri="{BB962C8B-B14F-4D97-AF65-F5344CB8AC3E}">
        <p14:creationId xmlns:p14="http://schemas.microsoft.com/office/powerpoint/2010/main" val="3669430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A595AC2-1034-624F-BE62-6CE6BA5C5CE9}" type="slidenum">
              <a:rPr lang="en-US" sz="1200"/>
              <a:pPr/>
              <a:t>65</a:t>
            </a:fld>
            <a:endParaRPr lang="en-US" sz="120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False discovery rate (FDR)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66950"/>
            <a:ext cx="7772400" cy="4114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FDR is </a:t>
            </a:r>
            <a:r>
              <a:rPr lang="en-US" i="1">
                <a:latin typeface="Helvetica" charset="0"/>
                <a:ea typeface="ＭＳ Ｐゴシック" charset="0"/>
                <a:cs typeface="ＭＳ Ｐゴシック" charset="0"/>
              </a:rPr>
              <a:t>the expected </a:t>
            </a:r>
            <a:r>
              <a:rPr lang="en-US" b="1" i="1">
                <a:latin typeface="Helvetica" charset="0"/>
                <a:ea typeface="ＭＳ Ｐゴシック" charset="0"/>
                <a:cs typeface="ＭＳ Ｐゴシック" charset="0"/>
              </a:rPr>
              <a:t>proportion</a:t>
            </a:r>
            <a:r>
              <a:rPr lang="en-US" i="1">
                <a:latin typeface="Helvetica" charset="0"/>
                <a:ea typeface="ＭＳ Ｐゴシック" charset="0"/>
                <a:cs typeface="ＭＳ Ｐゴシック" charset="0"/>
              </a:rPr>
              <a:t> of the observed enrichments that are due to random chance.</a:t>
            </a:r>
          </a:p>
          <a:p>
            <a:pPr>
              <a:buFontTx/>
              <a:buNone/>
            </a:pPr>
            <a:endParaRPr lang="en-US" i="1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sz="2400">
                <a:latin typeface="Helvetica" charset="0"/>
                <a:ea typeface="ＭＳ Ｐゴシック" charset="0"/>
                <a:cs typeface="ＭＳ Ｐゴシック" charset="0"/>
              </a:rPr>
              <a:t>Compare to Bonferroni correction which is </a:t>
            </a:r>
            <a:r>
              <a:rPr lang="en-US" sz="2400" i="1">
                <a:latin typeface="Helvetica" charset="0"/>
                <a:ea typeface="ＭＳ Ｐゴシック" charset="0"/>
                <a:cs typeface="ＭＳ Ｐゴシック" charset="0"/>
              </a:rPr>
              <a:t>the probability that </a:t>
            </a:r>
            <a:r>
              <a:rPr lang="en-US" sz="2400" b="1" i="1">
                <a:latin typeface="Helvetica" charset="0"/>
                <a:ea typeface="ＭＳ Ｐゴシック" charset="0"/>
                <a:cs typeface="ＭＳ Ｐゴシック" charset="0"/>
              </a:rPr>
              <a:t>any one</a:t>
            </a:r>
            <a:r>
              <a:rPr lang="en-US" sz="2400" i="1">
                <a:latin typeface="Helvetica" charset="0"/>
                <a:ea typeface="ＭＳ Ｐゴシック" charset="0"/>
                <a:cs typeface="ＭＳ Ｐゴシック" charset="0"/>
              </a:rPr>
              <a:t> of the observed enrichments is due to random chance.</a:t>
            </a:r>
          </a:p>
          <a:p>
            <a:pPr>
              <a:buFontTx/>
              <a:buNone/>
            </a:pPr>
            <a:endParaRPr lang="en-US" sz="2400" i="1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64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2F1C9E7-DBDF-E84D-AE44-E06D594CF08C}" type="slidenum">
              <a:rPr lang="en-US" sz="1200"/>
              <a:pPr/>
              <a:t>66</a:t>
            </a:fld>
            <a:endParaRPr lang="en-US" sz="12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Overview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The Gene Ontology Consortium</a:t>
            </a:r>
          </a:p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Theory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Review:  What is a P-value?  The good ole</a:t>
            </a:r>
            <a:r>
              <a:rPr lang="ja-JP" altLang="en-US" dirty="0">
                <a:latin typeface="Helvetica" charset="0"/>
                <a:ea typeface="ＭＳ Ｐゴシック" charset="0"/>
              </a:rPr>
              <a:t>’</a:t>
            </a:r>
            <a:r>
              <a:rPr lang="en-US" dirty="0">
                <a:latin typeface="Helvetica" charset="0"/>
                <a:ea typeface="ＭＳ Ｐゴシック" charset="0"/>
              </a:rPr>
              <a:t> T-test.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Fisher</a:t>
            </a:r>
            <a:r>
              <a:rPr lang="ja-JP" altLang="en-US" dirty="0">
                <a:latin typeface="Helvetica" charset="0"/>
                <a:ea typeface="ＭＳ Ｐゴシック" charset="0"/>
              </a:rPr>
              <a:t>’</a:t>
            </a:r>
            <a:r>
              <a:rPr lang="en-US" dirty="0">
                <a:latin typeface="Helvetica" charset="0"/>
                <a:ea typeface="ＭＳ Ｐゴシック" charset="0"/>
              </a:rPr>
              <a:t>s Exact Test, the bread and butter of ORA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Enrichment analysis with gene rankings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Correcting for multiple testing </a:t>
            </a: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Practice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Lab #1</a:t>
            </a:r>
            <a:r>
              <a:rPr lang="en-US" dirty="0" smtClean="0">
                <a:latin typeface="Helvetica" charset="0"/>
                <a:ea typeface="ＭＳ Ｐゴシック" charset="0"/>
              </a:rPr>
              <a:t>: DAVID: ORA for Gene Ontology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Helvetica" charset="0"/>
                <a:ea typeface="ＭＳ Ｐゴシック" charset="0"/>
              </a:rPr>
              <a:t>Lab #2:  </a:t>
            </a:r>
            <a:r>
              <a:rPr lang="en-US" dirty="0">
                <a:latin typeface="Helvetica" charset="0"/>
                <a:ea typeface="ＭＳ Ｐゴシック" charset="0"/>
              </a:rPr>
              <a:t>Using GSEA to evaluate ranked lists</a:t>
            </a:r>
            <a:endParaRPr lang="en-US" dirty="0">
              <a:solidFill>
                <a:schemeClr val="hlink"/>
              </a:solidFill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785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443B8DE-2D92-4948-96B4-EC9226BF2869}" type="slidenum">
              <a:rPr lang="en-US" sz="1200"/>
              <a:pPr/>
              <a:t>67</a:t>
            </a:fld>
            <a:endParaRPr lang="en-US" sz="120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What have we learned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latin typeface="Helvetica" charset="0"/>
                <a:ea typeface="ＭＳ Ｐゴシック" charset="0"/>
                <a:cs typeface="ＭＳ Ｐゴシック" charset="0"/>
              </a:rPr>
              <a:t>When testing multiple annotations, need to correct the P-values (or, equivalently, </a:t>
            </a:r>
            <a:r>
              <a:rPr lang="en-US" sz="2400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400">
                <a:latin typeface="Helvetica" charset="0"/>
                <a:ea typeface="ＭＳ Ｐゴシック" charset="0"/>
                <a:cs typeface="ＭＳ Ｐゴシック" charset="0"/>
              </a:rPr>
              <a:t>) to avoid winning the P-value lottery.</a:t>
            </a:r>
          </a:p>
          <a:p>
            <a:r>
              <a:rPr lang="en-US" sz="2400">
                <a:latin typeface="Helvetica" charset="0"/>
                <a:ea typeface="ＭＳ Ｐゴシック" charset="0"/>
                <a:cs typeface="ＭＳ Ｐゴシック" charset="0"/>
              </a:rPr>
              <a:t>There are two types of corrections:</a:t>
            </a:r>
          </a:p>
          <a:p>
            <a:pPr lvl="1"/>
            <a:r>
              <a:rPr lang="en-US" sz="2000" b="1">
                <a:solidFill>
                  <a:schemeClr val="accent2"/>
                </a:solidFill>
                <a:latin typeface="Helvetica" charset="0"/>
                <a:ea typeface="ＭＳ Ｐゴシック" charset="0"/>
              </a:rPr>
              <a:t>Bonferroni</a:t>
            </a:r>
            <a:r>
              <a:rPr lang="en-US" sz="2000">
                <a:latin typeface="Helvetica" charset="0"/>
                <a:ea typeface="ＭＳ Ｐゴシック" charset="0"/>
              </a:rPr>
              <a:t> controls the probability any one test is due to random chance (aka FWER) and is very stringent</a:t>
            </a:r>
          </a:p>
          <a:p>
            <a:pPr lvl="1"/>
            <a:r>
              <a:rPr lang="en-US" sz="2000" b="1">
                <a:solidFill>
                  <a:schemeClr val="accent2"/>
                </a:solidFill>
                <a:latin typeface="Helvetica" charset="0"/>
                <a:ea typeface="ＭＳ Ｐゴシック" charset="0"/>
              </a:rPr>
              <a:t>B-H</a:t>
            </a:r>
            <a:r>
              <a:rPr lang="en-US" sz="2000">
                <a:latin typeface="Helvetica" charset="0"/>
                <a:ea typeface="ＭＳ Ｐゴシック" charset="0"/>
              </a:rPr>
              <a:t> controls the FDR, i.e., expected proportion of </a:t>
            </a:r>
            <a:r>
              <a:rPr lang="ja-JP" altLang="en-US" sz="2000">
                <a:latin typeface="Helvetica" charset="0"/>
                <a:ea typeface="ＭＳ Ｐゴシック" charset="0"/>
              </a:rPr>
              <a:t>“</a:t>
            </a:r>
            <a:r>
              <a:rPr lang="en-US" sz="2000">
                <a:latin typeface="Helvetica" charset="0"/>
                <a:ea typeface="ＭＳ Ｐゴシック" charset="0"/>
              </a:rPr>
              <a:t>hits</a:t>
            </a:r>
            <a:r>
              <a:rPr lang="ja-JP" altLang="en-US" sz="2000">
                <a:latin typeface="Helvetica" charset="0"/>
                <a:ea typeface="ＭＳ Ｐゴシック" charset="0"/>
              </a:rPr>
              <a:t>”</a:t>
            </a:r>
            <a:r>
              <a:rPr lang="en-US" sz="2000">
                <a:latin typeface="Helvetica" charset="0"/>
                <a:ea typeface="ＭＳ Ｐゴシック" charset="0"/>
              </a:rPr>
              <a:t> that are due to random chance</a:t>
            </a:r>
          </a:p>
          <a:p>
            <a:r>
              <a:rPr lang="en-US" sz="2400">
                <a:latin typeface="Helvetica" charset="0"/>
                <a:ea typeface="ＭＳ Ｐゴシック" charset="0"/>
                <a:cs typeface="ＭＳ Ｐゴシック" charset="0"/>
              </a:rPr>
              <a:t>Can control stringency by carefully choosing which annotation categories to test. </a:t>
            </a:r>
          </a:p>
          <a:p>
            <a:pPr lvl="1">
              <a:buFontTx/>
              <a:buNone/>
            </a:pPr>
            <a:endParaRPr lang="en-US" sz="200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416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AF93FE5-BA7F-F844-BF32-931B7068DD0B}" type="slidenum">
              <a:rPr lang="en-US" sz="1200"/>
              <a:pPr/>
              <a:t>68</a:t>
            </a:fld>
            <a:endParaRPr lang="en-US" sz="120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Other Tools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Cytoscape</a:t>
            </a:r>
            <a:endParaRPr lang="en-US" dirty="0" smtClean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  <a:hlinkClick r:id="rId3"/>
              </a:rPr>
              <a:t>http://www.cytoscape.org/index.html</a:t>
            </a:r>
            <a:endParaRPr lang="en-US" dirty="0" smtClean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ＭＳ Ｐゴシック" charset="0"/>
              </a:rPr>
              <a:t>Does GO/pathway annotations and displays enrichment results graphically and visually organizes related categories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GB" dirty="0" smtClean="0">
                <a:latin typeface="Arial" charset="0"/>
                <a:cs typeface="Arial" charset="0"/>
              </a:rPr>
              <a:t>Ingenuity: </a:t>
            </a:r>
            <a:endParaRPr lang="en-US" dirty="0" smtClean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GB" dirty="0" smtClean="0">
                <a:latin typeface="Arial" charset="0"/>
                <a:cs typeface="Arial" charset="0"/>
                <a:hlinkClick r:id="rId4"/>
              </a:rPr>
              <a:t>http://www.ingenuity.com/products/pathways_analysis.html</a:t>
            </a:r>
            <a:r>
              <a:rPr lang="en-GB" dirty="0" smtClean="0">
                <a:latin typeface="Arial" charset="0"/>
                <a:cs typeface="Arial" charset="0"/>
              </a:rPr>
              <a:t> </a:t>
            </a:r>
          </a:p>
          <a:p>
            <a:pPr lvl="1">
              <a:lnSpc>
                <a:spcPct val="90000"/>
              </a:lnSpc>
            </a:pPr>
            <a:endParaRPr lang="en-US" dirty="0" smtClean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914400" lvl="2" indent="0">
              <a:lnSpc>
                <a:spcPct val="90000"/>
              </a:lnSpc>
              <a:buNone/>
            </a:pPr>
            <a:endParaRPr lang="en-US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648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8183CAD-3436-4B43-A94E-92E9EA234006}" type="slidenum">
              <a:rPr lang="en-US" sz="1200"/>
              <a:pPr/>
              <a:t>69</a:t>
            </a:fld>
            <a:endParaRPr lang="en-US" sz="120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38425"/>
            <a:ext cx="7772400" cy="11430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4397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8305800" cy="1143000"/>
          </a:xfrm>
        </p:spPr>
        <p:txBody>
          <a:bodyPr/>
          <a:lstStyle/>
          <a:p>
            <a:pPr eaLnBrk="1" hangingPunct="1"/>
            <a:r>
              <a:rPr lang="en-GB" sz="4000">
                <a:latin typeface="Arial" charset="0"/>
                <a:cs typeface="Arial" charset="0"/>
              </a:rPr>
              <a:t>The Gene Ontology Consortium</a:t>
            </a:r>
          </a:p>
        </p:txBody>
      </p:sp>
      <p:pic>
        <p:nvPicPr>
          <p:cNvPr id="15363" name="Picture 4" descr="C:\Documents and Settings\Lee\Desktop\Bioinf course 08\GO_abstra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57400"/>
            <a:ext cx="8667750" cy="448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911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48C67AE-21D6-1D49-93EB-74B57C27754A}" type="slidenum">
              <a:rPr lang="en-US" sz="1200"/>
              <a:pPr/>
              <a:t>70</a:t>
            </a:fld>
            <a:endParaRPr lang="en-US" sz="120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Benjamini-Hochberg (B-H) FDR</a:t>
            </a:r>
          </a:p>
        </p:txBody>
      </p:sp>
      <p:sp>
        <p:nvSpPr>
          <p:cNvPr id="49157" name="Text Box 3"/>
          <p:cNvSpPr txBox="1">
            <a:spLocks noChangeArrowheads="1"/>
          </p:cNvSpPr>
          <p:nvPr/>
        </p:nvSpPr>
        <p:spPr bwMode="auto">
          <a:xfrm>
            <a:off x="503238" y="1577975"/>
            <a:ext cx="7905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If </a:t>
            </a:r>
            <a:r>
              <a:rPr lang="en-US" sz="2000">
                <a:latin typeface="Symbol" charset="0"/>
              </a:rPr>
              <a:t>a</a:t>
            </a:r>
            <a:r>
              <a:rPr lang="en-US" sz="2000"/>
              <a:t> is the desired FDR (ie level of significance), then choose the corresponding cutoff for the original P-values as follows:</a:t>
            </a: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304800" y="2362200"/>
            <a:ext cx="281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accent2"/>
                </a:solidFill>
              </a:rPr>
              <a:t>1) Rank all </a:t>
            </a:r>
            <a:r>
              <a:rPr lang="ja-JP" altLang="en-US" sz="1800" b="1" i="1">
                <a:solidFill>
                  <a:schemeClr val="accent2"/>
                </a:solidFill>
              </a:rPr>
              <a:t>“</a:t>
            </a:r>
            <a:r>
              <a:rPr lang="en-US" sz="1800" b="1" i="1">
                <a:solidFill>
                  <a:schemeClr val="accent2"/>
                </a:solidFill>
              </a:rPr>
              <a:t>M</a:t>
            </a:r>
            <a:r>
              <a:rPr lang="ja-JP" altLang="en-US" sz="1800" b="1" i="1">
                <a:solidFill>
                  <a:schemeClr val="accent2"/>
                </a:solidFill>
              </a:rPr>
              <a:t>”</a:t>
            </a:r>
            <a:r>
              <a:rPr lang="en-US" sz="1800" b="1" i="1">
                <a:solidFill>
                  <a:schemeClr val="accent2"/>
                </a:solidFill>
              </a:rPr>
              <a:t> P-values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533400" y="3394075"/>
            <a:ext cx="958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accent2"/>
                </a:solidFill>
              </a:rPr>
              <a:t>P-value</a:t>
            </a: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1981200" y="3394075"/>
            <a:ext cx="71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accent2"/>
                </a:solidFill>
              </a:rPr>
              <a:t>Rank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606425" y="3851275"/>
            <a:ext cx="69215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600"/>
              <a:t>0.9</a:t>
            </a:r>
          </a:p>
          <a:p>
            <a:pPr algn="r"/>
            <a:r>
              <a:rPr lang="en-US" sz="1600"/>
              <a:t>0.7</a:t>
            </a:r>
          </a:p>
          <a:p>
            <a:pPr algn="r"/>
            <a:r>
              <a:rPr lang="en-US" sz="1600"/>
              <a:t>0.5</a:t>
            </a:r>
          </a:p>
          <a:p>
            <a:pPr algn="r"/>
            <a:r>
              <a:rPr lang="en-US" sz="1600"/>
              <a:t>0.04</a:t>
            </a:r>
          </a:p>
          <a:p>
            <a:pPr algn="r"/>
            <a:r>
              <a:rPr lang="en-US" sz="1600"/>
              <a:t>…</a:t>
            </a:r>
          </a:p>
          <a:p>
            <a:pPr algn="r"/>
            <a:r>
              <a:rPr lang="en-US" sz="1600"/>
              <a:t>0.005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2127250" y="3851275"/>
            <a:ext cx="38735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600"/>
              <a:t>1</a:t>
            </a:r>
          </a:p>
          <a:p>
            <a:pPr algn="r"/>
            <a:r>
              <a:rPr lang="en-US" sz="1600"/>
              <a:t>2</a:t>
            </a:r>
          </a:p>
          <a:p>
            <a:pPr algn="r"/>
            <a:r>
              <a:rPr lang="en-US" sz="1600"/>
              <a:t>3</a:t>
            </a:r>
          </a:p>
          <a:p>
            <a:pPr algn="r"/>
            <a:r>
              <a:rPr lang="en-US" sz="1600"/>
              <a:t>4</a:t>
            </a:r>
          </a:p>
          <a:p>
            <a:pPr algn="r"/>
            <a:r>
              <a:rPr lang="en-US" sz="1600"/>
              <a:t>…</a:t>
            </a:r>
          </a:p>
          <a:p>
            <a:pPr algn="r"/>
            <a:r>
              <a:rPr lang="en-US" sz="1600"/>
              <a:t>M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352800" y="2286000"/>
            <a:ext cx="3505200" cy="3125788"/>
            <a:chOff x="2112" y="1440"/>
            <a:chExt cx="2208" cy="1969"/>
          </a:xfrm>
        </p:grpSpPr>
        <p:sp>
          <p:nvSpPr>
            <p:cNvPr id="49166" name="Rectangle 11"/>
            <p:cNvSpPr>
              <a:spLocks noChangeArrowheads="1"/>
            </p:cNvSpPr>
            <p:nvPr/>
          </p:nvSpPr>
          <p:spPr bwMode="auto">
            <a:xfrm>
              <a:off x="2208" y="1440"/>
              <a:ext cx="2112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i="1">
                  <a:solidFill>
                    <a:schemeClr val="accent2"/>
                  </a:solidFill>
                </a:rPr>
                <a:t>2) Test each P-value against </a:t>
              </a:r>
              <a:r>
                <a:rPr lang="en-US" sz="1800" i="1">
                  <a:solidFill>
                    <a:schemeClr val="accent2"/>
                  </a:solidFill>
                </a:rPr>
                <a:t>q =</a:t>
              </a:r>
              <a:r>
                <a:rPr lang="en-US" sz="1800" b="1" i="1">
                  <a:solidFill>
                    <a:schemeClr val="accent2"/>
                  </a:solidFill>
                </a:rPr>
                <a:t> </a:t>
              </a:r>
              <a:r>
                <a:rPr lang="en-US" sz="1800" i="1">
                  <a:solidFill>
                    <a:schemeClr val="accent2"/>
                  </a:solidFill>
                  <a:latin typeface="Symbol" charset="0"/>
                </a:rPr>
                <a:t>a</a:t>
              </a:r>
              <a:r>
                <a:rPr lang="en-US" sz="1800" i="1">
                  <a:solidFill>
                    <a:schemeClr val="accent2"/>
                  </a:solidFill>
                </a:rPr>
                <a:t> x (M-Rank+1) / M</a:t>
              </a:r>
            </a:p>
            <a:p>
              <a:r>
                <a:rPr lang="en-US" sz="1800" b="1">
                  <a:solidFill>
                    <a:schemeClr val="accent2"/>
                  </a:solidFill>
                </a:rPr>
                <a:t>e.g. Let</a:t>
              </a:r>
              <a:r>
                <a:rPr lang="en-US" sz="1800" i="1">
                  <a:solidFill>
                    <a:schemeClr val="accent2"/>
                  </a:solidFill>
                </a:rPr>
                <a:t> M = 100, </a:t>
              </a:r>
              <a:r>
                <a:rPr lang="en-US" sz="1800" i="1">
                  <a:solidFill>
                    <a:schemeClr val="accent2"/>
                  </a:solidFill>
                  <a:latin typeface="Symbol" charset="0"/>
                </a:rPr>
                <a:t>a = 0.05</a:t>
              </a:r>
            </a:p>
          </p:txBody>
        </p:sp>
        <p:sp>
          <p:nvSpPr>
            <p:cNvPr id="49167" name="Text Box 12"/>
            <p:cNvSpPr txBox="1">
              <a:spLocks noChangeArrowheads="1"/>
            </p:cNvSpPr>
            <p:nvPr/>
          </p:nvSpPr>
          <p:spPr bwMode="auto">
            <a:xfrm>
              <a:off x="2476" y="2099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chemeClr val="accent2"/>
                  </a:solidFill>
                </a:rPr>
                <a:t>q</a:t>
              </a:r>
            </a:p>
          </p:txBody>
        </p:sp>
        <p:sp>
          <p:nvSpPr>
            <p:cNvPr id="49168" name="Text Box 13"/>
            <p:cNvSpPr txBox="1">
              <a:spLocks noChangeArrowheads="1"/>
            </p:cNvSpPr>
            <p:nvPr/>
          </p:nvSpPr>
          <p:spPr bwMode="auto">
            <a:xfrm>
              <a:off x="3192" y="2090"/>
              <a:ext cx="10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chemeClr val="accent2"/>
                  </a:solidFill>
                </a:rPr>
                <a:t>Is P-value &lt; q?</a:t>
              </a:r>
            </a:p>
          </p:txBody>
        </p:sp>
        <p:sp>
          <p:nvSpPr>
            <p:cNvPr id="49169" name="Text Box 14"/>
            <p:cNvSpPr txBox="1">
              <a:spLocks noChangeArrowheads="1"/>
            </p:cNvSpPr>
            <p:nvPr/>
          </p:nvSpPr>
          <p:spPr bwMode="auto">
            <a:xfrm>
              <a:off x="2112" y="2427"/>
              <a:ext cx="963" cy="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600">
                  <a:latin typeface="Courier" charset="0"/>
                </a:rPr>
                <a:t>0.05 X 1.00</a:t>
              </a:r>
            </a:p>
            <a:p>
              <a:r>
                <a:rPr lang="en-US" sz="1600">
                  <a:latin typeface="Courier" charset="0"/>
                </a:rPr>
                <a:t>0.05 x 0.99</a:t>
              </a:r>
            </a:p>
            <a:p>
              <a:r>
                <a:rPr lang="en-US" sz="1600">
                  <a:latin typeface="Courier" charset="0"/>
                </a:rPr>
                <a:t>0.05 X 0.98</a:t>
              </a:r>
            </a:p>
            <a:p>
              <a:r>
                <a:rPr lang="en-US" sz="1600">
                  <a:solidFill>
                    <a:srgbClr val="FF0000"/>
                  </a:solidFill>
                  <a:latin typeface="Courier" charset="0"/>
                </a:rPr>
                <a:t>0.05 x 0.97</a:t>
              </a:r>
            </a:p>
            <a:p>
              <a:r>
                <a:rPr lang="en-US" sz="1600">
                  <a:latin typeface="Courier" charset="0"/>
                </a:rPr>
                <a:t>    ...</a:t>
              </a:r>
            </a:p>
            <a:p>
              <a:r>
                <a:rPr lang="en-US" sz="1600">
                  <a:latin typeface="Courier" charset="0"/>
                </a:rPr>
                <a:t>0.05 x 0.01</a:t>
              </a:r>
            </a:p>
          </p:txBody>
        </p:sp>
        <p:sp>
          <p:nvSpPr>
            <p:cNvPr id="49170" name="Text Box 15"/>
            <p:cNvSpPr txBox="1">
              <a:spLocks noChangeArrowheads="1"/>
            </p:cNvSpPr>
            <p:nvPr/>
          </p:nvSpPr>
          <p:spPr bwMode="auto">
            <a:xfrm>
              <a:off x="3460" y="2426"/>
              <a:ext cx="336" cy="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/>
                <a:t>No</a:t>
              </a:r>
            </a:p>
            <a:p>
              <a:pPr algn="ctr"/>
              <a:r>
                <a:rPr lang="en-US" sz="1600"/>
                <a:t>No</a:t>
              </a:r>
            </a:p>
            <a:p>
              <a:pPr algn="ctr"/>
              <a:r>
                <a:rPr lang="en-US" sz="1600"/>
                <a:t>No</a:t>
              </a:r>
            </a:p>
            <a:p>
              <a:pPr algn="ctr"/>
              <a:r>
                <a:rPr lang="en-US" sz="1600">
                  <a:solidFill>
                    <a:srgbClr val="FF0000"/>
                  </a:solidFill>
                </a:rPr>
                <a:t>Yes</a:t>
              </a:r>
            </a:p>
            <a:p>
              <a:pPr algn="ctr"/>
              <a:r>
                <a:rPr lang="en-US" sz="1600"/>
                <a:t>…</a:t>
              </a:r>
            </a:p>
            <a:p>
              <a:pPr algn="ctr"/>
              <a:r>
                <a:rPr lang="en-US" sz="1600"/>
                <a:t>No</a:t>
              </a:r>
            </a:p>
          </p:txBody>
        </p:sp>
      </p:grpSp>
      <p:sp>
        <p:nvSpPr>
          <p:cNvPr id="187409" name="Rectangle 17"/>
          <p:cNvSpPr>
            <a:spLocks noChangeArrowheads="1"/>
          </p:cNvSpPr>
          <p:nvPr/>
        </p:nvSpPr>
        <p:spPr bwMode="auto">
          <a:xfrm>
            <a:off x="6705600" y="3657600"/>
            <a:ext cx="20574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800" b="1" i="1">
                <a:solidFill>
                  <a:schemeClr val="accent2"/>
                </a:solidFill>
              </a:rPr>
              <a:t>3) New P-value cutoff, i.e. </a:t>
            </a:r>
            <a:r>
              <a:rPr lang="ja-JP" altLang="en-US" sz="1800" b="1" i="1">
                <a:solidFill>
                  <a:schemeClr val="accent2"/>
                </a:solidFill>
              </a:rPr>
              <a:t>“</a:t>
            </a:r>
            <a:r>
              <a:rPr lang="en-US" sz="1800" b="1" i="1">
                <a:solidFill>
                  <a:schemeClr val="accent2"/>
                </a:solidFill>
                <a:latin typeface="Symbol" charset="0"/>
              </a:rPr>
              <a:t>a</a:t>
            </a:r>
            <a:r>
              <a:rPr lang="ja-JP" altLang="en-US" sz="1800" b="1" i="1">
                <a:solidFill>
                  <a:schemeClr val="accent2"/>
                </a:solidFill>
              </a:rPr>
              <a:t>”</a:t>
            </a:r>
            <a:r>
              <a:rPr lang="en-US" sz="1800" b="1" i="1">
                <a:solidFill>
                  <a:schemeClr val="accent2"/>
                </a:solidFill>
              </a:rPr>
              <a:t>, is lowest ranked P-value to pass the test.</a:t>
            </a:r>
          </a:p>
        </p:txBody>
      </p:sp>
      <p:sp>
        <p:nvSpPr>
          <p:cNvPr id="187410" name="Text Box 18"/>
          <p:cNvSpPr txBox="1">
            <a:spLocks noChangeArrowheads="1"/>
          </p:cNvSpPr>
          <p:nvPr/>
        </p:nvSpPr>
        <p:spPr bwMode="auto">
          <a:xfrm>
            <a:off x="6705600" y="5105400"/>
            <a:ext cx="2133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/>
              <a:t>P-value cutoff of 0.04 ensures FDR &lt; 0.05</a:t>
            </a:r>
          </a:p>
        </p:txBody>
      </p:sp>
    </p:spTree>
    <p:extLst>
      <p:ext uri="{BB962C8B-B14F-4D97-AF65-F5344CB8AC3E}">
        <p14:creationId xmlns:p14="http://schemas.microsoft.com/office/powerpoint/2010/main" val="2824824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9" grpId="0"/>
      <p:bldP spid="18741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1BA7405-1374-BB4E-99D3-48A8FF640538}" type="slidenum">
              <a:rPr lang="en-US" sz="1200"/>
              <a:pPr/>
              <a:t>71</a:t>
            </a:fld>
            <a:endParaRPr lang="en-US" sz="120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Reducing multiple test correction stringency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The correction to the P-value threshold </a:t>
            </a:r>
            <a:r>
              <a:rPr lang="en-US" dirty="0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depends on the # of tests that you do, so, no matter what, the more tests you do, the more sensitive the test needs to be</a:t>
            </a: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Can control the stringency by reducing the number of tests:  e.g. use GO slim or restrict testing to the appropriate GO annotations.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110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GB">
                <a:latin typeface="Arial" charset="0"/>
                <a:cs typeface="Arial" charset="0"/>
              </a:rPr>
              <a:t>GO Consortium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GB" sz="2800" dirty="0">
                <a:latin typeface="Arial" charset="0"/>
                <a:cs typeface="Arial" charset="0"/>
              </a:rPr>
              <a:t>Developed three structured and controlled vocabularies (ontologies) that describe gene products in terms of their associated </a:t>
            </a:r>
            <a:r>
              <a:rPr lang="en-GB" sz="2800" u="sng" dirty="0">
                <a:latin typeface="Arial" charset="0"/>
                <a:cs typeface="Arial" charset="0"/>
              </a:rPr>
              <a:t>biological processes, cellular components and molecular functions</a:t>
            </a:r>
            <a:r>
              <a:rPr lang="en-GB" sz="2800" dirty="0">
                <a:latin typeface="Arial" charset="0"/>
                <a:cs typeface="Arial" charset="0"/>
              </a:rPr>
              <a:t> in a species-independent manner</a:t>
            </a:r>
          </a:p>
          <a:p>
            <a:pPr eaLnBrk="1" hangingPunct="1">
              <a:spcBef>
                <a:spcPct val="0"/>
              </a:spcBef>
            </a:pPr>
            <a:endParaRPr lang="en-GB" sz="2800" dirty="0">
              <a:latin typeface="Arial" charset="0"/>
              <a:cs typeface="Arial" charset="0"/>
            </a:endParaRPr>
          </a:p>
          <a:p>
            <a:pPr eaLnBrk="1" hangingPunct="1"/>
            <a:r>
              <a:rPr lang="en-GB" sz="2800" dirty="0">
                <a:latin typeface="Arial" charset="0"/>
                <a:cs typeface="Arial" charset="0"/>
              </a:rPr>
              <a:t>Has become a major resource for </a:t>
            </a:r>
            <a:r>
              <a:rPr lang="en-GB" sz="2800" dirty="0" err="1" smtClean="0">
                <a:latin typeface="Arial" charset="0"/>
                <a:cs typeface="Arial" charset="0"/>
              </a:rPr>
              <a:t>omics</a:t>
            </a:r>
            <a:r>
              <a:rPr lang="en-GB" sz="2800" dirty="0" smtClean="0">
                <a:latin typeface="Arial" charset="0"/>
                <a:cs typeface="Arial" charset="0"/>
              </a:rPr>
              <a:t> data </a:t>
            </a:r>
            <a:r>
              <a:rPr lang="en-GB" sz="2800" dirty="0">
                <a:latin typeface="Arial" charset="0"/>
                <a:cs typeface="Arial" charset="0"/>
              </a:rPr>
              <a:t>interpretation</a:t>
            </a:r>
          </a:p>
          <a:p>
            <a:pPr eaLnBrk="1" hangingPunct="1"/>
            <a:endParaRPr lang="en-GB" sz="2800" dirty="0">
              <a:latin typeface="Arial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62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  <a:cs typeface="Arial" charset="0"/>
              </a:rPr>
              <a:t>The Gene Ontology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GB">
              <a:latin typeface="Arial" charset="0"/>
              <a:cs typeface="Arial" charset="0"/>
            </a:endParaRPr>
          </a:p>
          <a:p>
            <a:pPr eaLnBrk="1" hangingPunct="1"/>
            <a:r>
              <a:rPr lang="en-GB">
                <a:latin typeface="Arial" charset="0"/>
                <a:cs typeface="Arial" charset="0"/>
              </a:rPr>
              <a:t>Molecular Function: </a:t>
            </a:r>
            <a:r>
              <a:rPr lang="en-GB" sz="2800">
                <a:latin typeface="Arial" charset="0"/>
                <a:cs typeface="Arial" charset="0"/>
              </a:rPr>
              <a:t>basic activity or task</a:t>
            </a:r>
            <a:endParaRPr lang="en-GB">
              <a:latin typeface="Arial" charset="0"/>
              <a:cs typeface="Arial" charset="0"/>
            </a:endParaRPr>
          </a:p>
          <a:p>
            <a:pPr eaLnBrk="1" hangingPunct="1"/>
            <a:endParaRPr lang="en-GB">
              <a:latin typeface="Arial" charset="0"/>
              <a:cs typeface="Arial" charset="0"/>
            </a:endParaRPr>
          </a:p>
          <a:p>
            <a:pPr eaLnBrk="1" hangingPunct="1"/>
            <a:r>
              <a:rPr lang="en-GB">
                <a:latin typeface="Arial" charset="0"/>
                <a:cs typeface="Arial" charset="0"/>
              </a:rPr>
              <a:t>Biological Process: </a:t>
            </a:r>
            <a:r>
              <a:rPr lang="en-GB" sz="2800">
                <a:latin typeface="Arial" charset="0"/>
                <a:cs typeface="Arial" charset="0"/>
              </a:rPr>
              <a:t>broad objective or goal</a:t>
            </a:r>
            <a:endParaRPr lang="en-GB">
              <a:latin typeface="Arial" charset="0"/>
              <a:cs typeface="Arial" charset="0"/>
            </a:endParaRPr>
          </a:p>
          <a:p>
            <a:pPr eaLnBrk="1" hangingPunct="1"/>
            <a:endParaRPr lang="en-GB">
              <a:latin typeface="Arial" charset="0"/>
              <a:cs typeface="Arial" charset="0"/>
            </a:endParaRPr>
          </a:p>
          <a:p>
            <a:pPr eaLnBrk="1" hangingPunct="1"/>
            <a:r>
              <a:rPr lang="en-GB">
                <a:latin typeface="Arial" charset="0"/>
                <a:cs typeface="Arial" charset="0"/>
              </a:rPr>
              <a:t>Cellular Component: </a:t>
            </a:r>
            <a:r>
              <a:rPr lang="en-GB" sz="2800">
                <a:latin typeface="Arial" charset="0"/>
                <a:cs typeface="Arial" charset="0"/>
              </a:rPr>
              <a:t>location or complex</a:t>
            </a:r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76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4005</Words>
  <Application>Microsoft Macintosh PowerPoint</Application>
  <PresentationFormat>On-screen Show (4:3)</PresentationFormat>
  <Paragraphs>775</Paragraphs>
  <Slides>71</Slides>
  <Notes>47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3" baseType="lpstr">
      <vt:lpstr>Office Theme</vt:lpstr>
      <vt:lpstr>Equation</vt:lpstr>
      <vt:lpstr>qBio Class #7  Hatice Ulku Osmanbeyoglu</vt:lpstr>
      <vt:lpstr>Analyzing gene lists:   over-representation analysis (ORA)  </vt:lpstr>
      <vt:lpstr>Typical omic analysis analysis pipeline</vt:lpstr>
      <vt:lpstr>Examples of sources of gene lists</vt:lpstr>
      <vt:lpstr>Over-representation analysis (ORA) in a nutshell</vt:lpstr>
      <vt:lpstr>Overview</vt:lpstr>
      <vt:lpstr>The Gene Ontology Consortium</vt:lpstr>
      <vt:lpstr>GO Consortium</vt:lpstr>
      <vt:lpstr>The Gene Ontology</vt:lpstr>
      <vt:lpstr>The Gene Ontology</vt:lpstr>
      <vt:lpstr>GO Structure</vt:lpstr>
      <vt:lpstr>Example: GO Terms</vt:lpstr>
      <vt:lpstr>Functional profiling tools</vt:lpstr>
      <vt:lpstr>Overview</vt:lpstr>
      <vt:lpstr>What is a P-value?</vt:lpstr>
      <vt:lpstr>What is a P-value?</vt:lpstr>
      <vt:lpstr>T-test</vt:lpstr>
      <vt:lpstr>T-test</vt:lpstr>
      <vt:lpstr>ORA using the T-test</vt:lpstr>
      <vt:lpstr>ORA using the T-test</vt:lpstr>
      <vt:lpstr>Statistically Significant?</vt:lpstr>
      <vt:lpstr>Overview</vt:lpstr>
      <vt:lpstr>Fisher’s exact test</vt:lpstr>
      <vt:lpstr>Fisher’s exact test: the bread and butter of ORA a.k.a., the hypergeometric test</vt:lpstr>
      <vt:lpstr>Fisher’s exact test cont.</vt:lpstr>
      <vt:lpstr>What have we learned?</vt:lpstr>
      <vt:lpstr>Calculation for Fisher's Exact Test: An interactive calculation tool for Fisher's exact probability test for 2 x 2 tables</vt:lpstr>
      <vt:lpstr>Overview</vt:lpstr>
      <vt:lpstr>Break for lab #1</vt:lpstr>
      <vt:lpstr>Gene list A</vt:lpstr>
      <vt:lpstr>Gene List B</vt:lpstr>
      <vt:lpstr>PowerPoint Presentation</vt:lpstr>
      <vt:lpstr>DAVID, part 1  http://david.abcc.ncifcrf.gov/</vt:lpstr>
      <vt:lpstr>DAVID, part 2 http://david.abcc.ncifcrf.gov/</vt:lpstr>
      <vt:lpstr>DAVID Results</vt:lpstr>
      <vt:lpstr>ORA with gene rankings: overview</vt:lpstr>
      <vt:lpstr>Overview</vt:lpstr>
      <vt:lpstr>Reminder: ORA using the T-test</vt:lpstr>
      <vt:lpstr>Why can’t we use the T-test?</vt:lpstr>
      <vt:lpstr>Examples of inappropriate score distributions for T-tests</vt:lpstr>
      <vt:lpstr>Wilcoxon-Mann-Whitney (WMW) test aka Mann-Whitney U-test, Wilcoxon rank-sum test</vt:lpstr>
      <vt:lpstr>Wilcoxon-Mann-Whitney (WMW) test aka Mann-Whitney U-test, Wilcoxon rank-sum test</vt:lpstr>
      <vt:lpstr>WMW test details</vt:lpstr>
      <vt:lpstr>Kolmogorov-Smirnov (K-S) test</vt:lpstr>
      <vt:lpstr>Kolmogorov-Smirnov (K-S) test</vt:lpstr>
      <vt:lpstr>Kolmogorov-Smirnov (K-S) test</vt:lpstr>
      <vt:lpstr>WMW and K-S test caveats</vt:lpstr>
      <vt:lpstr>Proper tests for different distributions</vt:lpstr>
      <vt:lpstr>GSEA: Key Features</vt:lpstr>
      <vt:lpstr>PowerPoint Presentation</vt:lpstr>
      <vt:lpstr>Testing Gene-set Enrichment: GSEA (Gene-Set Enrichment Analysis)</vt:lpstr>
      <vt:lpstr>Testing Gene-set Enrichment: GSEA (Gene-Set Enrichment Analysis)</vt:lpstr>
      <vt:lpstr>What have we learned?</vt:lpstr>
      <vt:lpstr>Other common tests and distributions</vt:lpstr>
      <vt:lpstr>Overview</vt:lpstr>
      <vt:lpstr>Break for lab #2</vt:lpstr>
      <vt:lpstr>Overview</vt:lpstr>
      <vt:lpstr>Correcting for multiple testing: overview</vt:lpstr>
      <vt:lpstr>How to win the P-value lottery, part 1</vt:lpstr>
      <vt:lpstr>How to win the P-value lottery, part 2 Keep the gene list the same, evaluate different annotations</vt:lpstr>
      <vt:lpstr>ORA tests need correction</vt:lpstr>
      <vt:lpstr>Two types of multiple test corrections</vt:lpstr>
      <vt:lpstr>Controlling Family-Wise Error Rate using the Bonferroni correction</vt:lpstr>
      <vt:lpstr>Bonferroni correction caveats</vt:lpstr>
      <vt:lpstr>False discovery rate (FDR)</vt:lpstr>
      <vt:lpstr>Overview</vt:lpstr>
      <vt:lpstr>What have we learned</vt:lpstr>
      <vt:lpstr>Other Tools</vt:lpstr>
      <vt:lpstr>Questions?</vt:lpstr>
      <vt:lpstr>Benjamini-Hochberg (B-H) FDR</vt:lpstr>
      <vt:lpstr>Reducing multiple test correction stringency</vt:lpstr>
    </vt:vector>
  </TitlesOfParts>
  <Company>MSKCC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Workshops</dc:title>
  <dc:creator>Osmanbeyoglu, Hatice U./Sloan-Kettering Institute</dc:creator>
  <cp:lastModifiedBy>Osmanbeyoglu, Hatice U./Sloan-Kettering Institute</cp:lastModifiedBy>
  <cp:revision>26</cp:revision>
  <dcterms:created xsi:type="dcterms:W3CDTF">2016-05-06T17:41:15Z</dcterms:created>
  <dcterms:modified xsi:type="dcterms:W3CDTF">2016-05-09T14:14:19Z</dcterms:modified>
</cp:coreProperties>
</file>