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287" r:id="rId15"/>
    <p:sldId id="294" r:id="rId16"/>
    <p:sldId id="298" r:id="rId17"/>
    <p:sldId id="299" r:id="rId18"/>
    <p:sldId id="266" r:id="rId19"/>
    <p:sldId id="300" r:id="rId20"/>
    <p:sldId id="304" r:id="rId21"/>
    <p:sldId id="302" r:id="rId22"/>
    <p:sldId id="303" r:id="rId23"/>
    <p:sldId id="305" r:id="rId24"/>
    <p:sldId id="297" r:id="rId25"/>
    <p:sldId id="308" r:id="rId26"/>
    <p:sldId id="309" r:id="rId27"/>
    <p:sldId id="311" r:id="rId28"/>
    <p:sldId id="310" r:id="rId29"/>
    <p:sldId id="312" r:id="rId30"/>
    <p:sldId id="313" r:id="rId31"/>
    <p:sldId id="314" r:id="rId32"/>
    <p:sldId id="315" r:id="rId33"/>
    <p:sldId id="264" r:id="rId34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53C"/>
    <a:srgbClr val="D60093"/>
    <a:srgbClr val="00FF00"/>
    <a:srgbClr val="FA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86410" autoAdjust="0"/>
  </p:normalViewPr>
  <p:slideViewPr>
    <p:cSldViewPr>
      <p:cViewPr varScale="1">
        <p:scale>
          <a:sx n="76" d="100"/>
          <a:sy n="76" d="100"/>
        </p:scale>
        <p:origin x="51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94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Lukasik" userId="3f04fe17a25b1477" providerId="LiveId" clId="{03E279DF-9308-43B5-AC8C-CE8435737BD6}"/>
    <pc:docChg chg="modSld">
      <pc:chgData name="Szymon Lukasik" userId="3f04fe17a25b1477" providerId="LiveId" clId="{03E279DF-9308-43B5-AC8C-CE8435737BD6}" dt="2018-03-22T11:15:15.189" v="1894" actId="1035"/>
      <pc:docMkLst>
        <pc:docMk/>
      </pc:docMkLst>
      <pc:sldChg chg="modSp">
        <pc:chgData name="Szymon Lukasik" userId="3f04fe17a25b1477" providerId="LiveId" clId="{03E279DF-9308-43B5-AC8C-CE8435737BD6}" dt="2018-03-22T11:15:15.189" v="1894" actId="1035"/>
        <pc:sldMkLst>
          <pc:docMk/>
          <pc:sldMk cId="0" sldId="298"/>
        </pc:sldMkLst>
        <pc:spChg chg="mod">
          <ac:chgData name="Szymon Lukasik" userId="3f04fe17a25b1477" providerId="LiveId" clId="{03E279DF-9308-43B5-AC8C-CE8435737BD6}" dt="2018-03-22T11:15:12.643" v="1890" actId="20577"/>
          <ac:spMkLst>
            <pc:docMk/>
            <pc:sldMk cId="0" sldId="298"/>
            <ac:spMk id="6147" creationId="{00000000-0000-0000-0000-000000000000}"/>
          </ac:spMkLst>
        </pc:spChg>
        <pc:graphicFrameChg chg="mod">
          <ac:chgData name="Szymon Lukasik" userId="3f04fe17a25b1477" providerId="LiveId" clId="{03E279DF-9308-43B5-AC8C-CE8435737BD6}" dt="2018-03-22T11:15:15.189" v="1894" actId="1035"/>
          <ac:graphicFrameMkLst>
            <pc:docMk/>
            <pc:sldMk cId="0" sldId="298"/>
            <ac:graphicFrameMk id="2" creationId="{00000000-0000-0000-0000-000000000000}"/>
          </ac:graphicFrameMkLst>
        </pc:graphicFrameChg>
      </pc:sldChg>
      <pc:sldChg chg="modSp modAnim">
        <pc:chgData name="Szymon Lukasik" userId="3f04fe17a25b1477" providerId="LiveId" clId="{03E279DF-9308-43B5-AC8C-CE8435737BD6}" dt="2018-03-22T10:08:25.674" v="705" actId="20577"/>
        <pc:sldMkLst>
          <pc:docMk/>
          <pc:sldMk cId="601069560" sldId="321"/>
        </pc:sldMkLst>
        <pc:spChg chg="mod">
          <ac:chgData name="Szymon Lukasik" userId="3f04fe17a25b1477" providerId="LiveId" clId="{03E279DF-9308-43B5-AC8C-CE8435737BD6}" dt="2018-03-22T10:08:25.674" v="705" actId="20577"/>
          <ac:spMkLst>
            <pc:docMk/>
            <pc:sldMk cId="601069560" sldId="321"/>
            <ac:spMk id="6147" creationId="{00000000-0000-0000-0000-000000000000}"/>
          </ac:spMkLst>
        </pc:spChg>
      </pc:sldChg>
      <pc:sldChg chg="modSp modAnim">
        <pc:chgData name="Szymon Lukasik" userId="3f04fe17a25b1477" providerId="LiveId" clId="{03E279DF-9308-43B5-AC8C-CE8435737BD6}" dt="2018-03-22T10:11:11.406" v="1188" actId="20577"/>
        <pc:sldMkLst>
          <pc:docMk/>
          <pc:sldMk cId="413019432" sldId="322"/>
        </pc:sldMkLst>
        <pc:spChg chg="mod">
          <ac:chgData name="Szymon Lukasik" userId="3f04fe17a25b1477" providerId="LiveId" clId="{03E279DF-9308-43B5-AC8C-CE8435737BD6}" dt="2018-03-22T10:11:10.123" v="1187" actId="20577"/>
          <ac:spMkLst>
            <pc:docMk/>
            <pc:sldMk cId="413019432" sldId="322"/>
            <ac:spMk id="6147" creationId="{00000000-0000-0000-0000-000000000000}"/>
          </ac:spMkLst>
        </pc:spChg>
      </pc:sldChg>
      <pc:sldChg chg="modSp modAnim">
        <pc:chgData name="Szymon Lukasik" userId="3f04fe17a25b1477" providerId="LiveId" clId="{03E279DF-9308-43B5-AC8C-CE8435737BD6}" dt="2018-03-22T10:13:21.846" v="1483" actId="20577"/>
        <pc:sldMkLst>
          <pc:docMk/>
          <pc:sldMk cId="2124225576" sldId="325"/>
        </pc:sldMkLst>
        <pc:spChg chg="mod">
          <ac:chgData name="Szymon Lukasik" userId="3f04fe17a25b1477" providerId="LiveId" clId="{03E279DF-9308-43B5-AC8C-CE8435737BD6}" dt="2018-03-22T10:13:21.846" v="1483" actId="20577"/>
          <ac:spMkLst>
            <pc:docMk/>
            <pc:sldMk cId="2124225576" sldId="325"/>
            <ac:spMk id="6147" creationId="{00000000-0000-0000-0000-000000000000}"/>
          </ac:spMkLst>
        </pc:spChg>
      </pc:sldChg>
      <pc:sldChg chg="modSp">
        <pc:chgData name="Szymon Lukasik" userId="3f04fe17a25b1477" providerId="LiveId" clId="{03E279DF-9308-43B5-AC8C-CE8435737BD6}" dt="2018-03-22T10:15:31.974" v="1857"/>
        <pc:sldMkLst>
          <pc:docMk/>
          <pc:sldMk cId="2091108104" sldId="326"/>
        </pc:sldMkLst>
        <pc:spChg chg="mod">
          <ac:chgData name="Szymon Lukasik" userId="3f04fe17a25b1477" providerId="LiveId" clId="{03E279DF-9308-43B5-AC8C-CE8435737BD6}" dt="2018-03-22T10:15:30.301" v="1856" actId="20577"/>
          <ac:spMkLst>
            <pc:docMk/>
            <pc:sldMk cId="2091108104" sldId="326"/>
            <ac:spMk id="6147" creationId="{00000000-0000-0000-0000-000000000000}"/>
          </ac:spMkLst>
        </pc:spChg>
        <pc:graphicFrameChg chg="mod">
          <ac:chgData name="Szymon Lukasik" userId="3f04fe17a25b1477" providerId="LiveId" clId="{03E279DF-9308-43B5-AC8C-CE8435737BD6}" dt="2018-03-22T10:15:31.974" v="1857"/>
          <ac:graphicFrameMkLst>
            <pc:docMk/>
            <pc:sldMk cId="2091108104" sldId="326"/>
            <ac:graphicFrameMk id="2" creationId="{00000000-0000-0000-0000-000000000000}"/>
          </ac:graphicFrameMkLst>
        </pc:graphicFrameChg>
      </pc:sldChg>
      <pc:sldChg chg="modSp">
        <pc:chgData name="Szymon Lukasik" userId="3f04fe17a25b1477" providerId="LiveId" clId="{03E279DF-9308-43B5-AC8C-CE8435737BD6}" dt="2018-03-22T10:14:46.425" v="1753" actId="1035"/>
        <pc:sldMkLst>
          <pc:docMk/>
          <pc:sldMk cId="1684020773" sldId="327"/>
        </pc:sldMkLst>
        <pc:spChg chg="mod">
          <ac:chgData name="Szymon Lukasik" userId="3f04fe17a25b1477" providerId="LiveId" clId="{03E279DF-9308-43B5-AC8C-CE8435737BD6}" dt="2018-03-22T10:14:43.624" v="1748" actId="20577"/>
          <ac:spMkLst>
            <pc:docMk/>
            <pc:sldMk cId="1684020773" sldId="327"/>
            <ac:spMk id="6147" creationId="{00000000-0000-0000-0000-000000000000}"/>
          </ac:spMkLst>
        </pc:spChg>
        <pc:graphicFrameChg chg="mod">
          <ac:chgData name="Szymon Lukasik" userId="3f04fe17a25b1477" providerId="LiveId" clId="{03E279DF-9308-43B5-AC8C-CE8435737BD6}" dt="2018-03-22T10:14:13.773" v="1649" actId="1035"/>
          <ac:graphicFrameMkLst>
            <pc:docMk/>
            <pc:sldMk cId="1684020773" sldId="327"/>
            <ac:graphicFrameMk id="2" creationId="{00000000-0000-0000-0000-000000000000}"/>
          </ac:graphicFrameMkLst>
        </pc:graphicFrameChg>
        <pc:graphicFrameChg chg="mod">
          <ac:chgData name="Szymon Lukasik" userId="3f04fe17a25b1477" providerId="LiveId" clId="{03E279DF-9308-43B5-AC8C-CE8435737BD6}" dt="2018-03-22T10:14:46.425" v="1753" actId="1035"/>
          <ac:graphicFrameMkLst>
            <pc:docMk/>
            <pc:sldMk cId="1684020773" sldId="327"/>
            <ac:graphicFrameMk id="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F1CE65E2-1665-4319-A410-B885F090F335}" type="datetimeFigureOut">
              <a:rPr lang="pl-PL"/>
              <a:pPr>
                <a:defRPr/>
              </a:pPr>
              <a:t>22.03.2018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FBBDF10C-289F-4478-AF95-A20ADC958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401-2689-44D3-B439-995E2E44D596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FF48-8EDD-49A3-8C9C-35742B5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9AFFF-DEBC-42F9-BE31-808BDB8BA37D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18BC-7BF5-40E7-B2F8-2A1FFC5E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06376"/>
            <a:ext cx="2228850" cy="438785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06376"/>
            <a:ext cx="6521450" cy="43878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2366B-8D82-4447-AE2B-D4434F94F267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21B8-6848-468C-B29F-8D79CA74C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58CA-BCA6-426B-AB33-4BA638898830}" type="datetime1">
              <a:rPr lang="pl-PL" noProof="0" smtClean="0"/>
              <a:pPr>
                <a:defRPr/>
              </a:pPr>
              <a:t>22.03.2018</a:t>
            </a:fld>
            <a:endParaRPr lang="pl-PL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9D88-98CA-43AB-9485-2640D62F64F7}" type="slidenum">
              <a:rPr lang="pl-PL" noProof="0" smtClean="0"/>
              <a:pPr>
                <a:defRPr/>
              </a:pPr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F6DA-E37F-4DEA-84E7-3061F572EDA4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0600-1E3B-4B9F-9A6F-7BE6595E9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E061-311D-47F1-B60E-3CACBF50EC72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0352-DC3E-47AE-BA12-A43B7B53D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CD019-95FC-4F08-BABE-D3CC68019755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EC32-B4E8-4D94-99FD-8A0B29B6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D6176-D9A8-4516-93E9-45B47F174217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D107-2DB2-4015-AA2E-F585DA992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3C84D-681C-48E4-81FF-D6F448B2B2A9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014-63EF-44CB-910C-0581DDDA5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D72F-DCCC-42FB-AC51-E9BB607A5B55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BDAD4-46A7-4252-BB7A-DDDC09E3D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202C-87CC-4B33-BD2C-A0168558E8DA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65B0-33CB-4E73-AD1A-865124496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052C30-88AB-4C75-9F13-155C02E6519E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43ACB2-8101-480A-AE47-B83AEC4A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Data preprocessing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missing values, sample length reduction, normalization, outliers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>
          <a:xfrm>
            <a:off x="1470025" y="5357813"/>
            <a:ext cx="6934200" cy="666750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chemeClr val="bg1"/>
                </a:solidFill>
              </a:rPr>
              <a:t>Szymon </a:t>
            </a:r>
            <a:r>
              <a:rPr lang="en-AU" sz="2400" dirty="0" err="1">
                <a:solidFill>
                  <a:schemeClr val="bg1"/>
                </a:solidFill>
              </a:rPr>
              <a:t>Łukasik</a:t>
            </a:r>
            <a:endParaRPr lang="en-AU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AU" sz="1400" dirty="0">
                <a:solidFill>
                  <a:schemeClr val="bg1"/>
                </a:solidFill>
              </a:rPr>
              <a:t>Faculty of Physics and Applied Computer Science, AGH </a:t>
            </a:r>
            <a:r>
              <a:rPr lang="en-AU" sz="1400" dirty="0" err="1">
                <a:solidFill>
                  <a:schemeClr val="bg1"/>
                </a:solidFill>
              </a:rPr>
              <a:t>Kraków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example</a:t>
            </a:r>
            <a:r>
              <a:rPr lang="pl-PL" sz="3600" dirty="0"/>
              <a:t> (2)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2174056"/>
            <a:ext cx="6480720" cy="377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2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Normalization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12359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Task of normalization is equivalent to shifting and rescaling </a:t>
            </a:r>
            <a:r>
              <a:rPr lang="en-US" sz="2000" dirty="0" err="1"/>
              <a:t>vaues</a:t>
            </a:r>
            <a:r>
              <a:rPr lang="en-US" sz="2000" dirty="0"/>
              <a:t> of attributes to have their values at comparable level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r>
              <a:rPr lang="pl-PL" sz="2000" dirty="0" err="1"/>
              <a:t>Normaliza</a:t>
            </a:r>
            <a:r>
              <a:rPr lang="en-US" sz="2000" dirty="0" err="1"/>
              <a:t>tion</a:t>
            </a:r>
            <a:r>
              <a:rPr lang="en-US" sz="2000" dirty="0"/>
              <a:t> is typically done according to the formula: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en-US" sz="2000" dirty="0"/>
              <a:t>where</a:t>
            </a:r>
            <a:r>
              <a:rPr lang="pl-PL" sz="2000" dirty="0"/>
              <a:t> </a:t>
            </a:r>
            <a:r>
              <a:rPr lang="pl-PL" sz="2000" i="1" dirty="0" err="1"/>
              <a:t>a</a:t>
            </a:r>
            <a:r>
              <a:rPr lang="pl-PL" sz="2000" i="1" baseline="-25000" dirty="0" err="1"/>
              <a:t>k</a:t>
            </a:r>
            <a:r>
              <a:rPr lang="pl-PL" sz="2000" dirty="0"/>
              <a:t> </a:t>
            </a:r>
            <a:r>
              <a:rPr lang="en-US" sz="2000" dirty="0"/>
              <a:t>defines shifting coefficient and</a:t>
            </a:r>
            <a:r>
              <a:rPr lang="pl-PL" sz="2000" dirty="0"/>
              <a:t> </a:t>
            </a:r>
            <a:r>
              <a:rPr lang="pl-PL" sz="2000" i="1" dirty="0" err="1"/>
              <a:t>b</a:t>
            </a:r>
            <a:r>
              <a:rPr lang="pl-PL" sz="2000" i="1" baseline="-25000" dirty="0" err="1"/>
              <a:t>k</a:t>
            </a:r>
            <a:r>
              <a:rPr lang="pl-PL" sz="2000" dirty="0"/>
              <a:t> – </a:t>
            </a:r>
            <a:r>
              <a:rPr lang="en-US" sz="2000" dirty="0"/>
              <a:t>rescaling ratio for variable</a:t>
            </a:r>
            <a:r>
              <a:rPr lang="pl-PL" sz="2000" dirty="0"/>
              <a:t> </a:t>
            </a:r>
            <a:r>
              <a:rPr lang="pl-PL" sz="2000" i="1" dirty="0"/>
              <a:t>k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951584" y="3278435"/>
          <a:ext cx="365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kument" r:id="rId3" imgW="3719820" imgH="596626" progId="Word.Document.12">
                  <p:embed/>
                </p:oleObj>
              </mc:Choice>
              <mc:Fallback>
                <p:oleObj name="Dokument" r:id="rId3" imgW="3719820" imgH="596626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584" y="3278435"/>
                        <a:ext cx="365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2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Normalization</a:t>
            </a:r>
            <a:r>
              <a:rPr lang="pl-PL" sz="3600" dirty="0"/>
              <a:t> in </a:t>
            </a:r>
            <a:r>
              <a:rPr lang="pl-PL" sz="3600" dirty="0" err="1"/>
              <a:t>detail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39002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As a shifting coefficient the following could be used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2000" dirty="0"/>
              <a:t>For rescaling factor one could choose</a:t>
            </a:r>
            <a:r>
              <a:rPr lang="pl-PL" sz="2000" dirty="0"/>
              <a:t>:</a:t>
            </a:r>
          </a:p>
          <a:p>
            <a:pPr marL="536575" indent="-536575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37250"/>
              </p:ext>
            </p:extLst>
          </p:nvPr>
        </p:nvGraphicFramePr>
        <p:xfrm>
          <a:off x="769938" y="2270125"/>
          <a:ext cx="36004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3692653" imgH="2819446" progId="Word.Document.12">
                  <p:embed/>
                </p:oleObj>
              </mc:Choice>
              <mc:Fallback>
                <p:oleObj name="Document" r:id="rId3" imgW="3692653" imgH="2819446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270125"/>
                        <a:ext cx="36004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801246" y="5006280"/>
          <a:ext cx="3594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kument" r:id="rId5" imgW="3685418" imgH="2820023" progId="Word.Document.12">
                  <p:embed/>
                </p:oleObj>
              </mc:Choice>
              <mc:Fallback>
                <p:oleObj name="Dokument" r:id="rId5" imgW="3685418" imgH="2820023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46" y="5006280"/>
                        <a:ext cx="35941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Normalization</a:t>
            </a:r>
            <a:r>
              <a:rPr lang="pl-PL" sz="3600" dirty="0"/>
              <a:t> in </a:t>
            </a:r>
            <a:r>
              <a:rPr lang="pl-PL" sz="3600"/>
              <a:t>practice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The most common variant of normalization if standardization – shifting by mean value and rescaling by standard deviation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en-US" sz="2000" dirty="0"/>
              <a:t>To obtain attribute values in [0,1] range they can be normalized using the following formula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86139"/>
              </p:ext>
            </p:extLst>
          </p:nvPr>
        </p:nvGraphicFramePr>
        <p:xfrm>
          <a:off x="2727325" y="2708920"/>
          <a:ext cx="35623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kument" r:id="rId3" imgW="3660535" imgH="781339" progId="Word.Document.12">
                  <p:embed/>
                </p:oleObj>
              </mc:Choice>
              <mc:Fallback>
                <p:oleObj name="Dokument" r:id="rId3" imgW="3660535" imgH="781339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708920"/>
                        <a:ext cx="35623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89303"/>
              </p:ext>
            </p:extLst>
          </p:nvPr>
        </p:nvGraphicFramePr>
        <p:xfrm>
          <a:off x="2830810" y="4725144"/>
          <a:ext cx="3562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kument" r:id="rId5" imgW="3660535" imgH="781339" progId="Word.Document.12">
                  <p:embed/>
                </p:oleObj>
              </mc:Choice>
              <mc:Fallback>
                <p:oleObj name="Dokument" r:id="rId5" imgW="3660535" imgH="781339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810" y="4725144"/>
                        <a:ext cx="3562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0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„</a:t>
            </a:r>
            <a:r>
              <a:rPr lang="pl-PL" sz="2000" dirty="0" err="1"/>
              <a:t>Anormality</a:t>
            </a:r>
            <a:r>
              <a:rPr lang="pl-PL" sz="2000" dirty="0"/>
              <a:t>” in data science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understood</a:t>
            </a:r>
            <a:r>
              <a:rPr lang="pl-PL" sz="2000" dirty="0"/>
              <a:t> as not </a:t>
            </a:r>
            <a:r>
              <a:rPr lang="pl-PL" sz="2000" dirty="0" err="1"/>
              <a:t>typival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of one </a:t>
            </a:r>
            <a:r>
              <a:rPr lang="pl-PL" sz="2000" dirty="0" err="1"/>
              <a:t>variable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”</a:t>
            </a:r>
            <a:r>
              <a:rPr lang="pl-PL" sz="2000" dirty="0" err="1"/>
              <a:t>strange</a:t>
            </a:r>
            <a:r>
              <a:rPr lang="pl-PL" sz="2000" dirty="0"/>
              <a:t>” </a:t>
            </a:r>
            <a:r>
              <a:rPr lang="pl-PL" sz="2000" dirty="0" err="1"/>
              <a:t>combination</a:t>
            </a:r>
            <a:r>
              <a:rPr lang="pl-PL" sz="2000" dirty="0"/>
              <a:t> of </a:t>
            </a:r>
            <a:r>
              <a:rPr lang="pl-PL" sz="2000" dirty="0" err="1"/>
              <a:t>few</a:t>
            </a:r>
            <a:r>
              <a:rPr lang="pl-PL" sz="2000" dirty="0"/>
              <a:t> </a:t>
            </a:r>
            <a:r>
              <a:rPr lang="pl-PL" sz="2000" dirty="0" err="1"/>
              <a:t>features</a:t>
            </a:r>
            <a:r>
              <a:rPr lang="pl-PL" sz="2000" dirty="0"/>
              <a:t>’ </a:t>
            </a:r>
            <a:r>
              <a:rPr lang="pl-PL" sz="2000" dirty="0" err="1"/>
              <a:t>values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r>
              <a:rPr lang="pl-PL" sz="2000" dirty="0" err="1"/>
              <a:t>Atypical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could</a:t>
            </a:r>
            <a:r>
              <a:rPr lang="pl-PL" sz="2000" dirty="0"/>
              <a:t> </a:t>
            </a:r>
            <a:r>
              <a:rPr lang="pl-PL" sz="2000" dirty="0" err="1"/>
              <a:t>represent</a:t>
            </a:r>
            <a:r>
              <a:rPr lang="pl-PL" sz="2000" dirty="0"/>
              <a:t>:</a:t>
            </a:r>
          </a:p>
          <a:p>
            <a:pPr marL="441325" indent="-441325" eaLnBrk="1" hangingPunct="1"/>
            <a:r>
              <a:rPr lang="pl-PL" sz="2000" dirty="0" err="1"/>
              <a:t>Errors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missing </a:t>
            </a:r>
            <a:r>
              <a:rPr lang="pl-PL" sz="2000" dirty="0" err="1"/>
              <a:t>values</a:t>
            </a:r>
            <a:endParaRPr lang="pl-PL" sz="2000" dirty="0"/>
          </a:p>
          <a:p>
            <a:pPr marL="441325" indent="-441325" eaLnBrk="1" hangingPunct="1"/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representing</a:t>
            </a:r>
            <a:r>
              <a:rPr lang="pl-PL" sz="2000" dirty="0"/>
              <a:t> „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nuggets</a:t>
            </a:r>
            <a:r>
              <a:rPr lang="pl-PL" sz="2000" dirty="0"/>
              <a:t>”</a:t>
            </a:r>
          </a:p>
          <a:p>
            <a:pPr marL="0" indent="0" eaLnBrk="1" hangingPunct="1">
              <a:buFontTx/>
              <a:buChar char="-"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Methods</a:t>
            </a:r>
            <a:r>
              <a:rPr lang="pl-PL" sz="2000" dirty="0"/>
              <a:t> of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pPr marL="441325" indent="-441325" eaLnBrk="1" hangingPunct="1"/>
            <a:r>
              <a:rPr lang="pl-PL" sz="2000" dirty="0" err="1"/>
              <a:t>Univariate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r>
              <a:rPr lang="pl-PL" sz="2000" dirty="0"/>
              <a:t> </a:t>
            </a:r>
          </a:p>
          <a:p>
            <a:pPr marL="441325" indent="-441325" eaLnBrk="1" hangingPunct="1"/>
            <a:r>
              <a:rPr lang="pl-PL" sz="2000" dirty="0" err="1"/>
              <a:t>Multivariate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Univariate</a:t>
            </a:r>
            <a:r>
              <a:rPr lang="pl-PL" sz="3600" dirty="0"/>
              <a:t> </a:t>
            </a:r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introduction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12359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Most of one-</a:t>
            </a:r>
            <a:r>
              <a:rPr lang="pl-PL" sz="2000" dirty="0" err="1"/>
              <a:t>dimensional</a:t>
            </a:r>
            <a:r>
              <a:rPr lang="pl-PL" sz="2000" dirty="0"/>
              <a:t> </a:t>
            </a:r>
            <a:r>
              <a:rPr lang="pl-PL" sz="2000" dirty="0" err="1"/>
              <a:t>methods</a:t>
            </a:r>
            <a:r>
              <a:rPr lang="pl-PL" sz="2000" dirty="0"/>
              <a:t> of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r>
              <a:rPr lang="pl-PL" sz="2000" dirty="0"/>
              <a:t> </a:t>
            </a:r>
            <a:r>
              <a:rPr lang="pl-PL" sz="2000" dirty="0" err="1"/>
              <a:t>finds</a:t>
            </a:r>
            <a:r>
              <a:rPr lang="pl-PL" sz="2000" dirty="0"/>
              <a:t> </a:t>
            </a:r>
            <a:r>
              <a:rPr lang="pl-PL" sz="2000" dirty="0" err="1"/>
              <a:t>anormal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r>
              <a:rPr lang="pl-PL" sz="2000" dirty="0"/>
              <a:t> of </a:t>
            </a:r>
            <a:r>
              <a:rPr lang="pl-PL" sz="2000" dirty="0" err="1"/>
              <a:t>distance</a:t>
            </a:r>
            <a:r>
              <a:rPr lang="pl-PL" sz="2000" dirty="0"/>
              <a:t> from the point of </a:t>
            </a:r>
            <a:r>
              <a:rPr lang="pl-PL" sz="2000" dirty="0" err="1"/>
              <a:t>reference</a:t>
            </a:r>
            <a:r>
              <a:rPr lang="pl-PL" sz="2000" dirty="0"/>
              <a:t>. It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represented</a:t>
            </a:r>
            <a:r>
              <a:rPr lang="pl-PL" sz="2000" dirty="0"/>
              <a:t> by the </a:t>
            </a:r>
            <a:r>
              <a:rPr lang="pl-PL" sz="2000" dirty="0" err="1"/>
              <a:t>following</a:t>
            </a:r>
            <a:r>
              <a:rPr lang="pl-PL" sz="2000" dirty="0"/>
              <a:t> </a:t>
            </a:r>
            <a:r>
              <a:rPr lang="pl-PL" sz="2000" dirty="0" err="1"/>
              <a:t>rule</a:t>
            </a:r>
            <a:r>
              <a:rPr lang="pl-PL" sz="2000" dirty="0"/>
              <a:t>/</a:t>
            </a:r>
            <a:r>
              <a:rPr lang="pl-PL" sz="2000" dirty="0" err="1"/>
              <a:t>equation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where</a:t>
            </a:r>
            <a:r>
              <a:rPr lang="pl-PL" sz="2000" dirty="0"/>
              <a:t> n(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represents</a:t>
            </a:r>
            <a:r>
              <a:rPr lang="pl-PL" sz="2000" dirty="0"/>
              <a:t> </a:t>
            </a:r>
            <a:r>
              <a:rPr lang="pl-PL" sz="2000" dirty="0" err="1"/>
              <a:t>reference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of </a:t>
            </a:r>
            <a:r>
              <a:rPr lang="pl-PL" sz="2000" dirty="0" err="1"/>
              <a:t>feature</a:t>
            </a:r>
            <a:r>
              <a:rPr lang="pl-PL" sz="2000" dirty="0"/>
              <a:t> 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 </a:t>
            </a:r>
            <a:r>
              <a:rPr lang="pl-PL" sz="2000" dirty="0" err="1"/>
              <a:t>while</a:t>
            </a:r>
            <a:r>
              <a:rPr lang="pl-PL" sz="2000" dirty="0"/>
              <a:t> r(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typical</a:t>
            </a:r>
            <a:r>
              <a:rPr lang="pl-PL" sz="2000" dirty="0"/>
              <a:t> </a:t>
            </a:r>
            <a:r>
              <a:rPr lang="pl-PL" sz="2000" dirty="0" err="1"/>
              <a:t>spread</a:t>
            </a:r>
            <a:r>
              <a:rPr lang="pl-PL" sz="2000" dirty="0"/>
              <a:t> of </a:t>
            </a:r>
            <a:r>
              <a:rPr lang="pl-PL" sz="2000" dirty="0" err="1"/>
              <a:t>values</a:t>
            </a:r>
            <a:r>
              <a:rPr lang="pl-PL" sz="2000" dirty="0"/>
              <a:t> </a:t>
            </a:r>
            <a:r>
              <a:rPr lang="pl-PL" sz="2000" dirty="0" err="1"/>
              <a:t>around</a:t>
            </a:r>
            <a:r>
              <a:rPr lang="pl-PL" sz="2000" dirty="0"/>
              <a:t> the </a:t>
            </a:r>
            <a:r>
              <a:rPr lang="pl-PL" sz="2000" dirty="0" err="1"/>
              <a:t>reference</a:t>
            </a:r>
            <a:r>
              <a:rPr lang="pl-PL" sz="2000" dirty="0"/>
              <a:t> point. Value of </a:t>
            </a:r>
            <a:r>
              <a:rPr lang="pl-PL" sz="2000" i="1" dirty="0"/>
              <a:t>t </a:t>
            </a:r>
            <a:r>
              <a:rPr lang="pl-PL" sz="2000" dirty="0" err="1"/>
              <a:t>indicates</a:t>
            </a:r>
            <a:r>
              <a:rPr lang="pl-PL" sz="2000" dirty="0"/>
              <a:t> </a:t>
            </a:r>
            <a:r>
              <a:rPr lang="pl-PL" sz="2000" dirty="0" err="1"/>
              <a:t>sensitivity</a:t>
            </a:r>
            <a:r>
              <a:rPr lang="pl-PL" sz="2000" dirty="0"/>
              <a:t> of the </a:t>
            </a:r>
            <a:r>
              <a:rPr lang="pl-PL" sz="2000" dirty="0" err="1"/>
              <a:t>algorithm</a:t>
            </a:r>
            <a:r>
              <a:rPr lang="pl-PL" sz="2000" dirty="0"/>
              <a:t>.</a:t>
            </a:r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26190"/>
              </p:ext>
            </p:extLst>
          </p:nvPr>
        </p:nvGraphicFramePr>
        <p:xfrm>
          <a:off x="1352550" y="3449638"/>
          <a:ext cx="73072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449638"/>
                        <a:ext cx="73072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Univariate</a:t>
            </a:r>
            <a:r>
              <a:rPr lang="pl-PL" sz="3600" dirty="0"/>
              <a:t> </a:t>
            </a:r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r>
              <a:rPr lang="pl-PL" sz="3600" dirty="0"/>
              <a:t> – 3 </a:t>
            </a:r>
            <a:r>
              <a:rPr lang="pl-PL" sz="3600" dirty="0" err="1"/>
              <a:t>strategies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12359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Three most common strategies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First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known</a:t>
            </a:r>
            <a:r>
              <a:rPr lang="pl-PL" sz="2000" dirty="0"/>
              <a:t> as 3-sigma, </a:t>
            </a:r>
            <a:r>
              <a:rPr lang="pl-PL" sz="2000" dirty="0" err="1"/>
              <a:t>second</a:t>
            </a:r>
            <a:r>
              <a:rPr lang="pl-PL" sz="2000" dirty="0"/>
              <a:t> – Hampel </a:t>
            </a:r>
            <a:r>
              <a:rPr lang="pl-PL" sz="2000" dirty="0" err="1"/>
              <a:t>coefficient</a:t>
            </a:r>
            <a:r>
              <a:rPr lang="pl-PL" sz="2000" dirty="0"/>
              <a:t>, third – </a:t>
            </a:r>
            <a:r>
              <a:rPr lang="pl-PL" sz="2000" dirty="0" err="1"/>
              <a:t>boxplot</a:t>
            </a:r>
            <a:r>
              <a:rPr lang="pl-PL" sz="2000" dirty="0"/>
              <a:t>, with m(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being</a:t>
            </a:r>
            <a:r>
              <a:rPr lang="pl-PL" sz="2000" dirty="0"/>
              <a:t> a median 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, S(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representing</a:t>
            </a:r>
            <a:r>
              <a:rPr lang="pl-PL" sz="2000" dirty="0"/>
              <a:t> a term </a:t>
            </a:r>
            <a:r>
              <a:rPr lang="pl-PL" sz="2000" dirty="0" err="1"/>
              <a:t>called</a:t>
            </a:r>
            <a:r>
              <a:rPr lang="pl-PL" sz="2000" dirty="0"/>
              <a:t> MAD - median </a:t>
            </a:r>
            <a:r>
              <a:rPr lang="pl-PL" sz="2000" dirty="0" err="1"/>
              <a:t>absolute</a:t>
            </a:r>
            <a:r>
              <a:rPr lang="pl-PL" sz="2000" dirty="0"/>
              <a:t> </a:t>
            </a:r>
            <a:r>
              <a:rPr lang="pl-PL" sz="2000" dirty="0" err="1"/>
              <a:t>deviation</a:t>
            </a:r>
            <a:r>
              <a:rPr lang="pl-PL" sz="2000" dirty="0"/>
              <a:t>, and Q(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being</a:t>
            </a:r>
            <a:r>
              <a:rPr lang="pl-PL" sz="2000" dirty="0"/>
              <a:t> </a:t>
            </a:r>
            <a:r>
              <a:rPr lang="pl-PL" sz="2000" dirty="0" err="1"/>
              <a:t>interquartile</a:t>
            </a:r>
            <a:r>
              <a:rPr lang="pl-PL" sz="2000" dirty="0"/>
              <a:t> </a:t>
            </a:r>
            <a:r>
              <a:rPr lang="pl-PL" sz="2000" dirty="0" err="1"/>
              <a:t>range</a:t>
            </a:r>
            <a:r>
              <a:rPr lang="pl-PL" sz="2000" dirty="0"/>
              <a:t>. </a:t>
            </a:r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65609"/>
              </p:ext>
            </p:extLst>
          </p:nvPr>
        </p:nvGraphicFramePr>
        <p:xfrm>
          <a:off x="773113" y="2492896"/>
          <a:ext cx="72993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kument" r:id="rId3" imgW="7436009" imgH="1727588" progId="Word.Document.12">
                  <p:embed/>
                </p:oleObj>
              </mc:Choice>
              <mc:Fallback>
                <p:oleObj name="Dokument" r:id="rId3" imgW="7436009" imgH="1727588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492896"/>
                        <a:ext cx="729932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772816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For 3-sigma (</a:t>
            </a:r>
            <a:r>
              <a:rPr lang="pl-PL" sz="2000" i="1" dirty="0"/>
              <a:t>t=3</a:t>
            </a:r>
            <a:r>
              <a:rPr lang="pl-PL" sz="2000" dirty="0"/>
              <a:t>)</a:t>
            </a:r>
            <a:r>
              <a:rPr lang="pl-PL" sz="2000" i="1" dirty="0"/>
              <a:t> </a:t>
            </a: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situated</a:t>
            </a:r>
            <a:r>
              <a:rPr lang="pl-PL" sz="2000" dirty="0"/>
              <a:t> </a:t>
            </a:r>
            <a:r>
              <a:rPr lang="pl-PL" sz="2000" dirty="0" err="1"/>
              <a:t>over</a:t>
            </a:r>
            <a:r>
              <a:rPr lang="pl-PL" sz="2000" dirty="0"/>
              <a:t> 3 standard </a:t>
            </a:r>
            <a:r>
              <a:rPr lang="pl-PL" sz="2000" dirty="0" err="1"/>
              <a:t>deviations</a:t>
            </a:r>
            <a:r>
              <a:rPr lang="pl-PL" sz="2000" dirty="0"/>
              <a:t> from the </a:t>
            </a:r>
            <a:r>
              <a:rPr lang="pl-PL" sz="2000" dirty="0" err="1"/>
              <a:t>average</a:t>
            </a:r>
            <a:r>
              <a:rPr lang="pl-PL" sz="2000" dirty="0"/>
              <a:t>. </a:t>
            </a:r>
            <a:r>
              <a:rPr lang="pl-PL" sz="2000" dirty="0" err="1"/>
              <a:t>Assuming</a:t>
            </a:r>
            <a:r>
              <a:rPr lang="pl-PL" sz="2000" dirty="0"/>
              <a:t> </a:t>
            </a:r>
            <a:r>
              <a:rPr lang="pl-PL" sz="2000" dirty="0" err="1"/>
              <a:t>normal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r>
              <a:rPr lang="pl-PL" sz="2000" dirty="0"/>
              <a:t> of data </a:t>
            </a:r>
            <a:r>
              <a:rPr lang="pl-PL" sz="2000" dirty="0" err="1"/>
              <a:t>observing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characterized</a:t>
            </a:r>
            <a:r>
              <a:rPr lang="pl-PL" sz="2000" dirty="0"/>
              <a:t> by </a:t>
            </a:r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low</a:t>
            </a:r>
            <a:r>
              <a:rPr lang="pl-PL" sz="2000" dirty="0"/>
              <a:t> (0.3%) </a:t>
            </a:r>
            <a:r>
              <a:rPr lang="pl-PL" sz="2000" dirty="0" err="1"/>
              <a:t>probability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u="sng" dirty="0" err="1"/>
              <a:t>Main</a:t>
            </a:r>
            <a:r>
              <a:rPr lang="pl-PL" sz="2000" u="sng" dirty="0"/>
              <a:t> </a:t>
            </a:r>
            <a:r>
              <a:rPr lang="pl-PL" sz="2000" u="sng" dirty="0" err="1"/>
              <a:t>drawback</a:t>
            </a:r>
            <a:r>
              <a:rPr lang="pl-PL" sz="2000" u="sng" dirty="0"/>
              <a:t>:</a:t>
            </a:r>
            <a:r>
              <a:rPr lang="pl-PL" sz="2000" dirty="0"/>
              <a:t> </a:t>
            </a:r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susceptible</a:t>
            </a:r>
            <a:r>
              <a:rPr lang="pl-PL" sz="2000" dirty="0"/>
              <a:t> for the </a:t>
            </a:r>
            <a:r>
              <a:rPr lang="pl-PL" sz="2000" dirty="0" err="1"/>
              <a:t>masking</a:t>
            </a:r>
            <a:r>
              <a:rPr lang="pl-PL" sz="2000" dirty="0"/>
              <a:t> problem (of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by the same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). In </a:t>
            </a:r>
            <a:r>
              <a:rPr lang="pl-PL" sz="2000" dirty="0" err="1"/>
              <a:t>consequence</a:t>
            </a:r>
            <a:r>
              <a:rPr lang="pl-PL" sz="2000" dirty="0"/>
              <a:t>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able</a:t>
            </a:r>
            <a:r>
              <a:rPr lang="pl-PL" sz="2000" dirty="0"/>
              <a:t> to </a:t>
            </a:r>
            <a:r>
              <a:rPr lang="pl-PL" sz="2000" dirty="0" err="1"/>
              <a:t>distinguish</a:t>
            </a:r>
            <a:r>
              <a:rPr lang="pl-PL" sz="2000" dirty="0"/>
              <a:t> single </a:t>
            </a:r>
            <a:r>
              <a:rPr lang="pl-PL" sz="2000" dirty="0" err="1"/>
              <a:t>outlier</a:t>
            </a:r>
            <a:r>
              <a:rPr lang="pl-PL" sz="2000" dirty="0"/>
              <a:t>, </a:t>
            </a:r>
            <a:r>
              <a:rPr lang="pl-PL" sz="2000" dirty="0" err="1"/>
              <a:t>even</a:t>
            </a:r>
            <a:r>
              <a:rPr lang="pl-PL" sz="2000" dirty="0"/>
              <a:t> </a:t>
            </a:r>
            <a:r>
              <a:rPr lang="pl-PL" sz="2000" dirty="0" err="1"/>
              <a:t>situated</a:t>
            </a:r>
            <a:r>
              <a:rPr lang="pl-PL" sz="2000" dirty="0"/>
              <a:t> </a:t>
            </a:r>
            <a:r>
              <a:rPr lang="pl-PL" sz="2000" dirty="0" err="1"/>
              <a:t>very</a:t>
            </a:r>
            <a:r>
              <a:rPr lang="pl-PL" sz="2000" dirty="0"/>
              <a:t> far, for 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sizes</a:t>
            </a:r>
            <a:r>
              <a:rPr lang="pl-PL" sz="2000" dirty="0"/>
              <a:t> &lt; 10!</a:t>
            </a:r>
            <a:endParaRPr lang="en-US" sz="2000" dirty="0"/>
          </a:p>
          <a:p>
            <a:pPr marL="0" indent="0" eaLnBrk="1" hangingPunct="1">
              <a:buNone/>
            </a:pPr>
            <a:r>
              <a:rPr lang="en-US" sz="2000" u="sng" dirty="0"/>
              <a:t>In general:</a:t>
            </a:r>
            <a:r>
              <a:rPr lang="en-US" sz="2000" dirty="0"/>
              <a:t> masking – too few outliers, swamping – too many outliers…</a:t>
            </a: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4751"/>
              </p:ext>
            </p:extLst>
          </p:nvPr>
        </p:nvGraphicFramePr>
        <p:xfrm>
          <a:off x="1133475" y="3181350"/>
          <a:ext cx="73056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181350"/>
                        <a:ext cx="73056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 - </a:t>
            </a:r>
            <a:r>
              <a:rPr lang="pl-PL" sz="3600" dirty="0" err="1"/>
              <a:t>illustration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pic>
        <p:nvPicPr>
          <p:cNvPr id="593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2000250"/>
            <a:ext cx="7776864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II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Hampel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median as a </a:t>
            </a:r>
            <a:r>
              <a:rPr lang="pl-PL" sz="2000" dirty="0" err="1"/>
              <a:t>measure</a:t>
            </a:r>
            <a:r>
              <a:rPr lang="pl-PL" sz="2000" dirty="0"/>
              <a:t> of central </a:t>
            </a:r>
            <a:r>
              <a:rPr lang="pl-PL" sz="2000" dirty="0" err="1"/>
              <a:t>tendency</a:t>
            </a:r>
            <a:r>
              <a:rPr lang="pl-PL" sz="2000" dirty="0"/>
              <a:t> with MAD </a:t>
            </a:r>
            <a:r>
              <a:rPr lang="pl-PL" sz="2000" dirty="0" err="1"/>
              <a:t>being</a:t>
            </a:r>
            <a:r>
              <a:rPr lang="pl-PL" sz="2000" dirty="0"/>
              <a:t> </a:t>
            </a:r>
            <a:r>
              <a:rPr lang="pl-PL" sz="2000" dirty="0" err="1"/>
              <a:t>used</a:t>
            </a:r>
            <a:r>
              <a:rPr lang="pl-PL" sz="2000" dirty="0"/>
              <a:t> as a </a:t>
            </a:r>
            <a:r>
              <a:rPr lang="pl-PL" sz="2000" dirty="0" err="1"/>
              <a:t>spread</a:t>
            </a:r>
            <a:r>
              <a:rPr lang="pl-PL" sz="2000" dirty="0"/>
              <a:t> </a:t>
            </a:r>
            <a:r>
              <a:rPr lang="pl-PL" sz="2000" dirty="0" err="1"/>
              <a:t>factor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while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Properties</a:t>
            </a:r>
            <a:r>
              <a:rPr lang="pl-PL" sz="2000" dirty="0"/>
              <a:t>: in </a:t>
            </a:r>
            <a:r>
              <a:rPr lang="pl-PL" sz="2000" dirty="0" err="1"/>
              <a:t>essences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effective</a:t>
            </a:r>
            <a:r>
              <a:rPr lang="pl-PL" sz="2000" dirty="0"/>
              <a:t>, </a:t>
            </a:r>
            <a:r>
              <a:rPr lang="pl-PL" sz="2000" dirty="0" err="1"/>
              <a:t>however</a:t>
            </a:r>
            <a:r>
              <a:rPr lang="pl-PL" sz="2000" dirty="0"/>
              <a:t> </a:t>
            </a:r>
            <a:r>
              <a:rPr lang="pl-PL" sz="2000" dirty="0" err="1"/>
              <a:t>frequently</a:t>
            </a:r>
            <a:r>
              <a:rPr lang="pl-PL" sz="2000" dirty="0"/>
              <a:t> </a:t>
            </a:r>
            <a:r>
              <a:rPr lang="pl-PL" sz="2000" dirty="0" err="1"/>
              <a:t>too</a:t>
            </a:r>
            <a:r>
              <a:rPr lang="pl-PL" sz="2000" dirty="0"/>
              <a:t> </a:t>
            </a:r>
            <a:r>
              <a:rPr lang="pl-PL" sz="2000" dirty="0" err="1"/>
              <a:t>aggressive</a:t>
            </a:r>
            <a:r>
              <a:rPr lang="pl-PL" sz="2000" dirty="0"/>
              <a:t> in </a:t>
            </a:r>
            <a:r>
              <a:rPr lang="pl-PL" sz="2000" dirty="0" err="1"/>
              <a:t>classifying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as </a:t>
            </a:r>
            <a:r>
              <a:rPr lang="pl-PL" sz="2000" dirty="0" err="1"/>
              <a:t>outliers</a:t>
            </a:r>
            <a:r>
              <a:rPr lang="pl-PL" sz="2000" dirty="0"/>
              <a:t>. </a:t>
            </a:r>
            <a:r>
              <a:rPr lang="pl-PL" sz="2000" dirty="0" err="1"/>
              <a:t>If</a:t>
            </a:r>
            <a:r>
              <a:rPr lang="pl-PL" sz="2000" dirty="0"/>
              <a:t> most of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close</a:t>
            </a:r>
            <a:r>
              <a:rPr lang="pl-PL" sz="2000" dirty="0"/>
              <a:t> to </a:t>
            </a:r>
            <a:r>
              <a:rPr lang="pl-PL" sz="2000" dirty="0" err="1"/>
              <a:t>each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of S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equal</a:t>
            </a:r>
            <a:r>
              <a:rPr lang="pl-PL" sz="2000" dirty="0"/>
              <a:t> to 0.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901"/>
              </p:ext>
            </p:extLst>
          </p:nvPr>
        </p:nvGraphicFramePr>
        <p:xfrm>
          <a:off x="1133475" y="2808288"/>
          <a:ext cx="73056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08288"/>
                        <a:ext cx="73056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038051" y="3892848"/>
          <a:ext cx="7299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kument" r:id="rId5" imgW="7473815" imgH="1015956" progId="Word.Document.12">
                  <p:embed/>
                </p:oleObj>
              </mc:Choice>
              <mc:Fallback>
                <p:oleObj name="Dokument" r:id="rId5" imgW="7473815" imgH="1015956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051" y="3892848"/>
                        <a:ext cx="7299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058198"/>
              </p:ext>
            </p:extLst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V. 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aśnienie w chmurce 7"/>
          <p:cNvSpPr/>
          <p:nvPr/>
        </p:nvSpPr>
        <p:spPr>
          <a:xfrm>
            <a:off x="3881430" y="3357562"/>
            <a:ext cx="2376264" cy="12961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 can do?</a:t>
            </a:r>
            <a:endParaRPr lang="pl-PL" dirty="0"/>
          </a:p>
        </p:txBody>
      </p:sp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Missing values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2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1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III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Quartile</a:t>
            </a:r>
            <a:r>
              <a:rPr lang="pl-PL" sz="2000" dirty="0"/>
              <a:t>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median as a central </a:t>
            </a:r>
            <a:r>
              <a:rPr lang="pl-PL" sz="2000" dirty="0" err="1"/>
              <a:t>tendency</a:t>
            </a:r>
            <a:r>
              <a:rPr lang="pl-PL" sz="2000" dirty="0"/>
              <a:t> </a:t>
            </a:r>
            <a:r>
              <a:rPr lang="pl-PL" sz="2000" dirty="0" err="1"/>
              <a:t>measure</a:t>
            </a:r>
            <a:r>
              <a:rPr lang="pl-PL" sz="2000" dirty="0"/>
              <a:t> and </a:t>
            </a:r>
            <a:r>
              <a:rPr lang="pl-PL" sz="2000" dirty="0" err="1"/>
              <a:t>interquartile</a:t>
            </a:r>
            <a:r>
              <a:rPr lang="pl-PL" sz="2000" dirty="0"/>
              <a:t> </a:t>
            </a:r>
            <a:r>
              <a:rPr lang="pl-PL" sz="2000" dirty="0" err="1"/>
              <a:t>range</a:t>
            </a:r>
            <a:r>
              <a:rPr lang="pl-PL" sz="2000" dirty="0"/>
              <a:t> as a </a:t>
            </a:r>
            <a:r>
              <a:rPr lang="pl-PL" sz="2000" dirty="0" err="1"/>
              <a:t>measure</a:t>
            </a:r>
            <a:r>
              <a:rPr lang="pl-PL" sz="2000" dirty="0"/>
              <a:t> of </a:t>
            </a:r>
            <a:r>
              <a:rPr lang="pl-PL" sz="2000" dirty="0" err="1"/>
              <a:t>spread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while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Properties</a:t>
            </a:r>
            <a:r>
              <a:rPr lang="pl-PL" sz="2000" dirty="0"/>
              <a:t>: </a:t>
            </a:r>
            <a:r>
              <a:rPr lang="pl-PL" sz="2000" dirty="0" err="1"/>
              <a:t>quite</a:t>
            </a:r>
            <a:r>
              <a:rPr lang="pl-PL" sz="2000" dirty="0"/>
              <a:t> </a:t>
            </a:r>
            <a:r>
              <a:rPr lang="pl-PL" sz="2000" dirty="0" err="1"/>
              <a:t>effective</a:t>
            </a:r>
            <a:r>
              <a:rPr lang="pl-PL" sz="2000" dirty="0"/>
              <a:t>,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modified</a:t>
            </a:r>
            <a:r>
              <a:rPr lang="pl-PL" sz="2000" dirty="0"/>
              <a:t> to </a:t>
            </a:r>
            <a:r>
              <a:rPr lang="pl-PL" sz="2000" dirty="0" err="1"/>
              <a:t>detect</a:t>
            </a:r>
            <a:r>
              <a:rPr lang="pl-PL" sz="2000" dirty="0"/>
              <a:t> </a:t>
            </a:r>
            <a:r>
              <a:rPr lang="pl-PL" sz="2000" dirty="0" err="1"/>
              <a:t>outliers</a:t>
            </a:r>
            <a:r>
              <a:rPr lang="pl-PL" sz="2000" dirty="0"/>
              <a:t> for </a:t>
            </a:r>
            <a:r>
              <a:rPr lang="pl-PL" sz="2000" dirty="0" err="1"/>
              <a:t>assymetric</a:t>
            </a:r>
            <a:r>
              <a:rPr lang="pl-PL" sz="2000" dirty="0"/>
              <a:t> </a:t>
            </a:r>
            <a:r>
              <a:rPr lang="pl-PL" sz="2000" dirty="0" err="1"/>
              <a:t>distributions</a:t>
            </a:r>
            <a:r>
              <a:rPr lang="pl-PL" sz="2000" dirty="0"/>
              <a:t>. </a:t>
            </a:r>
            <a:endParaRPr lang="en-US" sz="2000" dirty="0"/>
          </a:p>
          <a:p>
            <a:pPr marL="0" indent="0" eaLnBrk="1" hangingPunct="1">
              <a:buNone/>
            </a:pPr>
            <a:r>
              <a:rPr lang="en-US" sz="2000" u="sng" dirty="0"/>
              <a:t>If used in a form of a plot</a:t>
            </a:r>
            <a:r>
              <a:rPr lang="en-US" sz="2000" dirty="0"/>
              <a:t>: symmetric boxplot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16986"/>
              </p:ext>
            </p:extLst>
          </p:nvPr>
        </p:nvGraphicFramePr>
        <p:xfrm>
          <a:off x="1133475" y="2808288"/>
          <a:ext cx="73072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08288"/>
                        <a:ext cx="73072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2560" y="3964856"/>
          <a:ext cx="7299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kument" r:id="rId5" imgW="7472918" imgH="1016101" progId="Word.Document.12">
                  <p:embed/>
                </p:oleObj>
              </mc:Choice>
              <mc:Fallback>
                <p:oleObj name="Dokument" r:id="rId5" imgW="7472918" imgH="1016101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3964856"/>
                        <a:ext cx="7299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 1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2000250"/>
            <a:ext cx="7848872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 2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1949350"/>
            <a:ext cx="799288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Multivariate</a:t>
            </a:r>
            <a:r>
              <a:rPr lang="pl-PL" sz="3600" dirty="0"/>
              <a:t> </a:t>
            </a:r>
            <a:r>
              <a:rPr lang="pl-PL" sz="3600" dirty="0" err="1"/>
              <a:t>methods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motivation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2021358"/>
            <a:ext cx="763284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Multivariate</a:t>
            </a:r>
            <a:r>
              <a:rPr lang="pl-PL" sz="3600" dirty="0"/>
              <a:t> </a:t>
            </a:r>
            <a:r>
              <a:rPr lang="pl-PL" sz="3600" dirty="0" err="1"/>
              <a:t>methods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2190752"/>
            <a:ext cx="8542367" cy="39025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400" dirty="0"/>
              <a:t>Three </a:t>
            </a:r>
            <a:r>
              <a:rPr lang="pl-PL" sz="2400" dirty="0" err="1"/>
              <a:t>classes</a:t>
            </a:r>
            <a:r>
              <a:rPr lang="pl-PL" sz="2400" dirty="0"/>
              <a:t> of </a:t>
            </a:r>
            <a:r>
              <a:rPr lang="pl-PL" sz="2400" dirty="0" err="1"/>
              <a:t>methods</a:t>
            </a:r>
            <a:r>
              <a:rPr lang="pl-PL" sz="2400" dirty="0"/>
              <a:t> </a:t>
            </a:r>
            <a:r>
              <a:rPr lang="pl-PL" sz="2400" dirty="0" err="1"/>
              <a:t>using</a:t>
            </a:r>
            <a:r>
              <a:rPr lang="pl-PL" sz="2400" dirty="0"/>
              <a:t> </a:t>
            </a:r>
            <a:r>
              <a:rPr lang="pl-PL" sz="2400" dirty="0" err="1"/>
              <a:t>multidimensional</a:t>
            </a:r>
            <a:r>
              <a:rPr lang="pl-PL" sz="2400" dirty="0"/>
              <a:t> </a:t>
            </a:r>
            <a:r>
              <a:rPr lang="pl-PL" sz="2400" dirty="0" err="1"/>
              <a:t>information</a:t>
            </a:r>
            <a:r>
              <a:rPr lang="pl-PL" sz="2400" dirty="0"/>
              <a:t> to </a:t>
            </a:r>
            <a:r>
              <a:rPr lang="pl-PL" sz="2400" dirty="0" err="1"/>
              <a:t>classify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 as </a:t>
            </a:r>
            <a:r>
              <a:rPr lang="pl-PL" sz="2400" dirty="0" err="1"/>
              <a:t>outliers</a:t>
            </a:r>
            <a:r>
              <a:rPr lang="pl-PL" sz="2400" dirty="0"/>
              <a:t>:</a:t>
            </a:r>
          </a:p>
          <a:p>
            <a:pPr marL="0" indent="0" eaLnBrk="1" hangingPunct="1">
              <a:buNone/>
            </a:pPr>
            <a:endParaRPr lang="pl-PL" sz="2400" dirty="0"/>
          </a:p>
          <a:p>
            <a:pPr marL="457200" indent="-457200" eaLnBrk="1" hangingPunct="1">
              <a:buAutoNum type="arabicPeriod"/>
            </a:pPr>
            <a:r>
              <a:rPr lang="pl-PL" sz="2400" dirty="0"/>
              <a:t>Statistical </a:t>
            </a:r>
            <a:r>
              <a:rPr lang="pl-PL" sz="2400" dirty="0" err="1"/>
              <a:t>methods</a:t>
            </a:r>
            <a:endParaRPr lang="pl-PL" sz="2400" dirty="0"/>
          </a:p>
          <a:p>
            <a:pPr marL="457200" indent="-457200" eaLnBrk="1" hangingPunct="1">
              <a:buAutoNum type="arabicPeriod"/>
            </a:pPr>
            <a:r>
              <a:rPr lang="pl-PL" sz="2400" dirty="0" err="1"/>
              <a:t>Distance-based</a:t>
            </a:r>
            <a:r>
              <a:rPr lang="pl-PL" sz="2400" dirty="0"/>
              <a:t> </a:t>
            </a:r>
            <a:r>
              <a:rPr lang="pl-PL" sz="2400" dirty="0" err="1"/>
              <a:t>methods</a:t>
            </a:r>
            <a:endParaRPr lang="pl-PL" sz="2400" dirty="0"/>
          </a:p>
          <a:p>
            <a:pPr marL="457200" indent="-457200" eaLnBrk="1" hangingPunct="1">
              <a:buAutoNum type="arabicPeriod"/>
            </a:pPr>
            <a:r>
              <a:rPr lang="pl-PL" sz="2400" dirty="0" err="1"/>
              <a:t>Density-based</a:t>
            </a:r>
            <a:r>
              <a:rPr lang="pl-PL" sz="2400" dirty="0"/>
              <a:t> </a:t>
            </a:r>
            <a:r>
              <a:rPr lang="pl-PL" sz="2400" dirty="0" err="1"/>
              <a:t>methods</a:t>
            </a:r>
            <a:endParaRPr lang="pl-PL" sz="2400" dirty="0"/>
          </a:p>
          <a:p>
            <a:pPr marL="457200" indent="-457200" eaLnBrk="1" hangingPunct="1">
              <a:buAutoNum type="arabicPeriod"/>
            </a:pPr>
            <a:endParaRPr lang="pl-PL" sz="2400" dirty="0"/>
          </a:p>
          <a:p>
            <a:pPr marL="457200" indent="-457200" eaLnBrk="1" hangingPunct="1">
              <a:buNone/>
            </a:pPr>
            <a:endParaRPr lang="en-AU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Statistical </a:t>
            </a:r>
            <a:r>
              <a:rPr lang="pl-PL" sz="3600" dirty="0" err="1"/>
              <a:t>approach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example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In </a:t>
            </a:r>
            <a:r>
              <a:rPr lang="pl-PL" sz="2000" dirty="0" err="1"/>
              <a:t>case</a:t>
            </a:r>
            <a:r>
              <a:rPr lang="pl-PL" sz="2000" dirty="0"/>
              <a:t> of one </a:t>
            </a:r>
            <a:r>
              <a:rPr lang="pl-PL" sz="2000" dirty="0" err="1"/>
              <a:t>dimensional</a:t>
            </a:r>
            <a:r>
              <a:rPr lang="pl-PL" sz="2000" dirty="0"/>
              <a:t> </a:t>
            </a:r>
            <a:r>
              <a:rPr lang="pl-PL" sz="2000" dirty="0" err="1"/>
              <a:t>normal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pl-PL" sz="2000" dirty="0" err="1"/>
              <a:t>represents</a:t>
            </a:r>
            <a:r>
              <a:rPr lang="pl-PL" sz="2000" dirty="0"/>
              <a:t> </a:t>
            </a:r>
            <a:r>
              <a:rPr lang="pl-PL" sz="2000" dirty="0" err="1"/>
              <a:t>squared</a:t>
            </a:r>
            <a:r>
              <a:rPr lang="pl-PL" sz="2000" dirty="0"/>
              <a:t> </a:t>
            </a:r>
            <a:r>
              <a:rPr lang="pl-PL" sz="2000" dirty="0" err="1"/>
              <a:t>distance</a:t>
            </a:r>
            <a:r>
              <a:rPr lang="pl-PL" sz="2000" dirty="0"/>
              <a:t> of </a:t>
            </a:r>
            <a:r>
              <a:rPr lang="pl-PL" sz="2000" i="1" dirty="0"/>
              <a:t>x</a:t>
            </a:r>
            <a:r>
              <a:rPr lang="pl-PL" sz="2000" i="1" baseline="-25000" dirty="0"/>
              <a:t>i</a:t>
            </a:r>
            <a:r>
              <a:rPr lang="pl-PL" sz="2000" dirty="0"/>
              <a:t> from the </a:t>
            </a:r>
            <a:r>
              <a:rPr lang="pl-PL" sz="2000" dirty="0" err="1"/>
              <a:t>average</a:t>
            </a:r>
            <a:r>
              <a:rPr lang="pl-PL" sz="2000" dirty="0"/>
              <a:t> </a:t>
            </a:r>
            <a:r>
              <a:rPr lang="pl-PL" sz="2000" dirty="0" err="1"/>
              <a:t>measured</a:t>
            </a:r>
            <a:r>
              <a:rPr lang="pl-PL" sz="2000" dirty="0"/>
              <a:t> in standard </a:t>
            </a:r>
            <a:r>
              <a:rPr lang="pl-PL" sz="2000" dirty="0" err="1"/>
              <a:t>deviation</a:t>
            </a:r>
            <a:r>
              <a:rPr lang="pl-PL" sz="2000" dirty="0"/>
              <a:t> </a:t>
            </a:r>
            <a:r>
              <a:rPr lang="pl-PL" sz="2000" dirty="0" err="1"/>
              <a:t>units</a:t>
            </a:r>
            <a:r>
              <a:rPr lang="pl-PL" sz="2000" dirty="0"/>
              <a:t>. 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called</a:t>
            </a:r>
            <a:r>
              <a:rPr lang="pl-PL" sz="2000" dirty="0"/>
              <a:t> Mahalanobis </a:t>
            </a:r>
            <a:r>
              <a:rPr lang="pl-PL" sz="2000" dirty="0" err="1"/>
              <a:t>distance</a:t>
            </a:r>
            <a:r>
              <a:rPr lang="pl-PL" sz="2000" dirty="0"/>
              <a:t>. It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generalized</a:t>
            </a:r>
            <a:r>
              <a:rPr lang="pl-PL" sz="2000" dirty="0"/>
              <a:t> for </a:t>
            </a:r>
            <a:r>
              <a:rPr lang="pl-PL" sz="2000" dirty="0" err="1"/>
              <a:t>multidimensional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where</a:t>
            </a:r>
            <a:r>
              <a:rPr lang="pl-PL" sz="2000" dirty="0"/>
              <a:t> µ </a:t>
            </a:r>
            <a:r>
              <a:rPr lang="pl-PL" sz="2000" dirty="0" err="1"/>
              <a:t>is</a:t>
            </a:r>
            <a:r>
              <a:rPr lang="pl-PL" sz="2000" dirty="0"/>
              <a:t> a </a:t>
            </a:r>
            <a:r>
              <a:rPr lang="pl-PL" sz="2000" dirty="0" err="1"/>
              <a:t>vector</a:t>
            </a:r>
            <a:r>
              <a:rPr lang="pl-PL" sz="2000" dirty="0"/>
              <a:t> of </a:t>
            </a:r>
            <a:r>
              <a:rPr lang="pl-PL" sz="2000" dirty="0" err="1"/>
              <a:t>means</a:t>
            </a:r>
            <a:r>
              <a:rPr lang="pl-PL" sz="2000" dirty="0"/>
              <a:t> and </a:t>
            </a:r>
            <a:r>
              <a:rPr lang="el-GR" sz="2000" dirty="0"/>
              <a:t>Σ</a:t>
            </a:r>
            <a:r>
              <a:rPr lang="pl-PL" sz="2000" dirty="0"/>
              <a:t> – </a:t>
            </a:r>
            <a:r>
              <a:rPr lang="pl-PL" sz="2000" dirty="0" err="1"/>
              <a:t>covariance</a:t>
            </a:r>
            <a:r>
              <a:rPr lang="pl-PL" sz="2000" dirty="0"/>
              <a:t> matrix. </a:t>
            </a:r>
            <a:r>
              <a:rPr lang="pl-PL" sz="2000" dirty="0" err="1"/>
              <a:t>Such</a:t>
            </a:r>
            <a:r>
              <a:rPr lang="pl-PL" sz="2000" dirty="0"/>
              <a:t> a </a:t>
            </a:r>
            <a:r>
              <a:rPr lang="pl-PL" sz="2000" dirty="0" err="1"/>
              <a:t>distance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a chi-</a:t>
            </a:r>
            <a:r>
              <a:rPr lang="pl-PL" sz="2000" dirty="0" err="1"/>
              <a:t>square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r>
              <a:rPr lang="pl-PL" sz="2000" dirty="0"/>
              <a:t> of </a:t>
            </a:r>
            <a:r>
              <a:rPr lang="pl-PL" sz="2000" i="1" dirty="0"/>
              <a:t>n </a:t>
            </a:r>
            <a:r>
              <a:rPr lang="pl-PL" sz="2000" dirty="0" err="1"/>
              <a:t>degrees</a:t>
            </a:r>
            <a:r>
              <a:rPr lang="pl-PL" sz="2000" dirty="0"/>
              <a:t> of </a:t>
            </a:r>
            <a:r>
              <a:rPr lang="pl-PL" sz="2000" dirty="0" err="1"/>
              <a:t>freedom</a:t>
            </a:r>
            <a:r>
              <a:rPr lang="pl-PL" sz="2000" dirty="0"/>
              <a:t>.</a:t>
            </a:r>
            <a:endParaRPr lang="pl-PL" sz="2000" i="1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136576" y="2308671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kument" r:id="rId3" imgW="7473815" imgH="1015956" progId="Word.Document.12">
                  <p:embed/>
                </p:oleObj>
              </mc:Choice>
              <mc:Fallback>
                <p:oleObj name="Dokument" r:id="rId3" imgW="7473815" imgH="1015956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76" y="2308671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992560" y="4468912"/>
          <a:ext cx="7299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kument" r:id="rId5" imgW="7473815" imgH="1015956" progId="Word.Document.12">
                  <p:embed/>
                </p:oleObj>
              </mc:Choice>
              <mc:Fallback>
                <p:oleObj name="Dokument" r:id="rId5" imgW="7473815" imgH="1015956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4468912"/>
                        <a:ext cx="7299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Statistical </a:t>
            </a:r>
            <a:r>
              <a:rPr lang="pl-PL" sz="3600" dirty="0" err="1"/>
              <a:t>methods</a:t>
            </a:r>
            <a:r>
              <a:rPr lang="pl-PL" sz="3600" dirty="0"/>
              <a:t> - </a:t>
            </a:r>
            <a:r>
              <a:rPr lang="pl-PL" sz="3600" dirty="0" err="1"/>
              <a:t>example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Using the </a:t>
            </a:r>
            <a:r>
              <a:rPr lang="pl-PL" sz="2000" dirty="0" err="1"/>
              <a:t>definition</a:t>
            </a:r>
            <a:r>
              <a:rPr lang="pl-PL" sz="2000" dirty="0"/>
              <a:t> of the </a:t>
            </a:r>
            <a:r>
              <a:rPr lang="pl-PL" sz="2000" dirty="0" err="1"/>
              <a:t>distance</a:t>
            </a:r>
            <a:r>
              <a:rPr lang="pl-PL" sz="2000" dirty="0"/>
              <a:t> and </a:t>
            </a:r>
            <a:r>
              <a:rPr lang="pl-PL" sz="2000" dirty="0" err="1"/>
              <a:t>analogy</a:t>
            </a:r>
            <a:r>
              <a:rPr lang="pl-PL" sz="2000" dirty="0"/>
              <a:t> to </a:t>
            </a:r>
            <a:r>
              <a:rPr lang="pl-PL" sz="2000" dirty="0" err="1"/>
              <a:t>univariate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r>
              <a:rPr lang="pl-PL" sz="2000" dirty="0"/>
              <a:t>, the </a:t>
            </a:r>
            <a:r>
              <a:rPr lang="pl-PL" sz="2000" dirty="0" err="1"/>
              <a:t>following</a:t>
            </a:r>
            <a:r>
              <a:rPr lang="pl-PL" sz="2000" dirty="0"/>
              <a:t> </a:t>
            </a:r>
            <a:r>
              <a:rPr lang="pl-PL" sz="2000" dirty="0" err="1"/>
              <a:t>criterion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serve</a:t>
            </a:r>
            <a:r>
              <a:rPr lang="pl-PL" sz="2000" dirty="0"/>
              <a:t> as a </a:t>
            </a:r>
            <a:r>
              <a:rPr lang="pl-PL" sz="2000" dirty="0" err="1"/>
              <a:t>method</a:t>
            </a:r>
            <a:r>
              <a:rPr lang="pl-PL" sz="2000" dirty="0"/>
              <a:t> to </a:t>
            </a:r>
            <a:r>
              <a:rPr lang="pl-PL" sz="2000" dirty="0" err="1"/>
              <a:t>identify</a:t>
            </a:r>
            <a:r>
              <a:rPr lang="pl-PL" sz="2000" dirty="0"/>
              <a:t> </a:t>
            </a:r>
            <a:r>
              <a:rPr lang="pl-PL" sz="2000" dirty="0" err="1"/>
              <a:t>outliers</a:t>
            </a:r>
            <a:r>
              <a:rPr lang="pl-PL" sz="2000" dirty="0"/>
              <a:t> in </a:t>
            </a:r>
            <a:r>
              <a:rPr lang="pl-PL" sz="2000" dirty="0" err="1"/>
              <a:t>multivariate</a:t>
            </a:r>
            <a:r>
              <a:rPr lang="pl-PL" sz="2000" dirty="0"/>
              <a:t> </a:t>
            </a:r>
            <a:r>
              <a:rPr lang="pl-PL" sz="2000" dirty="0" err="1"/>
              <a:t>manner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el-GR" sz="2000" i="1" dirty="0"/>
              <a:t>χ</a:t>
            </a:r>
            <a:r>
              <a:rPr lang="pl-PL" sz="2000" i="1" baseline="-25000" dirty="0"/>
              <a:t>n</a:t>
            </a:r>
            <a:r>
              <a:rPr lang="pl-PL" sz="2000" i="1" baseline="30000" dirty="0"/>
              <a:t>2</a:t>
            </a:r>
            <a:r>
              <a:rPr lang="pl-PL" sz="2000" i="1" dirty="0"/>
              <a:t>(r) </a:t>
            </a:r>
            <a:r>
              <a:rPr lang="pl-PL" sz="2000" dirty="0" err="1"/>
              <a:t>is</a:t>
            </a:r>
            <a:r>
              <a:rPr lang="pl-PL" sz="2000" dirty="0"/>
              <a:t> a </a:t>
            </a:r>
            <a:r>
              <a:rPr lang="pl-PL" sz="2000" dirty="0" err="1"/>
              <a:t>quantile</a:t>
            </a:r>
            <a:r>
              <a:rPr lang="pl-PL" sz="2000" dirty="0"/>
              <a:t> of </a:t>
            </a:r>
            <a:r>
              <a:rPr lang="pl-PL" sz="2000" i="1" dirty="0"/>
              <a:t>r</a:t>
            </a:r>
            <a:r>
              <a:rPr lang="pl-PL" sz="2000" dirty="0"/>
              <a:t> </a:t>
            </a:r>
            <a:r>
              <a:rPr lang="pl-PL" sz="2000" dirty="0" err="1"/>
              <a:t>rank</a:t>
            </a:r>
            <a:r>
              <a:rPr lang="pl-PL" sz="2000" dirty="0"/>
              <a:t> for chi-</a:t>
            </a:r>
            <a:r>
              <a:rPr lang="pl-PL" sz="2000" dirty="0" err="1"/>
              <a:t>square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r>
              <a:rPr lang="pl-PL" sz="2000" dirty="0"/>
              <a:t> of </a:t>
            </a:r>
            <a:r>
              <a:rPr lang="pl-PL" sz="2000" i="1" dirty="0"/>
              <a:t>n </a:t>
            </a:r>
            <a:r>
              <a:rPr lang="pl-PL" sz="2000" dirty="0" err="1"/>
              <a:t>degrees</a:t>
            </a:r>
            <a:r>
              <a:rPr lang="pl-PL" sz="2000" dirty="0"/>
              <a:t> of </a:t>
            </a:r>
            <a:r>
              <a:rPr lang="pl-PL" sz="2000" dirty="0" err="1"/>
              <a:t>freedom</a:t>
            </a:r>
            <a:r>
              <a:rPr lang="pl-PL" sz="2000" dirty="0"/>
              <a:t>. 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recommended</a:t>
            </a:r>
            <a:r>
              <a:rPr lang="pl-PL" sz="2000" dirty="0"/>
              <a:t> to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variants</a:t>
            </a:r>
            <a:r>
              <a:rPr lang="pl-PL" sz="2000" dirty="0"/>
              <a:t> of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mr-IN" sz="2000" dirty="0"/>
              <a:t>–</a:t>
            </a:r>
            <a:r>
              <a:rPr lang="pl-PL" sz="2000" dirty="0"/>
              <a:t> less </a:t>
            </a:r>
            <a:r>
              <a:rPr lang="pl-PL" sz="2000" dirty="0" err="1"/>
              <a:t>prone</a:t>
            </a:r>
            <a:r>
              <a:rPr lang="pl-PL" sz="2000" dirty="0"/>
              <a:t> to the influence of </a:t>
            </a:r>
            <a:r>
              <a:rPr lang="pl-PL" sz="2000" dirty="0" err="1"/>
              <a:t>outliers</a:t>
            </a:r>
            <a:r>
              <a:rPr lang="pl-PL" sz="2000" dirty="0"/>
              <a:t> on the </a:t>
            </a:r>
            <a:r>
              <a:rPr lang="pl-PL" sz="2000" dirty="0" err="1"/>
              <a:t>value</a:t>
            </a:r>
            <a:r>
              <a:rPr lang="pl-PL" sz="2000" dirty="0"/>
              <a:t> of Mahalanobis </a:t>
            </a:r>
            <a:r>
              <a:rPr lang="pl-PL" sz="2000" dirty="0" err="1"/>
              <a:t>distance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. MCD).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73332"/>
              </p:ext>
            </p:extLst>
          </p:nvPr>
        </p:nvGraphicFramePr>
        <p:xfrm>
          <a:off x="879475" y="3044825"/>
          <a:ext cx="81422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8343900" imgH="1651000" progId="Word.Document.12">
                  <p:embed/>
                </p:oleObj>
              </mc:Choice>
              <mc:Fallback>
                <p:oleObj name="Document" r:id="rId3" imgW="8343900" imgH="1651000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044825"/>
                        <a:ext cx="8142288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to </a:t>
            </a:r>
            <a:r>
              <a:rPr lang="pl-PL" sz="3600" dirty="0" err="1"/>
              <a:t>cheat</a:t>
            </a:r>
            <a:r>
              <a:rPr lang="pl-PL" sz="3600" dirty="0"/>
              <a:t> </a:t>
            </a:r>
            <a:r>
              <a:rPr lang="pl-PL" sz="3600" dirty="0" err="1"/>
              <a:t>statistics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592" y="1988840"/>
            <a:ext cx="7056784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Distance-based</a:t>
            </a:r>
            <a:r>
              <a:rPr lang="pl-PL" sz="3600" dirty="0"/>
              <a:t> </a:t>
            </a:r>
            <a:r>
              <a:rPr lang="pl-PL" sz="3600" dirty="0" err="1"/>
              <a:t>outliers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 of </a:t>
            </a:r>
            <a:r>
              <a:rPr lang="pl-PL" sz="2000" dirty="0" err="1"/>
              <a:t>methods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r>
              <a:rPr lang="pl-PL" sz="2000" dirty="0"/>
              <a:t> relations of </a:t>
            </a:r>
            <a:r>
              <a:rPr lang="pl-PL" sz="2000" dirty="0" err="1"/>
              <a:t>distance</a:t>
            </a:r>
            <a:r>
              <a:rPr lang="pl-PL" sz="2000" dirty="0"/>
              <a:t> </a:t>
            </a:r>
            <a:r>
              <a:rPr lang="pl-PL" sz="2000" dirty="0" err="1"/>
              <a:t>between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to </a:t>
            </a:r>
            <a:r>
              <a:rPr lang="pl-PL" sz="2000" dirty="0" err="1"/>
              <a:t>identify</a:t>
            </a:r>
            <a:r>
              <a:rPr lang="pl-PL" sz="2000" dirty="0"/>
              <a:t> </a:t>
            </a:r>
            <a:r>
              <a:rPr lang="pl-PL" sz="2000" dirty="0" err="1"/>
              <a:t>outliers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Three </a:t>
            </a:r>
            <a:r>
              <a:rPr lang="pl-PL" sz="2000" dirty="0" err="1"/>
              <a:t>basic</a:t>
            </a:r>
            <a:r>
              <a:rPr lang="pl-PL" sz="2000" dirty="0"/>
              <a:t> </a:t>
            </a:r>
            <a:r>
              <a:rPr lang="pl-PL" sz="2000" dirty="0" err="1"/>
              <a:t>approaches</a:t>
            </a:r>
            <a:r>
              <a:rPr lang="pl-PL" sz="2000" dirty="0"/>
              <a:t> of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:</a:t>
            </a:r>
          </a:p>
          <a:p>
            <a:pPr marL="457200" indent="-457200">
              <a:buAutoNum type="arabicPeriod"/>
            </a:pP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for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within</a:t>
            </a:r>
            <a:r>
              <a:rPr lang="pl-PL" sz="2000" dirty="0"/>
              <a:t> </a:t>
            </a:r>
            <a:r>
              <a:rPr lang="pl-PL" sz="2000" dirty="0" err="1"/>
              <a:t>distance</a:t>
            </a:r>
            <a:r>
              <a:rPr lang="pl-PL" sz="2000" dirty="0"/>
              <a:t> </a:t>
            </a:r>
            <a:r>
              <a:rPr lang="pl-PL" sz="2000" i="1" dirty="0"/>
              <a:t>d </a:t>
            </a:r>
            <a:r>
              <a:rPr lang="pl-PL" sz="2000" dirty="0"/>
              <a:t>less </a:t>
            </a:r>
            <a:r>
              <a:rPr lang="pl-PL" sz="2000" dirty="0" err="1"/>
              <a:t>than</a:t>
            </a:r>
            <a:r>
              <a:rPr lang="pl-PL" sz="2000" dirty="0"/>
              <a:t> </a:t>
            </a:r>
            <a:r>
              <a:rPr lang="pl-PL" sz="2000" i="1" dirty="0"/>
              <a:t>p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found</a:t>
            </a:r>
            <a:r>
              <a:rPr lang="pl-PL" sz="2000" dirty="0"/>
              <a:t>.</a:t>
            </a:r>
            <a:r>
              <a:rPr lang="en-US" sz="2000" dirty="0"/>
              <a:t> </a:t>
            </a:r>
            <a:endParaRPr lang="pl-PL" sz="2000" dirty="0"/>
          </a:p>
          <a:p>
            <a:pPr marL="457200" indent="-457200">
              <a:buAutoNum type="arabicPeriod"/>
            </a:pP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i="1" dirty="0"/>
              <a:t>p </a:t>
            </a:r>
            <a:r>
              <a:rPr lang="pl-PL" sz="2000" dirty="0" err="1"/>
              <a:t>elements</a:t>
            </a:r>
            <a:r>
              <a:rPr lang="pl-PL" sz="2000" dirty="0"/>
              <a:t> for </a:t>
            </a:r>
            <a:r>
              <a:rPr lang="pl-PL" sz="2000" dirty="0" err="1"/>
              <a:t>which</a:t>
            </a:r>
            <a:r>
              <a:rPr lang="pl-PL" sz="2000" dirty="0"/>
              <a:t> the </a:t>
            </a:r>
            <a:r>
              <a:rPr lang="pl-PL" sz="2000" dirty="0" err="1"/>
              <a:t>distante</a:t>
            </a:r>
            <a:r>
              <a:rPr lang="pl-PL" sz="2000" dirty="0"/>
              <a:t> to </a:t>
            </a:r>
            <a:r>
              <a:rPr lang="pl-PL" sz="2000" dirty="0" err="1"/>
              <a:t>their</a:t>
            </a:r>
            <a:r>
              <a:rPr lang="pl-PL" sz="2000" dirty="0"/>
              <a:t> k-</a:t>
            </a:r>
            <a:r>
              <a:rPr lang="pl-PL" sz="2000" dirty="0" err="1"/>
              <a:t>neighbor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the </a:t>
            </a:r>
            <a:r>
              <a:rPr lang="pl-PL" sz="2000" dirty="0" err="1"/>
              <a:t>highest</a:t>
            </a:r>
            <a:r>
              <a:rPr lang="pl-PL" sz="2000" dirty="0"/>
              <a:t>.</a:t>
            </a:r>
          </a:p>
          <a:p>
            <a:pPr marL="457200" indent="-457200">
              <a:buAutoNum type="arabicPeriod"/>
            </a:pP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i="1" dirty="0"/>
              <a:t>p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for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average</a:t>
            </a:r>
            <a:r>
              <a:rPr lang="pl-PL" sz="2000" dirty="0"/>
              <a:t> </a:t>
            </a:r>
            <a:r>
              <a:rPr lang="pl-PL" sz="2000" dirty="0" err="1"/>
              <a:t>distance</a:t>
            </a:r>
            <a:r>
              <a:rPr lang="pl-PL" sz="2000" dirty="0"/>
              <a:t> to k </a:t>
            </a:r>
            <a:r>
              <a:rPr lang="pl-PL" sz="2000" dirty="0" err="1"/>
              <a:t>nearest</a:t>
            </a:r>
            <a:r>
              <a:rPr lang="pl-PL" sz="2000" dirty="0"/>
              <a:t> </a:t>
            </a:r>
            <a:r>
              <a:rPr lang="pl-PL" sz="2000" dirty="0" err="1"/>
              <a:t>neighbors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the </a:t>
            </a:r>
            <a:r>
              <a:rPr lang="pl-PL" sz="2000" dirty="0" err="1"/>
              <a:t>highest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Seems</a:t>
            </a:r>
            <a:r>
              <a:rPr lang="pl-PL" sz="3600" dirty="0"/>
              <a:t> </a:t>
            </a:r>
            <a:r>
              <a:rPr lang="pl-PL" sz="3600" dirty="0" err="1"/>
              <a:t>clear</a:t>
            </a:r>
            <a:r>
              <a:rPr lang="pl-PL" sz="3600" dirty="0"/>
              <a:t> but…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592" y="1989138"/>
            <a:ext cx="720079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I: remove cases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V. 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Łącznik prosty 5"/>
          <p:cNvCxnSpPr/>
          <p:nvPr/>
        </p:nvCxnSpPr>
        <p:spPr>
          <a:xfrm>
            <a:off x="1496616" y="2636912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1496616" y="3573016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1496616" y="445287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>
            <a:off x="1496616" y="580526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Density-based</a:t>
            </a:r>
            <a:r>
              <a:rPr lang="pl-PL" sz="3600" dirty="0"/>
              <a:t> </a:t>
            </a:r>
            <a:r>
              <a:rPr lang="pl-PL" sz="3600" dirty="0" err="1"/>
              <a:t>outliers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Density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</a:t>
            </a:r>
            <a:r>
              <a:rPr lang="pl-PL" sz="2000" dirty="0" err="1"/>
              <a:t>methods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</a:t>
            </a:r>
            <a:r>
              <a:rPr lang="pl-PL" sz="2000" dirty="0" err="1"/>
              <a:t>density</a:t>
            </a:r>
            <a:r>
              <a:rPr lang="pl-PL" sz="2000" dirty="0"/>
              <a:t> in the </a:t>
            </a:r>
            <a:r>
              <a:rPr lang="pl-PL" sz="2000" dirty="0" err="1"/>
              <a:t>neighborhood</a:t>
            </a:r>
            <a:r>
              <a:rPr lang="pl-PL" sz="2000" dirty="0"/>
              <a:t> of </a:t>
            </a:r>
            <a:r>
              <a:rPr lang="pl-PL" sz="2000" dirty="0" err="1"/>
              <a:t>investigated</a:t>
            </a:r>
            <a:r>
              <a:rPr lang="pl-PL" sz="2000" dirty="0"/>
              <a:t> data </a:t>
            </a:r>
            <a:r>
              <a:rPr lang="pl-PL" sz="2000" dirty="0" err="1"/>
              <a:t>elements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Density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defined</a:t>
            </a:r>
            <a:r>
              <a:rPr lang="pl-PL" sz="2000" dirty="0"/>
              <a:t> as: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with </a:t>
            </a:r>
            <a:r>
              <a:rPr lang="pl-PL" sz="2000" i="1" dirty="0"/>
              <a:t>N(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i</a:t>
            </a:r>
            <a:r>
              <a:rPr lang="pl-PL" sz="2000" i="1" dirty="0" err="1"/>
              <a:t>,k</a:t>
            </a:r>
            <a:r>
              <a:rPr lang="pl-PL" sz="2000" i="1" dirty="0"/>
              <a:t>)</a:t>
            </a:r>
            <a:r>
              <a:rPr lang="pl-PL" sz="2000" dirty="0"/>
              <a:t> </a:t>
            </a:r>
            <a:r>
              <a:rPr lang="pl-PL" sz="2000" dirty="0" err="1"/>
              <a:t>representing</a:t>
            </a:r>
            <a:r>
              <a:rPr lang="pl-PL" sz="2000" dirty="0"/>
              <a:t> k-</a:t>
            </a:r>
            <a:r>
              <a:rPr lang="pl-PL" sz="2000" dirty="0" err="1"/>
              <a:t>nearest</a:t>
            </a:r>
            <a:r>
              <a:rPr lang="pl-PL" sz="2000" dirty="0"/>
              <a:t> </a:t>
            </a:r>
            <a:r>
              <a:rPr lang="pl-PL" sz="2000" dirty="0" err="1"/>
              <a:t>neighbors</a:t>
            </a:r>
            <a:r>
              <a:rPr lang="pl-PL" sz="2000" dirty="0"/>
              <a:t> for x</a:t>
            </a:r>
            <a:r>
              <a:rPr lang="pl-PL" sz="2000" baseline="-25000" dirty="0"/>
              <a:t>i</a:t>
            </a:r>
            <a:r>
              <a:rPr lang="pl-PL" sz="2000" dirty="0"/>
              <a:t>, and |A| - </a:t>
            </a:r>
            <a:r>
              <a:rPr lang="pl-PL" sz="2000" dirty="0" err="1"/>
              <a:t>stands</a:t>
            </a:r>
            <a:r>
              <a:rPr lang="pl-PL" sz="2000" dirty="0"/>
              <a:t> for </a:t>
            </a:r>
            <a:r>
              <a:rPr lang="pl-PL" sz="2000" dirty="0" err="1"/>
              <a:t>numerosity</a:t>
            </a:r>
            <a:r>
              <a:rPr lang="pl-PL" sz="2000" dirty="0"/>
              <a:t> of the set A.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2520" y="3451588"/>
          <a:ext cx="8135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kument" r:id="rId3" imgW="8337401" imgH="1649814" progId="Word.Document.12">
                  <p:embed/>
                </p:oleObj>
              </mc:Choice>
              <mc:Fallback>
                <p:oleObj name="Dokument" r:id="rId3" imgW="8337401" imgH="1649814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20" y="3451588"/>
                        <a:ext cx="8135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Density-based</a:t>
            </a:r>
            <a:r>
              <a:rPr lang="pl-PL" sz="3600" dirty="0"/>
              <a:t> </a:t>
            </a:r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20882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To </a:t>
            </a:r>
            <a:r>
              <a:rPr lang="pl-PL" sz="2000" dirty="0" err="1"/>
              <a:t>judge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element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relative</a:t>
            </a:r>
            <a:r>
              <a:rPr lang="pl-PL" sz="2000" dirty="0"/>
              <a:t> </a:t>
            </a:r>
            <a:r>
              <a:rPr lang="pl-PL" sz="2000" dirty="0" err="1"/>
              <a:t>density</a:t>
            </a:r>
            <a:r>
              <a:rPr lang="pl-PL" sz="2000" dirty="0"/>
              <a:t> for a single point (in </a:t>
            </a:r>
            <a:r>
              <a:rPr lang="pl-PL" sz="2000" dirty="0" err="1"/>
              <a:t>reference</a:t>
            </a:r>
            <a:r>
              <a:rPr lang="pl-PL" sz="2000" dirty="0"/>
              <a:t> to the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r>
              <a:rPr lang="pl-PL" sz="2000" dirty="0"/>
              <a:t> </a:t>
            </a:r>
            <a:r>
              <a:rPr lang="pl-PL" sz="2000" dirty="0" err="1"/>
              <a:t>lying</a:t>
            </a:r>
            <a:r>
              <a:rPr lang="pl-PL" sz="2000" dirty="0"/>
              <a:t> in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neighborhood</a:t>
            </a:r>
            <a:r>
              <a:rPr lang="pl-PL" sz="2000" dirty="0"/>
              <a:t>) </a:t>
            </a:r>
            <a:br>
              <a:rPr lang="pl-PL" sz="2000" dirty="0"/>
            </a:b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used</a:t>
            </a:r>
            <a:r>
              <a:rPr lang="pl-PL" sz="2000" dirty="0"/>
              <a:t>: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6972" y="3092296"/>
          <a:ext cx="8135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kument" r:id="rId3" imgW="8337401" imgH="1649814" progId="Word.Document.12">
                  <p:embed/>
                </p:oleObj>
              </mc:Choice>
              <mc:Fallback>
                <p:oleObj name="Dokument" r:id="rId3" imgW="8337401" imgH="1649814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72" y="3092296"/>
                        <a:ext cx="8135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1" name="Picture 5" descr="http://upload.wikimedia.org/wikipedia/commons/thumb/4/4e/LOF-idea.svg/500px-LOF-idea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0445" y="2420888"/>
            <a:ext cx="3457011" cy="3622948"/>
          </a:xfrm>
          <a:prstGeom prst="rect">
            <a:avLst/>
          </a:prstGeom>
          <a:noFill/>
        </p:spPr>
      </p:pic>
      <p:sp>
        <p:nvSpPr>
          <p:cNvPr id="9" name="Prostokąt 8"/>
          <p:cNvSpPr/>
          <p:nvPr/>
        </p:nvSpPr>
        <p:spPr>
          <a:xfrm>
            <a:off x="704528" y="4221088"/>
            <a:ext cx="4896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pl-PL" sz="2000" dirty="0">
                <a:latin typeface="+mj-lt"/>
              </a:rPr>
              <a:t>The </a:t>
            </a:r>
            <a:r>
              <a:rPr lang="pl-PL" sz="2000" dirty="0" err="1">
                <a:latin typeface="+mj-lt"/>
              </a:rPr>
              <a:t>closer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this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coeeffient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is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towards</a:t>
            </a:r>
            <a:r>
              <a:rPr lang="pl-PL" sz="2000" dirty="0">
                <a:latin typeface="+mj-lt"/>
              </a:rPr>
              <a:t> 0 the </a:t>
            </a:r>
            <a:r>
              <a:rPr lang="pl-PL" sz="2000" dirty="0" err="1">
                <a:latin typeface="+mj-lt"/>
              </a:rPr>
              <a:t>more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outlying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is</a:t>
            </a:r>
            <a:r>
              <a:rPr lang="pl-PL" sz="2000" dirty="0">
                <a:latin typeface="+mj-lt"/>
              </a:rPr>
              <a:t> the </a:t>
            </a:r>
            <a:r>
              <a:rPr lang="pl-PL" sz="2000" dirty="0" err="1">
                <a:latin typeface="+mj-lt"/>
              </a:rPr>
              <a:t>investigating</a:t>
            </a:r>
            <a:r>
              <a:rPr lang="pl-PL" sz="2000" dirty="0">
                <a:latin typeface="+mj-lt"/>
              </a:rPr>
              <a:t> element (1 </a:t>
            </a:r>
            <a:r>
              <a:rPr lang="mr-IN" sz="2000" dirty="0">
                <a:latin typeface="+mj-lt"/>
              </a:rPr>
              <a:t>–</a:t>
            </a:r>
            <a:r>
              <a:rPr lang="pl-PL" sz="2000" dirty="0">
                <a:latin typeface="+mj-lt"/>
              </a:rPr>
              <a:t> element </a:t>
            </a:r>
            <a:r>
              <a:rPr lang="pl-PL" sz="2000" dirty="0" err="1">
                <a:latin typeface="+mj-lt"/>
              </a:rPr>
              <a:t>close</a:t>
            </a:r>
            <a:r>
              <a:rPr lang="pl-PL" sz="2000" dirty="0">
                <a:latin typeface="+mj-lt"/>
              </a:rPr>
              <a:t> to the </a:t>
            </a:r>
            <a:r>
              <a:rPr lang="pl-PL" sz="2000" dirty="0" err="1">
                <a:latin typeface="+mj-lt"/>
              </a:rPr>
              <a:t>dense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area’s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center</a:t>
            </a:r>
            <a:r>
              <a:rPr lang="pl-PL" sz="2000" dirty="0">
                <a:latin typeface="+mj-lt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It </a:t>
            </a:r>
            <a:r>
              <a:rPr lang="pl-PL" sz="3600" dirty="0" err="1"/>
              <a:t>works</a:t>
            </a:r>
            <a:r>
              <a:rPr lang="pl-PL" sz="3600" dirty="0"/>
              <a:t>!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  <p:pic>
        <p:nvPicPr>
          <p:cNvPr id="81926" name="Picture 6" descr="http://upload.wikimedia.org/wikipedia/commons/thumb/5/59/LOF.svg/1000px-LOF.svg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1989138"/>
            <a:ext cx="7344816" cy="4071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en-AU" sz="3200" dirty="0">
                <a:solidFill>
                  <a:schemeClr val="bg1"/>
                </a:solidFill>
              </a:rPr>
              <a:t>Thank you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II: replace with the most common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V. 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2611312" y="344476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2595546" y="571501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524372" y="251607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500232" y="435769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5977272" y="571501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29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III: Replace with all values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944588"/>
              </p:ext>
            </p:extLst>
          </p:nvPr>
        </p:nvGraphicFramePr>
        <p:xfrm>
          <a:off x="1523976" y="2000240"/>
          <a:ext cx="6786610" cy="3786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1b.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5b.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2642844" y="3556110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</a:t>
            </a:r>
            <a:endParaRPr lang="pl-PL" sz="1400" dirty="0"/>
          </a:p>
        </p:txBody>
      </p:sp>
      <p:sp>
        <p:nvSpPr>
          <p:cNvPr id="6" name="Prostokąt 5"/>
          <p:cNvSpPr/>
          <p:nvPr/>
        </p:nvSpPr>
        <p:spPr>
          <a:xfrm>
            <a:off x="2642844" y="3944832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V. High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4524372" y="241310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4524372" y="280182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  <a:endParaRPr lang="pl-PL" sz="1400" dirty="0"/>
          </a:p>
        </p:txBody>
      </p:sp>
      <p:sp>
        <p:nvSpPr>
          <p:cNvPr id="12" name="Prostokąt 11"/>
          <p:cNvSpPr/>
          <p:nvPr/>
        </p:nvSpPr>
        <p:spPr>
          <a:xfrm>
            <a:off x="2651218" y="431039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</a:t>
            </a:r>
            <a:endParaRPr lang="pl-PL" sz="1400" dirty="0"/>
          </a:p>
        </p:txBody>
      </p:sp>
      <p:sp>
        <p:nvSpPr>
          <p:cNvPr id="13" name="Prostokąt 12"/>
          <p:cNvSpPr/>
          <p:nvPr/>
        </p:nvSpPr>
        <p:spPr>
          <a:xfrm>
            <a:off x="4524372" y="508044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  <a:endParaRPr lang="pl-PL" sz="1400" dirty="0"/>
          </a:p>
        </p:txBody>
      </p:sp>
      <p:sp>
        <p:nvSpPr>
          <p:cNvPr id="14" name="Prostokąt 13"/>
          <p:cNvSpPr/>
          <p:nvPr/>
        </p:nvSpPr>
        <p:spPr>
          <a:xfrm>
            <a:off x="4524372" y="5469170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298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IV: replace with average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63971"/>
              </p:ext>
            </p:extLst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2611312" y="344476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37,5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2595546" y="571501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37,5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524372" y="251607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500232" y="435769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5977272" y="571501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1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Most of data analysis algorithm has </a:t>
            </a:r>
            <a:r>
              <a:rPr lang="pl-PL" sz="2000" i="1" dirty="0"/>
              <a:t>O(m)</a:t>
            </a:r>
            <a:r>
              <a:rPr lang="pl-PL" sz="2000" dirty="0"/>
              <a:t> </a:t>
            </a:r>
            <a:r>
              <a:rPr lang="en-US" sz="2000" dirty="0"/>
              <a:t>or</a:t>
            </a:r>
            <a:r>
              <a:rPr lang="pl-PL" sz="2000" dirty="0"/>
              <a:t> O(m</a:t>
            </a:r>
            <a:r>
              <a:rPr lang="pl-PL" sz="2000" baseline="30000" dirty="0"/>
              <a:t>2</a:t>
            </a:r>
            <a:r>
              <a:rPr lang="pl-PL" sz="2000" dirty="0"/>
              <a:t>)</a:t>
            </a:r>
            <a:r>
              <a:rPr lang="en-US" sz="2000" dirty="0"/>
              <a:t> computational complexity</a:t>
            </a:r>
            <a:r>
              <a:rPr lang="pl-PL" sz="2000" dirty="0"/>
              <a:t>. </a:t>
            </a:r>
            <a:r>
              <a:rPr lang="en-US" sz="2000" dirty="0"/>
              <a:t>Sample length can represent a serious problem for many of them – for a broad range of large-scale practical problems.</a:t>
            </a:r>
            <a:endParaRPr lang="pl-PL" sz="2000" dirty="0"/>
          </a:p>
          <a:p>
            <a:pPr marL="0" indent="0" eaLnBrk="1" hangingPunct="1">
              <a:buNone/>
            </a:pPr>
            <a:r>
              <a:rPr lang="en-US" sz="2000" b="1" dirty="0"/>
              <a:t>The aim of sample reduction</a:t>
            </a:r>
            <a:r>
              <a:rPr lang="pl-PL" sz="2000" b="1" dirty="0"/>
              <a:t> </a:t>
            </a:r>
            <a:r>
              <a:rPr lang="en-US" sz="2000" dirty="0"/>
              <a:t>is obtaining reduced representation of the dataset having</a:t>
            </a:r>
            <a:r>
              <a:rPr lang="pl-PL" sz="2000" dirty="0"/>
              <a:t> </a:t>
            </a:r>
            <a:r>
              <a:rPr lang="pl-PL" sz="2000" i="1" dirty="0"/>
              <a:t>M</a:t>
            </a:r>
            <a:r>
              <a:rPr lang="pl-PL" sz="2000" dirty="0"/>
              <a:t> (</a:t>
            </a:r>
            <a:r>
              <a:rPr lang="pl-PL" sz="2000" i="1" dirty="0"/>
              <a:t>M &lt;&lt; m</a:t>
            </a:r>
            <a:r>
              <a:rPr lang="pl-PL" sz="2000" dirty="0"/>
              <a:t>) </a:t>
            </a:r>
            <a:r>
              <a:rPr lang="en-US" sz="2000" dirty="0"/>
              <a:t>elements, while keeping the most important properties intact. It can be performed </a:t>
            </a:r>
            <a:r>
              <a:rPr lang="en-US" sz="2000" dirty="0" err="1"/>
              <a:t>e.g</a:t>
            </a:r>
            <a:r>
              <a:rPr lang="en-US" sz="2000" dirty="0"/>
              <a:t> with </a:t>
            </a:r>
            <a:r>
              <a:rPr lang="pl-PL" sz="2000" dirty="0"/>
              <a:t>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S</a:t>
            </a:r>
            <a:r>
              <a:rPr lang="pl-PL" sz="2000" dirty="0" err="1"/>
              <a:t>imple</a:t>
            </a:r>
            <a:r>
              <a:rPr lang="pl-PL" sz="2000" dirty="0"/>
              <a:t> random </a:t>
            </a:r>
            <a:r>
              <a:rPr lang="pl-PL" sz="2000" dirty="0" err="1"/>
              <a:t>sampling</a:t>
            </a:r>
            <a:r>
              <a:rPr lang="pl-PL" sz="2000" dirty="0"/>
              <a:t> </a:t>
            </a:r>
            <a:r>
              <a:rPr lang="pl-PL" sz="2000" dirty="0" err="1"/>
              <a:t>without</a:t>
            </a:r>
            <a:r>
              <a:rPr lang="pl-PL" sz="2000" dirty="0"/>
              <a:t> </a:t>
            </a:r>
            <a:r>
              <a:rPr lang="pl-PL" sz="2000" dirty="0" err="1"/>
              <a:t>replacement</a:t>
            </a:r>
            <a:r>
              <a:rPr lang="en-US" sz="2000" dirty="0"/>
              <a:t> (</a:t>
            </a:r>
            <a:r>
              <a:rPr lang="pl-PL" sz="2000" i="1" dirty="0"/>
              <a:t>SRSWOR</a:t>
            </a:r>
            <a:r>
              <a:rPr lang="pl-PL" sz="2000" dirty="0"/>
              <a:t>) – </a:t>
            </a:r>
            <a:r>
              <a:rPr lang="en-US" sz="2000" dirty="0"/>
              <a:t>we select randomly </a:t>
            </a:r>
            <a:r>
              <a:rPr lang="pl-PL" sz="2000" dirty="0"/>
              <a:t>M</a:t>
            </a:r>
            <a:r>
              <a:rPr lang="en-US" sz="2000" dirty="0"/>
              <a:t> elements from initial set of length </a:t>
            </a:r>
            <a:r>
              <a:rPr lang="pl-PL" sz="2000" i="1" dirty="0"/>
              <a:t>m</a:t>
            </a:r>
            <a:r>
              <a:rPr lang="pl-PL" sz="2000" dirty="0"/>
              <a:t>, </a:t>
            </a:r>
            <a:r>
              <a:rPr lang="en-US" sz="2000" dirty="0"/>
              <a:t>each is sampled at first with probability </a:t>
            </a:r>
            <a:r>
              <a:rPr lang="pl-PL" sz="2000" i="1" dirty="0"/>
              <a:t>1/m,</a:t>
            </a:r>
            <a:r>
              <a:rPr lang="pl-PL" sz="2000" dirty="0"/>
              <a:t> </a:t>
            </a:r>
            <a:r>
              <a:rPr lang="en-US" sz="2000" dirty="0"/>
              <a:t>selected element can’t be chosen again.</a:t>
            </a:r>
            <a:endParaRPr lang="pl-PL" sz="2000" i="1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S</a:t>
            </a:r>
            <a:r>
              <a:rPr lang="pl-PL" sz="2000" dirty="0" err="1"/>
              <a:t>imple</a:t>
            </a:r>
            <a:r>
              <a:rPr lang="pl-PL" sz="2000" dirty="0"/>
              <a:t> random </a:t>
            </a:r>
            <a:r>
              <a:rPr lang="pl-PL" sz="2000" dirty="0" err="1"/>
              <a:t>sampling</a:t>
            </a:r>
            <a:r>
              <a:rPr lang="pl-PL" sz="2000" dirty="0"/>
              <a:t> with </a:t>
            </a:r>
            <a:r>
              <a:rPr lang="pl-PL" sz="2000" dirty="0" err="1"/>
              <a:t>replacement</a:t>
            </a:r>
            <a:r>
              <a:rPr lang="en-US" sz="2000" dirty="0"/>
              <a:t> (</a:t>
            </a:r>
            <a:r>
              <a:rPr lang="pl-PL" sz="2000" dirty="0"/>
              <a:t>SRSWR) – </a:t>
            </a:r>
            <a:r>
              <a:rPr lang="en-US" sz="2000" dirty="0"/>
              <a:t>as above but single element can be selected again (even many times).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0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(2)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endParaRPr lang="pl-PL" sz="2000" dirty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en-US" sz="2000" dirty="0"/>
              <a:t>Grouping</a:t>
            </a:r>
            <a:r>
              <a:rPr lang="pl-PL" sz="2000" dirty="0"/>
              <a:t>  – </a:t>
            </a:r>
            <a:r>
              <a:rPr lang="en-US" sz="2000" dirty="0"/>
              <a:t>elements of the sample are automatically grouped (e.g. by clustering) and then, with </a:t>
            </a:r>
            <a:r>
              <a:rPr lang="pl-PL" sz="2000" dirty="0"/>
              <a:t>SRSWR </a:t>
            </a:r>
            <a:r>
              <a:rPr lang="en-US" sz="2000" dirty="0"/>
              <a:t>the representatives are being selected (either points from each group or their centers)</a:t>
            </a:r>
          </a:p>
          <a:p>
            <a:pPr marL="457200" indent="-457200" eaLnBrk="1" hangingPunct="1">
              <a:buFont typeface="+mj-lt"/>
              <a:buAutoNum type="arabicPeriod" startAt="3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en-US" sz="2000" dirty="0"/>
              <a:t>S</a:t>
            </a:r>
            <a:r>
              <a:rPr lang="pl-PL" sz="2000" dirty="0" err="1"/>
              <a:t>tratified</a:t>
            </a:r>
            <a:r>
              <a:rPr lang="pl-PL" sz="2000" dirty="0"/>
              <a:t> </a:t>
            </a:r>
            <a:r>
              <a:rPr lang="pl-PL" sz="2000" dirty="0" err="1"/>
              <a:t>random</a:t>
            </a:r>
            <a:r>
              <a:rPr lang="pl-PL" sz="2000" dirty="0"/>
              <a:t> </a:t>
            </a:r>
            <a:r>
              <a:rPr lang="pl-PL" sz="2000" dirty="0" err="1"/>
              <a:t>sampling</a:t>
            </a:r>
            <a:r>
              <a:rPr lang="pl-PL" sz="2000" dirty="0"/>
              <a:t> – </a:t>
            </a:r>
            <a:r>
              <a:rPr lang="en-US" sz="2000" dirty="0"/>
              <a:t>dataset is split into so </a:t>
            </a:r>
            <a:r>
              <a:rPr lang="en-US" sz="2000" dirty="0" err="1"/>
              <a:t>calld</a:t>
            </a:r>
            <a:r>
              <a:rPr lang="en-US" sz="2000" dirty="0"/>
              <a:t> strata (by a value of single attribute or many of them) and its reduced representation is obtain through maintaining the same proportion of elements in each strata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0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- </a:t>
            </a:r>
            <a:r>
              <a:rPr lang="pl-PL" sz="3600" dirty="0" err="1"/>
              <a:t>example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4568" y="2348880"/>
            <a:ext cx="773253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04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theme/theme1.xml><?xml version="1.0" encoding="utf-8"?>
<a:theme xmlns:a="http://schemas.openxmlformats.org/drawingml/2006/main" name="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9001F82A48549B2C87D4B85E10F74" ma:contentTypeVersion="2" ma:contentTypeDescription="Create a new document." ma:contentTypeScope="" ma:versionID="59a473468fe4c112cca8b545a39e211e">
  <xsd:schema xmlns:xsd="http://www.w3.org/2001/XMLSchema" xmlns:xs="http://www.w3.org/2001/XMLSchema" xmlns:p="http://schemas.microsoft.com/office/2006/metadata/properties" xmlns:ns2="c79184c8-11a9-4643-ad53-4d2e73084b59" targetNamespace="http://schemas.microsoft.com/office/2006/metadata/properties" ma:root="true" ma:fieldsID="72dcef3cdbd5b9caf5f5be6ac096e044" ns2:_="">
    <xsd:import namespace="c79184c8-11a9-4643-ad53-4d2e73084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184c8-11a9-4643-ad53-4d2e73084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51C817-7B41-4380-AD2D-E627A112B198}"/>
</file>

<file path=customXml/itemProps2.xml><?xml version="1.0" encoding="utf-8"?>
<ds:datastoreItem xmlns:ds="http://schemas.openxmlformats.org/officeDocument/2006/customXml" ds:itemID="{8EB6864F-69D2-4495-90F1-55A55FC46E8C}"/>
</file>

<file path=customXml/itemProps3.xml><?xml version="1.0" encoding="utf-8"?>
<ds:datastoreItem xmlns:ds="http://schemas.openxmlformats.org/officeDocument/2006/customXml" ds:itemID="{FF5C163F-57FE-436D-8CF4-90F2BE8BEE44}"/>
</file>

<file path=docProps/app.xml><?xml version="1.0" encoding="utf-8"?>
<Properties xmlns="http://schemas.openxmlformats.org/officeDocument/2006/extended-properties" xmlns:vt="http://schemas.openxmlformats.org/officeDocument/2006/docPropsVTypes">
  <Template>162</Template>
  <TotalTime>3373</TotalTime>
  <Words>1499</Words>
  <Application>Microsoft Office PowerPoint</Application>
  <PresentationFormat>A4 Paper (210x297 mm)</PresentationFormat>
  <Paragraphs>467</Paragraphs>
  <Slides>33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Mangal</vt:lpstr>
      <vt:lpstr>162</vt:lpstr>
      <vt:lpstr>Dokument</vt:lpstr>
      <vt:lpstr>Microsoft Word Document</vt:lpstr>
      <vt:lpstr>Document</vt:lpstr>
      <vt:lpstr>Data preprocessing – missing values, sample length reduction, normalization, outliers</vt:lpstr>
      <vt:lpstr>Missing values</vt:lpstr>
      <vt:lpstr>Method I: remove cases</vt:lpstr>
      <vt:lpstr>Method II: replace with the most common</vt:lpstr>
      <vt:lpstr>Method III: Replace with all values</vt:lpstr>
      <vt:lpstr>Method IV: replace with average</vt:lpstr>
      <vt:lpstr>Sample length reduction</vt:lpstr>
      <vt:lpstr>Sample length reduction (2)</vt:lpstr>
      <vt:lpstr>Sample length reduction - example</vt:lpstr>
      <vt:lpstr>Sample length reduction – example (2)</vt:lpstr>
      <vt:lpstr>Normalization</vt:lpstr>
      <vt:lpstr>Normalization in detail</vt:lpstr>
      <vt:lpstr>Normalization in practice</vt:lpstr>
      <vt:lpstr>Outlier detection</vt:lpstr>
      <vt:lpstr>Univariate outlier detection – introduction</vt:lpstr>
      <vt:lpstr>Univariate outlier detection – 3 strategies </vt:lpstr>
      <vt:lpstr>Method I </vt:lpstr>
      <vt:lpstr>Method I - illustration</vt:lpstr>
      <vt:lpstr>Method II </vt:lpstr>
      <vt:lpstr>Method III </vt:lpstr>
      <vt:lpstr>Example 1</vt:lpstr>
      <vt:lpstr>Example 2</vt:lpstr>
      <vt:lpstr>Multivariate methods – motivation </vt:lpstr>
      <vt:lpstr>Multivariate methods</vt:lpstr>
      <vt:lpstr>Statistical approach – example </vt:lpstr>
      <vt:lpstr>Statistical methods - example</vt:lpstr>
      <vt:lpstr>How to cheat statistics?</vt:lpstr>
      <vt:lpstr>Distance-based outliers</vt:lpstr>
      <vt:lpstr>Seems clear but…</vt:lpstr>
      <vt:lpstr>Density-based outliers </vt:lpstr>
      <vt:lpstr>Density-based outlier detection</vt:lpstr>
      <vt:lpstr>It works!</vt:lpstr>
      <vt:lpstr>Thank you for your attention!</vt:lpstr>
    </vt:vector>
  </TitlesOfParts>
  <Company>Politechnika Krakowska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Szymon Łukasik</dc:creator>
  <cp:lastModifiedBy>Szymon Lukasik</cp:lastModifiedBy>
  <cp:revision>199</cp:revision>
  <dcterms:created xsi:type="dcterms:W3CDTF">2010-06-04T11:08:14Z</dcterms:created>
  <dcterms:modified xsi:type="dcterms:W3CDTF">2018-03-22T11:15:18Z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0x0101007759001F82A48549B2C87D4B85E10F74</vt:lpwstr>
  </property>
</Properties>
</file>