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3"/>
  </p:notesMasterIdLst>
  <p:handoutMasterIdLst>
    <p:handoutMasterId r:id="rId34"/>
  </p:handoutMasterIdLst>
  <p:sldIdLst>
    <p:sldId id="256" r:id="rId5"/>
    <p:sldId id="257" r:id="rId6"/>
    <p:sldId id="258" r:id="rId7"/>
    <p:sldId id="259" r:id="rId8"/>
    <p:sldId id="261" r:id="rId9"/>
    <p:sldId id="288" r:id="rId10"/>
    <p:sldId id="287" r:id="rId11"/>
    <p:sldId id="291" r:id="rId12"/>
    <p:sldId id="263" r:id="rId13"/>
    <p:sldId id="301" r:id="rId14"/>
    <p:sldId id="294" r:id="rId15"/>
    <p:sldId id="299" r:id="rId16"/>
    <p:sldId id="295" r:id="rId17"/>
    <p:sldId id="298" r:id="rId18"/>
    <p:sldId id="278" r:id="rId19"/>
    <p:sldId id="264" r:id="rId20"/>
    <p:sldId id="300" r:id="rId21"/>
    <p:sldId id="266" r:id="rId22"/>
    <p:sldId id="304" r:id="rId23"/>
    <p:sldId id="303" r:id="rId24"/>
    <p:sldId id="269" r:id="rId25"/>
    <p:sldId id="270" r:id="rId26"/>
    <p:sldId id="284" r:id="rId27"/>
    <p:sldId id="305" r:id="rId28"/>
    <p:sldId id="285" r:id="rId29"/>
    <p:sldId id="272" r:id="rId30"/>
    <p:sldId id="280" r:id="rId31"/>
    <p:sldId id="307" r:id="rId32"/>
  </p:sldIdLst>
  <p:sldSz cx="18288000" cy="10287000"/>
  <p:notesSz cx="6858000" cy="9144000"/>
  <p:embeddedFontLst>
    <p:embeddedFont>
      <p:font typeface="League Gothic" panose="020B0604020202020204" charset="0"/>
      <p:regular r:id="rId35"/>
    </p:embeddedFont>
    <p:embeddedFont>
      <p:font typeface="Montserrat Light" panose="00000400000000000000" pitchFamily="2" charset="0"/>
      <p:regular r:id="rId36"/>
      <p:italic r:id="rId37"/>
    </p:embeddedFont>
    <p:embeddedFont>
      <p:font typeface="Poppins" panose="00000500000000000000"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9AFE8-0009-E69D-6333-2112F1D7285E}" v="194" dt="2024-06-13T20:35:04.685"/>
    <p1510:client id="{12562421-AD9D-354D-5523-BE23006A6663}" v="47" dt="2024-06-13T15:07:56.209"/>
    <p1510:client id="{5D2C3EDF-2911-4783-84BA-FE6FCF487878}" v="144" dt="2024-06-14T08:09:54.379"/>
    <p1510:client id="{92BB0C28-1451-4BE1-AB29-AD6BDC7CDD65}" v="584" dt="2024-06-14T06:45:10.389"/>
    <p1510:client id="{D5F1673D-EDF4-414E-A6EE-38BB397B50C6}" v="32" dt="2024-06-14T07:03:26.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21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5.fntdata"/><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ED57396-A4D4-14D2-24E8-3A085EB79F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1D87163-F3F0-8189-F02D-E6D509B0D6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35FBC5-1654-4283-86D6-08D72195712C}" type="datetimeFigureOut">
              <a:rPr lang="fr-FR" smtClean="0"/>
              <a:t>17/09/2024</a:t>
            </a:fld>
            <a:endParaRPr lang="fr-FR"/>
          </a:p>
        </p:txBody>
      </p:sp>
      <p:sp>
        <p:nvSpPr>
          <p:cNvPr id="4" name="Espace réservé du pied de page 3">
            <a:extLst>
              <a:ext uri="{FF2B5EF4-FFF2-40B4-BE49-F238E27FC236}">
                <a16:creationId xmlns:a16="http://schemas.microsoft.com/office/drawing/2014/main" id="{C0103B10-07CA-811C-18D7-57D1818A3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5985C46-6AEF-6FAA-6256-99C7C1D95F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BAADE4-B567-4C02-A2CA-65F6471DB738}" type="slidenum">
              <a:rPr lang="fr-FR" smtClean="0"/>
              <a:t>‹N°›</a:t>
            </a:fld>
            <a:endParaRPr lang="fr-FR"/>
          </a:p>
        </p:txBody>
      </p:sp>
    </p:spTree>
    <p:extLst>
      <p:ext uri="{BB962C8B-B14F-4D97-AF65-F5344CB8AC3E}">
        <p14:creationId xmlns:p14="http://schemas.microsoft.com/office/powerpoint/2010/main" val="1622059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74EAC-8ED6-437C-882B-1CFD528E9799}" type="datetimeFigureOut">
              <a:rPr lang="fr-FR" smtClean="0"/>
              <a:t>17/09/2024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7AB5B-44C1-48D4-B671-4A26D25F070B}" type="slidenum">
              <a:rPr lang="fr-FR" smtClean="0"/>
              <a:t>‹N°›</a:t>
            </a:fld>
            <a:endParaRPr lang="fr-FR"/>
          </a:p>
        </p:txBody>
      </p:sp>
    </p:spTree>
    <p:extLst>
      <p:ext uri="{BB962C8B-B14F-4D97-AF65-F5344CB8AC3E}">
        <p14:creationId xmlns:p14="http://schemas.microsoft.com/office/powerpoint/2010/main" val="362985167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1015943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On a commencé par 4 bloc de convolutions mais on n'a pas eu des assez bons résultats on avait besoins d’extraire plus de détails sur les images </a:t>
            </a:r>
          </a:p>
          <a:p>
            <a:r>
              <a:rPr lang="fr-FR"/>
              <a:t>Donc on a rajouté un autre bloc.</a:t>
            </a:r>
          </a:p>
          <a:p>
            <a:endParaRPr lang="fr-FR"/>
          </a:p>
        </p:txBody>
      </p:sp>
    </p:spTree>
    <p:extLst>
      <p:ext uri="{BB962C8B-B14F-4D97-AF65-F5344CB8AC3E}">
        <p14:creationId xmlns:p14="http://schemas.microsoft.com/office/powerpoint/2010/main" val="1645975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rgbClr val="3A4F66"/>
                </a:solidFill>
                <a:effectLst/>
                <a:highlight>
                  <a:srgbClr val="FFFFFF"/>
                </a:highlight>
                <a:latin typeface="Poppins" panose="020B0502040204020203" pitchFamily="2" charset="0"/>
              </a:rPr>
              <a:t>Le choix des neurones à désactiver est </a:t>
            </a:r>
            <a:r>
              <a:rPr lang="fr-FR" b="1" i="0">
                <a:solidFill>
                  <a:srgbClr val="3A4F66"/>
                </a:solidFill>
                <a:effectLst/>
                <a:highlight>
                  <a:srgbClr val="FFFFFF"/>
                </a:highlight>
                <a:latin typeface="Poppins" panose="020B0502040204020203" pitchFamily="2" charset="0"/>
              </a:rPr>
              <a:t>aléatoire</a:t>
            </a:r>
            <a:r>
              <a:rPr lang="fr-FR" b="0" i="0">
                <a:solidFill>
                  <a:srgbClr val="3A4F66"/>
                </a:solidFill>
                <a:effectLst/>
                <a:highlight>
                  <a:srgbClr val="FFFFFF"/>
                </a:highlight>
                <a:latin typeface="Poppins" panose="020B0502040204020203" pitchFamily="2" charset="0"/>
              </a:rPr>
              <a:t>. On attribue </a:t>
            </a:r>
            <a:r>
              <a:rPr lang="fr-FR" b="1" i="0">
                <a:solidFill>
                  <a:srgbClr val="3A4F66"/>
                </a:solidFill>
                <a:effectLst/>
                <a:highlight>
                  <a:srgbClr val="FFFFFF"/>
                </a:highlight>
                <a:latin typeface="Poppins" panose="020B0502040204020203" pitchFamily="2" charset="0"/>
              </a:rPr>
              <a:t>une probabilité</a:t>
            </a:r>
            <a:r>
              <a:rPr lang="fr-FR" b="0" i="0">
                <a:solidFill>
                  <a:srgbClr val="3A4F66"/>
                </a:solidFill>
                <a:effectLst/>
                <a:highlight>
                  <a:srgbClr val="FFFFFF"/>
                </a:highlight>
                <a:latin typeface="Poppins" panose="020B0502040204020203" pitchFamily="2" charset="0"/>
              </a:rPr>
              <a:t> </a:t>
            </a:r>
            <a:r>
              <a:rPr lang="fr-FR" b="0" i="1">
                <a:solidFill>
                  <a:srgbClr val="3A4F66"/>
                </a:solidFill>
                <a:effectLst/>
                <a:highlight>
                  <a:srgbClr val="FFFFFF"/>
                </a:highlight>
                <a:latin typeface="inherit"/>
              </a:rPr>
              <a:t>p</a:t>
            </a:r>
            <a:r>
              <a:rPr lang="fr-FR" b="0" i="0">
                <a:solidFill>
                  <a:srgbClr val="3A4F66"/>
                </a:solidFill>
                <a:effectLst/>
                <a:highlight>
                  <a:srgbClr val="FFFFFF"/>
                </a:highlight>
                <a:latin typeface="Poppins" panose="020B0502040204020203" pitchFamily="2" charset="0"/>
              </a:rPr>
              <a:t> à tous les neurones qui</a:t>
            </a:r>
            <a:r>
              <a:rPr lang="fr-FR" b="1" i="0">
                <a:solidFill>
                  <a:srgbClr val="3A4F66"/>
                </a:solidFill>
                <a:effectLst/>
                <a:highlight>
                  <a:srgbClr val="FFFFFF"/>
                </a:highlight>
                <a:latin typeface="Poppins" panose="020B0502040204020203" pitchFamily="2" charset="0"/>
              </a:rPr>
              <a:t> détermine leur activation.</a:t>
            </a:r>
            <a:endParaRPr lang="fr-FR" b="0" i="0">
              <a:solidFill>
                <a:srgbClr val="3A4F66"/>
              </a:solidFill>
              <a:effectLst/>
              <a:highlight>
                <a:srgbClr val="FFFFFF"/>
              </a:highlight>
              <a:latin typeface="Poppins" panose="020B0502040204020203" pitchFamily="2" charset="0"/>
            </a:endParaRPr>
          </a:p>
          <a:p>
            <a:pPr algn="l"/>
            <a:r>
              <a:rPr lang="fr-FR" b="0" i="0">
                <a:solidFill>
                  <a:srgbClr val="3A4F66"/>
                </a:solidFill>
                <a:effectLst/>
                <a:highlight>
                  <a:srgbClr val="FFFFFF"/>
                </a:highlight>
                <a:latin typeface="Poppins" panose="020B0502040204020203" pitchFamily="2" charset="0"/>
              </a:rPr>
              <a:t>Lorsque </a:t>
            </a:r>
            <a:r>
              <a:rPr lang="fr-FR" b="0" i="1">
                <a:solidFill>
                  <a:srgbClr val="3A4F66"/>
                </a:solidFill>
                <a:effectLst/>
                <a:highlight>
                  <a:srgbClr val="FFFFFF"/>
                </a:highlight>
                <a:latin typeface="inherit"/>
              </a:rPr>
              <a:t>p = 0.</a:t>
            </a:r>
            <a:r>
              <a:rPr lang="fr-FR" b="0" i="0">
                <a:solidFill>
                  <a:srgbClr val="3A4F66"/>
                </a:solidFill>
                <a:effectLst/>
                <a:highlight>
                  <a:srgbClr val="FFFFFF"/>
                </a:highlight>
                <a:latin typeface="Poppins" panose="020B0502040204020203" pitchFamily="2" charset="0"/>
              </a:rPr>
              <a:t>1, </a:t>
            </a:r>
            <a:r>
              <a:rPr lang="fr-FR" b="1" i="0">
                <a:solidFill>
                  <a:srgbClr val="3A4F66"/>
                </a:solidFill>
                <a:effectLst/>
                <a:highlight>
                  <a:srgbClr val="FFFFFF"/>
                </a:highlight>
                <a:latin typeface="Poppins" panose="020B0502040204020203" pitchFamily="2" charset="0"/>
              </a:rPr>
              <a:t>chaque neurone a une chance sur 10 d’être désactivé. Nous on a utilisé 0,25 de proba = 25% de chance d’être désactivé.</a:t>
            </a:r>
            <a:endParaRPr lang="fr-FR" b="0" i="0">
              <a:solidFill>
                <a:srgbClr val="3A4F66"/>
              </a:solidFill>
              <a:effectLst/>
              <a:highlight>
                <a:srgbClr val="FFFFFF"/>
              </a:highlight>
              <a:latin typeface="Poppins" panose="020B0502040204020203" pitchFamily="2" charset="0"/>
            </a:endParaRPr>
          </a:p>
        </p:txBody>
      </p:sp>
    </p:spTree>
    <p:extLst>
      <p:ext uri="{BB962C8B-B14F-4D97-AF65-F5344CB8AC3E}">
        <p14:creationId xmlns:p14="http://schemas.microsoft.com/office/powerpoint/2010/main" val="192976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a:solidFill>
                  <a:srgbClr val="080A13"/>
                </a:solidFill>
                <a:effectLst/>
                <a:highlight>
                  <a:srgbClr val="FFFFFF"/>
                </a:highlight>
                <a:latin typeface="Inter"/>
              </a:rPr>
              <a:t>The purpose of cross-entropy is to take the output probabilities (P) and measure the distance from the truth values.</a:t>
            </a:r>
          </a:p>
          <a:p>
            <a:endParaRPr lang="en-US" b="0" i="0">
              <a:solidFill>
                <a:srgbClr val="080A13"/>
              </a:solidFill>
              <a:effectLst/>
              <a:highlight>
                <a:srgbClr val="FFFFFF"/>
              </a:highlight>
              <a:latin typeface="Inter"/>
            </a:endParaRPr>
          </a:p>
          <a:p>
            <a:r>
              <a:rPr lang="en-US" err="1"/>
              <a:t>batch_size</a:t>
            </a:r>
            <a:r>
              <a:rPr lang="en-US" b="0" i="0">
                <a:solidFill>
                  <a:srgbClr val="3C4043"/>
                </a:solidFill>
                <a:effectLst/>
                <a:highlight>
                  <a:srgbClr val="FFFFFF"/>
                </a:highlight>
                <a:latin typeface="Inter"/>
              </a:rPr>
              <a:t> is the total number of images given as input at once in forward propagation of the CNN. Basically, batch size defines the number of samples that will be propagated through the network.</a:t>
            </a:r>
            <a:endParaRPr lang="en-US" b="0" i="0">
              <a:solidFill>
                <a:srgbClr val="080A13"/>
              </a:solidFill>
              <a:effectLst/>
              <a:highlight>
                <a:srgbClr val="FFFFFF"/>
              </a:highlight>
              <a:latin typeface="Inter"/>
            </a:endParaRPr>
          </a:p>
          <a:p>
            <a:r>
              <a:rPr lang="en-US" b="0" i="0">
                <a:solidFill>
                  <a:srgbClr val="080A13"/>
                </a:solidFill>
                <a:effectLst/>
                <a:highlight>
                  <a:srgbClr val="FFFFFF"/>
                </a:highlight>
                <a:latin typeface="Inter"/>
              </a:rPr>
              <a:t>We put it at 32 to have a good generalization.</a:t>
            </a:r>
            <a:endParaRPr lang="fr-FR"/>
          </a:p>
        </p:txBody>
      </p:sp>
    </p:spTree>
    <p:extLst>
      <p:ext uri="{BB962C8B-B14F-4D97-AF65-F5344CB8AC3E}">
        <p14:creationId xmlns:p14="http://schemas.microsoft.com/office/powerpoint/2010/main" val="144172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761810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80329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189041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latin typeface="Calibri"/>
                <a:ea typeface="Calibri"/>
                <a:cs typeface="Calibri"/>
              </a:rPr>
              <a:t>Des </a:t>
            </a:r>
            <a:r>
              <a:rPr lang="en-US" err="1">
                <a:latin typeface="Calibri"/>
                <a:ea typeface="Calibri"/>
                <a:cs typeface="Calibri"/>
              </a:rPr>
              <a:t>qu'on</a:t>
            </a:r>
            <a:r>
              <a:rPr lang="en-US">
                <a:latin typeface="Calibri"/>
                <a:ea typeface="Calibri"/>
                <a:cs typeface="Calibri"/>
              </a:rPr>
              <a:t> </a:t>
            </a:r>
            <a:r>
              <a:rPr lang="en-US" err="1">
                <a:latin typeface="Calibri"/>
                <a:ea typeface="Calibri"/>
                <a:cs typeface="Calibri"/>
              </a:rPr>
              <a:t>voulait</a:t>
            </a:r>
            <a:r>
              <a:rPr lang="en-US">
                <a:latin typeface="Calibri"/>
                <a:ea typeface="Calibri"/>
                <a:cs typeface="Calibri"/>
              </a:rPr>
              <a:t> </a:t>
            </a:r>
            <a:r>
              <a:rPr lang="en-US" err="1">
                <a:latin typeface="Calibri"/>
                <a:ea typeface="Calibri"/>
                <a:cs typeface="Calibri"/>
              </a:rPr>
              <a:t>rajouter</a:t>
            </a:r>
            <a:r>
              <a:rPr lang="en-US">
                <a:latin typeface="Calibri"/>
                <a:ea typeface="Calibri"/>
                <a:cs typeface="Calibri"/>
              </a:rPr>
              <a:t> des couches pour </a:t>
            </a:r>
            <a:r>
              <a:rPr lang="en-US" err="1">
                <a:latin typeface="Calibri"/>
                <a:ea typeface="Calibri"/>
                <a:cs typeface="Calibri"/>
              </a:rPr>
              <a:t>extraires</a:t>
            </a:r>
            <a:r>
              <a:rPr lang="en-US">
                <a:latin typeface="Calibri"/>
                <a:ea typeface="Calibri"/>
                <a:cs typeface="Calibri"/>
              </a:rPr>
              <a:t> plus </a:t>
            </a:r>
            <a:r>
              <a:rPr lang="en-US" err="1">
                <a:latin typeface="Calibri"/>
                <a:ea typeface="Calibri"/>
                <a:cs typeface="Calibri"/>
              </a:rPr>
              <a:t>d'informations</a:t>
            </a:r>
            <a:r>
              <a:rPr lang="en-US">
                <a:latin typeface="Calibri"/>
                <a:ea typeface="Calibri"/>
                <a:cs typeface="Calibri"/>
              </a:rPr>
              <a:t> on overfit de plus </a:t>
            </a:r>
            <a:r>
              <a:rPr lang="en-US" err="1">
                <a:latin typeface="Calibri"/>
                <a:ea typeface="Calibri"/>
                <a:cs typeface="Calibri"/>
              </a:rPr>
              <a:t>en</a:t>
            </a:r>
            <a:r>
              <a:rPr lang="en-US">
                <a:latin typeface="Calibri"/>
                <a:ea typeface="Calibri"/>
                <a:cs typeface="Calibri"/>
              </a:rPr>
              <a:t> plus  et on </a:t>
            </a:r>
            <a:r>
              <a:rPr lang="en-US" err="1">
                <a:latin typeface="Calibri"/>
                <a:ea typeface="Calibri"/>
                <a:cs typeface="Calibri"/>
              </a:rPr>
              <a:t>stagne</a:t>
            </a:r>
            <a:r>
              <a:rPr lang="en-US">
                <a:latin typeface="Calibri"/>
                <a:ea typeface="Calibri"/>
                <a:cs typeface="Calibri"/>
              </a:rPr>
              <a:t>. On a </a:t>
            </a:r>
            <a:r>
              <a:rPr lang="en-US" err="1">
                <a:latin typeface="Calibri"/>
                <a:ea typeface="Calibri"/>
                <a:cs typeface="Calibri"/>
              </a:rPr>
              <a:t>regardé</a:t>
            </a:r>
            <a:r>
              <a:rPr lang="en-US">
                <a:latin typeface="Calibri"/>
                <a:ea typeface="Calibri"/>
                <a:cs typeface="Calibri"/>
              </a:rPr>
              <a:t> comment </a:t>
            </a:r>
            <a:r>
              <a:rPr lang="en-US" err="1">
                <a:latin typeface="Calibri"/>
                <a:ea typeface="Calibri"/>
                <a:cs typeface="Calibri"/>
              </a:rPr>
              <a:t>ont</a:t>
            </a:r>
            <a:r>
              <a:rPr lang="en-US">
                <a:latin typeface="Calibri"/>
                <a:ea typeface="Calibri"/>
                <a:cs typeface="Calibri"/>
              </a:rPr>
              <a:t> fait les </a:t>
            </a:r>
            <a:r>
              <a:rPr lang="en-US" err="1">
                <a:latin typeface="Calibri"/>
                <a:ea typeface="Calibri"/>
                <a:cs typeface="Calibri"/>
              </a:rPr>
              <a:t>autres</a:t>
            </a:r>
            <a:r>
              <a:rPr lang="en-US">
                <a:latin typeface="Calibri"/>
                <a:ea typeface="Calibri"/>
                <a:cs typeface="Calibri"/>
              </a:rPr>
              <a:t>, et on </a:t>
            </a:r>
            <a:r>
              <a:rPr lang="en-US" err="1">
                <a:latin typeface="Calibri"/>
                <a:ea typeface="Calibri"/>
                <a:cs typeface="Calibri"/>
              </a:rPr>
              <a:t>s'est</a:t>
            </a:r>
            <a:r>
              <a:rPr lang="en-US">
                <a:latin typeface="Calibri"/>
                <a:ea typeface="Calibri"/>
                <a:cs typeface="Calibri"/>
              </a:rPr>
              <a:t> </a:t>
            </a:r>
            <a:r>
              <a:rPr lang="en-US" err="1">
                <a:latin typeface="Calibri"/>
                <a:ea typeface="Calibri"/>
                <a:cs typeface="Calibri"/>
              </a:rPr>
              <a:t>rendu</a:t>
            </a:r>
            <a:r>
              <a:rPr lang="en-US">
                <a:latin typeface="Calibri"/>
                <a:ea typeface="Calibri"/>
                <a:cs typeface="Calibri"/>
              </a:rPr>
              <a:t> </a:t>
            </a:r>
            <a:r>
              <a:rPr lang="en-US" err="1">
                <a:latin typeface="Calibri"/>
                <a:ea typeface="Calibri"/>
                <a:cs typeface="Calibri"/>
              </a:rPr>
              <a:t>compte</a:t>
            </a:r>
            <a:r>
              <a:rPr lang="en-US">
                <a:latin typeface="Calibri"/>
                <a:ea typeface="Calibri"/>
                <a:cs typeface="Calibri"/>
              </a:rPr>
              <a:t> que la </a:t>
            </a:r>
            <a:r>
              <a:rPr lang="en-US" err="1">
                <a:latin typeface="Calibri"/>
                <a:ea typeface="Calibri"/>
                <a:cs typeface="Calibri"/>
              </a:rPr>
              <a:t>pluspart</a:t>
            </a:r>
            <a:r>
              <a:rPr lang="en-US">
                <a:latin typeface="Calibri"/>
                <a:ea typeface="Calibri"/>
                <a:cs typeface="Calibri"/>
              </a:rPr>
              <a:t> </a:t>
            </a:r>
            <a:r>
              <a:rPr lang="en-US" err="1">
                <a:latin typeface="Calibri"/>
                <a:ea typeface="Calibri"/>
                <a:cs typeface="Calibri"/>
              </a:rPr>
              <a:t>utilisait</a:t>
            </a:r>
            <a:r>
              <a:rPr lang="en-US">
                <a:latin typeface="Calibri"/>
                <a:ea typeface="Calibri"/>
                <a:cs typeface="Calibri"/>
              </a:rPr>
              <a:t> </a:t>
            </a:r>
            <a:r>
              <a:rPr lang="en-US" err="1">
                <a:latin typeface="Calibri"/>
                <a:ea typeface="Calibri"/>
                <a:cs typeface="Calibri"/>
              </a:rPr>
              <a:t>resnet</a:t>
            </a:r>
            <a:r>
              <a:rPr lang="en-US">
                <a:latin typeface="Calibri"/>
                <a:ea typeface="Calibri"/>
                <a:cs typeface="Calibri"/>
              </a:rPr>
              <a:t> et on </a:t>
            </a:r>
            <a:r>
              <a:rPr lang="en-US" err="1">
                <a:latin typeface="Calibri"/>
                <a:ea typeface="Calibri"/>
                <a:cs typeface="Calibri"/>
              </a:rPr>
              <a:t>s'était</a:t>
            </a:r>
            <a:r>
              <a:rPr lang="en-US">
                <a:latin typeface="Calibri"/>
                <a:ea typeface="Calibri"/>
                <a:cs typeface="Calibri"/>
              </a:rPr>
              <a:t> </a:t>
            </a:r>
            <a:r>
              <a:rPr lang="en-US" err="1">
                <a:latin typeface="Calibri"/>
                <a:ea typeface="Calibri"/>
                <a:cs typeface="Calibri"/>
              </a:rPr>
              <a:t>dit</a:t>
            </a:r>
            <a:r>
              <a:rPr lang="en-US">
                <a:latin typeface="Calibri"/>
                <a:ea typeface="Calibri"/>
                <a:cs typeface="Calibri"/>
              </a:rPr>
              <a:t> que </a:t>
            </a:r>
            <a:r>
              <a:rPr lang="en-US" err="1">
                <a:latin typeface="Calibri"/>
                <a:ea typeface="Calibri"/>
                <a:cs typeface="Calibri"/>
              </a:rPr>
              <a:t>c'était</a:t>
            </a:r>
            <a:r>
              <a:rPr lang="en-US">
                <a:latin typeface="Calibri"/>
                <a:ea typeface="Calibri"/>
                <a:cs typeface="Calibri"/>
              </a:rPr>
              <a:t> le bon moment de </a:t>
            </a:r>
            <a:r>
              <a:rPr lang="en-US" err="1">
                <a:latin typeface="Calibri"/>
                <a:ea typeface="Calibri"/>
                <a:cs typeface="Calibri"/>
              </a:rPr>
              <a:t>l'utiliser</a:t>
            </a:r>
            <a:r>
              <a:rPr lang="en-US">
                <a:latin typeface="Calibri"/>
                <a:ea typeface="Calibri"/>
                <a:cs typeface="Calibri"/>
              </a:rPr>
              <a:t> car </a:t>
            </a:r>
            <a:r>
              <a:rPr lang="en-US" err="1">
                <a:latin typeface="Calibri"/>
                <a:ea typeface="Calibri"/>
                <a:cs typeface="Calibri"/>
              </a:rPr>
              <a:t>resnet</a:t>
            </a:r>
            <a:r>
              <a:rPr lang="en-US">
                <a:latin typeface="Calibri"/>
                <a:ea typeface="Calibri"/>
                <a:cs typeface="Calibri"/>
              </a:rPr>
              <a:t> </a:t>
            </a:r>
            <a:r>
              <a:rPr lang="en-US" err="1">
                <a:latin typeface="Calibri"/>
                <a:ea typeface="Calibri"/>
                <a:cs typeface="Calibri"/>
              </a:rPr>
              <a:t>est</a:t>
            </a:r>
            <a:r>
              <a:rPr lang="en-US">
                <a:latin typeface="Calibri"/>
                <a:ea typeface="Calibri"/>
                <a:cs typeface="Calibri"/>
              </a:rPr>
              <a:t> un des models de classification </a:t>
            </a:r>
            <a:r>
              <a:rPr lang="en-US" err="1">
                <a:latin typeface="Calibri"/>
                <a:ea typeface="Calibri"/>
                <a:cs typeface="Calibri"/>
              </a:rPr>
              <a:t>d'image</a:t>
            </a:r>
            <a:r>
              <a:rPr lang="en-US">
                <a:latin typeface="Calibri"/>
                <a:ea typeface="Calibri"/>
                <a:cs typeface="Calibri"/>
              </a:rPr>
              <a:t> les plus </a:t>
            </a:r>
            <a:r>
              <a:rPr lang="en-US" err="1">
                <a:latin typeface="Calibri"/>
                <a:ea typeface="Calibri"/>
                <a:cs typeface="Calibri"/>
              </a:rPr>
              <a:t>puissants</a:t>
            </a:r>
            <a:r>
              <a:rPr lang="en-US">
                <a:latin typeface="Calibri"/>
                <a:ea typeface="Calibri"/>
                <a:cs typeface="Calibri"/>
              </a:rPr>
              <a:t> </a:t>
            </a:r>
            <a:r>
              <a:rPr lang="en-US" err="1">
                <a:latin typeface="Calibri"/>
                <a:ea typeface="Calibri"/>
                <a:cs typeface="Calibri"/>
              </a:rPr>
              <a:t>actuellement</a:t>
            </a:r>
            <a:r>
              <a:rPr lang="en-US">
                <a:latin typeface="Calibri"/>
                <a:ea typeface="Calibri"/>
                <a:cs typeface="Calibri"/>
              </a:rPr>
              <a:t> et </a:t>
            </a:r>
            <a:r>
              <a:rPr lang="en-US" err="1">
                <a:latin typeface="Calibri"/>
                <a:ea typeface="Calibri"/>
                <a:cs typeface="Calibri"/>
              </a:rPr>
              <a:t>c'était</a:t>
            </a:r>
            <a:r>
              <a:rPr lang="en-US">
                <a:latin typeface="Calibri"/>
                <a:ea typeface="Calibri"/>
                <a:cs typeface="Calibri"/>
              </a:rPr>
              <a:t> </a:t>
            </a:r>
            <a:r>
              <a:rPr lang="en-US" err="1">
                <a:latin typeface="Calibri"/>
                <a:ea typeface="Calibri"/>
                <a:cs typeface="Calibri"/>
              </a:rPr>
              <a:t>également</a:t>
            </a:r>
            <a:r>
              <a:rPr lang="en-US">
                <a:latin typeface="Calibri"/>
                <a:ea typeface="Calibri"/>
                <a:cs typeface="Calibri"/>
              </a:rPr>
              <a:t> un model que </a:t>
            </a:r>
            <a:r>
              <a:rPr lang="en-US" err="1">
                <a:latin typeface="Calibri"/>
                <a:ea typeface="Calibri"/>
                <a:cs typeface="Calibri"/>
              </a:rPr>
              <a:t>j'utilisais</a:t>
            </a:r>
            <a:r>
              <a:rPr lang="en-US">
                <a:latin typeface="Calibri"/>
                <a:ea typeface="Calibri"/>
                <a:cs typeface="Calibri"/>
              </a:rPr>
              <a:t> dans </a:t>
            </a:r>
            <a:r>
              <a:rPr lang="en-US" err="1">
                <a:latin typeface="Calibri"/>
                <a:ea typeface="Calibri"/>
                <a:cs typeface="Calibri"/>
              </a:rPr>
              <a:t>mon</a:t>
            </a:r>
            <a:r>
              <a:rPr lang="en-US">
                <a:latin typeface="Calibri"/>
                <a:ea typeface="Calibri"/>
                <a:cs typeface="Calibri"/>
              </a:rPr>
              <a:t> </a:t>
            </a:r>
            <a:r>
              <a:rPr lang="en-US" err="1">
                <a:latin typeface="Calibri"/>
                <a:ea typeface="Calibri"/>
                <a:cs typeface="Calibri"/>
              </a:rPr>
              <a:t>uv</a:t>
            </a:r>
            <a:r>
              <a:rPr lang="en-US">
                <a:latin typeface="Calibri"/>
                <a:ea typeface="Calibri"/>
                <a:cs typeface="Calibri"/>
              </a:rPr>
              <a:t> principal. </a:t>
            </a:r>
          </a:p>
          <a:p>
            <a:endParaRPr lang="en-US">
              <a:latin typeface="Calibri"/>
              <a:ea typeface="Calibri"/>
              <a:cs typeface="Calibri"/>
            </a:endParaRPr>
          </a:p>
          <a:p>
            <a:endParaRPr lang="en-US">
              <a:latin typeface="Calibri"/>
              <a:ea typeface="Calibri"/>
              <a:cs typeface="Calibri"/>
            </a:endParaRPr>
          </a:p>
        </p:txBody>
      </p:sp>
    </p:spTree>
    <p:extLst>
      <p:ext uri="{BB962C8B-B14F-4D97-AF65-F5344CB8AC3E}">
        <p14:creationId xmlns:p14="http://schemas.microsoft.com/office/powerpoint/2010/main" val="3324614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defRPr/>
            </a:pPr>
            <a:endParaRPr lang="fr-FR"/>
          </a:p>
          <a:p>
            <a:pPr>
              <a:defRPr/>
            </a:pPr>
            <a:endParaRPr lang="fr-FR"/>
          </a:p>
          <a:p>
            <a:pPr>
              <a:defRPr/>
            </a:pPr>
            <a:r>
              <a:rPr lang="fr-FR"/>
              <a:t>Dans les réseaux profonds traditionnels, les gradients peuvent diminuer de manière exponentielle, rendant l'apprentissage des couches plus profondes difficile. </a:t>
            </a:r>
            <a:r>
              <a:rPr lang="fr-FR" err="1"/>
              <a:t>ResNet</a:t>
            </a:r>
            <a:r>
              <a:rPr lang="fr-FR"/>
              <a:t> contourne ce problème en utilisant des connexions résiduelles (ou skip connections) qui permettent au gradient de se propager directement à travers le réseau.</a:t>
            </a:r>
          </a:p>
          <a:p>
            <a:endParaRPr lang="fr-FR"/>
          </a:p>
          <a:p>
            <a:r>
              <a:rPr lang="fr-FR"/>
              <a:t>En termes simples, au lieu de simplement sortir f(x), le bloc résiduel sort x + f(x). Cela aide le réseau à apprendre plus facilement les différences ou "résidus" nécessaires à l'amélioration des prédictions. Éviter le </a:t>
            </a:r>
            <a:r>
              <a:rPr lang="fr-FR" err="1"/>
              <a:t>vanishing</a:t>
            </a:r>
            <a:r>
              <a:rPr lang="fr-FR"/>
              <a:t> radiant</a:t>
            </a:r>
          </a:p>
        </p:txBody>
      </p:sp>
    </p:spTree>
    <p:extLst>
      <p:ext uri="{BB962C8B-B14F-4D97-AF65-F5344CB8AC3E}">
        <p14:creationId xmlns:p14="http://schemas.microsoft.com/office/powerpoint/2010/main" val="1006796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Classe ResNet9</a:t>
            </a:r>
            <a:r>
              <a:rPr lang="en-US"/>
              <a:t> : </a:t>
            </a:r>
            <a:r>
              <a:rPr lang="en-US" err="1"/>
              <a:t>Implémente</a:t>
            </a:r>
            <a:r>
              <a:rPr lang="en-US"/>
              <a:t> </a:t>
            </a:r>
            <a:r>
              <a:rPr lang="en-US" err="1"/>
              <a:t>une</a:t>
            </a:r>
            <a:r>
              <a:rPr lang="en-US"/>
              <a:t> version </a:t>
            </a:r>
            <a:r>
              <a:rPr lang="en-US" err="1"/>
              <a:t>simplifiée</a:t>
            </a:r>
            <a:r>
              <a:rPr lang="en-US"/>
              <a:t> de ResNet avec 9 couches.</a:t>
            </a:r>
          </a:p>
          <a:p>
            <a:endParaRPr lang="en-US"/>
          </a:p>
          <a:p>
            <a:endParaRPr lang="en-US"/>
          </a:p>
          <a:p>
            <a:r>
              <a:rPr lang="en-US" b="1" err="1"/>
              <a:t>self.classifier</a:t>
            </a:r>
            <a:r>
              <a:rPr lang="en-US"/>
              <a:t> : </a:t>
            </a:r>
            <a:r>
              <a:rPr lang="en-US" err="1"/>
              <a:t>Composé</a:t>
            </a:r>
            <a:r>
              <a:rPr lang="en-US"/>
              <a:t> </a:t>
            </a:r>
            <a:r>
              <a:rPr lang="en-US" err="1"/>
              <a:t>d'une</a:t>
            </a:r>
            <a:r>
              <a:rPr lang="en-US"/>
              <a:t> couche de max pooling, </a:t>
            </a:r>
            <a:r>
              <a:rPr lang="en-US" err="1"/>
              <a:t>d'une</a:t>
            </a:r>
            <a:r>
              <a:rPr lang="en-US"/>
              <a:t> couche </a:t>
            </a:r>
            <a:r>
              <a:rPr lang="en-US" err="1"/>
              <a:t>d'aplatissement</a:t>
            </a:r>
            <a:r>
              <a:rPr lang="en-US"/>
              <a:t> (flatten) et </a:t>
            </a:r>
            <a:r>
              <a:rPr lang="en-US" err="1"/>
              <a:t>d'une</a:t>
            </a:r>
            <a:r>
              <a:rPr lang="en-US"/>
              <a:t> couche </a:t>
            </a:r>
            <a:r>
              <a:rPr lang="en-US" err="1"/>
              <a:t>linéaire</a:t>
            </a:r>
            <a:r>
              <a:rPr lang="en-US"/>
              <a:t> pour la classification finale.</a:t>
            </a:r>
          </a:p>
          <a:p>
            <a:endParaRPr lang="en-US"/>
          </a:p>
          <a:p>
            <a:r>
              <a:rPr lang="en-US"/>
              <a:t>When using </a:t>
            </a:r>
            <a:r>
              <a:rPr lang="en-US" err="1"/>
              <a:t>nn.CrossEntropyLoss</a:t>
            </a:r>
            <a:r>
              <a:rPr lang="en-US"/>
              <a:t> as your loss function, it internally applies </a:t>
            </a:r>
            <a:r>
              <a:rPr lang="en-US" err="1"/>
              <a:t>LogSoftmax</a:t>
            </a:r>
            <a:r>
              <a:rPr lang="en-US"/>
              <a:t> to the logits, so you do not need to add a </a:t>
            </a:r>
            <a:r>
              <a:rPr lang="en-US" err="1"/>
              <a:t>Softmax</a:t>
            </a:r>
            <a:r>
              <a:rPr lang="en-US"/>
              <a:t> activation function in the model itself.</a:t>
            </a:r>
          </a:p>
          <a:p>
            <a:endParaRPr lang="en-US"/>
          </a:p>
        </p:txBody>
      </p:sp>
    </p:spTree>
    <p:extLst>
      <p:ext uri="{BB962C8B-B14F-4D97-AF65-F5344CB8AC3E}">
        <p14:creationId xmlns:p14="http://schemas.microsoft.com/office/powerpoint/2010/main" val="3079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indent="-285750">
              <a:buFont typeface="Arial"/>
              <a:buChar char="•"/>
            </a:pPr>
            <a:r>
              <a:rPr lang="en-US" b="1"/>
              <a:t>Weight Decay</a:t>
            </a:r>
            <a:r>
              <a:rPr lang="en-US"/>
              <a:t>: We also use weight decay, which is a regularization technique which prevents the weights from becoming too large by adding an additional term to the loss function.</a:t>
            </a:r>
            <a:endParaRPr lang="fr-FR"/>
          </a:p>
          <a:p>
            <a:pPr marL="285750" indent="-285750">
              <a:buFont typeface="Arial"/>
              <a:buChar char="•"/>
            </a:pPr>
            <a:r>
              <a:rPr lang="en-US" b="1"/>
              <a:t>Gradient Clipping</a:t>
            </a:r>
            <a:r>
              <a:rPr lang="en-US"/>
              <a:t>: Apart from the layer weights and outputs, it also helpful to limit the values of gradients to a small range to prevent undesirable changes in parameters due to large gradient values. This simple yet effective technique is called gradient clipping.</a:t>
            </a:r>
            <a:endParaRPr lang="fr-FR"/>
          </a:p>
          <a:p>
            <a:endParaRPr lang="en-US">
              <a:latin typeface="Calibri"/>
              <a:ea typeface="Calibri"/>
              <a:cs typeface="Calibri"/>
            </a:endParaRPr>
          </a:p>
          <a:p>
            <a:endParaRPr lang="en-US"/>
          </a:p>
          <a:p>
            <a:endParaRPr lang="en-US">
              <a:latin typeface="Aptos" panose="02110004020202020204"/>
              <a:ea typeface="Calibri"/>
              <a:cs typeface="Calibri"/>
            </a:endParaRPr>
          </a:p>
          <a:p>
            <a:endParaRPr lang="en-US">
              <a:latin typeface="Aptos" panose="02110004020202020204"/>
              <a:ea typeface="Calibri"/>
              <a:cs typeface="Calibri"/>
            </a:endParaRPr>
          </a:p>
          <a:p>
            <a:r>
              <a:rPr lang="en-US" err="1"/>
              <a:t>val_accuracy</a:t>
            </a:r>
            <a:r>
              <a:rPr lang="en-US"/>
              <a:t>: 0.99</a:t>
            </a:r>
          </a:p>
          <a:p>
            <a:endParaRPr lang="en-US">
              <a:latin typeface="Calibri"/>
              <a:ea typeface="Calibri"/>
              <a:cs typeface="Calibri"/>
            </a:endParaRPr>
          </a:p>
        </p:txBody>
      </p:sp>
    </p:spTree>
    <p:extLst>
      <p:ext uri="{BB962C8B-B14F-4D97-AF65-F5344CB8AC3E}">
        <p14:creationId xmlns:p14="http://schemas.microsoft.com/office/powerpoint/2010/main" val="70834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Apple, </a:t>
            </a:r>
            <a:r>
              <a:rPr lang="fr-FR" err="1"/>
              <a:t>blueberry</a:t>
            </a:r>
            <a:r>
              <a:rPr lang="fr-FR"/>
              <a:t>, </a:t>
            </a:r>
            <a:r>
              <a:rPr lang="fr-FR" err="1"/>
              <a:t>peach</a:t>
            </a:r>
            <a:r>
              <a:rPr lang="fr-FR"/>
              <a:t>, </a:t>
            </a:r>
            <a:r>
              <a:rPr lang="fr-FR" err="1"/>
              <a:t>grape</a:t>
            </a:r>
            <a:r>
              <a:rPr lang="fr-FR"/>
              <a:t>, </a:t>
            </a:r>
            <a:r>
              <a:rPr lang="fr-FR" err="1"/>
              <a:t>raspberry</a:t>
            </a:r>
            <a:r>
              <a:rPr lang="fr-FR"/>
              <a:t>, </a:t>
            </a:r>
            <a:r>
              <a:rPr lang="fr-FR" err="1"/>
              <a:t>tomato</a:t>
            </a:r>
            <a:r>
              <a:rPr lang="fr-FR"/>
              <a:t>, etc.</a:t>
            </a:r>
            <a:br>
              <a:rPr lang="fr-FR"/>
            </a:br>
            <a:r>
              <a:rPr lang="fr-FR"/>
              <a:t>12 </a:t>
            </a:r>
            <a:r>
              <a:rPr lang="fr-FR" err="1"/>
              <a:t>Healthy</a:t>
            </a:r>
            <a:r>
              <a:rPr lang="fr-FR"/>
              <a:t>, 26 </a:t>
            </a:r>
            <a:r>
              <a:rPr lang="fr-FR" err="1"/>
              <a:t>diseased</a:t>
            </a:r>
            <a:br>
              <a:rPr lang="fr-FR"/>
            </a:br>
            <a:r>
              <a:rPr lang="fr-FR"/>
              <a:t>31%</a:t>
            </a:r>
          </a:p>
        </p:txBody>
      </p:sp>
    </p:spTree>
    <p:extLst>
      <p:ext uri="{BB962C8B-B14F-4D97-AF65-F5344CB8AC3E}">
        <p14:creationId xmlns:p14="http://schemas.microsoft.com/office/powerpoint/2010/main" val="706269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We</a:t>
            </a:r>
            <a:r>
              <a:rPr lang="fr-FR"/>
              <a:t> </a:t>
            </a:r>
            <a:r>
              <a:rPr lang="fr-FR" err="1"/>
              <a:t>initially</a:t>
            </a:r>
            <a:r>
              <a:rPr lang="fr-FR"/>
              <a:t> </a:t>
            </a:r>
            <a:r>
              <a:rPr lang="fr-FR" err="1"/>
              <a:t>already</a:t>
            </a:r>
            <a:r>
              <a:rPr lang="fr-FR"/>
              <a:t> </a:t>
            </a:r>
            <a:r>
              <a:rPr lang="fr-FR" err="1"/>
              <a:t>had</a:t>
            </a:r>
            <a:r>
              <a:rPr lang="fr-FR"/>
              <a:t> </a:t>
            </a:r>
            <a:r>
              <a:rPr lang="fr-FR" err="1"/>
              <a:t>quite</a:t>
            </a:r>
            <a:r>
              <a:rPr lang="fr-FR"/>
              <a:t> a good score</a:t>
            </a:r>
          </a:p>
          <a:p>
            <a:r>
              <a:rPr lang="fr-FR" err="1"/>
              <a:t>However</a:t>
            </a:r>
            <a:r>
              <a:rPr lang="fr-FR"/>
              <a:t> </a:t>
            </a:r>
            <a:r>
              <a:rPr lang="fr-FR" err="1"/>
              <a:t>improvement</a:t>
            </a:r>
            <a:r>
              <a:rPr lang="fr-FR"/>
              <a:t> </a:t>
            </a:r>
            <a:r>
              <a:rPr lang="fr-FR" err="1"/>
              <a:t>was</a:t>
            </a:r>
            <a:r>
              <a:rPr lang="fr-FR"/>
              <a:t> </a:t>
            </a:r>
            <a:r>
              <a:rPr lang="fr-FR" err="1"/>
              <a:t>still</a:t>
            </a:r>
            <a:r>
              <a:rPr lang="fr-FR"/>
              <a:t> possible. </a:t>
            </a:r>
            <a:r>
              <a:rPr lang="fr-FR" err="1"/>
              <a:t>We</a:t>
            </a:r>
            <a:r>
              <a:rPr lang="fr-FR"/>
              <a:t> </a:t>
            </a:r>
            <a:r>
              <a:rPr lang="fr-FR" err="1"/>
              <a:t>managed</a:t>
            </a:r>
            <a:r>
              <a:rPr lang="fr-FR"/>
              <a:t> to </a:t>
            </a:r>
            <a:r>
              <a:rPr lang="fr-FR" err="1"/>
              <a:t>improve</a:t>
            </a:r>
            <a:r>
              <a:rPr lang="fr-FR"/>
              <a:t> </a:t>
            </a:r>
            <a:r>
              <a:rPr lang="fr-FR" err="1"/>
              <a:t>accuracy</a:t>
            </a:r>
            <a:r>
              <a:rPr lang="fr-FR"/>
              <a:t> by using a more </a:t>
            </a:r>
            <a:r>
              <a:rPr lang="fr-FR" err="1"/>
              <a:t>advanced</a:t>
            </a:r>
            <a:r>
              <a:rPr lang="fr-FR"/>
              <a:t> technique : </a:t>
            </a:r>
            <a:r>
              <a:rPr lang="fr-FR" err="1"/>
              <a:t>ResNet</a:t>
            </a:r>
            <a:endParaRPr lang="fr-FR"/>
          </a:p>
        </p:txBody>
      </p:sp>
    </p:spTree>
    <p:extLst>
      <p:ext uri="{BB962C8B-B14F-4D97-AF65-F5344CB8AC3E}">
        <p14:creationId xmlns:p14="http://schemas.microsoft.com/office/powerpoint/2010/main" val="196245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82988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divided into 80/20 ratio of training and validation set</a:t>
            </a:r>
            <a:endParaRPr lang="fr-FR"/>
          </a:p>
        </p:txBody>
      </p:sp>
    </p:spTree>
    <p:extLst>
      <p:ext uri="{BB962C8B-B14F-4D97-AF65-F5344CB8AC3E}">
        <p14:creationId xmlns:p14="http://schemas.microsoft.com/office/powerpoint/2010/main" val="176726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err="1"/>
              <a:t>Homogenous</a:t>
            </a:r>
            <a:r>
              <a:rPr lang="fr-FR"/>
              <a:t> -&gt; no pb </a:t>
            </a:r>
            <a:r>
              <a:rPr lang="fr-FR" err="1"/>
              <a:t>with</a:t>
            </a:r>
            <a:r>
              <a:rPr lang="fr-FR"/>
              <a:t> </a:t>
            </a:r>
            <a:r>
              <a:rPr lang="fr-FR" err="1"/>
              <a:t>overfitting</a:t>
            </a:r>
            <a:endParaRPr lang="fr-FR"/>
          </a:p>
        </p:txBody>
      </p:sp>
    </p:spTree>
    <p:extLst>
      <p:ext uri="{BB962C8B-B14F-4D97-AF65-F5344CB8AC3E}">
        <p14:creationId xmlns:p14="http://schemas.microsoft.com/office/powerpoint/2010/main" val="149527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ctr">
              <a:lnSpc>
                <a:spcPts val="2999"/>
              </a:lnSpc>
              <a:spcBef>
                <a:spcPct val="0"/>
              </a:spcBef>
            </a:pPr>
            <a:r>
              <a:rPr lang="en-US" sz="1200" spc="49">
                <a:solidFill>
                  <a:srgbClr val="3C4043"/>
                </a:solidFill>
                <a:highlight>
                  <a:srgbClr val="FFFFFF"/>
                </a:highlight>
                <a:latin typeface="Inter"/>
              </a:rPr>
              <a:t>Preprocessing now : </a:t>
            </a:r>
            <a:br>
              <a:rPr lang="en-US" sz="1200" spc="49">
                <a:solidFill>
                  <a:srgbClr val="3C4043"/>
                </a:solidFill>
                <a:highlight>
                  <a:srgbClr val="FFFFFF"/>
                </a:highlight>
                <a:latin typeface="Inter"/>
              </a:rPr>
            </a:br>
            <a:br>
              <a:rPr lang="en-US" sz="1200" spc="49">
                <a:solidFill>
                  <a:srgbClr val="3C4043"/>
                </a:solidFill>
                <a:highlight>
                  <a:srgbClr val="FFFFFF"/>
                </a:highlight>
                <a:latin typeface="Inter"/>
              </a:rPr>
            </a:br>
            <a:r>
              <a:rPr lang="en-US" sz="1200" spc="49">
                <a:solidFill>
                  <a:srgbClr val="3C4043"/>
                </a:solidFill>
                <a:highlight>
                  <a:srgbClr val="FFFFFF"/>
                </a:highlight>
                <a:latin typeface="Inter"/>
              </a:rPr>
              <a:t>256x256 images sizes </a:t>
            </a:r>
          </a:p>
          <a:p>
            <a:pPr algn="ctr">
              <a:lnSpc>
                <a:spcPts val="2999"/>
              </a:lnSpc>
              <a:spcBef>
                <a:spcPct val="0"/>
              </a:spcBef>
            </a:pPr>
            <a:r>
              <a:rPr lang="en-US" sz="1200" spc="49">
                <a:solidFill>
                  <a:srgbClr val="000000"/>
                </a:solidFill>
                <a:highlight>
                  <a:srgbClr val="FFFFFF"/>
                </a:highlight>
                <a:latin typeface="Montserrat Light"/>
              </a:rPr>
              <a:t>And we convert into 128 pixels because there is a lot of images</a:t>
            </a:r>
          </a:p>
          <a:p>
            <a:pPr algn="ctr">
              <a:lnSpc>
                <a:spcPts val="2999"/>
              </a:lnSpc>
              <a:spcBef>
                <a:spcPct val="0"/>
              </a:spcBef>
            </a:pPr>
            <a:endParaRPr lang="en-US" sz="1200" spc="49">
              <a:solidFill>
                <a:srgbClr val="3C4043"/>
              </a:solidFill>
              <a:highlight>
                <a:srgbClr val="FFFFFF"/>
              </a:highlight>
              <a:latin typeface="Inter"/>
            </a:endParaRPr>
          </a:p>
          <a:p>
            <a:endParaRPr lang="fr-FR"/>
          </a:p>
        </p:txBody>
      </p:sp>
    </p:spTree>
    <p:extLst>
      <p:ext uri="{BB962C8B-B14F-4D97-AF65-F5344CB8AC3E}">
        <p14:creationId xmlns:p14="http://schemas.microsoft.com/office/powerpoint/2010/main" val="28084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06290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a:solidFill>
                  <a:srgbClr val="252525"/>
                </a:solidFill>
                <a:effectLst/>
                <a:highlight>
                  <a:srgbClr val="FFFFFF"/>
                </a:highlight>
                <a:latin typeface="Roboto" panose="020F0502020204030204" pitchFamily="2" charset="0"/>
              </a:rPr>
              <a:t>Using two convolution layers with and without padding is a technique to maximize feature extraction.</a:t>
            </a:r>
          </a:p>
          <a:p>
            <a:endParaRPr lang="en-US" b="0" i="0">
              <a:solidFill>
                <a:srgbClr val="252525"/>
              </a:solidFill>
              <a:effectLst/>
              <a:highlight>
                <a:srgbClr val="FFFFFF"/>
              </a:highlight>
              <a:latin typeface="Roboto" panose="020F0502020204030204" pitchFamily="2" charset="0"/>
            </a:endParaRPr>
          </a:p>
          <a:p>
            <a:r>
              <a:rPr lang="en-US" b="0" i="0">
                <a:solidFill>
                  <a:srgbClr val="252525"/>
                </a:solidFill>
                <a:effectLst/>
                <a:highlight>
                  <a:srgbClr val="FFFFFF"/>
                </a:highlight>
                <a:latin typeface="Roboto" panose="02000000000000000000" pitchFamily="2" charset="0"/>
              </a:rPr>
              <a:t>The maximum pooling is useful for capturing the most dominants features.</a:t>
            </a:r>
            <a:endParaRPr lang="fr-FR"/>
          </a:p>
        </p:txBody>
      </p:sp>
    </p:spTree>
    <p:extLst>
      <p:ext uri="{BB962C8B-B14F-4D97-AF65-F5344CB8AC3E}">
        <p14:creationId xmlns:p14="http://schemas.microsoft.com/office/powerpoint/2010/main" val="1863955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404946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98250E-99EF-4BBB-8D10-8227BB276882}" type="datetime1">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68412E-D1C2-45DE-8D1B-752DBF5D6A22}" type="datetime1">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876D9-FFA3-4E5D-B0C2-6097C1B1F4CD}" type="datetime1">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9185B-94CD-4FC1-ACBA-3B32E0658B0C}" type="datetime1">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7CEC22-4834-4739-9151-1FE2DB816E45}" type="datetime1">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0A08A-8821-47A3-AB5C-B79A7CA7C55B}" type="datetime1">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57629A-4514-405C-A9E2-CA1CFDC52FC4}" type="datetime1">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497528-875D-4352-93EB-FD70C916D2D6}" type="datetime1">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D3907-9ACE-4588-8123-A4D3C68397F0}" type="datetime1">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D8BCA5-51EC-493D-9497-C14773FAC852}" type="datetime1">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67884-B6DC-4B0A-8BEA-C79C96C0EAB7}" type="datetime1">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00EFD-DD93-4833-B668-18D129E64A91}" type="datetime1">
              <a:rPr lang="en-US" smtClean="0"/>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69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Common Plant Diseases and How to Treat Them - DripWorks">
            <a:extLst>
              <a:ext uri="{FF2B5EF4-FFF2-40B4-BE49-F238E27FC236}">
                <a16:creationId xmlns:a16="http://schemas.microsoft.com/office/drawing/2014/main" id="{2AAB473C-826C-D5B5-37A1-E798AA9812D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
          <p:cNvSpPr txBox="1"/>
          <p:nvPr/>
        </p:nvSpPr>
        <p:spPr>
          <a:xfrm>
            <a:off x="2227006" y="1255840"/>
            <a:ext cx="14320684" cy="49827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15400" spc="576">
                <a:solidFill>
                  <a:srgbClr val="FFFFFF"/>
                </a:solidFill>
                <a:latin typeface="+mj-lt"/>
                <a:ea typeface="+mj-ea"/>
                <a:cs typeface="+mj-cs"/>
              </a:rPr>
              <a:t>CLASSIFYING PLANT DISEASES</a:t>
            </a:r>
          </a:p>
        </p:txBody>
      </p:sp>
      <p:sp>
        <p:nvSpPr>
          <p:cNvPr id="5" name="TextBox 4">
            <a:extLst>
              <a:ext uri="{FF2B5EF4-FFF2-40B4-BE49-F238E27FC236}">
                <a16:creationId xmlns:a16="http://schemas.microsoft.com/office/drawing/2014/main" id="{5A1D4373-A3F2-BD78-AFD4-2BD5D4FDEC21}"/>
              </a:ext>
            </a:extLst>
          </p:cNvPr>
          <p:cNvSpPr txBox="1"/>
          <p:nvPr/>
        </p:nvSpPr>
        <p:spPr>
          <a:xfrm>
            <a:off x="3159028" y="7908840"/>
            <a:ext cx="11969943" cy="707886"/>
          </a:xfrm>
          <a:prstGeom prst="rect">
            <a:avLst/>
          </a:prstGeom>
          <a:noFill/>
        </p:spPr>
        <p:txBody>
          <a:bodyPr wrap="none" rtlCol="0">
            <a:spAutoFit/>
          </a:bodyPr>
          <a:lstStyle/>
          <a:p>
            <a:pPr algn="ctr"/>
            <a:r>
              <a:rPr lang="fr-FR" sz="4000"/>
              <a:t>PIERRON Thomas, GAYGUSUZ Osman, VERNADE Mathias</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2" name="TextBox 2">
            <a:extLst>
              <a:ext uri="{FF2B5EF4-FFF2-40B4-BE49-F238E27FC236}">
                <a16:creationId xmlns:a16="http://schemas.microsoft.com/office/drawing/2014/main" id="{B685B9AB-7A9C-B213-0535-2A0B8B97C25B}"/>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10</a:t>
            </a:r>
          </a:p>
        </p:txBody>
      </p:sp>
      <p:sp>
        <p:nvSpPr>
          <p:cNvPr id="4" name="TextBox 5">
            <a:extLst>
              <a:ext uri="{FF2B5EF4-FFF2-40B4-BE49-F238E27FC236}">
                <a16:creationId xmlns:a16="http://schemas.microsoft.com/office/drawing/2014/main" id="{20744E46-B799-F67B-C35C-621B6FBBB90E}"/>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5" name="ZoneTexte 4">
            <a:extLst>
              <a:ext uri="{FF2B5EF4-FFF2-40B4-BE49-F238E27FC236}">
                <a16:creationId xmlns:a16="http://schemas.microsoft.com/office/drawing/2014/main" id="{8C398873-D819-1484-D323-1A641FB70C29}"/>
              </a:ext>
            </a:extLst>
          </p:cNvPr>
          <p:cNvSpPr txBox="1"/>
          <p:nvPr/>
        </p:nvSpPr>
        <p:spPr>
          <a:xfrm>
            <a:off x="6704492" y="1259906"/>
            <a:ext cx="4879013" cy="584775"/>
          </a:xfrm>
          <a:prstGeom prst="rect">
            <a:avLst/>
          </a:prstGeom>
          <a:noFill/>
        </p:spPr>
        <p:txBody>
          <a:bodyPr wrap="square" rtlCol="0">
            <a:spAutoFit/>
          </a:bodyPr>
          <a:lstStyle/>
          <a:p>
            <a:r>
              <a:rPr lang="fr-FR" sz="3200">
                <a:latin typeface="Aptos" panose="020B0004020202020204" pitchFamily="34" charset="0"/>
              </a:rPr>
              <a:t>Construction of </a:t>
            </a:r>
            <a:r>
              <a:rPr lang="fr-FR" sz="3200" err="1">
                <a:latin typeface="Aptos" panose="020B0004020202020204" pitchFamily="34" charset="0"/>
              </a:rPr>
              <a:t>our</a:t>
            </a:r>
            <a:r>
              <a:rPr lang="fr-FR" sz="3200">
                <a:latin typeface="Aptos" panose="020B0004020202020204" pitchFamily="34" charset="0"/>
              </a:rPr>
              <a:t> CNN :</a:t>
            </a:r>
          </a:p>
        </p:txBody>
      </p:sp>
      <p:sp>
        <p:nvSpPr>
          <p:cNvPr id="7" name="ZoneTexte 6">
            <a:extLst>
              <a:ext uri="{FF2B5EF4-FFF2-40B4-BE49-F238E27FC236}">
                <a16:creationId xmlns:a16="http://schemas.microsoft.com/office/drawing/2014/main" id="{EDC602FA-3FB3-4412-5798-0183E2944EE8}"/>
              </a:ext>
            </a:extLst>
          </p:cNvPr>
          <p:cNvSpPr txBox="1"/>
          <p:nvPr/>
        </p:nvSpPr>
        <p:spPr>
          <a:xfrm>
            <a:off x="6101063" y="2004459"/>
            <a:ext cx="6085870" cy="584775"/>
          </a:xfrm>
          <a:prstGeom prst="rect">
            <a:avLst/>
          </a:prstGeom>
          <a:noFill/>
        </p:spPr>
        <p:txBody>
          <a:bodyPr wrap="square" rtlCol="0">
            <a:spAutoFit/>
          </a:bodyPr>
          <a:lstStyle/>
          <a:p>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used</a:t>
            </a:r>
            <a:r>
              <a:rPr lang="fr-FR" sz="3200">
                <a:latin typeface="Aptos" panose="020B0004020202020204" pitchFamily="34" charset="0"/>
              </a:rPr>
              <a:t> </a:t>
            </a:r>
            <a:r>
              <a:rPr lang="fr-FR" sz="3200" b="1">
                <a:latin typeface="Aptos" panose="020B0004020202020204" pitchFamily="34" charset="0"/>
              </a:rPr>
              <a:t>convolution modules :</a:t>
            </a:r>
          </a:p>
        </p:txBody>
      </p:sp>
      <p:cxnSp>
        <p:nvCxnSpPr>
          <p:cNvPr id="10" name="Connecteur droit 9">
            <a:extLst>
              <a:ext uri="{FF2B5EF4-FFF2-40B4-BE49-F238E27FC236}">
                <a16:creationId xmlns:a16="http://schemas.microsoft.com/office/drawing/2014/main" id="{D2BA4D19-908E-D687-E89E-3B2A9216C0B1}"/>
              </a:ext>
            </a:extLst>
          </p:cNvPr>
          <p:cNvCxnSpPr/>
          <p:nvPr/>
        </p:nvCxnSpPr>
        <p:spPr>
          <a:xfrm>
            <a:off x="3579404" y="5073431"/>
            <a:ext cx="0" cy="2593731"/>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0188E457-38B0-BAEB-A867-FFBAF4FA1D3B}"/>
              </a:ext>
            </a:extLst>
          </p:cNvPr>
          <p:cNvCxnSpPr/>
          <p:nvPr/>
        </p:nvCxnSpPr>
        <p:spPr>
          <a:xfrm>
            <a:off x="4454197" y="5073430"/>
            <a:ext cx="0" cy="2593731"/>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00883A1-2715-F973-CBDB-55BDEFC4B402}"/>
              </a:ext>
            </a:extLst>
          </p:cNvPr>
          <p:cNvCxnSpPr/>
          <p:nvPr/>
        </p:nvCxnSpPr>
        <p:spPr>
          <a:xfrm>
            <a:off x="13666537" y="3724042"/>
            <a:ext cx="0" cy="410400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0C1E935-0BCB-1544-8993-AB4E1BAE2184}"/>
              </a:ext>
            </a:extLst>
          </p:cNvPr>
          <p:cNvCxnSpPr/>
          <p:nvPr/>
        </p:nvCxnSpPr>
        <p:spPr>
          <a:xfrm>
            <a:off x="14606979" y="3724042"/>
            <a:ext cx="0" cy="410400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CCB66690-A1DB-1E8C-9478-ACA53CE448AE}"/>
              </a:ext>
            </a:extLst>
          </p:cNvPr>
          <p:cNvCxnSpPr/>
          <p:nvPr/>
        </p:nvCxnSpPr>
        <p:spPr>
          <a:xfrm>
            <a:off x="9143999" y="4388365"/>
            <a:ext cx="0" cy="4104000"/>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19" name="Accolade ouvrante 18">
            <a:extLst>
              <a:ext uri="{FF2B5EF4-FFF2-40B4-BE49-F238E27FC236}">
                <a16:creationId xmlns:a16="http://schemas.microsoft.com/office/drawing/2014/main" id="{80A38633-4E4C-80BA-18EF-EE13B46F203E}"/>
              </a:ext>
            </a:extLst>
          </p:cNvPr>
          <p:cNvSpPr/>
          <p:nvPr/>
        </p:nvSpPr>
        <p:spPr>
          <a:xfrm rot="5400000">
            <a:off x="3678039" y="3872943"/>
            <a:ext cx="640091" cy="18256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53E3905D-206A-3DE1-4874-1BB691393650}"/>
              </a:ext>
            </a:extLst>
          </p:cNvPr>
          <p:cNvSpPr/>
          <p:nvPr/>
        </p:nvSpPr>
        <p:spPr>
          <a:xfrm rot="5400000">
            <a:off x="13832312" y="2603731"/>
            <a:ext cx="640091" cy="18256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ZoneTexte 20">
            <a:extLst>
              <a:ext uri="{FF2B5EF4-FFF2-40B4-BE49-F238E27FC236}">
                <a16:creationId xmlns:a16="http://schemas.microsoft.com/office/drawing/2014/main" id="{7EE57DA8-C89D-EAC8-C542-90526D2459E3}"/>
              </a:ext>
            </a:extLst>
          </p:cNvPr>
          <p:cNvSpPr txBox="1"/>
          <p:nvPr/>
        </p:nvSpPr>
        <p:spPr>
          <a:xfrm>
            <a:off x="2055705" y="3801529"/>
            <a:ext cx="3802141" cy="584775"/>
          </a:xfrm>
          <a:prstGeom prst="rect">
            <a:avLst/>
          </a:prstGeom>
          <a:noFill/>
        </p:spPr>
        <p:txBody>
          <a:bodyPr wrap="square" rtlCol="0">
            <a:spAutoFit/>
          </a:bodyPr>
          <a:lstStyle/>
          <a:p>
            <a:r>
              <a:rPr lang="fr-FR" sz="3200">
                <a:latin typeface="Aptos" panose="020B0004020202020204" pitchFamily="34" charset="0"/>
              </a:rPr>
              <a:t>Convolution module </a:t>
            </a:r>
          </a:p>
        </p:txBody>
      </p:sp>
      <p:sp>
        <p:nvSpPr>
          <p:cNvPr id="22" name="ZoneTexte 21">
            <a:extLst>
              <a:ext uri="{FF2B5EF4-FFF2-40B4-BE49-F238E27FC236}">
                <a16:creationId xmlns:a16="http://schemas.microsoft.com/office/drawing/2014/main" id="{4D1197BC-97FE-65CE-74D2-433C2F8C222F}"/>
              </a:ext>
            </a:extLst>
          </p:cNvPr>
          <p:cNvSpPr txBox="1"/>
          <p:nvPr/>
        </p:nvSpPr>
        <p:spPr>
          <a:xfrm>
            <a:off x="12515522" y="2589234"/>
            <a:ext cx="3770436" cy="584775"/>
          </a:xfrm>
          <a:prstGeom prst="rect">
            <a:avLst/>
          </a:prstGeom>
          <a:noFill/>
        </p:spPr>
        <p:txBody>
          <a:bodyPr wrap="square" rtlCol="0">
            <a:spAutoFit/>
          </a:bodyPr>
          <a:lstStyle/>
          <a:p>
            <a:r>
              <a:rPr lang="fr-FR" sz="3200">
                <a:latin typeface="Aptos" panose="020B0004020202020204" pitchFamily="34" charset="0"/>
              </a:rPr>
              <a:t>Convolution module</a:t>
            </a:r>
          </a:p>
        </p:txBody>
      </p:sp>
      <p:sp>
        <p:nvSpPr>
          <p:cNvPr id="23" name="ZoneTexte 22">
            <a:extLst>
              <a:ext uri="{FF2B5EF4-FFF2-40B4-BE49-F238E27FC236}">
                <a16:creationId xmlns:a16="http://schemas.microsoft.com/office/drawing/2014/main" id="{CD6A21C2-3551-7BDB-FF73-5C7C075F2FA4}"/>
              </a:ext>
            </a:extLst>
          </p:cNvPr>
          <p:cNvSpPr txBox="1"/>
          <p:nvPr/>
        </p:nvSpPr>
        <p:spPr>
          <a:xfrm>
            <a:off x="7481937" y="8576833"/>
            <a:ext cx="3324122" cy="584775"/>
          </a:xfrm>
          <a:prstGeom prst="rect">
            <a:avLst/>
          </a:prstGeom>
          <a:noFill/>
        </p:spPr>
        <p:txBody>
          <a:bodyPr wrap="square" rtlCol="0">
            <a:spAutoFit/>
          </a:bodyPr>
          <a:lstStyle/>
          <a:p>
            <a:r>
              <a:rPr lang="fr-FR" sz="3200">
                <a:latin typeface="Aptos" panose="020B0004020202020204" pitchFamily="34" charset="0"/>
              </a:rPr>
              <a:t>Maximum </a:t>
            </a:r>
            <a:r>
              <a:rPr lang="fr-FR" sz="3200" err="1">
                <a:latin typeface="Aptos" panose="020B0004020202020204" pitchFamily="34" charset="0"/>
              </a:rPr>
              <a:t>pooling</a:t>
            </a:r>
            <a:endParaRPr lang="fr-FR" sz="3200">
              <a:latin typeface="Aptos" panose="020B0004020202020204" pitchFamily="34" charset="0"/>
            </a:endParaRPr>
          </a:p>
        </p:txBody>
      </p:sp>
      <p:sp>
        <p:nvSpPr>
          <p:cNvPr id="24" name="ZoneTexte 23">
            <a:extLst>
              <a:ext uri="{FF2B5EF4-FFF2-40B4-BE49-F238E27FC236}">
                <a16:creationId xmlns:a16="http://schemas.microsoft.com/office/drawing/2014/main" id="{99B5B9EC-F5E6-72BA-32A0-317757D4FEC1}"/>
              </a:ext>
            </a:extLst>
          </p:cNvPr>
          <p:cNvSpPr txBox="1"/>
          <p:nvPr/>
        </p:nvSpPr>
        <p:spPr>
          <a:xfrm>
            <a:off x="7919085" y="3656739"/>
            <a:ext cx="2449828" cy="584775"/>
          </a:xfrm>
          <a:prstGeom prst="rect">
            <a:avLst/>
          </a:prstGeom>
          <a:noFill/>
        </p:spPr>
        <p:txBody>
          <a:bodyPr wrap="square" rtlCol="0">
            <a:spAutoFit/>
          </a:bodyPr>
          <a:lstStyle/>
          <a:p>
            <a:r>
              <a:rPr lang="fr-FR" sz="3200" err="1">
                <a:latin typeface="Aptos" panose="020B0004020202020204" pitchFamily="34" charset="0"/>
              </a:rPr>
              <a:t>Pooling</a:t>
            </a:r>
            <a:r>
              <a:rPr lang="fr-FR" sz="3200">
                <a:latin typeface="Aptos" panose="020B0004020202020204" pitchFamily="34" charset="0"/>
              </a:rPr>
              <a:t> layer</a:t>
            </a:r>
          </a:p>
        </p:txBody>
      </p:sp>
      <p:sp>
        <p:nvSpPr>
          <p:cNvPr id="25" name="Flèche : chevron 24">
            <a:extLst>
              <a:ext uri="{FF2B5EF4-FFF2-40B4-BE49-F238E27FC236}">
                <a16:creationId xmlns:a16="http://schemas.microsoft.com/office/drawing/2014/main" id="{C6E551F0-00D2-E22B-9575-1CE0F9E6F73C}"/>
              </a:ext>
            </a:extLst>
          </p:cNvPr>
          <p:cNvSpPr/>
          <p:nvPr/>
        </p:nvSpPr>
        <p:spPr>
          <a:xfrm>
            <a:off x="6444242" y="5779909"/>
            <a:ext cx="892059" cy="131661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Flèche : chevron 25">
            <a:extLst>
              <a:ext uri="{FF2B5EF4-FFF2-40B4-BE49-F238E27FC236}">
                <a16:creationId xmlns:a16="http://schemas.microsoft.com/office/drawing/2014/main" id="{D1D1CEDB-2AEF-A7DF-80BF-8F48626239A0}"/>
              </a:ext>
            </a:extLst>
          </p:cNvPr>
          <p:cNvSpPr/>
          <p:nvPr/>
        </p:nvSpPr>
        <p:spPr>
          <a:xfrm>
            <a:off x="11205239" y="5779909"/>
            <a:ext cx="902362" cy="131661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ZoneTexte 26">
            <a:extLst>
              <a:ext uri="{FF2B5EF4-FFF2-40B4-BE49-F238E27FC236}">
                <a16:creationId xmlns:a16="http://schemas.microsoft.com/office/drawing/2014/main" id="{9A986041-F40C-42B3-73D4-52DA6BDDF51B}"/>
              </a:ext>
            </a:extLst>
          </p:cNvPr>
          <p:cNvSpPr txBox="1"/>
          <p:nvPr/>
        </p:nvSpPr>
        <p:spPr>
          <a:xfrm>
            <a:off x="1997566" y="7777609"/>
            <a:ext cx="2000518" cy="369332"/>
          </a:xfrm>
          <a:prstGeom prst="rect">
            <a:avLst/>
          </a:prstGeom>
          <a:noFill/>
        </p:spPr>
        <p:txBody>
          <a:bodyPr wrap="square" rtlCol="0">
            <a:spAutoFit/>
          </a:bodyPr>
          <a:lstStyle/>
          <a:p>
            <a:r>
              <a:rPr lang="fr-FR">
                <a:latin typeface="Aptos" panose="020B0004020202020204" pitchFamily="34" charset="0"/>
              </a:rPr>
              <a:t>Convolution layer</a:t>
            </a:r>
          </a:p>
        </p:txBody>
      </p:sp>
      <p:sp>
        <p:nvSpPr>
          <p:cNvPr id="28" name="ZoneTexte 27">
            <a:extLst>
              <a:ext uri="{FF2B5EF4-FFF2-40B4-BE49-F238E27FC236}">
                <a16:creationId xmlns:a16="http://schemas.microsoft.com/office/drawing/2014/main" id="{11D3A6EC-2076-94A9-D050-A30F39CF5A73}"/>
              </a:ext>
            </a:extLst>
          </p:cNvPr>
          <p:cNvSpPr txBox="1"/>
          <p:nvPr/>
        </p:nvSpPr>
        <p:spPr>
          <a:xfrm>
            <a:off x="4248875" y="7811310"/>
            <a:ext cx="2000518" cy="369332"/>
          </a:xfrm>
          <a:prstGeom prst="rect">
            <a:avLst/>
          </a:prstGeom>
          <a:noFill/>
        </p:spPr>
        <p:txBody>
          <a:bodyPr wrap="square" rtlCol="0">
            <a:spAutoFit/>
          </a:bodyPr>
          <a:lstStyle/>
          <a:p>
            <a:r>
              <a:rPr lang="fr-FR">
                <a:latin typeface="Aptos" panose="020B0004020202020204" pitchFamily="34" charset="0"/>
              </a:rPr>
              <a:t>Convolution layer</a:t>
            </a:r>
          </a:p>
        </p:txBody>
      </p:sp>
      <p:cxnSp>
        <p:nvCxnSpPr>
          <p:cNvPr id="31" name="Connecteur droit avec flèche 30">
            <a:extLst>
              <a:ext uri="{FF2B5EF4-FFF2-40B4-BE49-F238E27FC236}">
                <a16:creationId xmlns:a16="http://schemas.microsoft.com/office/drawing/2014/main" id="{59299BBD-4DD6-B39A-82B1-19DAE3AC8FAA}"/>
              </a:ext>
            </a:extLst>
          </p:cNvPr>
          <p:cNvCxnSpPr>
            <a:stCxn id="27" idx="2"/>
          </p:cNvCxnSpPr>
          <p:nvPr/>
        </p:nvCxnSpPr>
        <p:spPr>
          <a:xfrm>
            <a:off x="2997825" y="8146941"/>
            <a:ext cx="0" cy="34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EF2889A3-818F-545F-28D8-E37C3BE3C320}"/>
              </a:ext>
            </a:extLst>
          </p:cNvPr>
          <p:cNvSpPr txBox="1"/>
          <p:nvPr/>
        </p:nvSpPr>
        <p:spPr>
          <a:xfrm>
            <a:off x="1954488" y="8516273"/>
            <a:ext cx="2261578" cy="461665"/>
          </a:xfrm>
          <a:prstGeom prst="rect">
            <a:avLst/>
          </a:prstGeom>
          <a:noFill/>
        </p:spPr>
        <p:txBody>
          <a:bodyPr wrap="square" rtlCol="0">
            <a:spAutoFit/>
          </a:bodyPr>
          <a:lstStyle/>
          <a:p>
            <a:r>
              <a:rPr lang="fr-FR" sz="2400" err="1">
                <a:latin typeface="Aptos" panose="020B0004020202020204" pitchFamily="34" charset="0"/>
              </a:rPr>
              <a:t>Padding</a:t>
            </a:r>
            <a:r>
              <a:rPr lang="fr-FR" sz="2400">
                <a:latin typeface="Aptos" panose="020B0004020202020204" pitchFamily="34" charset="0"/>
              </a:rPr>
              <a:t> : </a:t>
            </a:r>
            <a:r>
              <a:rPr lang="fr-FR" sz="2400" err="1">
                <a:latin typeface="Aptos" panose="020B0004020202020204" pitchFamily="34" charset="0"/>
              </a:rPr>
              <a:t>same</a:t>
            </a:r>
            <a:endParaRPr lang="fr-FR" sz="2400">
              <a:latin typeface="Aptos" panose="020B0004020202020204" pitchFamily="34" charset="0"/>
            </a:endParaRPr>
          </a:p>
        </p:txBody>
      </p:sp>
      <p:sp>
        <p:nvSpPr>
          <p:cNvPr id="34" name="ZoneTexte 33">
            <a:extLst>
              <a:ext uri="{FF2B5EF4-FFF2-40B4-BE49-F238E27FC236}">
                <a16:creationId xmlns:a16="http://schemas.microsoft.com/office/drawing/2014/main" id="{ECB0D455-0CE1-FE82-922C-AF3A4D858D09}"/>
              </a:ext>
            </a:extLst>
          </p:cNvPr>
          <p:cNvSpPr txBox="1"/>
          <p:nvPr/>
        </p:nvSpPr>
        <p:spPr>
          <a:xfrm>
            <a:off x="4454197" y="8516273"/>
            <a:ext cx="1709196" cy="461665"/>
          </a:xfrm>
          <a:prstGeom prst="rect">
            <a:avLst/>
          </a:prstGeom>
          <a:noFill/>
        </p:spPr>
        <p:txBody>
          <a:bodyPr wrap="square" rtlCol="0">
            <a:spAutoFit/>
          </a:bodyPr>
          <a:lstStyle/>
          <a:p>
            <a:r>
              <a:rPr lang="fr-FR" sz="2400">
                <a:latin typeface="Aptos" panose="020B0004020202020204" pitchFamily="34" charset="0"/>
              </a:rPr>
              <a:t>No </a:t>
            </a:r>
            <a:r>
              <a:rPr lang="fr-FR" sz="2400" err="1">
                <a:latin typeface="Aptos" panose="020B0004020202020204" pitchFamily="34" charset="0"/>
              </a:rPr>
              <a:t>padding</a:t>
            </a:r>
            <a:endParaRPr lang="fr-FR" sz="2400">
              <a:latin typeface="Aptos" panose="020B0004020202020204" pitchFamily="34" charset="0"/>
            </a:endParaRPr>
          </a:p>
        </p:txBody>
      </p:sp>
      <p:cxnSp>
        <p:nvCxnSpPr>
          <p:cNvPr id="35" name="Connecteur droit avec flèche 34">
            <a:extLst>
              <a:ext uri="{FF2B5EF4-FFF2-40B4-BE49-F238E27FC236}">
                <a16:creationId xmlns:a16="http://schemas.microsoft.com/office/drawing/2014/main" id="{3FA5EF0B-FF9A-BC67-4542-569751586318}"/>
              </a:ext>
            </a:extLst>
          </p:cNvPr>
          <p:cNvCxnSpPr/>
          <p:nvPr/>
        </p:nvCxnSpPr>
        <p:spPr>
          <a:xfrm>
            <a:off x="5249134" y="8180642"/>
            <a:ext cx="0" cy="34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BB9704A-18AE-FCB4-172C-DC00F1E0EDE7}"/>
              </a:ext>
            </a:extLst>
          </p:cNvPr>
          <p:cNvSpPr txBox="1"/>
          <p:nvPr/>
        </p:nvSpPr>
        <p:spPr>
          <a:xfrm>
            <a:off x="12034134" y="7824414"/>
            <a:ext cx="2000518" cy="369332"/>
          </a:xfrm>
          <a:prstGeom prst="rect">
            <a:avLst/>
          </a:prstGeom>
          <a:noFill/>
        </p:spPr>
        <p:txBody>
          <a:bodyPr wrap="square" rtlCol="0">
            <a:spAutoFit/>
          </a:bodyPr>
          <a:lstStyle/>
          <a:p>
            <a:r>
              <a:rPr lang="fr-FR">
                <a:latin typeface="Aptos" panose="020B0004020202020204" pitchFamily="34" charset="0"/>
              </a:rPr>
              <a:t>Convolution layer</a:t>
            </a:r>
          </a:p>
        </p:txBody>
      </p:sp>
      <p:sp>
        <p:nvSpPr>
          <p:cNvPr id="37" name="ZoneTexte 36">
            <a:extLst>
              <a:ext uri="{FF2B5EF4-FFF2-40B4-BE49-F238E27FC236}">
                <a16:creationId xmlns:a16="http://schemas.microsoft.com/office/drawing/2014/main" id="{445FCD7B-3450-E6F8-7995-C12D46AB0DDB}"/>
              </a:ext>
            </a:extLst>
          </p:cNvPr>
          <p:cNvSpPr txBox="1"/>
          <p:nvPr/>
        </p:nvSpPr>
        <p:spPr>
          <a:xfrm>
            <a:off x="14285443" y="7858115"/>
            <a:ext cx="2000518" cy="369332"/>
          </a:xfrm>
          <a:prstGeom prst="rect">
            <a:avLst/>
          </a:prstGeom>
          <a:noFill/>
        </p:spPr>
        <p:txBody>
          <a:bodyPr wrap="square" rtlCol="0">
            <a:spAutoFit/>
          </a:bodyPr>
          <a:lstStyle/>
          <a:p>
            <a:r>
              <a:rPr lang="fr-FR">
                <a:latin typeface="Aptos" panose="020B0004020202020204" pitchFamily="34" charset="0"/>
              </a:rPr>
              <a:t>Convolution layer</a:t>
            </a:r>
          </a:p>
        </p:txBody>
      </p:sp>
      <p:cxnSp>
        <p:nvCxnSpPr>
          <p:cNvPr id="38" name="Connecteur droit avec flèche 37">
            <a:extLst>
              <a:ext uri="{FF2B5EF4-FFF2-40B4-BE49-F238E27FC236}">
                <a16:creationId xmlns:a16="http://schemas.microsoft.com/office/drawing/2014/main" id="{0A52A666-2C24-373D-5A5B-4D1FDD84ADD3}"/>
              </a:ext>
            </a:extLst>
          </p:cNvPr>
          <p:cNvCxnSpPr>
            <a:stCxn id="36" idx="2"/>
          </p:cNvCxnSpPr>
          <p:nvPr/>
        </p:nvCxnSpPr>
        <p:spPr>
          <a:xfrm>
            <a:off x="13034393" y="8193746"/>
            <a:ext cx="0" cy="34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866F2F52-EB2A-D906-15B6-E4BBA5A14026}"/>
              </a:ext>
            </a:extLst>
          </p:cNvPr>
          <p:cNvSpPr txBox="1"/>
          <p:nvPr/>
        </p:nvSpPr>
        <p:spPr>
          <a:xfrm>
            <a:off x="11991056" y="8563078"/>
            <a:ext cx="2261578" cy="461665"/>
          </a:xfrm>
          <a:prstGeom prst="rect">
            <a:avLst/>
          </a:prstGeom>
          <a:noFill/>
        </p:spPr>
        <p:txBody>
          <a:bodyPr wrap="square" rtlCol="0">
            <a:spAutoFit/>
          </a:bodyPr>
          <a:lstStyle/>
          <a:p>
            <a:r>
              <a:rPr lang="fr-FR" sz="2400" err="1">
                <a:latin typeface="Aptos" panose="020B0004020202020204" pitchFamily="34" charset="0"/>
              </a:rPr>
              <a:t>Padding</a:t>
            </a:r>
            <a:r>
              <a:rPr lang="fr-FR" sz="2400">
                <a:latin typeface="Aptos" panose="020B0004020202020204" pitchFamily="34" charset="0"/>
              </a:rPr>
              <a:t> : </a:t>
            </a:r>
            <a:r>
              <a:rPr lang="fr-FR" sz="2400" err="1">
                <a:latin typeface="Aptos" panose="020B0004020202020204" pitchFamily="34" charset="0"/>
              </a:rPr>
              <a:t>same</a:t>
            </a:r>
            <a:endParaRPr lang="fr-FR" sz="2400">
              <a:latin typeface="Aptos" panose="020B0004020202020204" pitchFamily="34" charset="0"/>
            </a:endParaRPr>
          </a:p>
        </p:txBody>
      </p:sp>
      <p:cxnSp>
        <p:nvCxnSpPr>
          <p:cNvPr id="41" name="Connecteur droit avec flèche 40">
            <a:extLst>
              <a:ext uri="{FF2B5EF4-FFF2-40B4-BE49-F238E27FC236}">
                <a16:creationId xmlns:a16="http://schemas.microsoft.com/office/drawing/2014/main" id="{C62631CE-4160-4EA0-CF10-29C0E26B078B}"/>
              </a:ext>
            </a:extLst>
          </p:cNvPr>
          <p:cNvCxnSpPr/>
          <p:nvPr/>
        </p:nvCxnSpPr>
        <p:spPr>
          <a:xfrm>
            <a:off x="15285702" y="8227447"/>
            <a:ext cx="0" cy="34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9001C287-D154-4B2E-7B4C-953A1AA3A8A2}"/>
              </a:ext>
            </a:extLst>
          </p:cNvPr>
          <p:cNvSpPr txBox="1"/>
          <p:nvPr/>
        </p:nvSpPr>
        <p:spPr>
          <a:xfrm>
            <a:off x="14431104" y="8563077"/>
            <a:ext cx="1709196" cy="461665"/>
          </a:xfrm>
          <a:prstGeom prst="rect">
            <a:avLst/>
          </a:prstGeom>
          <a:noFill/>
        </p:spPr>
        <p:txBody>
          <a:bodyPr wrap="square" rtlCol="0">
            <a:spAutoFit/>
          </a:bodyPr>
          <a:lstStyle/>
          <a:p>
            <a:r>
              <a:rPr lang="fr-FR" sz="2400">
                <a:latin typeface="Aptos" panose="020B0004020202020204" pitchFamily="34" charset="0"/>
              </a:rPr>
              <a:t>No </a:t>
            </a:r>
            <a:r>
              <a:rPr lang="fr-FR" sz="2400" err="1">
                <a:latin typeface="Aptos" panose="020B0004020202020204" pitchFamily="34" charset="0"/>
              </a:rPr>
              <a:t>padding</a:t>
            </a:r>
            <a:endParaRPr lang="fr-FR" sz="2400">
              <a:latin typeface="Aptos" panose="020B0004020202020204" pitchFamily="34" charset="0"/>
            </a:endParaRPr>
          </a:p>
        </p:txBody>
      </p:sp>
    </p:spTree>
    <p:extLst>
      <p:ext uri="{BB962C8B-B14F-4D97-AF65-F5344CB8AC3E}">
        <p14:creationId xmlns:p14="http://schemas.microsoft.com/office/powerpoint/2010/main" val="410501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2" name="TextBox 2">
            <a:extLst>
              <a:ext uri="{FF2B5EF4-FFF2-40B4-BE49-F238E27FC236}">
                <a16:creationId xmlns:a16="http://schemas.microsoft.com/office/drawing/2014/main" id="{B685B9AB-7A9C-B213-0535-2A0B8B97C25B}"/>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11</a:t>
            </a:r>
          </a:p>
        </p:txBody>
      </p:sp>
      <p:sp>
        <p:nvSpPr>
          <p:cNvPr id="4" name="TextBox 5">
            <a:extLst>
              <a:ext uri="{FF2B5EF4-FFF2-40B4-BE49-F238E27FC236}">
                <a16:creationId xmlns:a16="http://schemas.microsoft.com/office/drawing/2014/main" id="{20744E46-B799-F67B-C35C-621B6FBBB90E}"/>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5" name="ZoneTexte 4">
            <a:extLst>
              <a:ext uri="{FF2B5EF4-FFF2-40B4-BE49-F238E27FC236}">
                <a16:creationId xmlns:a16="http://schemas.microsoft.com/office/drawing/2014/main" id="{8C398873-D819-1484-D323-1A641FB70C29}"/>
              </a:ext>
            </a:extLst>
          </p:cNvPr>
          <p:cNvSpPr txBox="1"/>
          <p:nvPr/>
        </p:nvSpPr>
        <p:spPr>
          <a:xfrm>
            <a:off x="6704493" y="1765400"/>
            <a:ext cx="4879013" cy="584775"/>
          </a:xfrm>
          <a:prstGeom prst="rect">
            <a:avLst/>
          </a:prstGeom>
          <a:noFill/>
        </p:spPr>
        <p:txBody>
          <a:bodyPr wrap="square" rtlCol="0">
            <a:spAutoFit/>
          </a:bodyPr>
          <a:lstStyle/>
          <a:p>
            <a:pPr algn="ctr"/>
            <a:r>
              <a:rPr lang="fr-FR" sz="3200">
                <a:latin typeface="Aptos" panose="020B0004020202020204" pitchFamily="34" charset="0"/>
              </a:rPr>
              <a:t>Construction of </a:t>
            </a:r>
            <a:r>
              <a:rPr lang="fr-FR" sz="3200" err="1">
                <a:latin typeface="Aptos" panose="020B0004020202020204" pitchFamily="34" charset="0"/>
              </a:rPr>
              <a:t>our</a:t>
            </a:r>
            <a:r>
              <a:rPr lang="fr-FR" sz="3200">
                <a:latin typeface="Aptos" panose="020B0004020202020204" pitchFamily="34" charset="0"/>
              </a:rPr>
              <a:t> CNN :</a:t>
            </a:r>
          </a:p>
        </p:txBody>
      </p:sp>
      <p:sp>
        <p:nvSpPr>
          <p:cNvPr id="6" name="ZoneTexte 5">
            <a:extLst>
              <a:ext uri="{FF2B5EF4-FFF2-40B4-BE49-F238E27FC236}">
                <a16:creationId xmlns:a16="http://schemas.microsoft.com/office/drawing/2014/main" id="{F191EE73-34DF-57A8-D8C2-4CF692EF4E69}"/>
              </a:ext>
            </a:extLst>
          </p:cNvPr>
          <p:cNvSpPr txBox="1"/>
          <p:nvPr/>
        </p:nvSpPr>
        <p:spPr>
          <a:xfrm>
            <a:off x="1123803" y="2680053"/>
            <a:ext cx="16419450" cy="584775"/>
          </a:xfrm>
          <a:prstGeom prst="rect">
            <a:avLst/>
          </a:prstGeom>
          <a:noFill/>
        </p:spPr>
        <p:txBody>
          <a:bodyPr wrap="square" rtlCol="0">
            <a:spAutoFit/>
          </a:bodyPr>
          <a:lstStyle/>
          <a:p>
            <a:pPr algn="ctr"/>
            <a:r>
              <a:rPr lang="fr-FR" sz="3200" b="1">
                <a:latin typeface="Aptos" panose="020B0004020202020204" pitchFamily="34" charset="0"/>
              </a:rPr>
              <a:t>4 convolution modules </a:t>
            </a:r>
            <a:r>
              <a:rPr lang="fr-FR" sz="3200" err="1">
                <a:latin typeface="Aptos" panose="020B0004020202020204" pitchFamily="34" charset="0"/>
              </a:rPr>
              <a:t>using</a:t>
            </a:r>
            <a:r>
              <a:rPr lang="fr-FR" sz="3200">
                <a:latin typeface="Aptos" panose="020B0004020202020204" pitchFamily="34" charset="0"/>
              </a:rPr>
              <a:t> </a:t>
            </a:r>
            <a:r>
              <a:rPr lang="fr-FR" sz="3200" err="1">
                <a:latin typeface="Aptos" panose="020B0004020202020204" pitchFamily="34" charset="0"/>
              </a:rPr>
              <a:t>ReLu</a:t>
            </a:r>
            <a:r>
              <a:rPr lang="fr-FR" sz="3200">
                <a:latin typeface="Aptos" panose="020B0004020202020204" pitchFamily="34" charset="0"/>
              </a:rPr>
              <a:t> activation </a:t>
            </a:r>
            <a:r>
              <a:rPr lang="fr-FR" sz="3200" err="1">
                <a:latin typeface="Aptos" panose="020B0004020202020204" pitchFamily="34" charset="0"/>
              </a:rPr>
              <a:t>function</a:t>
            </a:r>
            <a:r>
              <a:rPr lang="fr-FR" sz="3200">
                <a:latin typeface="Aptos" panose="020B0004020202020204" pitchFamily="34" charset="0"/>
              </a:rPr>
              <a:t> and an output layer </a:t>
            </a:r>
            <a:r>
              <a:rPr lang="fr-FR" sz="3200" err="1">
                <a:latin typeface="Aptos" panose="020B0004020202020204" pitchFamily="34" charset="0"/>
              </a:rPr>
              <a:t>using</a:t>
            </a:r>
            <a:r>
              <a:rPr lang="fr-FR" sz="3200">
                <a:latin typeface="Aptos" panose="020B0004020202020204" pitchFamily="34" charset="0"/>
              </a:rPr>
              <a:t> </a:t>
            </a:r>
            <a:r>
              <a:rPr lang="fr-FR" sz="3200" err="1">
                <a:latin typeface="Aptos" panose="020B0004020202020204" pitchFamily="34" charset="0"/>
              </a:rPr>
              <a:t>softmax</a:t>
            </a:r>
            <a:r>
              <a:rPr lang="fr-FR" sz="3200">
                <a:latin typeface="Aptos" panose="020B0004020202020204" pitchFamily="34" charset="0"/>
              </a:rPr>
              <a:t> :</a:t>
            </a:r>
          </a:p>
        </p:txBody>
      </p:sp>
      <p:pic>
        <p:nvPicPr>
          <p:cNvPr id="9" name="Image 8">
            <a:extLst>
              <a:ext uri="{FF2B5EF4-FFF2-40B4-BE49-F238E27FC236}">
                <a16:creationId xmlns:a16="http://schemas.microsoft.com/office/drawing/2014/main" id="{EF5D6C31-FF48-0C8D-E134-D73FA342B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22" y="5105093"/>
            <a:ext cx="2399239" cy="2399239"/>
          </a:xfrm>
          <a:prstGeom prst="rect">
            <a:avLst/>
          </a:prstGeom>
        </p:spPr>
      </p:pic>
      <p:cxnSp>
        <p:nvCxnSpPr>
          <p:cNvPr id="11" name="Connecteur droit avec flèche 10">
            <a:extLst>
              <a:ext uri="{FF2B5EF4-FFF2-40B4-BE49-F238E27FC236}">
                <a16:creationId xmlns:a16="http://schemas.microsoft.com/office/drawing/2014/main" id="{ACA9AD57-AF28-0EF3-CD94-F9CA9E275AC0}"/>
              </a:ext>
            </a:extLst>
          </p:cNvPr>
          <p:cNvCxnSpPr/>
          <p:nvPr/>
        </p:nvCxnSpPr>
        <p:spPr>
          <a:xfrm>
            <a:off x="2926080" y="6330847"/>
            <a:ext cx="648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ZoneTexte 89">
            <a:extLst>
              <a:ext uri="{FF2B5EF4-FFF2-40B4-BE49-F238E27FC236}">
                <a16:creationId xmlns:a16="http://schemas.microsoft.com/office/drawing/2014/main" id="{5EE6CC71-AFE4-F7E5-72A0-E0CCF4544684}"/>
              </a:ext>
            </a:extLst>
          </p:cNvPr>
          <p:cNvSpPr txBox="1"/>
          <p:nvPr/>
        </p:nvSpPr>
        <p:spPr>
          <a:xfrm>
            <a:off x="3591990" y="5778394"/>
            <a:ext cx="2277728" cy="1200329"/>
          </a:xfrm>
          <a:prstGeom prst="rect">
            <a:avLst/>
          </a:prstGeom>
          <a:noFill/>
        </p:spPr>
        <p:txBody>
          <a:bodyPr wrap="square" rtlCol="0">
            <a:spAutoFit/>
          </a:bodyPr>
          <a:lstStyle/>
          <a:p>
            <a:r>
              <a:rPr lang="fr-FR" sz="7200">
                <a:latin typeface="Aptos" panose="020B0004020202020204" pitchFamily="34" charset="0"/>
              </a:rPr>
              <a:t>CNN</a:t>
            </a:r>
          </a:p>
        </p:txBody>
      </p:sp>
      <p:cxnSp>
        <p:nvCxnSpPr>
          <p:cNvPr id="91" name="Connecteur droit avec flèche 90">
            <a:extLst>
              <a:ext uri="{FF2B5EF4-FFF2-40B4-BE49-F238E27FC236}">
                <a16:creationId xmlns:a16="http://schemas.microsoft.com/office/drawing/2014/main" id="{134734AF-2119-17A5-FCD4-35DEE9304C34}"/>
              </a:ext>
            </a:extLst>
          </p:cNvPr>
          <p:cNvCxnSpPr>
            <a:cxnSpLocks/>
            <a:stCxn id="90" idx="3"/>
          </p:cNvCxnSpPr>
          <p:nvPr/>
        </p:nvCxnSpPr>
        <p:spPr>
          <a:xfrm flipV="1">
            <a:off x="5869718" y="5321337"/>
            <a:ext cx="506438" cy="1057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BF6A5E69-E564-9D0C-5753-7C20E8EB2FFD}"/>
              </a:ext>
            </a:extLst>
          </p:cNvPr>
          <p:cNvCxnSpPr>
            <a:cxnSpLocks/>
            <a:stCxn id="90" idx="3"/>
          </p:cNvCxnSpPr>
          <p:nvPr/>
        </p:nvCxnSpPr>
        <p:spPr>
          <a:xfrm flipV="1">
            <a:off x="5869718" y="6038548"/>
            <a:ext cx="506438" cy="3400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droit avec flèche 96">
            <a:extLst>
              <a:ext uri="{FF2B5EF4-FFF2-40B4-BE49-F238E27FC236}">
                <a16:creationId xmlns:a16="http://schemas.microsoft.com/office/drawing/2014/main" id="{AB7AC4D2-FB5B-F6B8-EFA0-0BDF98543725}"/>
              </a:ext>
            </a:extLst>
          </p:cNvPr>
          <p:cNvCxnSpPr>
            <a:cxnSpLocks/>
            <a:stCxn id="90" idx="3"/>
          </p:cNvCxnSpPr>
          <p:nvPr/>
        </p:nvCxnSpPr>
        <p:spPr>
          <a:xfrm>
            <a:off x="5869718" y="6378559"/>
            <a:ext cx="506438" cy="4439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6D59423E-57B9-2D7E-4C4A-9A01ADF12AC6}"/>
              </a:ext>
            </a:extLst>
          </p:cNvPr>
          <p:cNvGrpSpPr/>
          <p:nvPr/>
        </p:nvGrpSpPr>
        <p:grpSpPr>
          <a:xfrm>
            <a:off x="5989164" y="6995972"/>
            <a:ext cx="211016" cy="869338"/>
            <a:chOff x="5989164" y="6995972"/>
            <a:chExt cx="211016" cy="869338"/>
          </a:xfrm>
        </p:grpSpPr>
        <p:sp>
          <p:nvSpPr>
            <p:cNvPr id="101" name="Ellipse 100">
              <a:extLst>
                <a:ext uri="{FF2B5EF4-FFF2-40B4-BE49-F238E27FC236}">
                  <a16:creationId xmlns:a16="http://schemas.microsoft.com/office/drawing/2014/main" id="{2D3FC76A-D569-D0C2-8380-9C191F1A8788}"/>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Ellipse 101">
              <a:extLst>
                <a:ext uri="{FF2B5EF4-FFF2-40B4-BE49-F238E27FC236}">
                  <a16:creationId xmlns:a16="http://schemas.microsoft.com/office/drawing/2014/main" id="{0829C5A5-10C4-25EB-F5C7-9B8AFC729C46}"/>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Ellipse 102">
              <a:extLst>
                <a:ext uri="{FF2B5EF4-FFF2-40B4-BE49-F238E27FC236}">
                  <a16:creationId xmlns:a16="http://schemas.microsoft.com/office/drawing/2014/main" id="{BDF9425B-2CB8-874E-569A-5A82598B904E}"/>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6" name="ZoneTexte 105">
            <a:extLst>
              <a:ext uri="{FF2B5EF4-FFF2-40B4-BE49-F238E27FC236}">
                <a16:creationId xmlns:a16="http://schemas.microsoft.com/office/drawing/2014/main" id="{B9B0B714-BC54-1203-76E7-4BDD72696542}"/>
              </a:ext>
            </a:extLst>
          </p:cNvPr>
          <p:cNvSpPr txBox="1"/>
          <p:nvPr/>
        </p:nvSpPr>
        <p:spPr>
          <a:xfrm>
            <a:off x="6417417" y="5114766"/>
            <a:ext cx="2277728"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Apple_scab</a:t>
            </a:r>
            <a:r>
              <a:rPr kumimoji="0" lang="fr-FR" altLang="fr-FR" sz="1800" b="0" i="1" u="none" strike="noStrike" cap="none" normalizeH="0" baseline="0">
                <a:ln>
                  <a:noFill/>
                </a:ln>
                <a:solidFill>
                  <a:srgbClr val="3C4043"/>
                </a:solidFill>
                <a:effectLst/>
                <a:latin typeface="Aptos" panose="020B0004020202020204" pitchFamily="34" charset="0"/>
              </a:rPr>
              <a:t> </a:t>
            </a:r>
            <a:endParaRPr lang="fr-FR" i="1"/>
          </a:p>
        </p:txBody>
      </p:sp>
      <p:sp>
        <p:nvSpPr>
          <p:cNvPr id="107" name="ZoneTexte 106">
            <a:extLst>
              <a:ext uri="{FF2B5EF4-FFF2-40B4-BE49-F238E27FC236}">
                <a16:creationId xmlns:a16="http://schemas.microsoft.com/office/drawing/2014/main" id="{8C16609D-E930-39B6-B4B2-65290EB94616}"/>
              </a:ext>
            </a:extLst>
          </p:cNvPr>
          <p:cNvSpPr txBox="1"/>
          <p:nvPr/>
        </p:nvSpPr>
        <p:spPr>
          <a:xfrm>
            <a:off x="6486997" y="5908311"/>
            <a:ext cx="2146293"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Black_rot</a:t>
            </a:r>
            <a:endParaRPr lang="fr-FR" i="1"/>
          </a:p>
        </p:txBody>
      </p:sp>
      <p:sp>
        <p:nvSpPr>
          <p:cNvPr id="109" name="ZoneTexte 108">
            <a:extLst>
              <a:ext uri="{FF2B5EF4-FFF2-40B4-BE49-F238E27FC236}">
                <a16:creationId xmlns:a16="http://schemas.microsoft.com/office/drawing/2014/main" id="{F9FB32F2-C081-E12F-5DF4-B7DD11BB8437}"/>
              </a:ext>
            </a:extLst>
          </p:cNvPr>
          <p:cNvSpPr txBox="1"/>
          <p:nvPr/>
        </p:nvSpPr>
        <p:spPr>
          <a:xfrm>
            <a:off x="6578349" y="6646127"/>
            <a:ext cx="1897039"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healthy</a:t>
            </a:r>
            <a:endParaRPr lang="fr-FR" i="1"/>
          </a:p>
        </p:txBody>
      </p:sp>
      <p:sp>
        <p:nvSpPr>
          <p:cNvPr id="110" name="ZoneTexte 109">
            <a:extLst>
              <a:ext uri="{FF2B5EF4-FFF2-40B4-BE49-F238E27FC236}">
                <a16:creationId xmlns:a16="http://schemas.microsoft.com/office/drawing/2014/main" id="{257F7A38-F8D1-CEA5-F4BD-ADDD22A6671D}"/>
              </a:ext>
            </a:extLst>
          </p:cNvPr>
          <p:cNvSpPr txBox="1"/>
          <p:nvPr/>
        </p:nvSpPr>
        <p:spPr>
          <a:xfrm>
            <a:off x="8744131" y="4966739"/>
            <a:ext cx="1006728" cy="584775"/>
          </a:xfrm>
          <a:prstGeom prst="rect">
            <a:avLst/>
          </a:prstGeom>
          <a:noFill/>
        </p:spPr>
        <p:txBody>
          <a:bodyPr wrap="square" rtlCol="0">
            <a:spAutoFit/>
          </a:bodyPr>
          <a:lstStyle/>
          <a:p>
            <a:r>
              <a:rPr lang="fr-FR" sz="3200">
                <a:latin typeface="Aptos" panose="020B0004020202020204" pitchFamily="34" charset="0"/>
              </a:rPr>
              <a:t>18,2</a:t>
            </a:r>
          </a:p>
        </p:txBody>
      </p:sp>
      <p:sp>
        <p:nvSpPr>
          <p:cNvPr id="111" name="ZoneTexte 110">
            <a:extLst>
              <a:ext uri="{FF2B5EF4-FFF2-40B4-BE49-F238E27FC236}">
                <a16:creationId xmlns:a16="http://schemas.microsoft.com/office/drawing/2014/main" id="{42867192-C217-22F6-D219-29608FE7FA48}"/>
              </a:ext>
            </a:extLst>
          </p:cNvPr>
          <p:cNvSpPr txBox="1"/>
          <p:nvPr/>
        </p:nvSpPr>
        <p:spPr>
          <a:xfrm>
            <a:off x="8744130" y="5809974"/>
            <a:ext cx="1178797" cy="584775"/>
          </a:xfrm>
          <a:prstGeom prst="rect">
            <a:avLst/>
          </a:prstGeom>
          <a:noFill/>
        </p:spPr>
        <p:txBody>
          <a:bodyPr wrap="square" rtlCol="0">
            <a:spAutoFit/>
          </a:bodyPr>
          <a:lstStyle/>
          <a:p>
            <a:r>
              <a:rPr lang="fr-FR" sz="3200">
                <a:latin typeface="Aptos" panose="020B0004020202020204" pitchFamily="34" charset="0"/>
              </a:rPr>
              <a:t>12,0</a:t>
            </a:r>
          </a:p>
        </p:txBody>
      </p:sp>
      <p:sp>
        <p:nvSpPr>
          <p:cNvPr id="112" name="ZoneTexte 111">
            <a:extLst>
              <a:ext uri="{FF2B5EF4-FFF2-40B4-BE49-F238E27FC236}">
                <a16:creationId xmlns:a16="http://schemas.microsoft.com/office/drawing/2014/main" id="{25E2B925-0006-0F48-464A-21BF49DEFD39}"/>
              </a:ext>
            </a:extLst>
          </p:cNvPr>
          <p:cNvSpPr txBox="1"/>
          <p:nvPr/>
        </p:nvSpPr>
        <p:spPr>
          <a:xfrm>
            <a:off x="8744131" y="6589224"/>
            <a:ext cx="1006728" cy="584775"/>
          </a:xfrm>
          <a:prstGeom prst="rect">
            <a:avLst/>
          </a:prstGeom>
          <a:noFill/>
        </p:spPr>
        <p:txBody>
          <a:bodyPr wrap="square" rtlCol="0">
            <a:spAutoFit/>
          </a:bodyPr>
          <a:lstStyle/>
          <a:p>
            <a:r>
              <a:rPr lang="fr-FR" sz="3200">
                <a:latin typeface="Aptos" panose="020B0004020202020204" pitchFamily="34" charset="0"/>
              </a:rPr>
              <a:t>-2,0</a:t>
            </a:r>
          </a:p>
        </p:txBody>
      </p:sp>
      <p:cxnSp>
        <p:nvCxnSpPr>
          <p:cNvPr id="113" name="Connecteur droit avec flèche 112">
            <a:extLst>
              <a:ext uri="{FF2B5EF4-FFF2-40B4-BE49-F238E27FC236}">
                <a16:creationId xmlns:a16="http://schemas.microsoft.com/office/drawing/2014/main" id="{A6392CAE-E16B-75B6-FD4F-55EC717A2BC3}"/>
              </a:ext>
            </a:extLst>
          </p:cNvPr>
          <p:cNvCxnSpPr/>
          <p:nvPr/>
        </p:nvCxnSpPr>
        <p:spPr>
          <a:xfrm>
            <a:off x="9922928" y="6181467"/>
            <a:ext cx="648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ZoneTexte 113">
            <a:extLst>
              <a:ext uri="{FF2B5EF4-FFF2-40B4-BE49-F238E27FC236}">
                <a16:creationId xmlns:a16="http://schemas.microsoft.com/office/drawing/2014/main" id="{0F1401C5-B1A0-B294-492C-F004F409F8B5}"/>
              </a:ext>
            </a:extLst>
          </p:cNvPr>
          <p:cNvSpPr txBox="1"/>
          <p:nvPr/>
        </p:nvSpPr>
        <p:spPr>
          <a:xfrm>
            <a:off x="10776118" y="5719802"/>
            <a:ext cx="3228415" cy="923330"/>
          </a:xfrm>
          <a:prstGeom prst="rect">
            <a:avLst/>
          </a:prstGeom>
          <a:noFill/>
        </p:spPr>
        <p:txBody>
          <a:bodyPr wrap="square" rtlCol="0">
            <a:spAutoFit/>
          </a:bodyPr>
          <a:lstStyle/>
          <a:p>
            <a:r>
              <a:rPr lang="fr-FR" sz="5400">
                <a:latin typeface="Aptos" panose="020B0004020202020204" pitchFamily="34" charset="0"/>
              </a:rPr>
              <a:t>SOFTMAX</a:t>
            </a:r>
          </a:p>
        </p:txBody>
      </p:sp>
      <p:cxnSp>
        <p:nvCxnSpPr>
          <p:cNvPr id="115" name="Connecteur droit avec flèche 114">
            <a:extLst>
              <a:ext uri="{FF2B5EF4-FFF2-40B4-BE49-F238E27FC236}">
                <a16:creationId xmlns:a16="http://schemas.microsoft.com/office/drawing/2014/main" id="{C4311930-A48A-F69C-6CE0-C1415B0B4A59}"/>
              </a:ext>
            </a:extLst>
          </p:cNvPr>
          <p:cNvCxnSpPr>
            <a:cxnSpLocks/>
          </p:cNvCxnSpPr>
          <p:nvPr/>
        </p:nvCxnSpPr>
        <p:spPr>
          <a:xfrm flipV="1">
            <a:off x="13915875" y="5177922"/>
            <a:ext cx="506438" cy="10572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a:extLst>
              <a:ext uri="{FF2B5EF4-FFF2-40B4-BE49-F238E27FC236}">
                <a16:creationId xmlns:a16="http://schemas.microsoft.com/office/drawing/2014/main" id="{AB9B9226-5D2A-0E62-4E17-574E79972634}"/>
              </a:ext>
            </a:extLst>
          </p:cNvPr>
          <p:cNvCxnSpPr>
            <a:cxnSpLocks/>
          </p:cNvCxnSpPr>
          <p:nvPr/>
        </p:nvCxnSpPr>
        <p:spPr>
          <a:xfrm flipV="1">
            <a:off x="13915875" y="5895133"/>
            <a:ext cx="506438" cy="3400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a:extLst>
              <a:ext uri="{FF2B5EF4-FFF2-40B4-BE49-F238E27FC236}">
                <a16:creationId xmlns:a16="http://schemas.microsoft.com/office/drawing/2014/main" id="{F6297379-72EA-84FA-6E92-AE9DB4537A30}"/>
              </a:ext>
            </a:extLst>
          </p:cNvPr>
          <p:cNvCxnSpPr>
            <a:cxnSpLocks/>
          </p:cNvCxnSpPr>
          <p:nvPr/>
        </p:nvCxnSpPr>
        <p:spPr>
          <a:xfrm>
            <a:off x="13915875" y="6235144"/>
            <a:ext cx="506438" cy="44392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Ellipse 117">
            <a:extLst>
              <a:ext uri="{FF2B5EF4-FFF2-40B4-BE49-F238E27FC236}">
                <a16:creationId xmlns:a16="http://schemas.microsoft.com/office/drawing/2014/main" id="{9C8FE718-A301-78CF-E5BF-F1BD9094F53E}"/>
              </a:ext>
            </a:extLst>
          </p:cNvPr>
          <p:cNvSpPr/>
          <p:nvPr/>
        </p:nvSpPr>
        <p:spPr>
          <a:xfrm>
            <a:off x="14063586" y="6939945"/>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56F6E570-EBD6-69EA-95E1-A3A8B7366577}"/>
              </a:ext>
            </a:extLst>
          </p:cNvPr>
          <p:cNvSpPr/>
          <p:nvPr/>
        </p:nvSpPr>
        <p:spPr>
          <a:xfrm>
            <a:off x="14063586" y="7273319"/>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CBF92955-9B58-0BE0-9782-58AB744B4B9B}"/>
              </a:ext>
            </a:extLst>
          </p:cNvPr>
          <p:cNvSpPr/>
          <p:nvPr/>
        </p:nvSpPr>
        <p:spPr>
          <a:xfrm>
            <a:off x="14063585" y="7606693"/>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ZoneTexte 120">
            <a:extLst>
              <a:ext uri="{FF2B5EF4-FFF2-40B4-BE49-F238E27FC236}">
                <a16:creationId xmlns:a16="http://schemas.microsoft.com/office/drawing/2014/main" id="{96AFED5C-DE34-D6E3-C547-DAB410E98D84}"/>
              </a:ext>
            </a:extLst>
          </p:cNvPr>
          <p:cNvSpPr txBox="1"/>
          <p:nvPr/>
        </p:nvSpPr>
        <p:spPr>
          <a:xfrm>
            <a:off x="14573890" y="4966245"/>
            <a:ext cx="2277728"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Apple_scab</a:t>
            </a:r>
            <a:r>
              <a:rPr kumimoji="0" lang="fr-FR" altLang="fr-FR" sz="1800" b="0" i="1" u="none" strike="noStrike" cap="none" normalizeH="0" baseline="0">
                <a:ln>
                  <a:noFill/>
                </a:ln>
                <a:solidFill>
                  <a:srgbClr val="3C4043"/>
                </a:solidFill>
                <a:effectLst/>
                <a:latin typeface="Aptos" panose="020B0004020202020204" pitchFamily="34" charset="0"/>
              </a:rPr>
              <a:t> </a:t>
            </a:r>
            <a:endParaRPr lang="fr-FR" i="1"/>
          </a:p>
        </p:txBody>
      </p:sp>
      <p:sp>
        <p:nvSpPr>
          <p:cNvPr id="122" name="ZoneTexte 121">
            <a:extLst>
              <a:ext uri="{FF2B5EF4-FFF2-40B4-BE49-F238E27FC236}">
                <a16:creationId xmlns:a16="http://schemas.microsoft.com/office/drawing/2014/main" id="{5EABD93C-28FE-2B2A-374E-FE144CEE3EC7}"/>
              </a:ext>
            </a:extLst>
          </p:cNvPr>
          <p:cNvSpPr txBox="1"/>
          <p:nvPr/>
        </p:nvSpPr>
        <p:spPr>
          <a:xfrm>
            <a:off x="14639607" y="5710467"/>
            <a:ext cx="2146293"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Black_rot</a:t>
            </a:r>
            <a:endParaRPr lang="fr-FR" i="1"/>
          </a:p>
        </p:txBody>
      </p:sp>
      <p:sp>
        <p:nvSpPr>
          <p:cNvPr id="123" name="ZoneTexte 122">
            <a:extLst>
              <a:ext uri="{FF2B5EF4-FFF2-40B4-BE49-F238E27FC236}">
                <a16:creationId xmlns:a16="http://schemas.microsoft.com/office/drawing/2014/main" id="{F8E2502C-CE85-89F9-09C5-F4FE8A8C7909}"/>
              </a:ext>
            </a:extLst>
          </p:cNvPr>
          <p:cNvSpPr txBox="1"/>
          <p:nvPr/>
        </p:nvSpPr>
        <p:spPr>
          <a:xfrm>
            <a:off x="14764233" y="6440702"/>
            <a:ext cx="1897039"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healthy</a:t>
            </a:r>
            <a:endParaRPr lang="fr-FR" i="1"/>
          </a:p>
        </p:txBody>
      </p:sp>
      <p:sp>
        <p:nvSpPr>
          <p:cNvPr id="124" name="ZoneTexte 123">
            <a:extLst>
              <a:ext uri="{FF2B5EF4-FFF2-40B4-BE49-F238E27FC236}">
                <a16:creationId xmlns:a16="http://schemas.microsoft.com/office/drawing/2014/main" id="{10AFDF42-FF43-65E8-7A26-03A3F5ABC821}"/>
              </a:ext>
            </a:extLst>
          </p:cNvPr>
          <p:cNvSpPr txBox="1"/>
          <p:nvPr/>
        </p:nvSpPr>
        <p:spPr>
          <a:xfrm>
            <a:off x="17094656" y="4858523"/>
            <a:ext cx="1006728" cy="584775"/>
          </a:xfrm>
          <a:prstGeom prst="rect">
            <a:avLst/>
          </a:prstGeom>
          <a:noFill/>
        </p:spPr>
        <p:txBody>
          <a:bodyPr wrap="square" rtlCol="0">
            <a:spAutoFit/>
          </a:bodyPr>
          <a:lstStyle/>
          <a:p>
            <a:r>
              <a:rPr lang="fr-FR" sz="3200">
                <a:latin typeface="Aptos" panose="020B0004020202020204" pitchFamily="34" charset="0"/>
              </a:rPr>
              <a:t>0,94</a:t>
            </a:r>
          </a:p>
        </p:txBody>
      </p:sp>
      <p:sp>
        <p:nvSpPr>
          <p:cNvPr id="125" name="ZoneTexte 124">
            <a:extLst>
              <a:ext uri="{FF2B5EF4-FFF2-40B4-BE49-F238E27FC236}">
                <a16:creationId xmlns:a16="http://schemas.microsoft.com/office/drawing/2014/main" id="{CF748DDB-9F7B-59DC-E4E1-99145EA32C47}"/>
              </a:ext>
            </a:extLst>
          </p:cNvPr>
          <p:cNvSpPr txBox="1"/>
          <p:nvPr/>
        </p:nvSpPr>
        <p:spPr>
          <a:xfrm>
            <a:off x="17094656" y="5595164"/>
            <a:ext cx="1006728" cy="584775"/>
          </a:xfrm>
          <a:prstGeom prst="rect">
            <a:avLst/>
          </a:prstGeom>
          <a:noFill/>
        </p:spPr>
        <p:txBody>
          <a:bodyPr wrap="square" rtlCol="0">
            <a:spAutoFit/>
          </a:bodyPr>
          <a:lstStyle/>
          <a:p>
            <a:r>
              <a:rPr lang="fr-FR" sz="3200">
                <a:latin typeface="Aptos" panose="020B0004020202020204" pitchFamily="34" charset="0"/>
              </a:rPr>
              <a:t>0,04</a:t>
            </a:r>
          </a:p>
        </p:txBody>
      </p:sp>
      <p:sp>
        <p:nvSpPr>
          <p:cNvPr id="126" name="ZoneTexte 125">
            <a:extLst>
              <a:ext uri="{FF2B5EF4-FFF2-40B4-BE49-F238E27FC236}">
                <a16:creationId xmlns:a16="http://schemas.microsoft.com/office/drawing/2014/main" id="{189F2928-389C-C94C-0188-31712B133F28}"/>
              </a:ext>
            </a:extLst>
          </p:cNvPr>
          <p:cNvSpPr txBox="1"/>
          <p:nvPr/>
        </p:nvSpPr>
        <p:spPr>
          <a:xfrm>
            <a:off x="17094656" y="6332980"/>
            <a:ext cx="1006728" cy="584775"/>
          </a:xfrm>
          <a:prstGeom prst="rect">
            <a:avLst/>
          </a:prstGeom>
          <a:noFill/>
        </p:spPr>
        <p:txBody>
          <a:bodyPr wrap="square" rtlCol="0">
            <a:spAutoFit/>
          </a:bodyPr>
          <a:lstStyle/>
          <a:p>
            <a:r>
              <a:rPr lang="fr-FR" sz="3200">
                <a:latin typeface="Aptos" panose="020B0004020202020204" pitchFamily="34" charset="0"/>
              </a:rPr>
              <a:t>0,01</a:t>
            </a:r>
          </a:p>
        </p:txBody>
      </p:sp>
    </p:spTree>
    <p:extLst>
      <p:ext uri="{BB962C8B-B14F-4D97-AF65-F5344CB8AC3E}">
        <p14:creationId xmlns:p14="http://schemas.microsoft.com/office/powerpoint/2010/main" val="313704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2" name="TextBox 2">
            <a:extLst>
              <a:ext uri="{FF2B5EF4-FFF2-40B4-BE49-F238E27FC236}">
                <a16:creationId xmlns:a16="http://schemas.microsoft.com/office/drawing/2014/main" id="{B685B9AB-7A9C-B213-0535-2A0B8B97C25B}"/>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12</a:t>
            </a:r>
          </a:p>
        </p:txBody>
      </p:sp>
      <p:sp>
        <p:nvSpPr>
          <p:cNvPr id="4" name="TextBox 5">
            <a:extLst>
              <a:ext uri="{FF2B5EF4-FFF2-40B4-BE49-F238E27FC236}">
                <a16:creationId xmlns:a16="http://schemas.microsoft.com/office/drawing/2014/main" id="{20744E46-B799-F67B-C35C-621B6FBBB90E}"/>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5" name="ZoneTexte 4">
            <a:extLst>
              <a:ext uri="{FF2B5EF4-FFF2-40B4-BE49-F238E27FC236}">
                <a16:creationId xmlns:a16="http://schemas.microsoft.com/office/drawing/2014/main" id="{8C398873-D819-1484-D323-1A641FB70C29}"/>
              </a:ext>
            </a:extLst>
          </p:cNvPr>
          <p:cNvSpPr txBox="1"/>
          <p:nvPr/>
        </p:nvSpPr>
        <p:spPr>
          <a:xfrm>
            <a:off x="5796116" y="1696672"/>
            <a:ext cx="6254647" cy="584775"/>
          </a:xfrm>
          <a:prstGeom prst="rect">
            <a:avLst/>
          </a:prstGeom>
          <a:noFill/>
        </p:spPr>
        <p:txBody>
          <a:bodyPr wrap="square" rtlCol="0">
            <a:spAutoFit/>
          </a:bodyPr>
          <a:lstStyle/>
          <a:p>
            <a:r>
              <a:rPr lang="fr-FR" sz="3200" err="1">
                <a:latin typeface="Aptos" panose="020B0004020202020204" pitchFamily="34" charset="0"/>
              </a:rPr>
              <a:t>After</a:t>
            </a:r>
            <a:r>
              <a:rPr lang="fr-FR" sz="3200">
                <a:latin typeface="Aptos" panose="020B0004020202020204" pitchFamily="34" charset="0"/>
              </a:rPr>
              <a:t> </a:t>
            </a:r>
            <a:r>
              <a:rPr lang="fr-FR" sz="3200" err="1">
                <a:latin typeface="Aptos" panose="020B0004020202020204" pitchFamily="34" charset="0"/>
              </a:rPr>
              <a:t>our</a:t>
            </a:r>
            <a:r>
              <a:rPr lang="fr-FR" sz="3200">
                <a:latin typeface="Aptos" panose="020B0004020202020204" pitchFamily="34" charset="0"/>
              </a:rPr>
              <a:t> first </a:t>
            </a:r>
            <a:r>
              <a:rPr lang="fr-FR" sz="3200" err="1">
                <a:latin typeface="Aptos" panose="020B0004020202020204" pitchFamily="34" charset="0"/>
              </a:rPr>
              <a:t>results</a:t>
            </a:r>
            <a:r>
              <a:rPr lang="fr-FR" sz="3200">
                <a:latin typeface="Aptos" panose="020B0004020202020204" pitchFamily="34" charset="0"/>
              </a:rPr>
              <a:t> </a:t>
            </a:r>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observed</a:t>
            </a:r>
            <a:r>
              <a:rPr lang="fr-FR" sz="3200">
                <a:latin typeface="Aptos" panose="020B0004020202020204" pitchFamily="34" charset="0"/>
              </a:rPr>
              <a:t> :</a:t>
            </a:r>
          </a:p>
        </p:txBody>
      </p:sp>
      <p:sp>
        <p:nvSpPr>
          <p:cNvPr id="7" name="ZoneTexte 6">
            <a:extLst>
              <a:ext uri="{FF2B5EF4-FFF2-40B4-BE49-F238E27FC236}">
                <a16:creationId xmlns:a16="http://schemas.microsoft.com/office/drawing/2014/main" id="{870C370E-534F-9D3A-2CDC-FC1881F08D23}"/>
              </a:ext>
            </a:extLst>
          </p:cNvPr>
          <p:cNvSpPr txBox="1"/>
          <p:nvPr/>
        </p:nvSpPr>
        <p:spPr>
          <a:xfrm>
            <a:off x="2154267" y="6754932"/>
            <a:ext cx="6254647" cy="584775"/>
          </a:xfrm>
          <a:prstGeom prst="rect">
            <a:avLst/>
          </a:prstGeom>
          <a:noFill/>
        </p:spPr>
        <p:txBody>
          <a:bodyPr wrap="square" rtlCol="0">
            <a:spAutoFit/>
          </a:bodyPr>
          <a:lstStyle/>
          <a:p>
            <a:r>
              <a:rPr lang="fr-FR" sz="3200" b="1">
                <a:latin typeface="Aptos" panose="020B0004020202020204" pitchFamily="34" charset="0"/>
              </a:rPr>
              <a:t>CNN </a:t>
            </a:r>
            <a:r>
              <a:rPr lang="fr-FR" sz="3200" b="1" err="1">
                <a:latin typeface="Aptos" panose="020B0004020202020204" pitchFamily="34" charset="0"/>
              </a:rPr>
              <a:t>with</a:t>
            </a:r>
            <a:r>
              <a:rPr lang="fr-FR" sz="3200" b="1">
                <a:latin typeface="Aptos" panose="020B0004020202020204" pitchFamily="34" charset="0"/>
              </a:rPr>
              <a:t> 4 convolution modules</a:t>
            </a:r>
            <a:endParaRPr lang="fr-FR" sz="3200">
              <a:latin typeface="Aptos" panose="020B0004020202020204" pitchFamily="34" charset="0"/>
            </a:endParaRPr>
          </a:p>
        </p:txBody>
      </p:sp>
      <p:sp>
        <p:nvSpPr>
          <p:cNvPr id="8" name="ZoneTexte 7">
            <a:extLst>
              <a:ext uri="{FF2B5EF4-FFF2-40B4-BE49-F238E27FC236}">
                <a16:creationId xmlns:a16="http://schemas.microsoft.com/office/drawing/2014/main" id="{F530E69B-C80F-41BC-EAF6-8ADBA6BD4828}"/>
              </a:ext>
            </a:extLst>
          </p:cNvPr>
          <p:cNvSpPr txBox="1"/>
          <p:nvPr/>
        </p:nvSpPr>
        <p:spPr>
          <a:xfrm>
            <a:off x="11747015" y="6754932"/>
            <a:ext cx="6254647" cy="584775"/>
          </a:xfrm>
          <a:prstGeom prst="rect">
            <a:avLst/>
          </a:prstGeom>
          <a:noFill/>
        </p:spPr>
        <p:txBody>
          <a:bodyPr wrap="square" rtlCol="0">
            <a:spAutoFit/>
          </a:bodyPr>
          <a:lstStyle/>
          <a:p>
            <a:r>
              <a:rPr lang="fr-FR" sz="3200" b="1">
                <a:latin typeface="Aptos" panose="020B0004020202020204" pitchFamily="34" charset="0"/>
              </a:rPr>
              <a:t>CNN </a:t>
            </a:r>
            <a:r>
              <a:rPr lang="fr-FR" sz="3200" b="1" err="1">
                <a:latin typeface="Aptos" panose="020B0004020202020204" pitchFamily="34" charset="0"/>
              </a:rPr>
              <a:t>with</a:t>
            </a:r>
            <a:r>
              <a:rPr lang="fr-FR" sz="3200" b="1">
                <a:latin typeface="Aptos" panose="020B0004020202020204" pitchFamily="34" charset="0"/>
              </a:rPr>
              <a:t> 5 convolution modules</a:t>
            </a:r>
            <a:endParaRPr lang="fr-FR" sz="3200">
              <a:latin typeface="Aptos" panose="020B0004020202020204" pitchFamily="34" charset="0"/>
            </a:endParaRPr>
          </a:p>
        </p:txBody>
      </p:sp>
      <p:pic>
        <p:nvPicPr>
          <p:cNvPr id="10" name="Image 9">
            <a:extLst>
              <a:ext uri="{FF2B5EF4-FFF2-40B4-BE49-F238E27FC236}">
                <a16:creationId xmlns:a16="http://schemas.microsoft.com/office/drawing/2014/main" id="{05F453D8-4F5A-9E28-E861-ECBFE60F3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591" y="3297105"/>
            <a:ext cx="3140505" cy="3140505"/>
          </a:xfrm>
          <a:prstGeom prst="rect">
            <a:avLst/>
          </a:prstGeom>
          <a:noFill/>
        </p:spPr>
      </p:pic>
      <p:pic>
        <p:nvPicPr>
          <p:cNvPr id="14" name="Image 13">
            <a:extLst>
              <a:ext uri="{FF2B5EF4-FFF2-40B4-BE49-F238E27FC236}">
                <a16:creationId xmlns:a16="http://schemas.microsoft.com/office/drawing/2014/main" id="{8B923416-45AC-9104-F493-0A10055BD34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 r="50132" b="47456"/>
          <a:stretch/>
        </p:blipFill>
        <p:spPr>
          <a:xfrm>
            <a:off x="1603827" y="3769406"/>
            <a:ext cx="1995154" cy="2102211"/>
          </a:xfrm>
          <a:prstGeom prst="rect">
            <a:avLst/>
          </a:prstGeom>
        </p:spPr>
      </p:pic>
      <p:pic>
        <p:nvPicPr>
          <p:cNvPr id="17" name="Image 16">
            <a:extLst>
              <a:ext uri="{FF2B5EF4-FFF2-40B4-BE49-F238E27FC236}">
                <a16:creationId xmlns:a16="http://schemas.microsoft.com/office/drawing/2014/main" id="{54151944-E164-4F58-C71D-FD7519853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1523" y="3133986"/>
            <a:ext cx="3140505" cy="3140505"/>
          </a:xfrm>
          <a:prstGeom prst="rect">
            <a:avLst/>
          </a:prstGeom>
          <a:noFill/>
        </p:spPr>
      </p:pic>
      <p:pic>
        <p:nvPicPr>
          <p:cNvPr id="19" name="Image 18">
            <a:extLst>
              <a:ext uri="{FF2B5EF4-FFF2-40B4-BE49-F238E27FC236}">
                <a16:creationId xmlns:a16="http://schemas.microsoft.com/office/drawing/2014/main" id="{3EA98719-0118-5426-9857-0DE3C00D2472}"/>
              </a:ext>
            </a:extLst>
          </p:cNvPr>
          <p:cNvPicPr>
            <a:picLocks noChangeAspect="1"/>
          </p:cNvPicPr>
          <p:nvPr/>
        </p:nvPicPr>
        <p:blipFill rotWithShape="1">
          <a:blip r:embed="rId5">
            <a:extLst>
              <a:ext uri="{28A0092B-C50C-407E-A947-70E740481C1C}">
                <a14:useLocalDpi xmlns:a14="http://schemas.microsoft.com/office/drawing/2010/main" val="0"/>
              </a:ext>
            </a:extLst>
          </a:blip>
          <a:srcRect l="54244" b="48393"/>
          <a:stretch/>
        </p:blipFill>
        <p:spPr>
          <a:xfrm>
            <a:off x="11393906" y="3221092"/>
            <a:ext cx="2507617" cy="2828255"/>
          </a:xfrm>
          <a:prstGeom prst="rect">
            <a:avLst/>
          </a:prstGeom>
        </p:spPr>
      </p:pic>
      <p:sp>
        <p:nvSpPr>
          <p:cNvPr id="20" name="ZoneTexte 19">
            <a:extLst>
              <a:ext uri="{FF2B5EF4-FFF2-40B4-BE49-F238E27FC236}">
                <a16:creationId xmlns:a16="http://schemas.microsoft.com/office/drawing/2014/main" id="{879FFC4A-9244-39F0-6659-EBABA992CA90}"/>
              </a:ext>
            </a:extLst>
          </p:cNvPr>
          <p:cNvSpPr txBox="1"/>
          <p:nvPr/>
        </p:nvSpPr>
        <p:spPr>
          <a:xfrm>
            <a:off x="3395046" y="7784519"/>
            <a:ext cx="3499050" cy="584775"/>
          </a:xfrm>
          <a:prstGeom prst="rect">
            <a:avLst/>
          </a:prstGeom>
          <a:noFill/>
        </p:spPr>
        <p:txBody>
          <a:bodyPr wrap="square" rtlCol="0">
            <a:spAutoFit/>
          </a:bodyPr>
          <a:lstStyle/>
          <a:p>
            <a:r>
              <a:rPr lang="fr-FR" sz="3200">
                <a:solidFill>
                  <a:srgbClr val="FF0000"/>
                </a:solidFill>
                <a:latin typeface="Aptos" panose="020B0004020202020204" pitchFamily="34" charset="0"/>
              </a:rPr>
              <a:t>NOT SUFFICIANT</a:t>
            </a:r>
          </a:p>
        </p:txBody>
      </p:sp>
      <p:sp>
        <p:nvSpPr>
          <p:cNvPr id="22" name="Flèche : droite 21">
            <a:extLst>
              <a:ext uri="{FF2B5EF4-FFF2-40B4-BE49-F238E27FC236}">
                <a16:creationId xmlns:a16="http://schemas.microsoft.com/office/drawing/2014/main" id="{2F21B3E7-90CF-C2E3-9286-44E1E61E3A22}"/>
              </a:ext>
            </a:extLst>
          </p:cNvPr>
          <p:cNvSpPr/>
          <p:nvPr/>
        </p:nvSpPr>
        <p:spPr>
          <a:xfrm>
            <a:off x="8278970" y="4492332"/>
            <a:ext cx="2538483" cy="1133475"/>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06724F08-9AE4-8895-FDEA-4CABCB81C1F0}"/>
              </a:ext>
            </a:extLst>
          </p:cNvPr>
          <p:cNvSpPr txBox="1"/>
          <p:nvPr/>
        </p:nvSpPr>
        <p:spPr>
          <a:xfrm>
            <a:off x="13901523" y="7707760"/>
            <a:ext cx="1671592" cy="584775"/>
          </a:xfrm>
          <a:prstGeom prst="rect">
            <a:avLst/>
          </a:prstGeom>
          <a:noFill/>
        </p:spPr>
        <p:txBody>
          <a:bodyPr wrap="square" rtlCol="0">
            <a:spAutoFit/>
          </a:bodyPr>
          <a:lstStyle/>
          <a:p>
            <a:r>
              <a:rPr lang="fr-FR" sz="3200">
                <a:solidFill>
                  <a:srgbClr val="00B050"/>
                </a:solidFill>
                <a:latin typeface="Aptos" panose="020B0004020202020204" pitchFamily="34" charset="0"/>
              </a:rPr>
              <a:t>BETTER</a:t>
            </a:r>
          </a:p>
        </p:txBody>
      </p:sp>
    </p:spTree>
    <p:extLst>
      <p:ext uri="{BB962C8B-B14F-4D97-AF65-F5344CB8AC3E}">
        <p14:creationId xmlns:p14="http://schemas.microsoft.com/office/powerpoint/2010/main" val="15074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2" name="TextBox 2">
            <a:extLst>
              <a:ext uri="{FF2B5EF4-FFF2-40B4-BE49-F238E27FC236}">
                <a16:creationId xmlns:a16="http://schemas.microsoft.com/office/drawing/2014/main" id="{B685B9AB-7A9C-B213-0535-2A0B8B97C25B}"/>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13</a:t>
            </a:r>
          </a:p>
        </p:txBody>
      </p:sp>
      <p:sp>
        <p:nvSpPr>
          <p:cNvPr id="4" name="TextBox 5">
            <a:extLst>
              <a:ext uri="{FF2B5EF4-FFF2-40B4-BE49-F238E27FC236}">
                <a16:creationId xmlns:a16="http://schemas.microsoft.com/office/drawing/2014/main" id="{20744E46-B799-F67B-C35C-621B6FBBB90E}"/>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6" name="ZoneTexte 5">
            <a:extLst>
              <a:ext uri="{FF2B5EF4-FFF2-40B4-BE49-F238E27FC236}">
                <a16:creationId xmlns:a16="http://schemas.microsoft.com/office/drawing/2014/main" id="{990054B6-57F7-BEEC-89FE-808CD63D27AC}"/>
              </a:ext>
            </a:extLst>
          </p:cNvPr>
          <p:cNvSpPr txBox="1"/>
          <p:nvPr/>
        </p:nvSpPr>
        <p:spPr>
          <a:xfrm>
            <a:off x="3732823" y="1532268"/>
            <a:ext cx="10822353" cy="584775"/>
          </a:xfrm>
          <a:prstGeom prst="rect">
            <a:avLst/>
          </a:prstGeom>
          <a:noFill/>
        </p:spPr>
        <p:txBody>
          <a:bodyPr wrap="square" rtlCol="0">
            <a:spAutoFit/>
          </a:bodyPr>
          <a:lstStyle/>
          <a:p>
            <a:pPr algn="ctr"/>
            <a:r>
              <a:rPr lang="fr-FR" sz="3200">
                <a:latin typeface="Aptos" panose="020B0004020202020204" pitchFamily="34" charset="0"/>
              </a:rPr>
              <a:t>But, in </a:t>
            </a:r>
            <a:r>
              <a:rPr lang="fr-FR" sz="3200" err="1">
                <a:latin typeface="Aptos" panose="020B0004020202020204" pitchFamily="34" charset="0"/>
              </a:rPr>
              <a:t>order</a:t>
            </a:r>
            <a:r>
              <a:rPr lang="fr-FR" sz="3200">
                <a:latin typeface="Aptos" panose="020B0004020202020204" pitchFamily="34" charset="0"/>
              </a:rPr>
              <a:t> to </a:t>
            </a:r>
            <a:r>
              <a:rPr lang="fr-FR" sz="3200" err="1">
                <a:latin typeface="Aptos" panose="020B0004020202020204" pitchFamily="34" charset="0"/>
              </a:rPr>
              <a:t>avoid</a:t>
            </a:r>
            <a:r>
              <a:rPr lang="fr-FR" sz="3200">
                <a:latin typeface="Aptos" panose="020B0004020202020204" pitchFamily="34" charset="0"/>
              </a:rPr>
              <a:t> </a:t>
            </a:r>
            <a:r>
              <a:rPr lang="fr-FR" sz="3200" err="1">
                <a:latin typeface="Aptos" panose="020B0004020202020204" pitchFamily="34" charset="0"/>
              </a:rPr>
              <a:t>overfitting</a:t>
            </a:r>
            <a:r>
              <a:rPr lang="fr-FR" sz="3200">
                <a:latin typeface="Aptos" panose="020B0004020202020204" pitchFamily="34" charset="0"/>
              </a:rPr>
              <a:t> </a:t>
            </a:r>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used</a:t>
            </a:r>
            <a:r>
              <a:rPr lang="fr-FR" sz="3200">
                <a:latin typeface="Aptos" panose="020B0004020202020204" pitchFamily="34" charset="0"/>
              </a:rPr>
              <a:t> dropout </a:t>
            </a:r>
            <a:r>
              <a:rPr lang="fr-FR" sz="3200" err="1">
                <a:latin typeface="Aptos" panose="020B0004020202020204" pitchFamily="34" charset="0"/>
              </a:rPr>
              <a:t>method</a:t>
            </a:r>
            <a:r>
              <a:rPr lang="fr-FR" sz="3200">
                <a:latin typeface="Aptos" panose="020B0004020202020204" pitchFamily="34" charset="0"/>
              </a:rPr>
              <a:t> :</a:t>
            </a:r>
          </a:p>
        </p:txBody>
      </p:sp>
      <p:pic>
        <p:nvPicPr>
          <p:cNvPr id="8" name="Image 7">
            <a:extLst>
              <a:ext uri="{FF2B5EF4-FFF2-40B4-BE49-F238E27FC236}">
                <a16:creationId xmlns:a16="http://schemas.microsoft.com/office/drawing/2014/main" id="{671C6C91-C01D-B7EA-5C16-CAFA05B8B7C6}"/>
              </a:ext>
            </a:extLst>
          </p:cNvPr>
          <p:cNvPicPr>
            <a:picLocks noChangeAspect="1"/>
          </p:cNvPicPr>
          <p:nvPr/>
        </p:nvPicPr>
        <p:blipFill rotWithShape="1">
          <a:blip r:embed="rId3"/>
          <a:srcRect r="50569"/>
          <a:stretch/>
        </p:blipFill>
        <p:spPr>
          <a:xfrm>
            <a:off x="2410336" y="2483107"/>
            <a:ext cx="5043293" cy="5372850"/>
          </a:xfrm>
          <a:prstGeom prst="rect">
            <a:avLst/>
          </a:prstGeom>
        </p:spPr>
      </p:pic>
      <p:pic>
        <p:nvPicPr>
          <p:cNvPr id="10" name="Image 9">
            <a:extLst>
              <a:ext uri="{FF2B5EF4-FFF2-40B4-BE49-F238E27FC236}">
                <a16:creationId xmlns:a16="http://schemas.microsoft.com/office/drawing/2014/main" id="{618E81D3-5B04-B039-4999-44D197BE69F1}"/>
              </a:ext>
            </a:extLst>
          </p:cNvPr>
          <p:cNvPicPr>
            <a:picLocks noChangeAspect="1"/>
          </p:cNvPicPr>
          <p:nvPr/>
        </p:nvPicPr>
        <p:blipFill rotWithShape="1">
          <a:blip r:embed="rId3"/>
          <a:srcRect l="51565"/>
          <a:stretch/>
        </p:blipFill>
        <p:spPr>
          <a:xfrm>
            <a:off x="11085124" y="2483107"/>
            <a:ext cx="4941692" cy="5372850"/>
          </a:xfrm>
          <a:prstGeom prst="rect">
            <a:avLst/>
          </a:prstGeom>
        </p:spPr>
      </p:pic>
      <p:sp>
        <p:nvSpPr>
          <p:cNvPr id="11" name="ZoneTexte 10">
            <a:extLst>
              <a:ext uri="{FF2B5EF4-FFF2-40B4-BE49-F238E27FC236}">
                <a16:creationId xmlns:a16="http://schemas.microsoft.com/office/drawing/2014/main" id="{DE2BB730-2F2A-E154-4CF5-F00C43CDD6FF}"/>
              </a:ext>
            </a:extLst>
          </p:cNvPr>
          <p:cNvSpPr txBox="1"/>
          <p:nvPr/>
        </p:nvSpPr>
        <p:spPr>
          <a:xfrm>
            <a:off x="2738572" y="7978673"/>
            <a:ext cx="4386820" cy="1077218"/>
          </a:xfrm>
          <a:prstGeom prst="rect">
            <a:avLst/>
          </a:prstGeom>
          <a:noFill/>
        </p:spPr>
        <p:txBody>
          <a:bodyPr wrap="square" rtlCol="0">
            <a:spAutoFit/>
          </a:bodyPr>
          <a:lstStyle/>
          <a:p>
            <a:pPr algn="ctr"/>
            <a:r>
              <a:rPr lang="fr-FR" sz="3200">
                <a:solidFill>
                  <a:srgbClr val="FF0000"/>
                </a:solidFill>
                <a:latin typeface="Aptos" panose="020B0004020202020204" pitchFamily="34" charset="0"/>
              </a:rPr>
              <a:t>BEFORE DROPOUT, RISK OF OVERFITTING</a:t>
            </a:r>
          </a:p>
        </p:txBody>
      </p:sp>
      <p:sp>
        <p:nvSpPr>
          <p:cNvPr id="13" name="ZoneTexte 12">
            <a:extLst>
              <a:ext uri="{FF2B5EF4-FFF2-40B4-BE49-F238E27FC236}">
                <a16:creationId xmlns:a16="http://schemas.microsoft.com/office/drawing/2014/main" id="{1BF39368-2FDA-4687-EEBB-991BC0A800EA}"/>
              </a:ext>
            </a:extLst>
          </p:cNvPr>
          <p:cNvSpPr txBox="1"/>
          <p:nvPr/>
        </p:nvSpPr>
        <p:spPr>
          <a:xfrm>
            <a:off x="12062837" y="8053862"/>
            <a:ext cx="3486591" cy="584775"/>
          </a:xfrm>
          <a:prstGeom prst="rect">
            <a:avLst/>
          </a:prstGeom>
          <a:noFill/>
        </p:spPr>
        <p:txBody>
          <a:bodyPr wrap="square" rtlCol="0">
            <a:spAutoFit/>
          </a:bodyPr>
          <a:lstStyle/>
          <a:p>
            <a:r>
              <a:rPr lang="fr-FR" sz="3200">
                <a:solidFill>
                  <a:srgbClr val="00B050"/>
                </a:solidFill>
                <a:latin typeface="Aptos" panose="020B0004020202020204" pitchFamily="34" charset="0"/>
              </a:rPr>
              <a:t>AFTER DROPOUT</a:t>
            </a:r>
          </a:p>
        </p:txBody>
      </p:sp>
      <p:sp>
        <p:nvSpPr>
          <p:cNvPr id="16" name="Flèche : droite 15">
            <a:extLst>
              <a:ext uri="{FF2B5EF4-FFF2-40B4-BE49-F238E27FC236}">
                <a16:creationId xmlns:a16="http://schemas.microsoft.com/office/drawing/2014/main" id="{FA27B69E-6C8E-0347-1448-F93FEA9AFD11}"/>
              </a:ext>
            </a:extLst>
          </p:cNvPr>
          <p:cNvSpPr/>
          <p:nvPr/>
        </p:nvSpPr>
        <p:spPr>
          <a:xfrm>
            <a:off x="7874759" y="4807968"/>
            <a:ext cx="2538483" cy="1133475"/>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374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2" name="TextBox 2">
            <a:extLst>
              <a:ext uri="{FF2B5EF4-FFF2-40B4-BE49-F238E27FC236}">
                <a16:creationId xmlns:a16="http://schemas.microsoft.com/office/drawing/2014/main" id="{B685B9AB-7A9C-B213-0535-2A0B8B97C25B}"/>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14</a:t>
            </a:r>
          </a:p>
        </p:txBody>
      </p:sp>
      <p:sp>
        <p:nvSpPr>
          <p:cNvPr id="4" name="TextBox 5">
            <a:extLst>
              <a:ext uri="{FF2B5EF4-FFF2-40B4-BE49-F238E27FC236}">
                <a16:creationId xmlns:a16="http://schemas.microsoft.com/office/drawing/2014/main" id="{20744E46-B799-F67B-C35C-621B6FBBB90E}"/>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5" name="ZoneTexte 4">
            <a:extLst>
              <a:ext uri="{FF2B5EF4-FFF2-40B4-BE49-F238E27FC236}">
                <a16:creationId xmlns:a16="http://schemas.microsoft.com/office/drawing/2014/main" id="{05053C01-5FBA-8C71-7096-26BA8DF10D30}"/>
              </a:ext>
            </a:extLst>
          </p:cNvPr>
          <p:cNvSpPr txBox="1"/>
          <p:nvPr/>
        </p:nvSpPr>
        <p:spPr>
          <a:xfrm>
            <a:off x="4638333" y="1635045"/>
            <a:ext cx="9040642" cy="1569660"/>
          </a:xfrm>
          <a:prstGeom prst="rect">
            <a:avLst/>
          </a:prstGeom>
          <a:noFill/>
        </p:spPr>
        <p:txBody>
          <a:bodyPr wrap="square" lIns="91440" tIns="45720" rIns="91440" bIns="45720" rtlCol="0" anchor="t">
            <a:spAutoFit/>
          </a:bodyPr>
          <a:lstStyle/>
          <a:p>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used</a:t>
            </a:r>
            <a:r>
              <a:rPr lang="fr-FR" sz="3200">
                <a:latin typeface="Aptos" panose="020B0004020202020204" pitchFamily="34" charset="0"/>
              </a:rPr>
              <a:t> </a:t>
            </a:r>
            <a:r>
              <a:rPr lang="fr-FR" sz="3200" err="1">
                <a:latin typeface="Aptos" panose="020B0004020202020204" pitchFamily="34" charset="0"/>
              </a:rPr>
              <a:t>these</a:t>
            </a:r>
            <a:r>
              <a:rPr lang="fr-FR" sz="3200">
                <a:latin typeface="Aptos" panose="020B0004020202020204" pitchFamily="34" charset="0"/>
              </a:rPr>
              <a:t> </a:t>
            </a:r>
            <a:r>
              <a:rPr lang="fr-FR" sz="3200" err="1">
                <a:latin typeface="Aptos" panose="020B0004020202020204" pitchFamily="34" charset="0"/>
              </a:rPr>
              <a:t>parameters</a:t>
            </a:r>
            <a:r>
              <a:rPr lang="fr-FR" sz="3200">
                <a:latin typeface="Aptos" panose="020B0004020202020204" pitchFamily="34" charset="0"/>
              </a:rPr>
              <a:t> to compile the model :</a:t>
            </a:r>
          </a:p>
          <a:p>
            <a:endParaRPr lang="fr-FR" sz="3200">
              <a:latin typeface="Aptos" panose="020B0004020202020204" pitchFamily="34" charset="0"/>
            </a:endParaRPr>
          </a:p>
          <a:p>
            <a:endParaRPr lang="fr-FR" sz="3200">
              <a:latin typeface="Aptos"/>
            </a:endParaRPr>
          </a:p>
        </p:txBody>
      </p:sp>
      <p:sp>
        <p:nvSpPr>
          <p:cNvPr id="6" name="ZoneTexte 5">
            <a:extLst>
              <a:ext uri="{FF2B5EF4-FFF2-40B4-BE49-F238E27FC236}">
                <a16:creationId xmlns:a16="http://schemas.microsoft.com/office/drawing/2014/main" id="{720FCBA9-44B0-EBB7-BE44-896AB9015E34}"/>
              </a:ext>
            </a:extLst>
          </p:cNvPr>
          <p:cNvSpPr txBox="1"/>
          <p:nvPr/>
        </p:nvSpPr>
        <p:spPr>
          <a:xfrm>
            <a:off x="3524054" y="2747520"/>
            <a:ext cx="12484980" cy="584775"/>
          </a:xfrm>
          <a:prstGeom prst="rect">
            <a:avLst/>
          </a:prstGeom>
          <a:noFill/>
        </p:spPr>
        <p:txBody>
          <a:bodyPr wrap="square" rtlCol="0">
            <a:spAutoFit/>
          </a:bodyPr>
          <a:lstStyle/>
          <a:p>
            <a:r>
              <a:rPr lang="fr-FR" sz="3200">
                <a:latin typeface="Aptos" panose="020B0004020202020204" pitchFamily="34" charset="0"/>
              </a:rPr>
              <a:t>- </a:t>
            </a:r>
            <a:r>
              <a:rPr lang="fr-FR" sz="3200" err="1">
                <a:latin typeface="Aptos" panose="020B0004020202020204" pitchFamily="34" charset="0"/>
              </a:rPr>
              <a:t>Optimizer</a:t>
            </a:r>
            <a:r>
              <a:rPr lang="fr-FR" sz="3200">
                <a:latin typeface="Aptos" panose="020B0004020202020204" pitchFamily="34" charset="0"/>
              </a:rPr>
              <a:t> : Adam </a:t>
            </a:r>
            <a:r>
              <a:rPr lang="fr-FR" sz="3200" err="1">
                <a:latin typeface="Aptos" panose="020B0004020202020204" pitchFamily="34" charset="0"/>
              </a:rPr>
              <a:t>with</a:t>
            </a:r>
            <a:r>
              <a:rPr lang="fr-FR" sz="3200">
                <a:latin typeface="Aptos" panose="020B0004020202020204" pitchFamily="34" charset="0"/>
              </a:rPr>
              <a:t> a </a:t>
            </a:r>
            <a:r>
              <a:rPr lang="fr-FR" sz="3200" err="1">
                <a:latin typeface="Aptos" panose="020B0004020202020204" pitchFamily="34" charset="0"/>
              </a:rPr>
              <a:t>learning</a:t>
            </a:r>
            <a:r>
              <a:rPr lang="fr-FR" sz="3200">
                <a:latin typeface="Aptos" panose="020B0004020202020204" pitchFamily="34" charset="0"/>
              </a:rPr>
              <a:t> rate of 0,0001 to </a:t>
            </a:r>
            <a:r>
              <a:rPr lang="fr-FR" sz="3200" err="1">
                <a:latin typeface="Aptos" panose="020B0004020202020204" pitchFamily="34" charset="0"/>
              </a:rPr>
              <a:t>avoid</a:t>
            </a:r>
            <a:r>
              <a:rPr lang="fr-FR" sz="3200">
                <a:latin typeface="Aptos" panose="020B0004020202020204" pitchFamily="34" charset="0"/>
              </a:rPr>
              <a:t> </a:t>
            </a:r>
            <a:r>
              <a:rPr lang="fr-FR" sz="3200" err="1">
                <a:latin typeface="Aptos" panose="020B0004020202020204" pitchFamily="34" charset="0"/>
              </a:rPr>
              <a:t>overfitting</a:t>
            </a:r>
            <a:endParaRPr lang="fr-FR" sz="3200">
              <a:latin typeface="Aptos" panose="020B0004020202020204" pitchFamily="34" charset="0"/>
            </a:endParaRPr>
          </a:p>
        </p:txBody>
      </p:sp>
      <p:sp>
        <p:nvSpPr>
          <p:cNvPr id="7" name="ZoneTexte 6">
            <a:extLst>
              <a:ext uri="{FF2B5EF4-FFF2-40B4-BE49-F238E27FC236}">
                <a16:creationId xmlns:a16="http://schemas.microsoft.com/office/drawing/2014/main" id="{1CC5B2C1-53A4-92EC-0B89-DC4B0E59727A}"/>
              </a:ext>
            </a:extLst>
          </p:cNvPr>
          <p:cNvSpPr txBox="1"/>
          <p:nvPr/>
        </p:nvSpPr>
        <p:spPr>
          <a:xfrm>
            <a:off x="3524053" y="3713357"/>
            <a:ext cx="10867195" cy="584775"/>
          </a:xfrm>
          <a:prstGeom prst="rect">
            <a:avLst/>
          </a:prstGeom>
          <a:noFill/>
        </p:spPr>
        <p:txBody>
          <a:bodyPr wrap="square" rtlCol="0">
            <a:spAutoFit/>
          </a:bodyPr>
          <a:lstStyle/>
          <a:p>
            <a:r>
              <a:rPr lang="fr-FR" sz="3200">
                <a:latin typeface="Aptos" panose="020B0004020202020204" pitchFamily="34" charset="0"/>
              </a:rPr>
              <a:t>- </a:t>
            </a:r>
            <a:r>
              <a:rPr lang="fr-FR" sz="3200" err="1">
                <a:latin typeface="Aptos" panose="020B0004020202020204" pitchFamily="34" charset="0"/>
              </a:rPr>
              <a:t>Loss</a:t>
            </a:r>
            <a:r>
              <a:rPr lang="fr-FR" sz="3200">
                <a:latin typeface="Aptos" panose="020B0004020202020204" pitchFamily="34" charset="0"/>
              </a:rPr>
              <a:t> </a:t>
            </a:r>
            <a:r>
              <a:rPr lang="fr-FR" sz="3200" err="1">
                <a:latin typeface="Aptos" panose="020B0004020202020204" pitchFamily="34" charset="0"/>
              </a:rPr>
              <a:t>function</a:t>
            </a:r>
            <a:r>
              <a:rPr lang="fr-FR" sz="3200">
                <a:latin typeface="Aptos" panose="020B0004020202020204" pitchFamily="34" charset="0"/>
              </a:rPr>
              <a:t> : </a:t>
            </a:r>
            <a:r>
              <a:rPr lang="fr-FR" sz="3200" err="1">
                <a:latin typeface="Aptos" panose="020B0004020202020204" pitchFamily="34" charset="0"/>
              </a:rPr>
              <a:t>categorical</a:t>
            </a:r>
            <a:r>
              <a:rPr lang="fr-FR" sz="3200">
                <a:latin typeface="Aptos" panose="020B0004020202020204" pitchFamily="34" charset="0"/>
              </a:rPr>
              <a:t> cross </a:t>
            </a:r>
            <a:r>
              <a:rPr lang="fr-FR" sz="3200" err="1">
                <a:latin typeface="Aptos" panose="020B0004020202020204" pitchFamily="34" charset="0"/>
              </a:rPr>
              <a:t>entropy</a:t>
            </a:r>
            <a:endParaRPr lang="fr-FR" sz="3200">
              <a:latin typeface="Aptos" panose="020B0004020202020204" pitchFamily="34" charset="0"/>
            </a:endParaRPr>
          </a:p>
        </p:txBody>
      </p:sp>
      <p:sp>
        <p:nvSpPr>
          <p:cNvPr id="8" name="ZoneTexte 7">
            <a:extLst>
              <a:ext uri="{FF2B5EF4-FFF2-40B4-BE49-F238E27FC236}">
                <a16:creationId xmlns:a16="http://schemas.microsoft.com/office/drawing/2014/main" id="{FF219C8B-2C80-8BC5-1069-AF593D843D49}"/>
              </a:ext>
            </a:extLst>
          </p:cNvPr>
          <p:cNvSpPr txBox="1"/>
          <p:nvPr/>
        </p:nvSpPr>
        <p:spPr>
          <a:xfrm>
            <a:off x="5496999" y="6428168"/>
            <a:ext cx="7294001" cy="584775"/>
          </a:xfrm>
          <a:prstGeom prst="rect">
            <a:avLst/>
          </a:prstGeom>
          <a:noFill/>
        </p:spPr>
        <p:txBody>
          <a:bodyPr wrap="square" rtlCol="0">
            <a:spAutoFit/>
          </a:bodyPr>
          <a:lstStyle/>
          <a:p>
            <a:r>
              <a:rPr lang="fr-FR" sz="3200" err="1">
                <a:latin typeface="Aptos" panose="020B0004020202020204" pitchFamily="34" charset="0"/>
              </a:rPr>
              <a:t>Concerning</a:t>
            </a:r>
            <a:r>
              <a:rPr lang="fr-FR" sz="3200">
                <a:latin typeface="Aptos" panose="020B0004020202020204" pitchFamily="34" charset="0"/>
              </a:rPr>
              <a:t> the </a:t>
            </a:r>
            <a:r>
              <a:rPr lang="fr-FR" sz="3200" err="1">
                <a:latin typeface="Aptos" panose="020B0004020202020204" pitchFamily="34" charset="0"/>
              </a:rPr>
              <a:t>batchsize</a:t>
            </a:r>
            <a:r>
              <a:rPr lang="fr-FR" sz="3200">
                <a:latin typeface="Aptos" panose="020B0004020202020204" pitchFamily="34" charset="0"/>
              </a:rPr>
              <a:t>, </a:t>
            </a:r>
            <a:r>
              <a:rPr lang="fr-FR" sz="3200" err="1">
                <a:latin typeface="Aptos" panose="020B0004020202020204" pitchFamily="34" charset="0"/>
              </a:rPr>
              <a:t>we</a:t>
            </a:r>
            <a:r>
              <a:rPr lang="fr-FR" sz="3200">
                <a:latin typeface="Aptos" panose="020B0004020202020204" pitchFamily="34" charset="0"/>
              </a:rPr>
              <a:t> put </a:t>
            </a:r>
            <a:r>
              <a:rPr lang="fr-FR" sz="3200" err="1">
                <a:latin typeface="Aptos" panose="020B0004020202020204" pitchFamily="34" charset="0"/>
              </a:rPr>
              <a:t>it</a:t>
            </a:r>
            <a:r>
              <a:rPr lang="fr-FR" sz="3200">
                <a:latin typeface="Aptos" panose="020B0004020202020204" pitchFamily="34" charset="0"/>
              </a:rPr>
              <a:t> at 32</a:t>
            </a:r>
          </a:p>
        </p:txBody>
      </p:sp>
      <p:sp>
        <p:nvSpPr>
          <p:cNvPr id="9" name="ZoneTexte 8">
            <a:extLst>
              <a:ext uri="{FF2B5EF4-FFF2-40B4-BE49-F238E27FC236}">
                <a16:creationId xmlns:a16="http://schemas.microsoft.com/office/drawing/2014/main" id="{B565FE36-4BA8-1513-8091-8FB37F36DCBE}"/>
              </a:ext>
            </a:extLst>
          </p:cNvPr>
          <p:cNvSpPr txBox="1"/>
          <p:nvPr/>
        </p:nvSpPr>
        <p:spPr>
          <a:xfrm>
            <a:off x="6018090" y="5304587"/>
            <a:ext cx="6281128" cy="584775"/>
          </a:xfrm>
          <a:prstGeom prst="rect">
            <a:avLst/>
          </a:prstGeom>
          <a:noFill/>
        </p:spPr>
        <p:txBody>
          <a:bodyPr wrap="square" rtlCol="0">
            <a:spAutoFit/>
          </a:bodyPr>
          <a:lstStyle/>
          <a:p>
            <a:r>
              <a:rPr lang="fr-FR" sz="3200">
                <a:latin typeface="Aptos" panose="020B0004020202020204" pitchFamily="34" charset="0"/>
              </a:rPr>
              <a:t>For the training </a:t>
            </a:r>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used</a:t>
            </a:r>
            <a:r>
              <a:rPr lang="fr-FR" sz="3200">
                <a:latin typeface="Aptos" panose="020B0004020202020204" pitchFamily="34" charset="0"/>
              </a:rPr>
              <a:t> 10 </a:t>
            </a:r>
            <a:r>
              <a:rPr lang="fr-FR" sz="3200" err="1">
                <a:latin typeface="Aptos" panose="020B0004020202020204" pitchFamily="34" charset="0"/>
              </a:rPr>
              <a:t>epochs</a:t>
            </a:r>
            <a:endParaRPr lang="fr-FR" sz="3200">
              <a:latin typeface="Aptos" panose="020B0004020202020204" pitchFamily="34" charset="0"/>
            </a:endParaRPr>
          </a:p>
        </p:txBody>
      </p:sp>
    </p:spTree>
    <p:extLst>
      <p:ext uri="{BB962C8B-B14F-4D97-AF65-F5344CB8AC3E}">
        <p14:creationId xmlns:p14="http://schemas.microsoft.com/office/powerpoint/2010/main" val="144878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2" name="TextBox 2">
            <a:extLst>
              <a:ext uri="{FF2B5EF4-FFF2-40B4-BE49-F238E27FC236}">
                <a16:creationId xmlns:a16="http://schemas.microsoft.com/office/drawing/2014/main" id="{B685B9AB-7A9C-B213-0535-2A0B8B97C25B}"/>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15</a:t>
            </a:r>
          </a:p>
        </p:txBody>
      </p:sp>
      <p:pic>
        <p:nvPicPr>
          <p:cNvPr id="14" name="Image 13">
            <a:extLst>
              <a:ext uri="{FF2B5EF4-FFF2-40B4-BE49-F238E27FC236}">
                <a16:creationId xmlns:a16="http://schemas.microsoft.com/office/drawing/2014/main" id="{7C79C170-FD60-8B9E-FE6B-2EA88317D3CC}"/>
              </a:ext>
            </a:extLst>
          </p:cNvPr>
          <p:cNvPicPr>
            <a:picLocks noChangeAspect="1"/>
          </p:cNvPicPr>
          <p:nvPr/>
        </p:nvPicPr>
        <p:blipFill>
          <a:blip r:embed="rId3"/>
          <a:stretch>
            <a:fillRect/>
          </a:stretch>
        </p:blipFill>
        <p:spPr>
          <a:xfrm>
            <a:off x="2523113" y="1835637"/>
            <a:ext cx="6620887" cy="8355469"/>
          </a:xfrm>
          <a:prstGeom prst="rect">
            <a:avLst/>
          </a:prstGeom>
        </p:spPr>
      </p:pic>
      <p:pic>
        <p:nvPicPr>
          <p:cNvPr id="17" name="Image 16">
            <a:extLst>
              <a:ext uri="{FF2B5EF4-FFF2-40B4-BE49-F238E27FC236}">
                <a16:creationId xmlns:a16="http://schemas.microsoft.com/office/drawing/2014/main" id="{ACC94C44-674C-2B1A-ECDD-F9C785B295A2}"/>
              </a:ext>
            </a:extLst>
          </p:cNvPr>
          <p:cNvPicPr>
            <a:picLocks noChangeAspect="1"/>
          </p:cNvPicPr>
          <p:nvPr/>
        </p:nvPicPr>
        <p:blipFill>
          <a:blip r:embed="rId4"/>
          <a:stretch>
            <a:fillRect/>
          </a:stretch>
        </p:blipFill>
        <p:spPr>
          <a:xfrm>
            <a:off x="10253895" y="3384884"/>
            <a:ext cx="5276837" cy="4978710"/>
          </a:xfrm>
          <a:prstGeom prst="rect">
            <a:avLst/>
          </a:prstGeom>
        </p:spPr>
      </p:pic>
      <p:sp>
        <p:nvSpPr>
          <p:cNvPr id="4" name="TextBox 5">
            <a:extLst>
              <a:ext uri="{FF2B5EF4-FFF2-40B4-BE49-F238E27FC236}">
                <a16:creationId xmlns:a16="http://schemas.microsoft.com/office/drawing/2014/main" id="{20744E46-B799-F67B-C35C-621B6FBBB90E}"/>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5" name="ZoneTexte 4">
            <a:extLst>
              <a:ext uri="{FF2B5EF4-FFF2-40B4-BE49-F238E27FC236}">
                <a16:creationId xmlns:a16="http://schemas.microsoft.com/office/drawing/2014/main" id="{C306F8A9-9F64-FBB3-44C0-DFA18FE8EEA0}"/>
              </a:ext>
            </a:extLst>
          </p:cNvPr>
          <p:cNvSpPr txBox="1"/>
          <p:nvPr/>
        </p:nvSpPr>
        <p:spPr>
          <a:xfrm>
            <a:off x="5833555" y="1255384"/>
            <a:ext cx="7505073" cy="584775"/>
          </a:xfrm>
          <a:prstGeom prst="rect">
            <a:avLst/>
          </a:prstGeom>
          <a:noFill/>
        </p:spPr>
        <p:txBody>
          <a:bodyPr wrap="square" rtlCol="0">
            <a:spAutoFit/>
          </a:bodyPr>
          <a:lstStyle/>
          <a:p>
            <a:r>
              <a:rPr lang="fr-FR" sz="3200" err="1">
                <a:latin typeface="Aptos" panose="020B0004020202020204" pitchFamily="34" charset="0"/>
              </a:rPr>
              <a:t>Finally</a:t>
            </a:r>
            <a:r>
              <a:rPr lang="fr-FR" sz="3200">
                <a:latin typeface="Aptos" panose="020B0004020202020204" pitchFamily="34" charset="0"/>
              </a:rPr>
              <a:t>, </a:t>
            </a:r>
            <a:r>
              <a:rPr lang="fr-FR" sz="3200" err="1">
                <a:latin typeface="Aptos" panose="020B0004020202020204" pitchFamily="34" charset="0"/>
              </a:rPr>
              <a:t>here</a:t>
            </a:r>
            <a:r>
              <a:rPr lang="fr-FR" sz="3200">
                <a:latin typeface="Aptos" panose="020B0004020202020204" pitchFamily="34" charset="0"/>
              </a:rPr>
              <a:t> </a:t>
            </a:r>
            <a:r>
              <a:rPr lang="en-GB" sz="3200">
                <a:latin typeface="Aptos" panose="020B0004020202020204" pitchFamily="34" charset="0"/>
              </a:rPr>
              <a:t>is</a:t>
            </a:r>
            <a:r>
              <a:rPr lang="fr-FR" sz="3200">
                <a:latin typeface="Aptos" panose="020B0004020202020204" pitchFamily="34" charset="0"/>
              </a:rPr>
              <a:t> the structure of </a:t>
            </a:r>
            <a:r>
              <a:rPr lang="fr-FR" sz="3200" err="1">
                <a:latin typeface="Aptos" panose="020B0004020202020204" pitchFamily="34" charset="0"/>
              </a:rPr>
              <a:t>our</a:t>
            </a:r>
            <a:r>
              <a:rPr lang="fr-FR" sz="3200">
                <a:latin typeface="Aptos" panose="020B0004020202020204" pitchFamily="34" charset="0"/>
              </a:rPr>
              <a:t> model :</a:t>
            </a:r>
          </a:p>
        </p:txBody>
      </p:sp>
      <p:sp>
        <p:nvSpPr>
          <p:cNvPr id="6" name="Rectangle 5">
            <a:extLst>
              <a:ext uri="{FF2B5EF4-FFF2-40B4-BE49-F238E27FC236}">
                <a16:creationId xmlns:a16="http://schemas.microsoft.com/office/drawing/2014/main" id="{54960125-B42A-8ADB-0022-D03AD3D82562}"/>
              </a:ext>
            </a:extLst>
          </p:cNvPr>
          <p:cNvSpPr/>
          <p:nvPr/>
        </p:nvSpPr>
        <p:spPr>
          <a:xfrm>
            <a:off x="10508056" y="3727534"/>
            <a:ext cx="4192682" cy="3239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Accolade ouvrante 6">
            <a:extLst>
              <a:ext uri="{FF2B5EF4-FFF2-40B4-BE49-F238E27FC236}">
                <a16:creationId xmlns:a16="http://schemas.microsoft.com/office/drawing/2014/main" id="{61CA4AA7-3718-1C9A-2DCA-E584D9DDFC85}"/>
              </a:ext>
            </a:extLst>
          </p:cNvPr>
          <p:cNvSpPr/>
          <p:nvPr/>
        </p:nvSpPr>
        <p:spPr>
          <a:xfrm>
            <a:off x="2249714" y="3704866"/>
            <a:ext cx="273399" cy="5444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47C35B6F-A258-DB58-2BEF-085307C37618}"/>
              </a:ext>
            </a:extLst>
          </p:cNvPr>
          <p:cNvSpPr txBox="1"/>
          <p:nvPr/>
        </p:nvSpPr>
        <p:spPr>
          <a:xfrm>
            <a:off x="-88900" y="3759246"/>
            <a:ext cx="2523113" cy="400110"/>
          </a:xfrm>
          <a:prstGeom prst="rect">
            <a:avLst/>
          </a:prstGeom>
          <a:noFill/>
        </p:spPr>
        <p:txBody>
          <a:bodyPr wrap="square" rtlCol="0">
            <a:spAutoFit/>
          </a:bodyPr>
          <a:lstStyle/>
          <a:p>
            <a:r>
              <a:rPr lang="fr-FR" sz="2000">
                <a:latin typeface="Aptos" panose="020B0004020202020204" pitchFamily="34" charset="0"/>
              </a:rPr>
              <a:t>Convolution module</a:t>
            </a:r>
          </a:p>
        </p:txBody>
      </p:sp>
      <p:pic>
        <p:nvPicPr>
          <p:cNvPr id="10" name="Image 9">
            <a:extLst>
              <a:ext uri="{FF2B5EF4-FFF2-40B4-BE49-F238E27FC236}">
                <a16:creationId xmlns:a16="http://schemas.microsoft.com/office/drawing/2014/main" id="{D3D1AA61-8F63-F09D-D2B8-2C6673A8135D}"/>
              </a:ext>
            </a:extLst>
          </p:cNvPr>
          <p:cNvPicPr>
            <a:picLocks noChangeAspect="1"/>
          </p:cNvPicPr>
          <p:nvPr/>
        </p:nvPicPr>
        <p:blipFill>
          <a:blip r:embed="rId5"/>
          <a:stretch>
            <a:fillRect/>
          </a:stretch>
        </p:blipFill>
        <p:spPr>
          <a:xfrm>
            <a:off x="2523113" y="1442483"/>
            <a:ext cx="1886213" cy="323895"/>
          </a:xfrm>
          <a:prstGeom prst="rect">
            <a:avLst/>
          </a:prstGeom>
        </p:spPr>
      </p:pic>
    </p:spTree>
    <p:extLst>
      <p:ext uri="{BB962C8B-B14F-4D97-AF65-F5344CB8AC3E}">
        <p14:creationId xmlns:p14="http://schemas.microsoft.com/office/powerpoint/2010/main" val="4251424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1" name="TextBox 2">
            <a:extLst>
              <a:ext uri="{FF2B5EF4-FFF2-40B4-BE49-F238E27FC236}">
                <a16:creationId xmlns:a16="http://schemas.microsoft.com/office/drawing/2014/main" id="{3B4F3F1B-AFB1-64AA-AD51-BE339EB7E5E7}"/>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16</a:t>
            </a:r>
          </a:p>
        </p:txBody>
      </p:sp>
      <p:sp>
        <p:nvSpPr>
          <p:cNvPr id="5" name="TextBox 5">
            <a:extLst>
              <a:ext uri="{FF2B5EF4-FFF2-40B4-BE49-F238E27FC236}">
                <a16:creationId xmlns:a16="http://schemas.microsoft.com/office/drawing/2014/main" id="{A4D1F424-DF7D-A687-3C66-10F48628BA9A}"/>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6" name="ZoneTexte 5">
            <a:extLst>
              <a:ext uri="{FF2B5EF4-FFF2-40B4-BE49-F238E27FC236}">
                <a16:creationId xmlns:a16="http://schemas.microsoft.com/office/drawing/2014/main" id="{B30618D8-13B2-D59B-D678-7C22E9CE96BF}"/>
              </a:ext>
            </a:extLst>
          </p:cNvPr>
          <p:cNvSpPr txBox="1"/>
          <p:nvPr/>
        </p:nvSpPr>
        <p:spPr>
          <a:xfrm>
            <a:off x="3785430" y="1279706"/>
            <a:ext cx="10717139" cy="584775"/>
          </a:xfrm>
          <a:prstGeom prst="rect">
            <a:avLst/>
          </a:prstGeom>
          <a:noFill/>
        </p:spPr>
        <p:txBody>
          <a:bodyPr wrap="square" rtlCol="0">
            <a:spAutoFit/>
          </a:bodyPr>
          <a:lstStyle/>
          <a:p>
            <a:r>
              <a:rPr lang="fr-FR" sz="3200" err="1">
                <a:latin typeface="Aptos" panose="020B0004020202020204" pitchFamily="34" charset="0"/>
              </a:rPr>
              <a:t>Results</a:t>
            </a:r>
            <a:r>
              <a:rPr lang="fr-FR" sz="3200">
                <a:latin typeface="Aptos" panose="020B0004020202020204" pitchFamily="34" charset="0"/>
              </a:rPr>
              <a:t> of </a:t>
            </a:r>
            <a:r>
              <a:rPr lang="fr-FR" sz="3200" err="1">
                <a:latin typeface="Aptos" panose="020B0004020202020204" pitchFamily="34" charset="0"/>
              </a:rPr>
              <a:t>our</a:t>
            </a:r>
            <a:r>
              <a:rPr lang="fr-FR" sz="3200">
                <a:latin typeface="Aptos" panose="020B0004020202020204" pitchFamily="34" charset="0"/>
              </a:rPr>
              <a:t> model on training and validation </a:t>
            </a:r>
            <a:r>
              <a:rPr lang="fr-FR" sz="3200" err="1">
                <a:latin typeface="Aptos" panose="020B0004020202020204" pitchFamily="34" charset="0"/>
              </a:rPr>
              <a:t>datasets</a:t>
            </a:r>
            <a:r>
              <a:rPr lang="fr-FR" sz="3200">
                <a:latin typeface="Aptos" panose="020B0004020202020204" pitchFamily="34" charset="0"/>
              </a:rPr>
              <a:t> :</a:t>
            </a:r>
          </a:p>
        </p:txBody>
      </p:sp>
      <p:pic>
        <p:nvPicPr>
          <p:cNvPr id="8" name="Image 7">
            <a:extLst>
              <a:ext uri="{FF2B5EF4-FFF2-40B4-BE49-F238E27FC236}">
                <a16:creationId xmlns:a16="http://schemas.microsoft.com/office/drawing/2014/main" id="{2FFB4555-977F-748E-B898-D05382E76AE3}"/>
              </a:ext>
            </a:extLst>
          </p:cNvPr>
          <p:cNvPicPr>
            <a:picLocks noChangeAspect="1"/>
          </p:cNvPicPr>
          <p:nvPr/>
        </p:nvPicPr>
        <p:blipFill rotWithShape="1">
          <a:blip r:embed="rId3"/>
          <a:srcRect r="50694"/>
          <a:stretch/>
        </p:blipFill>
        <p:spPr>
          <a:xfrm>
            <a:off x="10436292" y="3583380"/>
            <a:ext cx="3237505" cy="4256427"/>
          </a:xfrm>
          <a:prstGeom prst="rect">
            <a:avLst/>
          </a:prstGeom>
        </p:spPr>
      </p:pic>
      <p:pic>
        <p:nvPicPr>
          <p:cNvPr id="10" name="Image 9">
            <a:extLst>
              <a:ext uri="{FF2B5EF4-FFF2-40B4-BE49-F238E27FC236}">
                <a16:creationId xmlns:a16="http://schemas.microsoft.com/office/drawing/2014/main" id="{239A6E3D-4C1A-31F4-C46B-7FDFECC60A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290" y="2299677"/>
            <a:ext cx="8258228" cy="6523427"/>
          </a:xfrm>
          <a:prstGeom prst="rect">
            <a:avLst/>
          </a:prstGeom>
        </p:spPr>
      </p:pic>
      <p:pic>
        <p:nvPicPr>
          <p:cNvPr id="15" name="Image 14">
            <a:extLst>
              <a:ext uri="{FF2B5EF4-FFF2-40B4-BE49-F238E27FC236}">
                <a16:creationId xmlns:a16="http://schemas.microsoft.com/office/drawing/2014/main" id="{7A4A150F-C0BE-E9C5-3DBD-CA2B305B140D}"/>
              </a:ext>
            </a:extLst>
          </p:cNvPr>
          <p:cNvPicPr>
            <a:picLocks noChangeAspect="1"/>
          </p:cNvPicPr>
          <p:nvPr/>
        </p:nvPicPr>
        <p:blipFill rotWithShape="1">
          <a:blip r:embed="rId3"/>
          <a:srcRect l="50674"/>
          <a:stretch/>
        </p:blipFill>
        <p:spPr>
          <a:xfrm>
            <a:off x="14502569" y="3585088"/>
            <a:ext cx="3237505" cy="4254719"/>
          </a:xfrm>
          <a:prstGeom prst="rect">
            <a:avLst/>
          </a:prstGeom>
        </p:spPr>
      </p:pic>
      <p:sp>
        <p:nvSpPr>
          <p:cNvPr id="16" name="ZoneTexte 15">
            <a:extLst>
              <a:ext uri="{FF2B5EF4-FFF2-40B4-BE49-F238E27FC236}">
                <a16:creationId xmlns:a16="http://schemas.microsoft.com/office/drawing/2014/main" id="{7A1EB152-630A-4EFB-24F8-7838BF994104}"/>
              </a:ext>
            </a:extLst>
          </p:cNvPr>
          <p:cNvSpPr txBox="1"/>
          <p:nvPr/>
        </p:nvSpPr>
        <p:spPr>
          <a:xfrm>
            <a:off x="10176445" y="3021364"/>
            <a:ext cx="3757198" cy="523220"/>
          </a:xfrm>
          <a:prstGeom prst="rect">
            <a:avLst/>
          </a:prstGeom>
          <a:noFill/>
        </p:spPr>
        <p:txBody>
          <a:bodyPr wrap="square" rtlCol="0">
            <a:spAutoFit/>
          </a:bodyPr>
          <a:lstStyle/>
          <a:p>
            <a:pPr algn="ctr"/>
            <a:r>
              <a:rPr lang="fr-FR" sz="2800">
                <a:latin typeface="Aptos" panose="020B0004020202020204" pitchFamily="34" charset="0"/>
              </a:rPr>
              <a:t>On training </a:t>
            </a:r>
            <a:r>
              <a:rPr lang="fr-FR" sz="2800" err="1">
                <a:latin typeface="Aptos" panose="020B0004020202020204" pitchFamily="34" charset="0"/>
              </a:rPr>
              <a:t>dataset</a:t>
            </a:r>
            <a:r>
              <a:rPr lang="fr-FR" sz="2800">
                <a:latin typeface="Aptos" panose="020B0004020202020204" pitchFamily="34" charset="0"/>
              </a:rPr>
              <a:t> :</a:t>
            </a:r>
          </a:p>
        </p:txBody>
      </p:sp>
      <p:sp>
        <p:nvSpPr>
          <p:cNvPr id="17" name="ZoneTexte 16">
            <a:extLst>
              <a:ext uri="{FF2B5EF4-FFF2-40B4-BE49-F238E27FC236}">
                <a16:creationId xmlns:a16="http://schemas.microsoft.com/office/drawing/2014/main" id="{F8319D21-1086-E189-6652-4B70F9EF3E71}"/>
              </a:ext>
            </a:extLst>
          </p:cNvPr>
          <p:cNvSpPr txBox="1"/>
          <p:nvPr/>
        </p:nvSpPr>
        <p:spPr>
          <a:xfrm>
            <a:off x="14242722" y="3021364"/>
            <a:ext cx="3757198" cy="523220"/>
          </a:xfrm>
          <a:prstGeom prst="rect">
            <a:avLst/>
          </a:prstGeom>
          <a:noFill/>
        </p:spPr>
        <p:txBody>
          <a:bodyPr wrap="square" rtlCol="0">
            <a:spAutoFit/>
          </a:bodyPr>
          <a:lstStyle/>
          <a:p>
            <a:pPr algn="ctr"/>
            <a:r>
              <a:rPr lang="fr-FR" sz="2800">
                <a:latin typeface="Aptos" panose="020B0004020202020204" pitchFamily="34" charset="0"/>
              </a:rPr>
              <a:t>On validation </a:t>
            </a:r>
            <a:r>
              <a:rPr lang="fr-FR" sz="2800" err="1">
                <a:latin typeface="Aptos" panose="020B0004020202020204" pitchFamily="34" charset="0"/>
              </a:rPr>
              <a:t>dataset</a:t>
            </a:r>
            <a:r>
              <a:rPr lang="fr-FR" sz="2800">
                <a:latin typeface="Aptos" panose="020B0004020202020204" pitchFamily="34" charset="0"/>
              </a:rPr>
              <a:t> :</a:t>
            </a:r>
          </a:p>
        </p:txBody>
      </p:sp>
      <p:sp>
        <p:nvSpPr>
          <p:cNvPr id="18" name="Rectangle 17">
            <a:extLst>
              <a:ext uri="{FF2B5EF4-FFF2-40B4-BE49-F238E27FC236}">
                <a16:creationId xmlns:a16="http://schemas.microsoft.com/office/drawing/2014/main" id="{B3E64D75-EC42-8B0B-DCED-36EACC1C487A}"/>
              </a:ext>
            </a:extLst>
          </p:cNvPr>
          <p:cNvSpPr/>
          <p:nvPr/>
        </p:nvSpPr>
        <p:spPr>
          <a:xfrm>
            <a:off x="10493530" y="7525811"/>
            <a:ext cx="7246544" cy="3139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1" name="TextBox 2">
            <a:extLst>
              <a:ext uri="{FF2B5EF4-FFF2-40B4-BE49-F238E27FC236}">
                <a16:creationId xmlns:a16="http://schemas.microsoft.com/office/drawing/2014/main" id="{3B4F3F1B-AFB1-64AA-AD51-BE339EB7E5E7}"/>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17</a:t>
            </a:r>
          </a:p>
        </p:txBody>
      </p:sp>
      <p:sp>
        <p:nvSpPr>
          <p:cNvPr id="5" name="TextBox 5">
            <a:extLst>
              <a:ext uri="{FF2B5EF4-FFF2-40B4-BE49-F238E27FC236}">
                <a16:creationId xmlns:a16="http://schemas.microsoft.com/office/drawing/2014/main" id="{A4D1F424-DF7D-A687-3C66-10F48628BA9A}"/>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4" name="ZoneTexte 3">
            <a:extLst>
              <a:ext uri="{FF2B5EF4-FFF2-40B4-BE49-F238E27FC236}">
                <a16:creationId xmlns:a16="http://schemas.microsoft.com/office/drawing/2014/main" id="{13BF2607-CA52-EBDC-3E5D-04F614CB549F}"/>
              </a:ext>
            </a:extLst>
          </p:cNvPr>
          <p:cNvSpPr txBox="1"/>
          <p:nvPr/>
        </p:nvSpPr>
        <p:spPr>
          <a:xfrm>
            <a:off x="3372263" y="1229415"/>
            <a:ext cx="11543471" cy="584775"/>
          </a:xfrm>
          <a:prstGeom prst="rect">
            <a:avLst/>
          </a:prstGeom>
          <a:noFill/>
        </p:spPr>
        <p:txBody>
          <a:bodyPr wrap="square" rtlCol="0">
            <a:spAutoFit/>
          </a:bodyPr>
          <a:lstStyle/>
          <a:p>
            <a:pPr algn="ctr"/>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looked</a:t>
            </a:r>
            <a:r>
              <a:rPr lang="fr-FR" sz="3200">
                <a:latin typeface="Aptos" panose="020B0004020202020204" pitchFamily="34" charset="0"/>
              </a:rPr>
              <a:t> at the </a:t>
            </a:r>
            <a:r>
              <a:rPr lang="fr-FR" sz="3200" err="1">
                <a:latin typeface="Aptos" panose="020B0004020202020204" pitchFamily="34" charset="0"/>
              </a:rPr>
              <a:t>result</a:t>
            </a:r>
            <a:r>
              <a:rPr lang="fr-FR" sz="3200">
                <a:latin typeface="Aptos" panose="020B0004020202020204" pitchFamily="34" charset="0"/>
              </a:rPr>
              <a:t> for </a:t>
            </a:r>
            <a:r>
              <a:rPr lang="fr-FR" sz="3200" err="1">
                <a:latin typeface="Aptos" panose="020B0004020202020204" pitchFamily="34" charset="0"/>
              </a:rPr>
              <a:t>each</a:t>
            </a:r>
            <a:r>
              <a:rPr lang="fr-FR" sz="3200">
                <a:latin typeface="Aptos" panose="020B0004020202020204" pitchFamily="34" charset="0"/>
              </a:rPr>
              <a:t> class </a:t>
            </a:r>
            <a:r>
              <a:rPr lang="fr-FR" sz="3200" err="1">
                <a:latin typeface="Aptos" panose="020B0004020202020204" pitchFamily="34" charset="0"/>
              </a:rPr>
              <a:t>using</a:t>
            </a:r>
            <a:r>
              <a:rPr lang="fr-FR" sz="3200">
                <a:latin typeface="Aptos" panose="020B0004020202020204" pitchFamily="34" charset="0"/>
              </a:rPr>
              <a:t> the validation set :</a:t>
            </a:r>
          </a:p>
        </p:txBody>
      </p:sp>
      <p:pic>
        <p:nvPicPr>
          <p:cNvPr id="10" name="Image 9">
            <a:extLst>
              <a:ext uri="{FF2B5EF4-FFF2-40B4-BE49-F238E27FC236}">
                <a16:creationId xmlns:a16="http://schemas.microsoft.com/office/drawing/2014/main" id="{B7192428-4913-438B-B5E4-170C79BBE630}"/>
              </a:ext>
            </a:extLst>
          </p:cNvPr>
          <p:cNvPicPr>
            <a:picLocks noChangeAspect="1"/>
          </p:cNvPicPr>
          <p:nvPr/>
        </p:nvPicPr>
        <p:blipFill>
          <a:blip r:embed="rId3"/>
          <a:stretch>
            <a:fillRect/>
          </a:stretch>
        </p:blipFill>
        <p:spPr>
          <a:xfrm>
            <a:off x="2512504" y="1969069"/>
            <a:ext cx="13262991" cy="4329654"/>
          </a:xfrm>
          <a:prstGeom prst="rect">
            <a:avLst/>
          </a:prstGeom>
        </p:spPr>
      </p:pic>
      <p:grpSp>
        <p:nvGrpSpPr>
          <p:cNvPr id="12" name="Groupe 11">
            <a:extLst>
              <a:ext uri="{FF2B5EF4-FFF2-40B4-BE49-F238E27FC236}">
                <a16:creationId xmlns:a16="http://schemas.microsoft.com/office/drawing/2014/main" id="{76EA7D96-A599-F54D-FA61-3B5B878E8E6C}"/>
              </a:ext>
            </a:extLst>
          </p:cNvPr>
          <p:cNvGrpSpPr/>
          <p:nvPr/>
        </p:nvGrpSpPr>
        <p:grpSpPr>
          <a:xfrm>
            <a:off x="9266937" y="6523399"/>
            <a:ext cx="211016" cy="869338"/>
            <a:chOff x="5989164" y="6995972"/>
            <a:chExt cx="211016" cy="869338"/>
          </a:xfrm>
        </p:grpSpPr>
        <p:sp>
          <p:nvSpPr>
            <p:cNvPr id="13" name="Ellipse 12">
              <a:extLst>
                <a:ext uri="{FF2B5EF4-FFF2-40B4-BE49-F238E27FC236}">
                  <a16:creationId xmlns:a16="http://schemas.microsoft.com/office/drawing/2014/main" id="{73770A16-2028-046B-3CC0-6923D89CF6BC}"/>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4DA595BF-594B-B232-1C1E-22B307606045}"/>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EDC02C14-EFD2-C634-8CAC-F3327D3F363E}"/>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A3E21576-0CA3-CF99-2FF1-5B7E3EAE532C}"/>
              </a:ext>
            </a:extLst>
          </p:cNvPr>
          <p:cNvGrpSpPr/>
          <p:nvPr/>
        </p:nvGrpSpPr>
        <p:grpSpPr>
          <a:xfrm>
            <a:off x="11014135" y="6523399"/>
            <a:ext cx="211016" cy="869338"/>
            <a:chOff x="5989164" y="6995972"/>
            <a:chExt cx="211016" cy="869338"/>
          </a:xfrm>
        </p:grpSpPr>
        <p:sp>
          <p:nvSpPr>
            <p:cNvPr id="17" name="Ellipse 16">
              <a:extLst>
                <a:ext uri="{FF2B5EF4-FFF2-40B4-BE49-F238E27FC236}">
                  <a16:creationId xmlns:a16="http://schemas.microsoft.com/office/drawing/2014/main" id="{DFAFEBC3-D53D-DF41-717C-8809C788BA35}"/>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3EA4FE20-CBC0-CA14-D17C-2233884F4A76}"/>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4C4CD524-7DBC-3618-4730-8EF228161A4B}"/>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 name="Groupe 19">
            <a:extLst>
              <a:ext uri="{FF2B5EF4-FFF2-40B4-BE49-F238E27FC236}">
                <a16:creationId xmlns:a16="http://schemas.microsoft.com/office/drawing/2014/main" id="{66598D40-4F95-7190-999E-626F0CC2C0DF}"/>
              </a:ext>
            </a:extLst>
          </p:cNvPr>
          <p:cNvGrpSpPr/>
          <p:nvPr/>
        </p:nvGrpSpPr>
        <p:grpSpPr>
          <a:xfrm>
            <a:off x="12404032" y="6523399"/>
            <a:ext cx="211016" cy="869338"/>
            <a:chOff x="5989164" y="6995972"/>
            <a:chExt cx="211016" cy="869338"/>
          </a:xfrm>
        </p:grpSpPr>
        <p:sp>
          <p:nvSpPr>
            <p:cNvPr id="21" name="Ellipse 20">
              <a:extLst>
                <a:ext uri="{FF2B5EF4-FFF2-40B4-BE49-F238E27FC236}">
                  <a16:creationId xmlns:a16="http://schemas.microsoft.com/office/drawing/2014/main" id="{B97E7306-F0EA-EF74-B5BF-99C811F8EC12}"/>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427A10DD-8628-401F-3CBC-6BA008B46583}"/>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C2EC90B3-437A-528F-448E-06AF14339DF9}"/>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4" name="Groupe 23">
            <a:extLst>
              <a:ext uri="{FF2B5EF4-FFF2-40B4-BE49-F238E27FC236}">
                <a16:creationId xmlns:a16="http://schemas.microsoft.com/office/drawing/2014/main" id="{1D1489A7-57D7-0AF1-E16F-78A27C0807F5}"/>
              </a:ext>
            </a:extLst>
          </p:cNvPr>
          <p:cNvGrpSpPr/>
          <p:nvPr/>
        </p:nvGrpSpPr>
        <p:grpSpPr>
          <a:xfrm>
            <a:off x="13793929" y="6517214"/>
            <a:ext cx="211016" cy="869338"/>
            <a:chOff x="5989164" y="6995972"/>
            <a:chExt cx="211016" cy="869338"/>
          </a:xfrm>
        </p:grpSpPr>
        <p:sp>
          <p:nvSpPr>
            <p:cNvPr id="25" name="Ellipse 24">
              <a:extLst>
                <a:ext uri="{FF2B5EF4-FFF2-40B4-BE49-F238E27FC236}">
                  <a16:creationId xmlns:a16="http://schemas.microsoft.com/office/drawing/2014/main" id="{DFBB9DFC-C223-07CC-CCC9-C52A28165F6A}"/>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79D50F82-51CE-53C6-E070-86E6C843784F}"/>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14AF8196-FC29-FE91-FB57-584590E68FE0}"/>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 name="Groupe 27">
            <a:extLst>
              <a:ext uri="{FF2B5EF4-FFF2-40B4-BE49-F238E27FC236}">
                <a16:creationId xmlns:a16="http://schemas.microsoft.com/office/drawing/2014/main" id="{53A945F3-1BD6-68F6-BCA2-A5DBFDA94141}"/>
              </a:ext>
            </a:extLst>
          </p:cNvPr>
          <p:cNvGrpSpPr/>
          <p:nvPr/>
        </p:nvGrpSpPr>
        <p:grpSpPr>
          <a:xfrm>
            <a:off x="15341748" y="6517214"/>
            <a:ext cx="211016" cy="869338"/>
            <a:chOff x="5989164" y="6995972"/>
            <a:chExt cx="211016" cy="869338"/>
          </a:xfrm>
        </p:grpSpPr>
        <p:sp>
          <p:nvSpPr>
            <p:cNvPr id="29" name="Ellipse 28">
              <a:extLst>
                <a:ext uri="{FF2B5EF4-FFF2-40B4-BE49-F238E27FC236}">
                  <a16:creationId xmlns:a16="http://schemas.microsoft.com/office/drawing/2014/main" id="{EC987E1F-E83C-E6E3-585A-8E0FABAFEAEB}"/>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00562077-34CD-B637-00FC-6AB370F641AE}"/>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64911070-624E-0C38-1ED8-97BA4AB683F4}"/>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3" name="Image 32">
            <a:extLst>
              <a:ext uri="{FF2B5EF4-FFF2-40B4-BE49-F238E27FC236}">
                <a16:creationId xmlns:a16="http://schemas.microsoft.com/office/drawing/2014/main" id="{C84316EA-DDBD-A143-D5E8-92C53E2A9F71}"/>
              </a:ext>
            </a:extLst>
          </p:cNvPr>
          <p:cNvPicPr>
            <a:picLocks noChangeAspect="1"/>
          </p:cNvPicPr>
          <p:nvPr/>
        </p:nvPicPr>
        <p:blipFill>
          <a:blip r:embed="rId4"/>
          <a:stretch>
            <a:fillRect/>
          </a:stretch>
        </p:blipFill>
        <p:spPr>
          <a:xfrm>
            <a:off x="1028700" y="8327807"/>
            <a:ext cx="9272159" cy="643569"/>
          </a:xfrm>
          <a:prstGeom prst="rect">
            <a:avLst/>
          </a:prstGeom>
        </p:spPr>
      </p:pic>
      <p:sp>
        <p:nvSpPr>
          <p:cNvPr id="34" name="ZoneTexte 33">
            <a:extLst>
              <a:ext uri="{FF2B5EF4-FFF2-40B4-BE49-F238E27FC236}">
                <a16:creationId xmlns:a16="http://schemas.microsoft.com/office/drawing/2014/main" id="{88CCE3D7-26FB-0439-D457-375134CB22B9}"/>
              </a:ext>
            </a:extLst>
          </p:cNvPr>
          <p:cNvSpPr txBox="1"/>
          <p:nvPr/>
        </p:nvSpPr>
        <p:spPr>
          <a:xfrm>
            <a:off x="11225150" y="8395345"/>
            <a:ext cx="6714827" cy="584775"/>
          </a:xfrm>
          <a:prstGeom prst="rect">
            <a:avLst/>
          </a:prstGeom>
          <a:noFill/>
        </p:spPr>
        <p:txBody>
          <a:bodyPr wrap="square" rtlCol="0">
            <a:spAutoFit/>
          </a:bodyPr>
          <a:lstStyle/>
          <a:p>
            <a:r>
              <a:rPr lang="fr-FR" sz="3200" b="1">
                <a:latin typeface="Aptos" panose="020B0004020202020204" pitchFamily="34" charset="0"/>
              </a:rPr>
              <a:t>96%</a:t>
            </a:r>
            <a:r>
              <a:rPr lang="fr-FR" sz="3200">
                <a:latin typeface="Aptos" panose="020B0004020202020204" pitchFamily="34" charset="0"/>
              </a:rPr>
              <a:t> of </a:t>
            </a:r>
            <a:r>
              <a:rPr lang="fr-FR" sz="3200" err="1">
                <a:latin typeface="Aptos" panose="020B0004020202020204" pitchFamily="34" charset="0"/>
              </a:rPr>
              <a:t>accuracy</a:t>
            </a:r>
            <a:r>
              <a:rPr lang="fr-FR" sz="3200">
                <a:latin typeface="Aptos" panose="020B0004020202020204" pitchFamily="34" charset="0"/>
              </a:rPr>
              <a:t> on the validation set</a:t>
            </a:r>
          </a:p>
        </p:txBody>
      </p:sp>
      <p:cxnSp>
        <p:nvCxnSpPr>
          <p:cNvPr id="36" name="Connecteur droit avec flèche 35">
            <a:extLst>
              <a:ext uri="{FF2B5EF4-FFF2-40B4-BE49-F238E27FC236}">
                <a16:creationId xmlns:a16="http://schemas.microsoft.com/office/drawing/2014/main" id="{319A412D-37FA-9766-24C6-75995CB422EF}"/>
              </a:ext>
            </a:extLst>
          </p:cNvPr>
          <p:cNvCxnSpPr/>
          <p:nvPr/>
        </p:nvCxnSpPr>
        <p:spPr>
          <a:xfrm>
            <a:off x="10592972" y="8687732"/>
            <a:ext cx="4211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49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9" name="TextBox 2">
            <a:extLst>
              <a:ext uri="{FF2B5EF4-FFF2-40B4-BE49-F238E27FC236}">
                <a16:creationId xmlns:a16="http://schemas.microsoft.com/office/drawing/2014/main" id="{64CCC1F8-1861-8579-5FD2-DCDBCEF2804D}"/>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18</a:t>
            </a:r>
          </a:p>
        </p:txBody>
      </p:sp>
      <p:sp>
        <p:nvSpPr>
          <p:cNvPr id="4" name="TextBox 5">
            <a:extLst>
              <a:ext uri="{FF2B5EF4-FFF2-40B4-BE49-F238E27FC236}">
                <a16:creationId xmlns:a16="http://schemas.microsoft.com/office/drawing/2014/main" id="{EB4E2E20-3290-521B-9896-CBA940318D5C}"/>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5" name="ZoneTexte 4">
            <a:extLst>
              <a:ext uri="{FF2B5EF4-FFF2-40B4-BE49-F238E27FC236}">
                <a16:creationId xmlns:a16="http://schemas.microsoft.com/office/drawing/2014/main" id="{7E65D7F4-1FFC-2369-88D6-8D8760DDD0C8}"/>
              </a:ext>
            </a:extLst>
          </p:cNvPr>
          <p:cNvSpPr txBox="1"/>
          <p:nvPr/>
        </p:nvSpPr>
        <p:spPr>
          <a:xfrm>
            <a:off x="5277827" y="1145315"/>
            <a:ext cx="7732346" cy="584775"/>
          </a:xfrm>
          <a:prstGeom prst="rect">
            <a:avLst/>
          </a:prstGeom>
          <a:noFill/>
        </p:spPr>
        <p:txBody>
          <a:bodyPr wrap="square" rtlCol="0">
            <a:spAutoFit/>
          </a:bodyPr>
          <a:lstStyle/>
          <a:p>
            <a:r>
              <a:rPr lang="fr-FR" sz="3200" err="1">
                <a:latin typeface="Aptos" panose="020B0004020202020204" pitchFamily="34" charset="0"/>
              </a:rPr>
              <a:t>Let’s</a:t>
            </a:r>
            <a:r>
              <a:rPr lang="fr-FR" sz="3200">
                <a:latin typeface="Aptos" panose="020B0004020202020204" pitchFamily="34" charset="0"/>
              </a:rPr>
              <a:t> </a:t>
            </a:r>
            <a:r>
              <a:rPr lang="fr-FR" sz="3200" err="1">
                <a:latin typeface="Aptos" panose="020B0004020202020204" pitchFamily="34" charset="0"/>
              </a:rPr>
              <a:t>apply</a:t>
            </a:r>
            <a:r>
              <a:rPr lang="fr-FR" sz="3200">
                <a:latin typeface="Aptos" panose="020B0004020202020204" pitchFamily="34" charset="0"/>
              </a:rPr>
              <a:t> </a:t>
            </a:r>
            <a:r>
              <a:rPr lang="fr-FR" sz="3200" err="1">
                <a:latin typeface="Aptos" panose="020B0004020202020204" pitchFamily="34" charset="0"/>
              </a:rPr>
              <a:t>our</a:t>
            </a:r>
            <a:r>
              <a:rPr lang="fr-FR" sz="3200">
                <a:latin typeface="Aptos" panose="020B0004020202020204" pitchFamily="34" charset="0"/>
              </a:rPr>
              <a:t> model on the test directory :</a:t>
            </a:r>
          </a:p>
        </p:txBody>
      </p:sp>
      <p:sp>
        <p:nvSpPr>
          <p:cNvPr id="12" name="ZoneTexte 11">
            <a:extLst>
              <a:ext uri="{FF2B5EF4-FFF2-40B4-BE49-F238E27FC236}">
                <a16:creationId xmlns:a16="http://schemas.microsoft.com/office/drawing/2014/main" id="{2B77290D-DD59-C909-BF91-E0D3077CCA89}"/>
              </a:ext>
            </a:extLst>
          </p:cNvPr>
          <p:cNvSpPr txBox="1"/>
          <p:nvPr/>
        </p:nvSpPr>
        <p:spPr>
          <a:xfrm>
            <a:off x="5711531" y="2063657"/>
            <a:ext cx="6864937" cy="584775"/>
          </a:xfrm>
          <a:prstGeom prst="rect">
            <a:avLst/>
          </a:prstGeom>
          <a:noFill/>
        </p:spPr>
        <p:txBody>
          <a:bodyPr wrap="square" rtlCol="0">
            <a:spAutoFit/>
          </a:bodyPr>
          <a:lstStyle/>
          <a:p>
            <a:pPr algn="ctr"/>
            <a:r>
              <a:rPr lang="fr-FR" sz="3200">
                <a:latin typeface="Aptos" panose="020B0004020202020204" pitchFamily="34" charset="0"/>
              </a:rPr>
              <a:t>First </a:t>
            </a:r>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had</a:t>
            </a:r>
            <a:r>
              <a:rPr lang="fr-FR" sz="3200">
                <a:latin typeface="Aptos" panose="020B0004020202020204" pitchFamily="34" charset="0"/>
              </a:rPr>
              <a:t> to use a </a:t>
            </a:r>
            <a:r>
              <a:rPr lang="fr-FR" sz="3200" err="1">
                <a:latin typeface="Aptos" panose="020B0004020202020204" pitchFamily="34" charset="0"/>
              </a:rPr>
              <a:t>different</a:t>
            </a:r>
            <a:r>
              <a:rPr lang="fr-FR" sz="3200">
                <a:latin typeface="Aptos" panose="020B0004020202020204" pitchFamily="34" charset="0"/>
              </a:rPr>
              <a:t> </a:t>
            </a:r>
            <a:r>
              <a:rPr lang="fr-FR" sz="3200" err="1">
                <a:latin typeface="Aptos" panose="020B0004020202020204" pitchFamily="34" charset="0"/>
              </a:rPr>
              <a:t>strategy</a:t>
            </a:r>
            <a:endParaRPr lang="fr-FR" sz="3200">
              <a:latin typeface="Aptos" panose="020B0004020202020204" pitchFamily="34" charset="0"/>
            </a:endParaRPr>
          </a:p>
        </p:txBody>
      </p:sp>
      <p:pic>
        <p:nvPicPr>
          <p:cNvPr id="14" name="Image 13">
            <a:extLst>
              <a:ext uri="{FF2B5EF4-FFF2-40B4-BE49-F238E27FC236}">
                <a16:creationId xmlns:a16="http://schemas.microsoft.com/office/drawing/2014/main" id="{13E62E2A-DB27-61F2-EE39-3EB6DB6FF136}"/>
              </a:ext>
            </a:extLst>
          </p:cNvPr>
          <p:cNvPicPr>
            <a:picLocks noChangeAspect="1"/>
          </p:cNvPicPr>
          <p:nvPr/>
        </p:nvPicPr>
        <p:blipFill>
          <a:blip r:embed="rId2"/>
          <a:stretch>
            <a:fillRect/>
          </a:stretch>
        </p:blipFill>
        <p:spPr>
          <a:xfrm>
            <a:off x="3213752" y="4792898"/>
            <a:ext cx="3414573" cy="2139652"/>
          </a:xfrm>
          <a:prstGeom prst="rect">
            <a:avLst/>
          </a:prstGeom>
        </p:spPr>
      </p:pic>
      <p:sp>
        <p:nvSpPr>
          <p:cNvPr id="15" name="ZoneTexte 14">
            <a:extLst>
              <a:ext uri="{FF2B5EF4-FFF2-40B4-BE49-F238E27FC236}">
                <a16:creationId xmlns:a16="http://schemas.microsoft.com/office/drawing/2014/main" id="{E2281450-671C-B668-7C9E-39CE57002100}"/>
              </a:ext>
            </a:extLst>
          </p:cNvPr>
          <p:cNvSpPr txBox="1"/>
          <p:nvPr/>
        </p:nvSpPr>
        <p:spPr>
          <a:xfrm>
            <a:off x="2408846" y="3426589"/>
            <a:ext cx="5024386" cy="1077218"/>
          </a:xfrm>
          <a:prstGeom prst="rect">
            <a:avLst/>
          </a:prstGeom>
          <a:noFill/>
        </p:spPr>
        <p:txBody>
          <a:bodyPr wrap="square" rtlCol="0">
            <a:spAutoFit/>
          </a:bodyPr>
          <a:lstStyle/>
          <a:p>
            <a:pPr algn="ctr"/>
            <a:r>
              <a:rPr lang="fr-FR" sz="3200">
                <a:latin typeface="Aptos" panose="020B0004020202020204" pitchFamily="34" charset="0"/>
              </a:rPr>
              <a:t>Structure of the training and validation </a:t>
            </a:r>
            <a:r>
              <a:rPr lang="fr-FR" sz="3200" err="1">
                <a:latin typeface="Aptos" panose="020B0004020202020204" pitchFamily="34" charset="0"/>
              </a:rPr>
              <a:t>datasets</a:t>
            </a:r>
            <a:r>
              <a:rPr lang="fr-FR" sz="3200">
                <a:latin typeface="Aptos" panose="020B0004020202020204" pitchFamily="34" charset="0"/>
              </a:rPr>
              <a:t> :</a:t>
            </a:r>
          </a:p>
        </p:txBody>
      </p:sp>
      <p:pic>
        <p:nvPicPr>
          <p:cNvPr id="17" name="Image 16">
            <a:extLst>
              <a:ext uri="{FF2B5EF4-FFF2-40B4-BE49-F238E27FC236}">
                <a16:creationId xmlns:a16="http://schemas.microsoft.com/office/drawing/2014/main" id="{13628128-3CD3-ADB1-0568-E130942BD146}"/>
              </a:ext>
            </a:extLst>
          </p:cNvPr>
          <p:cNvPicPr>
            <a:picLocks noChangeAspect="1"/>
          </p:cNvPicPr>
          <p:nvPr/>
        </p:nvPicPr>
        <p:blipFill>
          <a:blip r:embed="rId3"/>
          <a:stretch>
            <a:fillRect/>
          </a:stretch>
        </p:blipFill>
        <p:spPr>
          <a:xfrm>
            <a:off x="11936867" y="3284429"/>
            <a:ext cx="2298591" cy="5299530"/>
          </a:xfrm>
          <a:prstGeom prst="rect">
            <a:avLst/>
          </a:prstGeom>
        </p:spPr>
      </p:pic>
      <p:sp>
        <p:nvSpPr>
          <p:cNvPr id="20" name="ZoneTexte 19">
            <a:extLst>
              <a:ext uri="{FF2B5EF4-FFF2-40B4-BE49-F238E27FC236}">
                <a16:creationId xmlns:a16="http://schemas.microsoft.com/office/drawing/2014/main" id="{681CC806-5154-DB36-E076-733BFE2EA961}"/>
              </a:ext>
            </a:extLst>
          </p:cNvPr>
          <p:cNvSpPr txBox="1"/>
          <p:nvPr/>
        </p:nvSpPr>
        <p:spPr>
          <a:xfrm>
            <a:off x="10537683" y="2730927"/>
            <a:ext cx="5199005" cy="523220"/>
          </a:xfrm>
          <a:prstGeom prst="rect">
            <a:avLst/>
          </a:prstGeom>
          <a:noFill/>
        </p:spPr>
        <p:txBody>
          <a:bodyPr wrap="square" rtlCol="0">
            <a:spAutoFit/>
          </a:bodyPr>
          <a:lstStyle/>
          <a:p>
            <a:pPr algn="ctr"/>
            <a:r>
              <a:rPr lang="fr-FR" sz="2800">
                <a:latin typeface="Aptos" panose="020B0004020202020204" pitchFamily="34" charset="0"/>
              </a:rPr>
              <a:t>Structure of the test </a:t>
            </a:r>
            <a:r>
              <a:rPr lang="fr-FR" sz="2800" err="1">
                <a:latin typeface="Aptos" panose="020B0004020202020204" pitchFamily="34" charset="0"/>
              </a:rPr>
              <a:t>dataset</a:t>
            </a:r>
            <a:r>
              <a:rPr lang="fr-FR" sz="2800">
                <a:latin typeface="Aptos" panose="020B0004020202020204" pitchFamily="34" charset="0"/>
              </a:rPr>
              <a:t> :</a:t>
            </a:r>
          </a:p>
        </p:txBody>
      </p:sp>
      <p:grpSp>
        <p:nvGrpSpPr>
          <p:cNvPr id="22" name="Groupe 21">
            <a:extLst>
              <a:ext uri="{FF2B5EF4-FFF2-40B4-BE49-F238E27FC236}">
                <a16:creationId xmlns:a16="http://schemas.microsoft.com/office/drawing/2014/main" id="{16FABCD8-19E1-B470-EA87-327C4A690860}"/>
              </a:ext>
            </a:extLst>
          </p:cNvPr>
          <p:cNvGrpSpPr/>
          <p:nvPr/>
        </p:nvGrpSpPr>
        <p:grpSpPr>
          <a:xfrm>
            <a:off x="5172319" y="7084950"/>
            <a:ext cx="211016" cy="869338"/>
            <a:chOff x="5989164" y="6995972"/>
            <a:chExt cx="211016" cy="869338"/>
          </a:xfrm>
        </p:grpSpPr>
        <p:sp>
          <p:nvSpPr>
            <p:cNvPr id="24" name="Ellipse 23">
              <a:extLst>
                <a:ext uri="{FF2B5EF4-FFF2-40B4-BE49-F238E27FC236}">
                  <a16:creationId xmlns:a16="http://schemas.microsoft.com/office/drawing/2014/main" id="{C5B64160-BA33-AABB-4D7F-8C34746EF960}"/>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1223573F-E62E-AA0A-F4A6-B96E1B0C92A9}"/>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EF03EF87-DA0D-263F-5C62-A2BF5B5E9B93}"/>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a:extLst>
              <a:ext uri="{FF2B5EF4-FFF2-40B4-BE49-F238E27FC236}">
                <a16:creationId xmlns:a16="http://schemas.microsoft.com/office/drawing/2014/main" id="{91CD1990-C468-254D-EB27-30422A7B5C6E}"/>
              </a:ext>
            </a:extLst>
          </p:cNvPr>
          <p:cNvGrpSpPr/>
          <p:nvPr/>
        </p:nvGrpSpPr>
        <p:grpSpPr>
          <a:xfrm>
            <a:off x="13137184" y="8714734"/>
            <a:ext cx="80341" cy="391157"/>
            <a:chOff x="5989164" y="6995972"/>
            <a:chExt cx="211016" cy="869338"/>
          </a:xfrm>
        </p:grpSpPr>
        <p:sp>
          <p:nvSpPr>
            <p:cNvPr id="28" name="Ellipse 27">
              <a:extLst>
                <a:ext uri="{FF2B5EF4-FFF2-40B4-BE49-F238E27FC236}">
                  <a16:creationId xmlns:a16="http://schemas.microsoft.com/office/drawing/2014/main" id="{5BBD19AE-5C7E-9219-8F52-60E07E3B43F2}"/>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9C5361E2-956D-E9CC-B659-2642108A8513}"/>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8D64920C-2E8A-3F1F-2E1B-EDE39C09567C}"/>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1" name="ZoneTexte 30">
            <a:extLst>
              <a:ext uri="{FF2B5EF4-FFF2-40B4-BE49-F238E27FC236}">
                <a16:creationId xmlns:a16="http://schemas.microsoft.com/office/drawing/2014/main" id="{F9D24311-3315-F902-EA5C-3EF6AEEAAC89}"/>
              </a:ext>
            </a:extLst>
          </p:cNvPr>
          <p:cNvSpPr txBox="1"/>
          <p:nvPr/>
        </p:nvSpPr>
        <p:spPr>
          <a:xfrm>
            <a:off x="1128721" y="8384365"/>
            <a:ext cx="7584633" cy="584775"/>
          </a:xfrm>
          <a:prstGeom prst="rect">
            <a:avLst/>
          </a:prstGeom>
          <a:noFill/>
        </p:spPr>
        <p:txBody>
          <a:bodyPr wrap="square" rtlCol="0">
            <a:spAutoFit/>
          </a:bodyPr>
          <a:lstStyle/>
          <a:p>
            <a:pPr algn="ctr"/>
            <a:r>
              <a:rPr lang="fr-FR" sz="3200">
                <a:latin typeface="Aptos" panose="020B0004020202020204" pitchFamily="34" charset="0"/>
              </a:rPr>
              <a:t>The right class </a:t>
            </a:r>
            <a:r>
              <a:rPr lang="fr-FR" sz="3200" err="1">
                <a:latin typeface="Aptos" panose="020B0004020202020204" pitchFamily="34" charset="0"/>
              </a:rPr>
              <a:t>is</a:t>
            </a:r>
            <a:r>
              <a:rPr lang="fr-FR" sz="3200">
                <a:latin typeface="Aptos" panose="020B0004020202020204" pitchFamily="34" charset="0"/>
              </a:rPr>
              <a:t> the </a:t>
            </a:r>
            <a:r>
              <a:rPr lang="fr-FR" sz="3200" err="1">
                <a:latin typeface="Aptos" panose="020B0004020202020204" pitchFamily="34" charset="0"/>
              </a:rPr>
              <a:t>name</a:t>
            </a:r>
            <a:r>
              <a:rPr lang="fr-FR" sz="3200">
                <a:latin typeface="Aptos" panose="020B0004020202020204" pitchFamily="34" charset="0"/>
              </a:rPr>
              <a:t> of the directory</a:t>
            </a:r>
          </a:p>
        </p:txBody>
      </p:sp>
      <p:sp>
        <p:nvSpPr>
          <p:cNvPr id="32" name="ZoneTexte 31">
            <a:extLst>
              <a:ext uri="{FF2B5EF4-FFF2-40B4-BE49-F238E27FC236}">
                <a16:creationId xmlns:a16="http://schemas.microsoft.com/office/drawing/2014/main" id="{6C2A651B-2DBA-EB8D-B087-28C5E258E800}"/>
              </a:ext>
            </a:extLst>
          </p:cNvPr>
          <p:cNvSpPr txBox="1"/>
          <p:nvPr/>
        </p:nvSpPr>
        <p:spPr>
          <a:xfrm>
            <a:off x="14135835" y="5567223"/>
            <a:ext cx="4152165" cy="954107"/>
          </a:xfrm>
          <a:prstGeom prst="rect">
            <a:avLst/>
          </a:prstGeom>
          <a:noFill/>
        </p:spPr>
        <p:txBody>
          <a:bodyPr wrap="square" rtlCol="0">
            <a:spAutoFit/>
          </a:bodyPr>
          <a:lstStyle/>
          <a:p>
            <a:pPr algn="ctr"/>
            <a:r>
              <a:rPr lang="fr-FR" sz="2800">
                <a:latin typeface="Aptos" panose="020B0004020202020204" pitchFamily="34" charset="0"/>
              </a:rPr>
              <a:t>The right class </a:t>
            </a:r>
            <a:r>
              <a:rPr lang="fr-FR" sz="2800" err="1">
                <a:latin typeface="Aptos" panose="020B0004020202020204" pitchFamily="34" charset="0"/>
              </a:rPr>
              <a:t>is</a:t>
            </a:r>
            <a:r>
              <a:rPr lang="fr-FR" sz="2800">
                <a:latin typeface="Aptos" panose="020B0004020202020204" pitchFamily="34" charset="0"/>
              </a:rPr>
              <a:t> the </a:t>
            </a:r>
            <a:r>
              <a:rPr lang="fr-FR" sz="2800" err="1">
                <a:latin typeface="Aptos" panose="020B0004020202020204" pitchFamily="34" charset="0"/>
              </a:rPr>
              <a:t>name</a:t>
            </a:r>
            <a:r>
              <a:rPr lang="fr-FR" sz="2800">
                <a:latin typeface="Aptos" panose="020B0004020202020204" pitchFamily="34" charset="0"/>
              </a:rPr>
              <a:t> of the file</a:t>
            </a:r>
          </a:p>
        </p:txBody>
      </p:sp>
      <p:cxnSp>
        <p:nvCxnSpPr>
          <p:cNvPr id="34" name="Connecteur droit 33">
            <a:extLst>
              <a:ext uri="{FF2B5EF4-FFF2-40B4-BE49-F238E27FC236}">
                <a16:creationId xmlns:a16="http://schemas.microsoft.com/office/drawing/2014/main" id="{04DC1064-C885-185A-3A49-1B2FF3E46780}"/>
              </a:ext>
            </a:extLst>
          </p:cNvPr>
          <p:cNvCxnSpPr/>
          <p:nvPr/>
        </p:nvCxnSpPr>
        <p:spPr>
          <a:xfrm>
            <a:off x="9486900" y="2952513"/>
            <a:ext cx="0" cy="5963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19" name="TextBox 2">
            <a:extLst>
              <a:ext uri="{FF2B5EF4-FFF2-40B4-BE49-F238E27FC236}">
                <a16:creationId xmlns:a16="http://schemas.microsoft.com/office/drawing/2014/main" id="{64CCC1F8-1861-8579-5FD2-DCDBCEF2804D}"/>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19</a:t>
            </a:r>
          </a:p>
        </p:txBody>
      </p:sp>
      <p:sp>
        <p:nvSpPr>
          <p:cNvPr id="4" name="TextBox 5">
            <a:extLst>
              <a:ext uri="{FF2B5EF4-FFF2-40B4-BE49-F238E27FC236}">
                <a16:creationId xmlns:a16="http://schemas.microsoft.com/office/drawing/2014/main" id="{EB4E2E20-3290-521B-9896-CBA940318D5C}"/>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pic>
        <p:nvPicPr>
          <p:cNvPr id="17" name="Image 16">
            <a:extLst>
              <a:ext uri="{FF2B5EF4-FFF2-40B4-BE49-F238E27FC236}">
                <a16:creationId xmlns:a16="http://schemas.microsoft.com/office/drawing/2014/main" id="{13628128-3CD3-ADB1-0568-E130942BD146}"/>
              </a:ext>
            </a:extLst>
          </p:cNvPr>
          <p:cNvPicPr>
            <a:picLocks noChangeAspect="1"/>
          </p:cNvPicPr>
          <p:nvPr/>
        </p:nvPicPr>
        <p:blipFill>
          <a:blip r:embed="rId2"/>
          <a:stretch>
            <a:fillRect/>
          </a:stretch>
        </p:blipFill>
        <p:spPr>
          <a:xfrm>
            <a:off x="3116325" y="3016499"/>
            <a:ext cx="2298591" cy="5299530"/>
          </a:xfrm>
          <a:prstGeom prst="rect">
            <a:avLst/>
          </a:prstGeom>
        </p:spPr>
      </p:pic>
      <p:sp>
        <p:nvSpPr>
          <p:cNvPr id="31" name="ZoneTexte 30">
            <a:extLst>
              <a:ext uri="{FF2B5EF4-FFF2-40B4-BE49-F238E27FC236}">
                <a16:creationId xmlns:a16="http://schemas.microsoft.com/office/drawing/2014/main" id="{F9D24311-3315-F902-EA5C-3EF6AEEAAC89}"/>
              </a:ext>
            </a:extLst>
          </p:cNvPr>
          <p:cNvSpPr txBox="1"/>
          <p:nvPr/>
        </p:nvSpPr>
        <p:spPr>
          <a:xfrm>
            <a:off x="6990560" y="1902340"/>
            <a:ext cx="4306879" cy="584775"/>
          </a:xfrm>
          <a:prstGeom prst="rect">
            <a:avLst/>
          </a:prstGeom>
          <a:noFill/>
        </p:spPr>
        <p:txBody>
          <a:bodyPr wrap="square" rtlCol="0">
            <a:spAutoFit/>
          </a:bodyPr>
          <a:lstStyle/>
          <a:p>
            <a:pPr algn="ctr"/>
            <a:r>
              <a:rPr lang="fr-FR" sz="3200" err="1">
                <a:latin typeface="Aptos" panose="020B0004020202020204" pitchFamily="34" charset="0"/>
              </a:rPr>
              <a:t>We</a:t>
            </a:r>
            <a:r>
              <a:rPr lang="fr-FR" sz="3200">
                <a:latin typeface="Aptos" panose="020B0004020202020204" pitchFamily="34" charset="0"/>
              </a:rPr>
              <a:t> </a:t>
            </a:r>
            <a:r>
              <a:rPr lang="fr-FR" sz="3200" err="1">
                <a:latin typeface="Aptos" panose="020B0004020202020204" pitchFamily="34" charset="0"/>
              </a:rPr>
              <a:t>built</a:t>
            </a:r>
            <a:r>
              <a:rPr lang="fr-FR" sz="3200">
                <a:latin typeface="Aptos" panose="020B0004020202020204" pitchFamily="34" charset="0"/>
              </a:rPr>
              <a:t> a </a:t>
            </a:r>
            <a:r>
              <a:rPr lang="fr-FR" sz="3200" err="1">
                <a:latin typeface="Aptos" panose="020B0004020202020204" pitchFamily="34" charset="0"/>
              </a:rPr>
              <a:t>dictionnary</a:t>
            </a:r>
            <a:endParaRPr lang="fr-FR" sz="3200">
              <a:latin typeface="Aptos" panose="020B0004020202020204" pitchFamily="34" charset="0"/>
            </a:endParaRPr>
          </a:p>
        </p:txBody>
      </p:sp>
      <p:pic>
        <p:nvPicPr>
          <p:cNvPr id="7" name="Image 6">
            <a:extLst>
              <a:ext uri="{FF2B5EF4-FFF2-40B4-BE49-F238E27FC236}">
                <a16:creationId xmlns:a16="http://schemas.microsoft.com/office/drawing/2014/main" id="{EE84069F-9CB5-C3F0-A638-12861DE5CB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0" y="4744679"/>
            <a:ext cx="1843169" cy="1843169"/>
          </a:xfrm>
          <a:prstGeom prst="rect">
            <a:avLst/>
          </a:prstGeom>
        </p:spPr>
      </p:pic>
      <p:pic>
        <p:nvPicPr>
          <p:cNvPr id="9" name="Image 8">
            <a:extLst>
              <a:ext uri="{FF2B5EF4-FFF2-40B4-BE49-F238E27FC236}">
                <a16:creationId xmlns:a16="http://schemas.microsoft.com/office/drawing/2014/main" id="{CD46440B-24B1-6253-F8AF-FE169B9CFA3C}"/>
              </a:ext>
            </a:extLst>
          </p:cNvPr>
          <p:cNvPicPr>
            <a:picLocks noChangeAspect="1"/>
          </p:cNvPicPr>
          <p:nvPr/>
        </p:nvPicPr>
        <p:blipFill rotWithShape="1">
          <a:blip r:embed="rId4"/>
          <a:srcRect b="8489"/>
          <a:stretch/>
        </p:blipFill>
        <p:spPr>
          <a:xfrm>
            <a:off x="11524944" y="3400451"/>
            <a:ext cx="4382112" cy="4367527"/>
          </a:xfrm>
          <a:prstGeom prst="rect">
            <a:avLst/>
          </a:prstGeom>
        </p:spPr>
      </p:pic>
      <p:sp>
        <p:nvSpPr>
          <p:cNvPr id="10" name="Flèche : droite 9">
            <a:extLst>
              <a:ext uri="{FF2B5EF4-FFF2-40B4-BE49-F238E27FC236}">
                <a16:creationId xmlns:a16="http://schemas.microsoft.com/office/drawing/2014/main" id="{26CB5D50-2D20-CE59-A762-F04B6EF88EB7}"/>
              </a:ext>
            </a:extLst>
          </p:cNvPr>
          <p:cNvSpPr/>
          <p:nvPr/>
        </p:nvSpPr>
        <p:spPr>
          <a:xfrm>
            <a:off x="5683932" y="5017476"/>
            <a:ext cx="2538483" cy="1133475"/>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973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TextBox 2"/>
          <p:cNvSpPr txBox="1"/>
          <p:nvPr/>
        </p:nvSpPr>
        <p:spPr>
          <a:xfrm>
            <a:off x="5970447" y="3204924"/>
            <a:ext cx="6347101" cy="3223126"/>
          </a:xfrm>
          <a:prstGeom prst="rect">
            <a:avLst/>
          </a:prstGeom>
        </p:spPr>
        <p:txBody>
          <a:bodyPr wrap="square" lIns="0" tIns="0" rIns="0" bIns="0" rtlCol="0" anchor="t">
            <a:spAutoFit/>
          </a:bodyPr>
          <a:lstStyle/>
          <a:p>
            <a:pPr marL="793905" lvl="1" indent="-396953" algn="l">
              <a:lnSpc>
                <a:spcPts val="5148"/>
              </a:lnSpc>
              <a:buFont typeface="Arial"/>
              <a:buChar char="•"/>
            </a:pPr>
            <a:r>
              <a:rPr lang="fr-FR" sz="3677" spc="110">
                <a:solidFill>
                  <a:srgbClr val="81B673"/>
                </a:solidFill>
                <a:latin typeface="Montserrat Light"/>
              </a:rPr>
              <a:t>Explore the </a:t>
            </a:r>
            <a:r>
              <a:rPr lang="fr-FR" sz="3677" spc="110" err="1">
                <a:solidFill>
                  <a:srgbClr val="81B673"/>
                </a:solidFill>
                <a:latin typeface="Montserrat Light"/>
              </a:rPr>
              <a:t>dataset</a:t>
            </a:r>
            <a:endParaRPr lang="fr-FR" sz="3677" spc="110">
              <a:solidFill>
                <a:srgbClr val="81B673"/>
              </a:solidFill>
              <a:latin typeface="Montserrat Light"/>
            </a:endParaRPr>
          </a:p>
          <a:p>
            <a:pPr marL="793905" lvl="1" indent="-396953" algn="l">
              <a:lnSpc>
                <a:spcPts val="5148"/>
              </a:lnSpc>
              <a:buFont typeface="Arial"/>
              <a:buChar char="•"/>
            </a:pPr>
            <a:r>
              <a:rPr lang="fr-FR" sz="3677" spc="110" err="1">
                <a:solidFill>
                  <a:srgbClr val="81B673"/>
                </a:solidFill>
                <a:latin typeface="Montserrat Light"/>
              </a:rPr>
              <a:t>Using</a:t>
            </a:r>
            <a:r>
              <a:rPr lang="fr-FR" sz="3677" spc="110">
                <a:solidFill>
                  <a:srgbClr val="81B673"/>
                </a:solidFill>
                <a:latin typeface="Montserrat Light"/>
              </a:rPr>
              <a:t> CNN</a:t>
            </a:r>
          </a:p>
          <a:p>
            <a:pPr marL="793905" lvl="1" indent="-396953" algn="l">
              <a:lnSpc>
                <a:spcPts val="5148"/>
              </a:lnSpc>
              <a:buFont typeface="Arial"/>
              <a:buChar char="•"/>
            </a:pPr>
            <a:r>
              <a:rPr lang="fr-FR" sz="3677" spc="110" err="1">
                <a:solidFill>
                  <a:srgbClr val="81B673"/>
                </a:solidFill>
                <a:latin typeface="Montserrat Light"/>
              </a:rPr>
              <a:t>Improvements</a:t>
            </a:r>
            <a:r>
              <a:rPr lang="fr-FR" sz="3677" spc="110">
                <a:solidFill>
                  <a:srgbClr val="81B673"/>
                </a:solidFill>
                <a:latin typeface="Montserrat Light"/>
              </a:rPr>
              <a:t> </a:t>
            </a:r>
          </a:p>
          <a:p>
            <a:pPr marL="854152" lvl="2">
              <a:lnSpc>
                <a:spcPts val="5148"/>
              </a:lnSpc>
            </a:pPr>
            <a:r>
              <a:rPr lang="fr-FR" sz="3677" spc="110">
                <a:solidFill>
                  <a:srgbClr val="81B673"/>
                </a:solidFill>
                <a:latin typeface="Montserrat Light"/>
              </a:rPr>
              <a:t>-&gt;</a:t>
            </a:r>
            <a:r>
              <a:rPr lang="fr-FR" sz="3677" spc="110" err="1">
                <a:solidFill>
                  <a:srgbClr val="81B673"/>
                </a:solidFill>
                <a:latin typeface="Montserrat Light"/>
              </a:rPr>
              <a:t>ResNet</a:t>
            </a:r>
            <a:endParaRPr lang="fr-FR" sz="3677" spc="110">
              <a:solidFill>
                <a:srgbClr val="81B673"/>
              </a:solidFill>
              <a:latin typeface="Montserrat Light"/>
            </a:endParaRPr>
          </a:p>
          <a:p>
            <a:pPr marL="793905" lvl="1" indent="-396953" algn="l">
              <a:lnSpc>
                <a:spcPts val="5148"/>
              </a:lnSpc>
              <a:buFont typeface="Arial"/>
              <a:buChar char="•"/>
            </a:pPr>
            <a:r>
              <a:rPr lang="fr-FR" sz="3677" spc="110">
                <a:solidFill>
                  <a:srgbClr val="81B673"/>
                </a:solidFill>
                <a:latin typeface="Montserrat Light"/>
              </a:rPr>
              <a:t>Conclusion</a:t>
            </a:r>
            <a:endParaRPr lang="en-US" sz="3677" spc="110">
              <a:solidFill>
                <a:srgbClr val="81B673"/>
              </a:solidFill>
              <a:latin typeface="Montserrat Light"/>
            </a:endParaRPr>
          </a:p>
        </p:txBody>
      </p:sp>
      <p:sp>
        <p:nvSpPr>
          <p:cNvPr id="3" name="TextBox 3"/>
          <p:cNvSpPr txBox="1"/>
          <p:nvPr/>
        </p:nvSpPr>
        <p:spPr>
          <a:xfrm>
            <a:off x="5111431" y="1028700"/>
            <a:ext cx="8065135" cy="1315711"/>
          </a:xfrm>
          <a:prstGeom prst="rect">
            <a:avLst/>
          </a:prstGeom>
        </p:spPr>
        <p:txBody>
          <a:bodyPr lIns="0" tIns="0" rIns="0" bIns="0" rtlCol="0" anchor="t">
            <a:spAutoFit/>
          </a:bodyPr>
          <a:lstStyle/>
          <a:p>
            <a:pPr algn="l">
              <a:lnSpc>
                <a:spcPts val="9820"/>
              </a:lnSpc>
            </a:pPr>
            <a:r>
              <a:rPr lang="en-US" sz="9820" spc="294">
                <a:solidFill>
                  <a:srgbClr val="81B673"/>
                </a:solidFill>
                <a:latin typeface="League Gothic"/>
              </a:rPr>
              <a:t>TODAY'S DISCUSSION</a:t>
            </a:r>
          </a:p>
        </p:txBody>
      </p:sp>
      <p:sp>
        <p:nvSpPr>
          <p:cNvPr id="4" name="AutoShape 4"/>
          <p:cNvSpPr/>
          <p:nvPr/>
        </p:nvSpPr>
        <p:spPr>
          <a:xfrm>
            <a:off x="1028700" y="9258300"/>
            <a:ext cx="16230600" cy="38100"/>
          </a:xfrm>
          <a:prstGeom prst="rect">
            <a:avLst/>
          </a:prstGeom>
          <a:solidFill>
            <a:srgbClr val="81B673"/>
          </a:solidFill>
        </p:spPr>
        <p:txBody>
          <a:bodyPr/>
          <a:lstStyle/>
          <a:p>
            <a:endParaRPr lang="fr-FR"/>
          </a:p>
        </p:txBody>
      </p:sp>
      <p:sp>
        <p:nvSpPr>
          <p:cNvPr id="6" name="TextBox 2">
            <a:extLst>
              <a:ext uri="{FF2B5EF4-FFF2-40B4-BE49-F238E27FC236}">
                <a16:creationId xmlns:a16="http://schemas.microsoft.com/office/drawing/2014/main" id="{382C7474-1C24-F9B2-31BC-3D769189B799}"/>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8" name="Freeform 8"/>
          <p:cNvSpPr/>
          <p:nvPr/>
        </p:nvSpPr>
        <p:spPr>
          <a:xfrm>
            <a:off x="15819476" y="4331592"/>
            <a:ext cx="703224" cy="713028"/>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9" name="TextBox 2">
            <a:extLst>
              <a:ext uri="{FF2B5EF4-FFF2-40B4-BE49-F238E27FC236}">
                <a16:creationId xmlns:a16="http://schemas.microsoft.com/office/drawing/2014/main" id="{64CCC1F8-1861-8579-5FD2-DCDBCEF2804D}"/>
              </a:ext>
            </a:extLst>
          </p:cNvPr>
          <p:cNvSpPr txBox="1"/>
          <p:nvPr/>
        </p:nvSpPr>
        <p:spPr>
          <a:xfrm>
            <a:off x="17112343" y="9584080"/>
            <a:ext cx="1137557"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20</a:t>
            </a:r>
          </a:p>
        </p:txBody>
      </p:sp>
      <p:sp>
        <p:nvSpPr>
          <p:cNvPr id="4" name="TextBox 5">
            <a:extLst>
              <a:ext uri="{FF2B5EF4-FFF2-40B4-BE49-F238E27FC236}">
                <a16:creationId xmlns:a16="http://schemas.microsoft.com/office/drawing/2014/main" id="{EB4E2E20-3290-521B-9896-CBA940318D5C}"/>
              </a:ext>
            </a:extLst>
          </p:cNvPr>
          <p:cNvSpPr txBox="1"/>
          <p:nvPr/>
        </p:nvSpPr>
        <p:spPr>
          <a:xfrm>
            <a:off x="7273865" y="50231"/>
            <a:ext cx="3740270"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USING CNN</a:t>
            </a:r>
          </a:p>
        </p:txBody>
      </p:sp>
      <p:sp>
        <p:nvSpPr>
          <p:cNvPr id="5" name="ZoneTexte 4">
            <a:extLst>
              <a:ext uri="{FF2B5EF4-FFF2-40B4-BE49-F238E27FC236}">
                <a16:creationId xmlns:a16="http://schemas.microsoft.com/office/drawing/2014/main" id="{7E65D7F4-1FFC-2369-88D6-8D8760DDD0C8}"/>
              </a:ext>
            </a:extLst>
          </p:cNvPr>
          <p:cNvSpPr txBox="1"/>
          <p:nvPr/>
        </p:nvSpPr>
        <p:spPr>
          <a:xfrm>
            <a:off x="5277827" y="1468703"/>
            <a:ext cx="7732346" cy="584775"/>
          </a:xfrm>
          <a:prstGeom prst="rect">
            <a:avLst/>
          </a:prstGeom>
          <a:noFill/>
        </p:spPr>
        <p:txBody>
          <a:bodyPr wrap="square" rtlCol="0">
            <a:spAutoFit/>
          </a:bodyPr>
          <a:lstStyle/>
          <a:p>
            <a:pPr algn="ctr"/>
            <a:r>
              <a:rPr lang="fr-FR" sz="3200" err="1">
                <a:latin typeface="Aptos" panose="020B0004020202020204" pitchFamily="34" charset="0"/>
              </a:rPr>
              <a:t>Applying</a:t>
            </a:r>
            <a:r>
              <a:rPr lang="fr-FR" sz="3200">
                <a:latin typeface="Aptos" panose="020B0004020202020204" pitchFamily="34" charset="0"/>
              </a:rPr>
              <a:t> </a:t>
            </a:r>
            <a:r>
              <a:rPr lang="fr-FR" sz="3200" err="1">
                <a:latin typeface="Aptos" panose="020B0004020202020204" pitchFamily="34" charset="0"/>
              </a:rPr>
              <a:t>our</a:t>
            </a:r>
            <a:r>
              <a:rPr lang="fr-FR" sz="3200">
                <a:latin typeface="Aptos" panose="020B0004020202020204" pitchFamily="34" charset="0"/>
              </a:rPr>
              <a:t> model on the test directory :</a:t>
            </a:r>
          </a:p>
        </p:txBody>
      </p:sp>
      <p:pic>
        <p:nvPicPr>
          <p:cNvPr id="6" name="Image 5">
            <a:extLst>
              <a:ext uri="{FF2B5EF4-FFF2-40B4-BE49-F238E27FC236}">
                <a16:creationId xmlns:a16="http://schemas.microsoft.com/office/drawing/2014/main" id="{E3E257AE-DF36-A3C1-0E4D-4C0D58909FC5}"/>
              </a:ext>
            </a:extLst>
          </p:cNvPr>
          <p:cNvPicPr>
            <a:picLocks noChangeAspect="1"/>
          </p:cNvPicPr>
          <p:nvPr/>
        </p:nvPicPr>
        <p:blipFill>
          <a:blip r:embed="rId4"/>
          <a:stretch>
            <a:fillRect/>
          </a:stretch>
        </p:blipFill>
        <p:spPr>
          <a:xfrm>
            <a:off x="2077536" y="2493735"/>
            <a:ext cx="2298591" cy="5299530"/>
          </a:xfrm>
          <a:prstGeom prst="rect">
            <a:avLst/>
          </a:prstGeom>
        </p:spPr>
      </p:pic>
      <p:sp>
        <p:nvSpPr>
          <p:cNvPr id="7" name="ZoneTexte 6">
            <a:extLst>
              <a:ext uri="{FF2B5EF4-FFF2-40B4-BE49-F238E27FC236}">
                <a16:creationId xmlns:a16="http://schemas.microsoft.com/office/drawing/2014/main" id="{6AF76927-5A6B-B66B-28F5-4E446FE9AC77}"/>
              </a:ext>
            </a:extLst>
          </p:cNvPr>
          <p:cNvSpPr txBox="1"/>
          <p:nvPr/>
        </p:nvSpPr>
        <p:spPr>
          <a:xfrm>
            <a:off x="2077535" y="8110233"/>
            <a:ext cx="2298592" cy="584775"/>
          </a:xfrm>
          <a:prstGeom prst="rect">
            <a:avLst/>
          </a:prstGeom>
          <a:noFill/>
        </p:spPr>
        <p:txBody>
          <a:bodyPr wrap="square" rtlCol="0">
            <a:spAutoFit/>
          </a:bodyPr>
          <a:lstStyle/>
          <a:p>
            <a:pPr algn="ctr"/>
            <a:r>
              <a:rPr lang="fr-FR" sz="3200">
                <a:latin typeface="Aptos" panose="020B0004020202020204" pitchFamily="34" charset="0"/>
              </a:rPr>
              <a:t>33 images</a:t>
            </a:r>
          </a:p>
        </p:txBody>
      </p:sp>
      <p:pic>
        <p:nvPicPr>
          <p:cNvPr id="9" name="Image 8">
            <a:extLst>
              <a:ext uri="{FF2B5EF4-FFF2-40B4-BE49-F238E27FC236}">
                <a16:creationId xmlns:a16="http://schemas.microsoft.com/office/drawing/2014/main" id="{6417624A-35D0-FC75-FA2C-F218A25C2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286" y="4073958"/>
            <a:ext cx="2629427" cy="2629427"/>
          </a:xfrm>
          <a:prstGeom prst="rect">
            <a:avLst/>
          </a:prstGeom>
          <a:noFill/>
        </p:spPr>
      </p:pic>
      <p:sp>
        <p:nvSpPr>
          <p:cNvPr id="10" name="Flèche : droite 9">
            <a:extLst>
              <a:ext uri="{FF2B5EF4-FFF2-40B4-BE49-F238E27FC236}">
                <a16:creationId xmlns:a16="http://schemas.microsoft.com/office/drawing/2014/main" id="{6C6B6BCE-5D8B-FD3B-9B0D-4FCD40C8D0D7}"/>
              </a:ext>
            </a:extLst>
          </p:cNvPr>
          <p:cNvSpPr/>
          <p:nvPr/>
        </p:nvSpPr>
        <p:spPr>
          <a:xfrm>
            <a:off x="5036232" y="4821933"/>
            <a:ext cx="2538483" cy="1133475"/>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360D4215-F77E-7D8A-6EDE-E42C66721981}"/>
              </a:ext>
            </a:extLst>
          </p:cNvPr>
          <p:cNvSpPr txBox="1"/>
          <p:nvPr/>
        </p:nvSpPr>
        <p:spPr>
          <a:xfrm>
            <a:off x="11367424" y="4482813"/>
            <a:ext cx="4200998" cy="584775"/>
          </a:xfrm>
          <a:prstGeom prst="rect">
            <a:avLst/>
          </a:prstGeom>
          <a:noFill/>
        </p:spPr>
        <p:txBody>
          <a:bodyPr wrap="square" rtlCol="0">
            <a:spAutoFit/>
          </a:bodyPr>
          <a:lstStyle/>
          <a:p>
            <a:r>
              <a:rPr lang="fr-FR" sz="3200">
                <a:latin typeface="Aptos" panose="020B0004020202020204" pitchFamily="34" charset="0"/>
              </a:rPr>
              <a:t>28 </a:t>
            </a:r>
            <a:r>
              <a:rPr lang="fr-FR" sz="3200" err="1">
                <a:latin typeface="Aptos" panose="020B0004020202020204" pitchFamily="34" charset="0"/>
              </a:rPr>
              <a:t>predictions</a:t>
            </a:r>
            <a:r>
              <a:rPr lang="fr-FR" sz="3200">
                <a:latin typeface="Aptos" panose="020B0004020202020204" pitchFamily="34" charset="0"/>
              </a:rPr>
              <a:t> are </a:t>
            </a:r>
            <a:r>
              <a:rPr lang="fr-FR" sz="3200" err="1">
                <a:latin typeface="Aptos" panose="020B0004020202020204" pitchFamily="34" charset="0"/>
              </a:rPr>
              <a:t>true</a:t>
            </a:r>
            <a:endParaRPr lang="fr-FR" sz="3200">
              <a:latin typeface="Aptos" panose="020B0004020202020204" pitchFamily="34" charset="0"/>
            </a:endParaRPr>
          </a:p>
        </p:txBody>
      </p:sp>
      <p:sp>
        <p:nvSpPr>
          <p:cNvPr id="12" name="ZoneTexte 11">
            <a:extLst>
              <a:ext uri="{FF2B5EF4-FFF2-40B4-BE49-F238E27FC236}">
                <a16:creationId xmlns:a16="http://schemas.microsoft.com/office/drawing/2014/main" id="{8B88CE7C-F901-1109-D710-3BD243D02146}"/>
              </a:ext>
            </a:extLst>
          </p:cNvPr>
          <p:cNvSpPr txBox="1"/>
          <p:nvPr/>
        </p:nvSpPr>
        <p:spPr>
          <a:xfrm>
            <a:off x="11461982" y="5549262"/>
            <a:ext cx="4106440" cy="584775"/>
          </a:xfrm>
          <a:prstGeom prst="rect">
            <a:avLst/>
          </a:prstGeom>
          <a:noFill/>
        </p:spPr>
        <p:txBody>
          <a:bodyPr wrap="square" rtlCol="0">
            <a:spAutoFit/>
          </a:bodyPr>
          <a:lstStyle/>
          <a:p>
            <a:r>
              <a:rPr lang="fr-FR" sz="3200">
                <a:latin typeface="Aptos" panose="020B0004020202020204" pitchFamily="34" charset="0"/>
              </a:rPr>
              <a:t>5 </a:t>
            </a:r>
            <a:r>
              <a:rPr lang="fr-FR" sz="3200" err="1">
                <a:latin typeface="Aptos" panose="020B0004020202020204" pitchFamily="34" charset="0"/>
              </a:rPr>
              <a:t>predictions</a:t>
            </a:r>
            <a:r>
              <a:rPr lang="fr-FR" sz="3200">
                <a:latin typeface="Aptos" panose="020B0004020202020204" pitchFamily="34" charset="0"/>
              </a:rPr>
              <a:t> are false</a:t>
            </a:r>
          </a:p>
        </p:txBody>
      </p:sp>
      <p:sp>
        <p:nvSpPr>
          <p:cNvPr id="13" name="Signe de multiplication 12">
            <a:extLst>
              <a:ext uri="{FF2B5EF4-FFF2-40B4-BE49-F238E27FC236}">
                <a16:creationId xmlns:a16="http://schemas.microsoft.com/office/drawing/2014/main" id="{E313828F-2B46-295A-7475-29DF671C6E44}"/>
              </a:ext>
            </a:extLst>
          </p:cNvPr>
          <p:cNvSpPr/>
          <p:nvPr/>
        </p:nvSpPr>
        <p:spPr>
          <a:xfrm>
            <a:off x="15819476" y="5355686"/>
            <a:ext cx="703224" cy="971925"/>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E515DB77-D3F6-7221-C2DB-F4C18C0B4516}"/>
              </a:ext>
            </a:extLst>
          </p:cNvPr>
          <p:cNvSpPr txBox="1"/>
          <p:nvPr/>
        </p:nvSpPr>
        <p:spPr>
          <a:xfrm>
            <a:off x="12364535" y="7194477"/>
            <a:ext cx="3086641" cy="584775"/>
          </a:xfrm>
          <a:prstGeom prst="rect">
            <a:avLst/>
          </a:prstGeom>
          <a:noFill/>
        </p:spPr>
        <p:txBody>
          <a:bodyPr wrap="square" rtlCol="0">
            <a:spAutoFit/>
          </a:bodyPr>
          <a:lstStyle/>
          <a:p>
            <a:pPr algn="ctr"/>
            <a:r>
              <a:rPr lang="fr-FR" sz="3200" b="1" err="1">
                <a:latin typeface="Aptos" panose="020B0004020202020204" pitchFamily="34" charset="0"/>
              </a:rPr>
              <a:t>Accuracy</a:t>
            </a:r>
            <a:r>
              <a:rPr lang="fr-FR" sz="3200" b="1">
                <a:latin typeface="Aptos" panose="020B0004020202020204" pitchFamily="34" charset="0"/>
              </a:rPr>
              <a:t> </a:t>
            </a:r>
            <a:r>
              <a:rPr lang="fr-FR" sz="3200" b="1" i="0">
                <a:solidFill>
                  <a:srgbClr val="040C28"/>
                </a:solidFill>
                <a:effectLst/>
                <a:latin typeface="Google Sans"/>
              </a:rPr>
              <a:t>≈ 84%</a:t>
            </a:r>
            <a:endParaRPr lang="fr-FR" sz="3200" b="1">
              <a:latin typeface="Aptos" panose="020B0004020202020204" pitchFamily="34" charset="0"/>
            </a:endParaRPr>
          </a:p>
        </p:txBody>
      </p:sp>
    </p:spTree>
    <p:extLst>
      <p:ext uri="{BB962C8B-B14F-4D97-AF65-F5344CB8AC3E}">
        <p14:creationId xmlns:p14="http://schemas.microsoft.com/office/powerpoint/2010/main" val="4206354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1B673"/>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EEF8EB"/>
          </a:solidFill>
        </p:spPr>
        <p:txBody>
          <a:bodyPr/>
          <a:lstStyle/>
          <a:p>
            <a:endParaRPr lang="fr-FR"/>
          </a:p>
        </p:txBody>
      </p:sp>
      <p:sp>
        <p:nvSpPr>
          <p:cNvPr id="3" name="AutoShape 3"/>
          <p:cNvSpPr/>
          <p:nvPr/>
        </p:nvSpPr>
        <p:spPr>
          <a:xfrm>
            <a:off x="1028700" y="990600"/>
            <a:ext cx="16230600" cy="38100"/>
          </a:xfrm>
          <a:prstGeom prst="rect">
            <a:avLst/>
          </a:prstGeom>
          <a:solidFill>
            <a:srgbClr val="EEF8EB"/>
          </a:solidFill>
        </p:spPr>
        <p:txBody>
          <a:bodyPr/>
          <a:lstStyle/>
          <a:p>
            <a:endParaRPr lang="fr-FR"/>
          </a:p>
        </p:txBody>
      </p:sp>
      <p:sp>
        <p:nvSpPr>
          <p:cNvPr id="9" name="TextBox 9"/>
          <p:cNvSpPr txBox="1"/>
          <p:nvPr/>
        </p:nvSpPr>
        <p:spPr>
          <a:xfrm>
            <a:off x="8547295" y="4557762"/>
            <a:ext cx="6210105" cy="2223686"/>
          </a:xfrm>
          <a:prstGeom prst="rect">
            <a:avLst/>
          </a:prstGeom>
        </p:spPr>
        <p:txBody>
          <a:bodyPr wrap="square" lIns="0" tIns="0" rIns="0" bIns="0" rtlCol="0" anchor="t">
            <a:spAutoFit/>
          </a:bodyPr>
          <a:lstStyle/>
          <a:p>
            <a:pPr algn="l">
              <a:lnSpc>
                <a:spcPts val="9000"/>
              </a:lnSpc>
            </a:pPr>
            <a:r>
              <a:rPr lang="fr-FR" sz="9000" spc="270">
                <a:solidFill>
                  <a:srgbClr val="EEF8EB"/>
                </a:solidFill>
                <a:latin typeface="League Gothic"/>
              </a:rPr>
              <a:t>IMPROVEMENTS :</a:t>
            </a:r>
          </a:p>
          <a:p>
            <a:pPr marL="857250" indent="-857250" algn="l">
              <a:lnSpc>
                <a:spcPts val="9000"/>
              </a:lnSpc>
              <a:buFont typeface="Arial" panose="020B0604020202020204" pitchFamily="34" charset="0"/>
              <a:buChar char="•"/>
            </a:pPr>
            <a:r>
              <a:rPr lang="fr-FR" sz="6000" spc="270" err="1">
                <a:solidFill>
                  <a:srgbClr val="EEF8EB"/>
                </a:solidFill>
                <a:latin typeface="League Gothic"/>
              </a:rPr>
              <a:t>ResNet</a:t>
            </a:r>
            <a:endParaRPr lang="fr-FR" sz="6000" spc="270">
              <a:solidFill>
                <a:srgbClr val="EEF8EB"/>
              </a:solidFill>
              <a:latin typeface="League Gothic"/>
            </a:endParaRPr>
          </a:p>
        </p:txBody>
      </p:sp>
      <p:cxnSp>
        <p:nvCxnSpPr>
          <p:cNvPr id="5" name="Connecteur droit avec flèche 4">
            <a:extLst>
              <a:ext uri="{FF2B5EF4-FFF2-40B4-BE49-F238E27FC236}">
                <a16:creationId xmlns:a16="http://schemas.microsoft.com/office/drawing/2014/main" id="{2773A933-C042-F2CC-D239-677812E0FEC0}"/>
              </a:ext>
            </a:extLst>
          </p:cNvPr>
          <p:cNvCxnSpPr>
            <a:cxnSpLocks/>
          </p:cNvCxnSpPr>
          <p:nvPr/>
        </p:nvCxnSpPr>
        <p:spPr>
          <a:xfrm flipV="1">
            <a:off x="4585628" y="4043143"/>
            <a:ext cx="1956728" cy="1772309"/>
          </a:xfrm>
          <a:prstGeom prst="straightConnector1">
            <a:avLst/>
          </a:prstGeom>
          <a:ln w="317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4" name="TextBox 4"/>
          <p:cNvSpPr txBox="1"/>
          <p:nvPr/>
        </p:nvSpPr>
        <p:spPr>
          <a:xfrm>
            <a:off x="6373601" y="73631"/>
            <a:ext cx="5540798" cy="11714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IMPROVEMENTS</a:t>
            </a:r>
          </a:p>
        </p:txBody>
      </p:sp>
      <p:sp>
        <p:nvSpPr>
          <p:cNvPr id="7" name="TextBox 2">
            <a:extLst>
              <a:ext uri="{FF2B5EF4-FFF2-40B4-BE49-F238E27FC236}">
                <a16:creationId xmlns:a16="http://schemas.microsoft.com/office/drawing/2014/main" id="{32BEE2B0-BC11-A85B-05BB-792790FD7CEE}"/>
              </a:ext>
            </a:extLst>
          </p:cNvPr>
          <p:cNvSpPr txBox="1"/>
          <p:nvPr/>
        </p:nvSpPr>
        <p:spPr>
          <a:xfrm>
            <a:off x="17259300" y="9584080"/>
            <a:ext cx="11049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22</a:t>
            </a:r>
          </a:p>
        </p:txBody>
      </p:sp>
      <p:sp>
        <p:nvSpPr>
          <p:cNvPr id="5" name="ZoneTexte 4">
            <a:extLst>
              <a:ext uri="{FF2B5EF4-FFF2-40B4-BE49-F238E27FC236}">
                <a16:creationId xmlns:a16="http://schemas.microsoft.com/office/drawing/2014/main" id="{3550F1C3-F2BE-11E2-0D2A-6436F14E1758}"/>
              </a:ext>
            </a:extLst>
          </p:cNvPr>
          <p:cNvSpPr txBox="1"/>
          <p:nvPr/>
        </p:nvSpPr>
        <p:spPr>
          <a:xfrm>
            <a:off x="5759191" y="1653281"/>
            <a:ext cx="7364142" cy="2554545"/>
          </a:xfrm>
          <a:prstGeom prst="rect">
            <a:avLst/>
          </a:prstGeom>
          <a:noFill/>
        </p:spPr>
        <p:txBody>
          <a:bodyPr wrap="square" lIns="91440" tIns="45720" rIns="91440" bIns="45720" rtlCol="0" anchor="t">
            <a:spAutoFit/>
          </a:bodyPr>
          <a:lstStyle/>
          <a:p>
            <a:r>
              <a:rPr lang="fr-FR" sz="3200" err="1">
                <a:latin typeface="Aptos"/>
              </a:rPr>
              <a:t>Advantages</a:t>
            </a:r>
            <a:r>
              <a:rPr lang="fr-FR" sz="3200">
                <a:latin typeface="Aptos"/>
              </a:rPr>
              <a:t> of </a:t>
            </a:r>
            <a:r>
              <a:rPr lang="fr-FR" sz="3200" err="1">
                <a:latin typeface="Aptos"/>
              </a:rPr>
              <a:t>using</a:t>
            </a:r>
            <a:r>
              <a:rPr lang="fr-FR" sz="3200">
                <a:latin typeface="Aptos"/>
              </a:rPr>
              <a:t> </a:t>
            </a:r>
            <a:r>
              <a:rPr lang="fr-FR" sz="3200" err="1">
                <a:latin typeface="Aptos"/>
              </a:rPr>
              <a:t>Resnet</a:t>
            </a:r>
            <a:r>
              <a:rPr lang="fr-FR" sz="3200">
                <a:latin typeface="Aptos"/>
              </a:rPr>
              <a:t>:</a:t>
            </a:r>
          </a:p>
          <a:p>
            <a:endParaRPr lang="fr-FR" sz="3200">
              <a:latin typeface="Aptos"/>
            </a:endParaRPr>
          </a:p>
          <a:p>
            <a:pPr marL="457200" indent="-457200">
              <a:buFont typeface="Calibri"/>
              <a:buChar char="-"/>
            </a:pPr>
            <a:r>
              <a:rPr lang="fr-FR" sz="3200" err="1">
                <a:ea typeface="+mn-lt"/>
                <a:cs typeface="+mn-lt"/>
              </a:rPr>
              <a:t>Increased</a:t>
            </a:r>
            <a:r>
              <a:rPr lang="fr-FR" sz="3200">
                <a:ea typeface="+mn-lt"/>
                <a:cs typeface="+mn-lt"/>
              </a:rPr>
              <a:t> </a:t>
            </a:r>
            <a:r>
              <a:rPr lang="fr-FR" sz="3200" err="1">
                <a:ea typeface="+mn-lt"/>
                <a:cs typeface="+mn-lt"/>
              </a:rPr>
              <a:t>depth</a:t>
            </a:r>
            <a:r>
              <a:rPr lang="fr-FR" sz="3200">
                <a:ea typeface="+mn-lt"/>
                <a:cs typeface="+mn-lt"/>
              </a:rPr>
              <a:t> </a:t>
            </a:r>
            <a:r>
              <a:rPr lang="fr-FR" sz="3200" err="1">
                <a:ea typeface="+mn-lt"/>
                <a:cs typeface="+mn-lt"/>
              </a:rPr>
              <a:t>without</a:t>
            </a:r>
            <a:r>
              <a:rPr lang="fr-FR" sz="3200">
                <a:ea typeface="+mn-lt"/>
                <a:cs typeface="+mn-lt"/>
              </a:rPr>
              <a:t> </a:t>
            </a:r>
            <a:r>
              <a:rPr lang="fr-FR" sz="3200" err="1">
                <a:ea typeface="+mn-lt"/>
                <a:cs typeface="+mn-lt"/>
              </a:rPr>
              <a:t>degradation</a:t>
            </a:r>
            <a:endParaRPr lang="fr-FR" sz="3200" err="1">
              <a:latin typeface="Aptos"/>
            </a:endParaRPr>
          </a:p>
          <a:p>
            <a:pPr marL="457200" indent="-457200">
              <a:buFont typeface="Calibri"/>
              <a:buChar char="-"/>
            </a:pPr>
            <a:r>
              <a:rPr lang="fr-FR" sz="3200" err="1">
                <a:ea typeface="+mn-lt"/>
                <a:cs typeface="+mn-lt"/>
              </a:rPr>
              <a:t>Avoids</a:t>
            </a:r>
            <a:r>
              <a:rPr lang="fr-FR" sz="3200">
                <a:ea typeface="+mn-lt"/>
                <a:cs typeface="+mn-lt"/>
              </a:rPr>
              <a:t> the </a:t>
            </a:r>
            <a:r>
              <a:rPr lang="fr-FR" sz="3200" err="1">
                <a:ea typeface="+mn-lt"/>
                <a:cs typeface="+mn-lt"/>
              </a:rPr>
              <a:t>problem</a:t>
            </a:r>
            <a:r>
              <a:rPr lang="fr-FR" sz="3200">
                <a:ea typeface="+mn-lt"/>
                <a:cs typeface="+mn-lt"/>
              </a:rPr>
              <a:t> of </a:t>
            </a:r>
            <a:r>
              <a:rPr lang="fr-FR" sz="3200" err="1">
                <a:ea typeface="+mn-lt"/>
                <a:cs typeface="+mn-lt"/>
              </a:rPr>
              <a:t>evanescent</a:t>
            </a:r>
            <a:r>
              <a:rPr lang="fr-FR" sz="3200">
                <a:ea typeface="+mn-lt"/>
                <a:cs typeface="+mn-lt"/>
              </a:rPr>
              <a:t> gradients</a:t>
            </a:r>
            <a:endParaRPr lang="fr-FR" sz="3200">
              <a:latin typeface="Calibri"/>
              <a:ea typeface="Calibri"/>
              <a:cs typeface="Calibri"/>
            </a:endParaRPr>
          </a:p>
        </p:txBody>
      </p:sp>
      <p:pic>
        <p:nvPicPr>
          <p:cNvPr id="6" name="Image 5" descr="Une image contenant texte, capture d’écran, Police, diagramme&#10;&#10;Description générée automatiquement">
            <a:extLst>
              <a:ext uri="{FF2B5EF4-FFF2-40B4-BE49-F238E27FC236}">
                <a16:creationId xmlns:a16="http://schemas.microsoft.com/office/drawing/2014/main" id="{F8B4C279-EC24-EC66-B7F6-526E838F55A6}"/>
              </a:ext>
            </a:extLst>
          </p:cNvPr>
          <p:cNvPicPr>
            <a:picLocks noChangeAspect="1"/>
          </p:cNvPicPr>
          <p:nvPr/>
        </p:nvPicPr>
        <p:blipFill>
          <a:blip r:embed="rId3"/>
          <a:stretch>
            <a:fillRect/>
          </a:stretch>
        </p:blipFill>
        <p:spPr>
          <a:xfrm>
            <a:off x="5680315" y="5145387"/>
            <a:ext cx="7531219" cy="33173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7" name="TextBox 2">
            <a:extLst>
              <a:ext uri="{FF2B5EF4-FFF2-40B4-BE49-F238E27FC236}">
                <a16:creationId xmlns:a16="http://schemas.microsoft.com/office/drawing/2014/main" id="{32BEE2B0-BC11-A85B-05BB-792790FD7CEE}"/>
              </a:ext>
            </a:extLst>
          </p:cNvPr>
          <p:cNvSpPr txBox="1"/>
          <p:nvPr/>
        </p:nvSpPr>
        <p:spPr>
          <a:xfrm>
            <a:off x="17259300" y="9584080"/>
            <a:ext cx="11049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23</a:t>
            </a:r>
          </a:p>
        </p:txBody>
      </p:sp>
      <p:sp>
        <p:nvSpPr>
          <p:cNvPr id="5" name="TextBox 4">
            <a:extLst>
              <a:ext uri="{FF2B5EF4-FFF2-40B4-BE49-F238E27FC236}">
                <a16:creationId xmlns:a16="http://schemas.microsoft.com/office/drawing/2014/main" id="{0A03A5FC-52BF-A969-F50A-C6B1BEB7F445}"/>
              </a:ext>
            </a:extLst>
          </p:cNvPr>
          <p:cNvSpPr txBox="1"/>
          <p:nvPr/>
        </p:nvSpPr>
        <p:spPr>
          <a:xfrm>
            <a:off x="4562054" y="141891"/>
            <a:ext cx="5540798" cy="11714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IMPROVEMENTS</a:t>
            </a:r>
          </a:p>
        </p:txBody>
      </p:sp>
      <p:sp>
        <p:nvSpPr>
          <p:cNvPr id="4" name="ZoneTexte 3">
            <a:extLst>
              <a:ext uri="{FF2B5EF4-FFF2-40B4-BE49-F238E27FC236}">
                <a16:creationId xmlns:a16="http://schemas.microsoft.com/office/drawing/2014/main" id="{D9CFA62C-E8F2-EEF0-0B2F-795648AD601C}"/>
              </a:ext>
            </a:extLst>
          </p:cNvPr>
          <p:cNvSpPr txBox="1"/>
          <p:nvPr/>
        </p:nvSpPr>
        <p:spPr>
          <a:xfrm>
            <a:off x="818088" y="1019764"/>
            <a:ext cx="4870132" cy="584775"/>
          </a:xfrm>
          <a:prstGeom prst="rect">
            <a:avLst/>
          </a:prstGeom>
          <a:noFill/>
        </p:spPr>
        <p:txBody>
          <a:bodyPr wrap="square" lIns="91440" tIns="45720" rIns="91440" bIns="45720" rtlCol="0" anchor="t">
            <a:spAutoFit/>
          </a:bodyPr>
          <a:lstStyle/>
          <a:p>
            <a:r>
              <a:rPr lang="fr-FR" sz="3200">
                <a:latin typeface="Aptos"/>
              </a:rPr>
              <a:t>Resnet9</a:t>
            </a:r>
            <a:endParaRPr lang="fr-FR"/>
          </a:p>
        </p:txBody>
      </p:sp>
      <p:pic>
        <p:nvPicPr>
          <p:cNvPr id="8" name="Image 7" descr="Une image contenant texte, menu, capture d’écran, nombre&#10;&#10;Description générée automatiquement">
            <a:extLst>
              <a:ext uri="{FF2B5EF4-FFF2-40B4-BE49-F238E27FC236}">
                <a16:creationId xmlns:a16="http://schemas.microsoft.com/office/drawing/2014/main" id="{0AC3D11B-541E-F3F3-D200-B214FD131F66}"/>
              </a:ext>
            </a:extLst>
          </p:cNvPr>
          <p:cNvPicPr>
            <a:picLocks noChangeAspect="1"/>
          </p:cNvPicPr>
          <p:nvPr/>
        </p:nvPicPr>
        <p:blipFill>
          <a:blip r:embed="rId3"/>
          <a:stretch>
            <a:fillRect/>
          </a:stretch>
        </p:blipFill>
        <p:spPr>
          <a:xfrm>
            <a:off x="10930304" y="888389"/>
            <a:ext cx="6113584" cy="8407644"/>
          </a:xfrm>
          <a:prstGeom prst="rect">
            <a:avLst/>
          </a:prstGeom>
        </p:spPr>
      </p:pic>
      <p:sp>
        <p:nvSpPr>
          <p:cNvPr id="14" name="Accolade ouvrante 13">
            <a:extLst>
              <a:ext uri="{FF2B5EF4-FFF2-40B4-BE49-F238E27FC236}">
                <a16:creationId xmlns:a16="http://schemas.microsoft.com/office/drawing/2014/main" id="{5B7D3C99-4AF5-58B8-AF86-65CE95D69AE2}"/>
              </a:ext>
            </a:extLst>
          </p:cNvPr>
          <p:cNvSpPr/>
          <p:nvPr/>
        </p:nvSpPr>
        <p:spPr>
          <a:xfrm>
            <a:off x="10748945" y="1583894"/>
            <a:ext cx="170823" cy="5875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6F7BA104-A802-146F-BDCA-4A55402C3FBD}"/>
              </a:ext>
            </a:extLst>
          </p:cNvPr>
          <p:cNvSpPr txBox="1"/>
          <p:nvPr/>
        </p:nvSpPr>
        <p:spPr>
          <a:xfrm>
            <a:off x="8432569" y="1673737"/>
            <a:ext cx="2311873" cy="400110"/>
          </a:xfrm>
          <a:prstGeom prst="rect">
            <a:avLst/>
          </a:prstGeom>
          <a:noFill/>
        </p:spPr>
        <p:txBody>
          <a:bodyPr wrap="square" rtlCol="0">
            <a:spAutoFit/>
          </a:bodyPr>
          <a:lstStyle/>
          <a:p>
            <a:r>
              <a:rPr lang="fr-FR" sz="2000">
                <a:latin typeface="Aptos" panose="020B0004020202020204" pitchFamily="34" charset="0"/>
              </a:rPr>
              <a:t>Convolution block</a:t>
            </a:r>
          </a:p>
        </p:txBody>
      </p:sp>
      <p:sp>
        <p:nvSpPr>
          <p:cNvPr id="17" name="Accolade ouvrante 16">
            <a:extLst>
              <a:ext uri="{FF2B5EF4-FFF2-40B4-BE49-F238E27FC236}">
                <a16:creationId xmlns:a16="http://schemas.microsoft.com/office/drawing/2014/main" id="{0A5C72C4-0401-62B3-93D3-5CFDA583D075}"/>
              </a:ext>
            </a:extLst>
          </p:cNvPr>
          <p:cNvSpPr/>
          <p:nvPr/>
        </p:nvSpPr>
        <p:spPr>
          <a:xfrm>
            <a:off x="10763598" y="2331240"/>
            <a:ext cx="170823" cy="5875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a:extLst>
              <a:ext uri="{FF2B5EF4-FFF2-40B4-BE49-F238E27FC236}">
                <a16:creationId xmlns:a16="http://schemas.microsoft.com/office/drawing/2014/main" id="{151BCD5D-510A-B8F5-5E06-A2CB2DBF6DA6}"/>
              </a:ext>
            </a:extLst>
          </p:cNvPr>
          <p:cNvSpPr txBox="1"/>
          <p:nvPr/>
        </p:nvSpPr>
        <p:spPr>
          <a:xfrm>
            <a:off x="8447222" y="2421083"/>
            <a:ext cx="2311873" cy="400110"/>
          </a:xfrm>
          <a:prstGeom prst="rect">
            <a:avLst/>
          </a:prstGeom>
          <a:noFill/>
        </p:spPr>
        <p:txBody>
          <a:bodyPr wrap="square" rtlCol="0">
            <a:spAutoFit/>
          </a:bodyPr>
          <a:lstStyle/>
          <a:p>
            <a:r>
              <a:rPr lang="fr-FR" sz="2000">
                <a:latin typeface="Aptos" panose="020B0004020202020204" pitchFamily="34" charset="0"/>
              </a:rPr>
              <a:t>Convolution block</a:t>
            </a:r>
          </a:p>
        </p:txBody>
      </p:sp>
      <p:sp>
        <p:nvSpPr>
          <p:cNvPr id="20" name="Accolade ouvrante 19">
            <a:extLst>
              <a:ext uri="{FF2B5EF4-FFF2-40B4-BE49-F238E27FC236}">
                <a16:creationId xmlns:a16="http://schemas.microsoft.com/office/drawing/2014/main" id="{18858D81-E792-4E3D-994B-3DBC1BC43ACC}"/>
              </a:ext>
            </a:extLst>
          </p:cNvPr>
          <p:cNvSpPr/>
          <p:nvPr/>
        </p:nvSpPr>
        <p:spPr>
          <a:xfrm>
            <a:off x="10763598" y="3444932"/>
            <a:ext cx="170823" cy="5875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ZoneTexte 20">
            <a:extLst>
              <a:ext uri="{FF2B5EF4-FFF2-40B4-BE49-F238E27FC236}">
                <a16:creationId xmlns:a16="http://schemas.microsoft.com/office/drawing/2014/main" id="{7B8D0EAF-1A21-F389-C773-02B60621BD9F}"/>
              </a:ext>
            </a:extLst>
          </p:cNvPr>
          <p:cNvSpPr txBox="1"/>
          <p:nvPr/>
        </p:nvSpPr>
        <p:spPr>
          <a:xfrm>
            <a:off x="8930798" y="3534775"/>
            <a:ext cx="2311873" cy="400110"/>
          </a:xfrm>
          <a:prstGeom prst="rect">
            <a:avLst/>
          </a:prstGeom>
          <a:noFill/>
        </p:spPr>
        <p:txBody>
          <a:bodyPr wrap="square" lIns="91440" tIns="45720" rIns="91440" bIns="45720" rtlCol="0" anchor="t">
            <a:spAutoFit/>
          </a:bodyPr>
          <a:lstStyle/>
          <a:p>
            <a:r>
              <a:rPr lang="fr-FR" sz="2000" err="1">
                <a:latin typeface="Aptos"/>
              </a:rPr>
              <a:t>Residual</a:t>
            </a:r>
            <a:r>
              <a:rPr lang="fr-FR" sz="2000">
                <a:latin typeface="Aptos"/>
              </a:rPr>
              <a:t> block</a:t>
            </a:r>
            <a:endParaRPr lang="fr-FR"/>
          </a:p>
        </p:txBody>
      </p:sp>
      <p:pic>
        <p:nvPicPr>
          <p:cNvPr id="22" name="Image 21" descr="Une image contenant texte, diagramme, capture d’écran&#10;&#10;Description générée automatiquement">
            <a:extLst>
              <a:ext uri="{FF2B5EF4-FFF2-40B4-BE49-F238E27FC236}">
                <a16:creationId xmlns:a16="http://schemas.microsoft.com/office/drawing/2014/main" id="{1DCA20E8-7B66-0E96-AD75-A5ED29762A6D}"/>
              </a:ext>
            </a:extLst>
          </p:cNvPr>
          <p:cNvPicPr>
            <a:picLocks noChangeAspect="1"/>
          </p:cNvPicPr>
          <p:nvPr/>
        </p:nvPicPr>
        <p:blipFill>
          <a:blip r:embed="rId4"/>
          <a:stretch>
            <a:fillRect/>
          </a:stretch>
        </p:blipFill>
        <p:spPr>
          <a:xfrm>
            <a:off x="616195" y="4291379"/>
            <a:ext cx="9845919" cy="4825511"/>
          </a:xfrm>
          <a:prstGeom prst="rect">
            <a:avLst/>
          </a:prstGeom>
        </p:spPr>
      </p:pic>
    </p:spTree>
    <p:extLst>
      <p:ext uri="{BB962C8B-B14F-4D97-AF65-F5344CB8AC3E}">
        <p14:creationId xmlns:p14="http://schemas.microsoft.com/office/powerpoint/2010/main" val="3404764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7" name="TextBox 2">
            <a:extLst>
              <a:ext uri="{FF2B5EF4-FFF2-40B4-BE49-F238E27FC236}">
                <a16:creationId xmlns:a16="http://schemas.microsoft.com/office/drawing/2014/main" id="{32BEE2B0-BC11-A85B-05BB-792790FD7CEE}"/>
              </a:ext>
            </a:extLst>
          </p:cNvPr>
          <p:cNvSpPr txBox="1"/>
          <p:nvPr/>
        </p:nvSpPr>
        <p:spPr>
          <a:xfrm>
            <a:off x="17259300" y="9584080"/>
            <a:ext cx="11049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24</a:t>
            </a:r>
          </a:p>
        </p:txBody>
      </p:sp>
      <p:sp>
        <p:nvSpPr>
          <p:cNvPr id="5" name="TextBox 4">
            <a:extLst>
              <a:ext uri="{FF2B5EF4-FFF2-40B4-BE49-F238E27FC236}">
                <a16:creationId xmlns:a16="http://schemas.microsoft.com/office/drawing/2014/main" id="{0A03A5FC-52BF-A969-F50A-C6B1BEB7F445}"/>
              </a:ext>
            </a:extLst>
          </p:cNvPr>
          <p:cNvSpPr txBox="1"/>
          <p:nvPr/>
        </p:nvSpPr>
        <p:spPr>
          <a:xfrm>
            <a:off x="6373601" y="34061"/>
            <a:ext cx="5540798" cy="11714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IMPROVEMENTS</a:t>
            </a:r>
          </a:p>
        </p:txBody>
      </p:sp>
      <p:pic>
        <p:nvPicPr>
          <p:cNvPr id="9" name="Image 8" descr="Une image contenant texte, Tracé, diagramme, ligne&#10;&#10;Description générée automatiquement">
            <a:extLst>
              <a:ext uri="{FF2B5EF4-FFF2-40B4-BE49-F238E27FC236}">
                <a16:creationId xmlns:a16="http://schemas.microsoft.com/office/drawing/2014/main" id="{8E84AA26-1D89-7F0D-B6F6-F36398F0A81D}"/>
              </a:ext>
            </a:extLst>
          </p:cNvPr>
          <p:cNvPicPr>
            <a:picLocks noChangeAspect="1"/>
          </p:cNvPicPr>
          <p:nvPr/>
        </p:nvPicPr>
        <p:blipFill>
          <a:blip r:embed="rId3"/>
          <a:stretch>
            <a:fillRect/>
          </a:stretch>
        </p:blipFill>
        <p:spPr>
          <a:xfrm>
            <a:off x="4497631" y="2741368"/>
            <a:ext cx="9292736" cy="5111994"/>
          </a:xfrm>
          <a:prstGeom prst="rect">
            <a:avLst/>
          </a:prstGeom>
        </p:spPr>
      </p:pic>
    </p:spTree>
    <p:extLst>
      <p:ext uri="{BB962C8B-B14F-4D97-AF65-F5344CB8AC3E}">
        <p14:creationId xmlns:p14="http://schemas.microsoft.com/office/powerpoint/2010/main" val="428887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7" name="TextBox 2">
            <a:extLst>
              <a:ext uri="{FF2B5EF4-FFF2-40B4-BE49-F238E27FC236}">
                <a16:creationId xmlns:a16="http://schemas.microsoft.com/office/drawing/2014/main" id="{32BEE2B0-BC11-A85B-05BB-792790FD7CEE}"/>
              </a:ext>
            </a:extLst>
          </p:cNvPr>
          <p:cNvSpPr txBox="1"/>
          <p:nvPr/>
        </p:nvSpPr>
        <p:spPr>
          <a:xfrm>
            <a:off x="17259300" y="9584080"/>
            <a:ext cx="11049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25</a:t>
            </a:r>
          </a:p>
        </p:txBody>
      </p:sp>
      <p:sp>
        <p:nvSpPr>
          <p:cNvPr id="5" name="TextBox 4">
            <a:extLst>
              <a:ext uri="{FF2B5EF4-FFF2-40B4-BE49-F238E27FC236}">
                <a16:creationId xmlns:a16="http://schemas.microsoft.com/office/drawing/2014/main" id="{07F21FCC-82C1-8290-02A4-D8A4642FAEE5}"/>
              </a:ext>
            </a:extLst>
          </p:cNvPr>
          <p:cNvSpPr txBox="1"/>
          <p:nvPr/>
        </p:nvSpPr>
        <p:spPr>
          <a:xfrm>
            <a:off x="6373601" y="34061"/>
            <a:ext cx="5540798" cy="11714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IMPROVEMENTS</a:t>
            </a:r>
          </a:p>
        </p:txBody>
      </p:sp>
      <p:sp>
        <p:nvSpPr>
          <p:cNvPr id="4" name="ZoneTexte 3">
            <a:extLst>
              <a:ext uri="{FF2B5EF4-FFF2-40B4-BE49-F238E27FC236}">
                <a16:creationId xmlns:a16="http://schemas.microsoft.com/office/drawing/2014/main" id="{E1DAFE3E-7BF9-7546-2CCD-2889CA35D1CA}"/>
              </a:ext>
            </a:extLst>
          </p:cNvPr>
          <p:cNvSpPr txBox="1"/>
          <p:nvPr/>
        </p:nvSpPr>
        <p:spPr>
          <a:xfrm>
            <a:off x="2502034" y="1577300"/>
            <a:ext cx="13923299" cy="584775"/>
          </a:xfrm>
          <a:prstGeom prst="rect">
            <a:avLst/>
          </a:prstGeom>
          <a:noFill/>
        </p:spPr>
        <p:txBody>
          <a:bodyPr wrap="square" lIns="91440" tIns="45720" rIns="91440" bIns="45720" rtlCol="0" anchor="t">
            <a:spAutoFit/>
          </a:bodyPr>
          <a:lstStyle/>
          <a:p>
            <a:r>
              <a:rPr lang="fr-FR" sz="3200" err="1">
                <a:latin typeface="Aptos"/>
              </a:rPr>
              <a:t>Finally</a:t>
            </a:r>
            <a:r>
              <a:rPr lang="fr-FR" sz="3200">
                <a:latin typeface="Aptos"/>
              </a:rPr>
              <a:t>, </a:t>
            </a:r>
            <a:r>
              <a:rPr lang="fr-FR" sz="3200" err="1">
                <a:latin typeface="Aptos"/>
              </a:rPr>
              <a:t>using</a:t>
            </a:r>
            <a:r>
              <a:rPr lang="fr-FR" sz="3200">
                <a:latin typeface="Aptos"/>
              </a:rPr>
              <a:t> ResNet, </a:t>
            </a:r>
            <a:r>
              <a:rPr lang="fr-FR" sz="3200" err="1">
                <a:latin typeface="Aptos"/>
              </a:rPr>
              <a:t>here</a:t>
            </a:r>
            <a:r>
              <a:rPr lang="fr-FR" sz="3200">
                <a:latin typeface="Aptos"/>
              </a:rPr>
              <a:t> are </a:t>
            </a:r>
            <a:r>
              <a:rPr lang="fr-FR" sz="3200" err="1">
                <a:latin typeface="Aptos"/>
              </a:rPr>
              <a:t>our</a:t>
            </a:r>
            <a:r>
              <a:rPr lang="fr-FR" sz="3200">
                <a:latin typeface="Aptos"/>
              </a:rPr>
              <a:t> new </a:t>
            </a:r>
            <a:r>
              <a:rPr lang="fr-FR" sz="3200" err="1">
                <a:latin typeface="Aptos"/>
              </a:rPr>
              <a:t>results</a:t>
            </a:r>
            <a:r>
              <a:rPr lang="fr-FR" sz="3200">
                <a:latin typeface="Aptos"/>
              </a:rPr>
              <a:t> :</a:t>
            </a:r>
          </a:p>
        </p:txBody>
      </p:sp>
      <p:pic>
        <p:nvPicPr>
          <p:cNvPr id="9" name="Image 8">
            <a:extLst>
              <a:ext uri="{FF2B5EF4-FFF2-40B4-BE49-F238E27FC236}">
                <a16:creationId xmlns:a16="http://schemas.microsoft.com/office/drawing/2014/main" id="{C7216F65-D522-7640-3461-B778408AB6AE}"/>
              </a:ext>
            </a:extLst>
          </p:cNvPr>
          <p:cNvPicPr>
            <a:picLocks noChangeAspect="1"/>
          </p:cNvPicPr>
          <p:nvPr/>
        </p:nvPicPr>
        <p:blipFill>
          <a:blip r:embed="rId2"/>
          <a:stretch>
            <a:fillRect/>
          </a:stretch>
        </p:blipFill>
        <p:spPr>
          <a:xfrm>
            <a:off x="3206370" y="2938520"/>
            <a:ext cx="5449060" cy="4334480"/>
          </a:xfrm>
          <a:prstGeom prst="rect">
            <a:avLst/>
          </a:prstGeom>
        </p:spPr>
      </p:pic>
      <p:grpSp>
        <p:nvGrpSpPr>
          <p:cNvPr id="10" name="Groupe 9">
            <a:extLst>
              <a:ext uri="{FF2B5EF4-FFF2-40B4-BE49-F238E27FC236}">
                <a16:creationId xmlns:a16="http://schemas.microsoft.com/office/drawing/2014/main" id="{07067F59-9FFF-4F76-90B0-7BDE4921B174}"/>
              </a:ext>
            </a:extLst>
          </p:cNvPr>
          <p:cNvGrpSpPr/>
          <p:nvPr/>
        </p:nvGrpSpPr>
        <p:grpSpPr>
          <a:xfrm>
            <a:off x="5719884" y="7491350"/>
            <a:ext cx="211016" cy="869338"/>
            <a:chOff x="5989164" y="6995972"/>
            <a:chExt cx="211016" cy="869338"/>
          </a:xfrm>
        </p:grpSpPr>
        <p:sp>
          <p:nvSpPr>
            <p:cNvPr id="11" name="Ellipse 10">
              <a:extLst>
                <a:ext uri="{FF2B5EF4-FFF2-40B4-BE49-F238E27FC236}">
                  <a16:creationId xmlns:a16="http://schemas.microsoft.com/office/drawing/2014/main" id="{AB3EAC15-E7AB-5CBE-53B1-A86594DE1CE7}"/>
                </a:ext>
              </a:extLst>
            </p:cNvPr>
            <p:cNvSpPr/>
            <p:nvPr/>
          </p:nvSpPr>
          <p:spPr>
            <a:xfrm>
              <a:off x="5989165" y="6995972"/>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240673BD-7B74-3453-869F-4610AB6C858D}"/>
                </a:ext>
              </a:extLst>
            </p:cNvPr>
            <p:cNvSpPr/>
            <p:nvPr/>
          </p:nvSpPr>
          <p:spPr>
            <a:xfrm>
              <a:off x="5989165" y="7329346"/>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46006A0B-116C-9CE2-BB7B-5ABEBAB06FCD}"/>
                </a:ext>
              </a:extLst>
            </p:cNvPr>
            <p:cNvSpPr/>
            <p:nvPr/>
          </p:nvSpPr>
          <p:spPr>
            <a:xfrm>
              <a:off x="5989164" y="7662720"/>
              <a:ext cx="211015" cy="20259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Freeform 8">
            <a:extLst>
              <a:ext uri="{FF2B5EF4-FFF2-40B4-BE49-F238E27FC236}">
                <a16:creationId xmlns:a16="http://schemas.microsoft.com/office/drawing/2014/main" id="{0B250B04-657A-E516-DB09-6A7153BAD4AC}"/>
              </a:ext>
            </a:extLst>
          </p:cNvPr>
          <p:cNvSpPr/>
          <p:nvPr/>
        </p:nvSpPr>
        <p:spPr>
          <a:xfrm>
            <a:off x="8770559" y="2958574"/>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15" name="Freeform 8">
            <a:extLst>
              <a:ext uri="{FF2B5EF4-FFF2-40B4-BE49-F238E27FC236}">
                <a16:creationId xmlns:a16="http://schemas.microsoft.com/office/drawing/2014/main" id="{C278CFE1-3191-62DF-81BF-50068687DAD5}"/>
              </a:ext>
            </a:extLst>
          </p:cNvPr>
          <p:cNvSpPr/>
          <p:nvPr/>
        </p:nvSpPr>
        <p:spPr>
          <a:xfrm>
            <a:off x="8770556" y="3174333"/>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16" name="Freeform 8">
            <a:extLst>
              <a:ext uri="{FF2B5EF4-FFF2-40B4-BE49-F238E27FC236}">
                <a16:creationId xmlns:a16="http://schemas.microsoft.com/office/drawing/2014/main" id="{8D7D7F6D-3B75-F252-5AD1-BDFB637FB46B}"/>
              </a:ext>
            </a:extLst>
          </p:cNvPr>
          <p:cNvSpPr/>
          <p:nvPr/>
        </p:nvSpPr>
        <p:spPr>
          <a:xfrm>
            <a:off x="8770557" y="3425486"/>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17" name="Freeform 8">
            <a:extLst>
              <a:ext uri="{FF2B5EF4-FFF2-40B4-BE49-F238E27FC236}">
                <a16:creationId xmlns:a16="http://schemas.microsoft.com/office/drawing/2014/main" id="{90996F03-2371-D5B7-A7ED-77FA50686A33}"/>
              </a:ext>
            </a:extLst>
          </p:cNvPr>
          <p:cNvSpPr/>
          <p:nvPr/>
        </p:nvSpPr>
        <p:spPr>
          <a:xfrm>
            <a:off x="8770557" y="3650703"/>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18" name="Freeform 8">
            <a:extLst>
              <a:ext uri="{FF2B5EF4-FFF2-40B4-BE49-F238E27FC236}">
                <a16:creationId xmlns:a16="http://schemas.microsoft.com/office/drawing/2014/main" id="{97A12C08-5FAB-BCD2-7EA1-BB69F825D7C7}"/>
              </a:ext>
            </a:extLst>
          </p:cNvPr>
          <p:cNvSpPr/>
          <p:nvPr/>
        </p:nvSpPr>
        <p:spPr>
          <a:xfrm>
            <a:off x="8776146" y="3856186"/>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19" name="Freeform 8">
            <a:extLst>
              <a:ext uri="{FF2B5EF4-FFF2-40B4-BE49-F238E27FC236}">
                <a16:creationId xmlns:a16="http://schemas.microsoft.com/office/drawing/2014/main" id="{328FC3C8-4595-680E-651E-8F5CEF594F25}"/>
              </a:ext>
            </a:extLst>
          </p:cNvPr>
          <p:cNvSpPr/>
          <p:nvPr/>
        </p:nvSpPr>
        <p:spPr>
          <a:xfrm>
            <a:off x="8776145" y="4101138"/>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0" name="Freeform 8">
            <a:extLst>
              <a:ext uri="{FF2B5EF4-FFF2-40B4-BE49-F238E27FC236}">
                <a16:creationId xmlns:a16="http://schemas.microsoft.com/office/drawing/2014/main" id="{B782B7EA-8261-B79C-F395-23EB096399EA}"/>
              </a:ext>
            </a:extLst>
          </p:cNvPr>
          <p:cNvSpPr/>
          <p:nvPr/>
        </p:nvSpPr>
        <p:spPr>
          <a:xfrm>
            <a:off x="8776144" y="4346090"/>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1" name="Freeform 8">
            <a:extLst>
              <a:ext uri="{FF2B5EF4-FFF2-40B4-BE49-F238E27FC236}">
                <a16:creationId xmlns:a16="http://schemas.microsoft.com/office/drawing/2014/main" id="{A3F9039D-5FF0-68F1-3963-9F54A2CAFA90}"/>
              </a:ext>
            </a:extLst>
          </p:cNvPr>
          <p:cNvSpPr/>
          <p:nvPr/>
        </p:nvSpPr>
        <p:spPr>
          <a:xfrm>
            <a:off x="8776144" y="4547740"/>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2" name="Freeform 8">
            <a:extLst>
              <a:ext uri="{FF2B5EF4-FFF2-40B4-BE49-F238E27FC236}">
                <a16:creationId xmlns:a16="http://schemas.microsoft.com/office/drawing/2014/main" id="{BC2D1CF2-0A32-E6E4-0208-A92A5252E9A3}"/>
              </a:ext>
            </a:extLst>
          </p:cNvPr>
          <p:cNvSpPr/>
          <p:nvPr/>
        </p:nvSpPr>
        <p:spPr>
          <a:xfrm>
            <a:off x="8764971" y="4776215"/>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3" name="Freeform 8">
            <a:extLst>
              <a:ext uri="{FF2B5EF4-FFF2-40B4-BE49-F238E27FC236}">
                <a16:creationId xmlns:a16="http://schemas.microsoft.com/office/drawing/2014/main" id="{B8105B27-D54B-7DE3-A1B7-27B7E714965E}"/>
              </a:ext>
            </a:extLst>
          </p:cNvPr>
          <p:cNvSpPr/>
          <p:nvPr/>
        </p:nvSpPr>
        <p:spPr>
          <a:xfrm>
            <a:off x="8764968" y="4991974"/>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4" name="Freeform 8">
            <a:extLst>
              <a:ext uri="{FF2B5EF4-FFF2-40B4-BE49-F238E27FC236}">
                <a16:creationId xmlns:a16="http://schemas.microsoft.com/office/drawing/2014/main" id="{92DFF75F-585C-29CE-5AD1-15A83FCAC3A2}"/>
              </a:ext>
            </a:extLst>
          </p:cNvPr>
          <p:cNvSpPr/>
          <p:nvPr/>
        </p:nvSpPr>
        <p:spPr>
          <a:xfrm>
            <a:off x="8764969" y="5243127"/>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5" name="Freeform 8">
            <a:extLst>
              <a:ext uri="{FF2B5EF4-FFF2-40B4-BE49-F238E27FC236}">
                <a16:creationId xmlns:a16="http://schemas.microsoft.com/office/drawing/2014/main" id="{2B328F76-C8CD-244E-B118-406B358D30EC}"/>
              </a:ext>
            </a:extLst>
          </p:cNvPr>
          <p:cNvSpPr/>
          <p:nvPr/>
        </p:nvSpPr>
        <p:spPr>
          <a:xfrm>
            <a:off x="8764969" y="5468344"/>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6" name="Freeform 8">
            <a:extLst>
              <a:ext uri="{FF2B5EF4-FFF2-40B4-BE49-F238E27FC236}">
                <a16:creationId xmlns:a16="http://schemas.microsoft.com/office/drawing/2014/main" id="{5B33F6F2-1CEE-DDAB-4A1B-3BE8E0BBEA9F}"/>
              </a:ext>
            </a:extLst>
          </p:cNvPr>
          <p:cNvSpPr/>
          <p:nvPr/>
        </p:nvSpPr>
        <p:spPr>
          <a:xfrm>
            <a:off x="8770558" y="5673827"/>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7" name="Freeform 8">
            <a:extLst>
              <a:ext uri="{FF2B5EF4-FFF2-40B4-BE49-F238E27FC236}">
                <a16:creationId xmlns:a16="http://schemas.microsoft.com/office/drawing/2014/main" id="{FEEEA99F-627B-7EBD-A109-05D5311E3631}"/>
              </a:ext>
            </a:extLst>
          </p:cNvPr>
          <p:cNvSpPr/>
          <p:nvPr/>
        </p:nvSpPr>
        <p:spPr>
          <a:xfrm>
            <a:off x="8775979" y="5870627"/>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8" name="Freeform 8">
            <a:extLst>
              <a:ext uri="{FF2B5EF4-FFF2-40B4-BE49-F238E27FC236}">
                <a16:creationId xmlns:a16="http://schemas.microsoft.com/office/drawing/2014/main" id="{1A0CFFB5-3D76-A8AB-2F43-EF910E89B1E8}"/>
              </a:ext>
            </a:extLst>
          </p:cNvPr>
          <p:cNvSpPr/>
          <p:nvPr/>
        </p:nvSpPr>
        <p:spPr>
          <a:xfrm>
            <a:off x="8775979" y="6091811"/>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29" name="Freeform 8">
            <a:extLst>
              <a:ext uri="{FF2B5EF4-FFF2-40B4-BE49-F238E27FC236}">
                <a16:creationId xmlns:a16="http://schemas.microsoft.com/office/drawing/2014/main" id="{10FE5711-95B8-4C07-7BA7-C6E140C58710}"/>
              </a:ext>
            </a:extLst>
          </p:cNvPr>
          <p:cNvSpPr/>
          <p:nvPr/>
        </p:nvSpPr>
        <p:spPr>
          <a:xfrm>
            <a:off x="8776143" y="6349897"/>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0" name="Freeform 8">
            <a:extLst>
              <a:ext uri="{FF2B5EF4-FFF2-40B4-BE49-F238E27FC236}">
                <a16:creationId xmlns:a16="http://schemas.microsoft.com/office/drawing/2014/main" id="{E5CB1971-C1F2-D69E-EAEC-9930B67A4547}"/>
              </a:ext>
            </a:extLst>
          </p:cNvPr>
          <p:cNvSpPr/>
          <p:nvPr/>
        </p:nvSpPr>
        <p:spPr>
          <a:xfrm>
            <a:off x="8778451" y="6574862"/>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1" name="Freeform 8">
            <a:extLst>
              <a:ext uri="{FF2B5EF4-FFF2-40B4-BE49-F238E27FC236}">
                <a16:creationId xmlns:a16="http://schemas.microsoft.com/office/drawing/2014/main" id="{EBEA6E57-3109-2D96-AFB1-94AEEFABF11B}"/>
              </a:ext>
            </a:extLst>
          </p:cNvPr>
          <p:cNvSpPr/>
          <p:nvPr/>
        </p:nvSpPr>
        <p:spPr>
          <a:xfrm>
            <a:off x="8764968" y="6785839"/>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2" name="Freeform 8">
            <a:extLst>
              <a:ext uri="{FF2B5EF4-FFF2-40B4-BE49-F238E27FC236}">
                <a16:creationId xmlns:a16="http://schemas.microsoft.com/office/drawing/2014/main" id="{7CE4AE75-1138-BC8D-12EB-2DE430B8815F}"/>
              </a:ext>
            </a:extLst>
          </p:cNvPr>
          <p:cNvSpPr/>
          <p:nvPr/>
        </p:nvSpPr>
        <p:spPr>
          <a:xfrm>
            <a:off x="8775979" y="7020484"/>
            <a:ext cx="163891" cy="202225"/>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3" name="Flèche : droite 32">
            <a:extLst>
              <a:ext uri="{FF2B5EF4-FFF2-40B4-BE49-F238E27FC236}">
                <a16:creationId xmlns:a16="http://schemas.microsoft.com/office/drawing/2014/main" id="{69D7A684-D552-64E5-F28D-2830D5525450}"/>
              </a:ext>
            </a:extLst>
          </p:cNvPr>
          <p:cNvSpPr/>
          <p:nvPr/>
        </p:nvSpPr>
        <p:spPr>
          <a:xfrm>
            <a:off x="9773332" y="4797137"/>
            <a:ext cx="2538483" cy="1133475"/>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reeform 8">
            <a:extLst>
              <a:ext uri="{FF2B5EF4-FFF2-40B4-BE49-F238E27FC236}">
                <a16:creationId xmlns:a16="http://schemas.microsoft.com/office/drawing/2014/main" id="{638E497C-4164-7D2C-2FA1-612F39148468}"/>
              </a:ext>
            </a:extLst>
          </p:cNvPr>
          <p:cNvSpPr/>
          <p:nvPr/>
        </p:nvSpPr>
        <p:spPr>
          <a:xfrm>
            <a:off x="17036314" y="4964548"/>
            <a:ext cx="703224" cy="713028"/>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5" name="ZoneTexte 34">
            <a:extLst>
              <a:ext uri="{FF2B5EF4-FFF2-40B4-BE49-F238E27FC236}">
                <a16:creationId xmlns:a16="http://schemas.microsoft.com/office/drawing/2014/main" id="{3931808A-575B-F8C6-3277-1ADA55F7C912}"/>
              </a:ext>
            </a:extLst>
          </p:cNvPr>
          <p:cNvSpPr txBox="1"/>
          <p:nvPr/>
        </p:nvSpPr>
        <p:spPr>
          <a:xfrm>
            <a:off x="12581096" y="5092801"/>
            <a:ext cx="4200998" cy="584775"/>
          </a:xfrm>
          <a:prstGeom prst="rect">
            <a:avLst/>
          </a:prstGeom>
          <a:noFill/>
        </p:spPr>
        <p:txBody>
          <a:bodyPr wrap="square" rtlCol="0">
            <a:spAutoFit/>
          </a:bodyPr>
          <a:lstStyle/>
          <a:p>
            <a:r>
              <a:rPr lang="fr-FR" sz="3200">
                <a:latin typeface="Aptos" panose="020B0004020202020204" pitchFamily="34" charset="0"/>
              </a:rPr>
              <a:t>33 </a:t>
            </a:r>
            <a:r>
              <a:rPr lang="fr-FR" sz="3200" err="1">
                <a:latin typeface="Aptos" panose="020B0004020202020204" pitchFamily="34" charset="0"/>
              </a:rPr>
              <a:t>predictions</a:t>
            </a:r>
            <a:r>
              <a:rPr lang="fr-FR" sz="3200">
                <a:latin typeface="Aptos" panose="020B0004020202020204" pitchFamily="34" charset="0"/>
              </a:rPr>
              <a:t> are </a:t>
            </a:r>
            <a:r>
              <a:rPr lang="fr-FR" sz="3200" err="1">
                <a:latin typeface="Aptos" panose="020B0004020202020204" pitchFamily="34" charset="0"/>
              </a:rPr>
              <a:t>true</a:t>
            </a:r>
            <a:endParaRPr lang="fr-FR" sz="3200">
              <a:latin typeface="Aptos" panose="020B0004020202020204" pitchFamily="34" charset="0"/>
            </a:endParaRPr>
          </a:p>
        </p:txBody>
      </p:sp>
      <p:sp>
        <p:nvSpPr>
          <p:cNvPr id="36" name="ZoneTexte 35">
            <a:extLst>
              <a:ext uri="{FF2B5EF4-FFF2-40B4-BE49-F238E27FC236}">
                <a16:creationId xmlns:a16="http://schemas.microsoft.com/office/drawing/2014/main" id="{F095F61F-1D9D-4D47-87B2-6B4EE0049B43}"/>
              </a:ext>
            </a:extLst>
          </p:cNvPr>
          <p:cNvSpPr txBox="1"/>
          <p:nvPr/>
        </p:nvSpPr>
        <p:spPr>
          <a:xfrm>
            <a:off x="14008985" y="6980612"/>
            <a:ext cx="3553959" cy="584775"/>
          </a:xfrm>
          <a:prstGeom prst="rect">
            <a:avLst/>
          </a:prstGeom>
          <a:noFill/>
        </p:spPr>
        <p:txBody>
          <a:bodyPr wrap="square" rtlCol="0">
            <a:spAutoFit/>
          </a:bodyPr>
          <a:lstStyle/>
          <a:p>
            <a:pPr algn="ctr"/>
            <a:r>
              <a:rPr lang="fr-FR" sz="3200" b="1" err="1">
                <a:latin typeface="Aptos" panose="020B0004020202020204" pitchFamily="34" charset="0"/>
              </a:rPr>
              <a:t>Accuracy</a:t>
            </a:r>
            <a:r>
              <a:rPr lang="fr-FR" sz="3200" b="1">
                <a:latin typeface="Aptos" panose="020B0004020202020204" pitchFamily="34" charset="0"/>
              </a:rPr>
              <a:t> = 100%</a:t>
            </a:r>
          </a:p>
        </p:txBody>
      </p:sp>
      <p:sp>
        <p:nvSpPr>
          <p:cNvPr id="37" name="ZoneTexte 36">
            <a:extLst>
              <a:ext uri="{FF2B5EF4-FFF2-40B4-BE49-F238E27FC236}">
                <a16:creationId xmlns:a16="http://schemas.microsoft.com/office/drawing/2014/main" id="{7E9857E4-C069-397D-AE5E-DE167F2406C8}"/>
              </a:ext>
            </a:extLst>
          </p:cNvPr>
          <p:cNvSpPr txBox="1"/>
          <p:nvPr/>
        </p:nvSpPr>
        <p:spPr>
          <a:xfrm>
            <a:off x="12311815" y="6988064"/>
            <a:ext cx="1260825" cy="584775"/>
          </a:xfrm>
          <a:prstGeom prst="rect">
            <a:avLst/>
          </a:prstGeom>
          <a:noFill/>
        </p:spPr>
        <p:txBody>
          <a:bodyPr wrap="square" rtlCol="0">
            <a:spAutoFit/>
          </a:bodyPr>
          <a:lstStyle/>
          <a:p>
            <a:r>
              <a:rPr lang="fr-FR" sz="3200">
                <a:latin typeface="Aptos" panose="020B0004020202020204" pitchFamily="34" charset="0"/>
              </a:rPr>
              <a:t>33/33</a:t>
            </a:r>
          </a:p>
        </p:txBody>
      </p:sp>
      <p:sp>
        <p:nvSpPr>
          <p:cNvPr id="38" name="Flèche : droite 37">
            <a:extLst>
              <a:ext uri="{FF2B5EF4-FFF2-40B4-BE49-F238E27FC236}">
                <a16:creationId xmlns:a16="http://schemas.microsoft.com/office/drawing/2014/main" id="{C4F2ADA3-833E-55DD-7BB4-BB308F1FF2BC}"/>
              </a:ext>
            </a:extLst>
          </p:cNvPr>
          <p:cNvSpPr/>
          <p:nvPr/>
        </p:nvSpPr>
        <p:spPr>
          <a:xfrm>
            <a:off x="13620210" y="7132164"/>
            <a:ext cx="404798" cy="312866"/>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93534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81B673"/>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EEF8EB"/>
          </a:solidFill>
        </p:spPr>
        <p:txBody>
          <a:bodyPr/>
          <a:lstStyle/>
          <a:p>
            <a:endParaRPr lang="fr-FR"/>
          </a:p>
        </p:txBody>
      </p:sp>
      <p:sp>
        <p:nvSpPr>
          <p:cNvPr id="3" name="AutoShape 3"/>
          <p:cNvSpPr/>
          <p:nvPr/>
        </p:nvSpPr>
        <p:spPr>
          <a:xfrm>
            <a:off x="1028700" y="990600"/>
            <a:ext cx="16230600" cy="38100"/>
          </a:xfrm>
          <a:prstGeom prst="rect">
            <a:avLst/>
          </a:prstGeom>
          <a:solidFill>
            <a:srgbClr val="EEF8EB"/>
          </a:solidFill>
        </p:spPr>
        <p:txBody>
          <a:bodyPr/>
          <a:lstStyle/>
          <a:p>
            <a:endParaRPr lang="fr-FR"/>
          </a:p>
        </p:txBody>
      </p:sp>
      <p:sp>
        <p:nvSpPr>
          <p:cNvPr id="4" name="TextBox 4"/>
          <p:cNvSpPr txBox="1"/>
          <p:nvPr/>
        </p:nvSpPr>
        <p:spPr>
          <a:xfrm>
            <a:off x="6928881" y="4762500"/>
            <a:ext cx="4430237" cy="1209675"/>
          </a:xfrm>
          <a:prstGeom prst="rect">
            <a:avLst/>
          </a:prstGeom>
        </p:spPr>
        <p:txBody>
          <a:bodyPr lIns="0" tIns="0" rIns="0" bIns="0" rtlCol="0" anchor="t">
            <a:spAutoFit/>
          </a:bodyPr>
          <a:lstStyle/>
          <a:p>
            <a:pPr algn="l">
              <a:lnSpc>
                <a:spcPts val="9000"/>
              </a:lnSpc>
            </a:pPr>
            <a:r>
              <a:rPr lang="en-US" sz="9000" spc="270">
                <a:solidFill>
                  <a:srgbClr val="EEF8EB"/>
                </a:solidFill>
                <a:latin typeface="League Gothic"/>
              </a:rPr>
              <a:t>CONCLUSION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4" name="TextBox 4"/>
          <p:cNvSpPr txBox="1"/>
          <p:nvPr/>
        </p:nvSpPr>
        <p:spPr>
          <a:xfrm>
            <a:off x="7021301" y="114300"/>
            <a:ext cx="4245398"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CONCLUSION</a:t>
            </a:r>
          </a:p>
        </p:txBody>
      </p:sp>
      <p:sp>
        <p:nvSpPr>
          <p:cNvPr id="7" name="TextBox 2">
            <a:extLst>
              <a:ext uri="{FF2B5EF4-FFF2-40B4-BE49-F238E27FC236}">
                <a16:creationId xmlns:a16="http://schemas.microsoft.com/office/drawing/2014/main" id="{A4726751-62E4-E9C9-C18C-9DAFEA4532CC}"/>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27</a:t>
            </a:r>
          </a:p>
        </p:txBody>
      </p:sp>
      <p:cxnSp>
        <p:nvCxnSpPr>
          <p:cNvPr id="5" name="Connecteur droit 4">
            <a:extLst>
              <a:ext uri="{FF2B5EF4-FFF2-40B4-BE49-F238E27FC236}">
                <a16:creationId xmlns:a16="http://schemas.microsoft.com/office/drawing/2014/main" id="{1FFACE54-777E-95CA-9D0E-31A00E5F2FB7}"/>
              </a:ext>
            </a:extLst>
          </p:cNvPr>
          <p:cNvCxnSpPr>
            <a:cxnSpLocks/>
          </p:cNvCxnSpPr>
          <p:nvPr/>
        </p:nvCxnSpPr>
        <p:spPr>
          <a:xfrm>
            <a:off x="9022666" y="1167618"/>
            <a:ext cx="0" cy="77543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6851B191-89EC-D5EE-6502-8AEE38758AF0}"/>
              </a:ext>
            </a:extLst>
          </p:cNvPr>
          <p:cNvSpPr txBox="1"/>
          <p:nvPr/>
        </p:nvSpPr>
        <p:spPr>
          <a:xfrm>
            <a:off x="3048164" y="2470469"/>
            <a:ext cx="2280977" cy="584775"/>
          </a:xfrm>
          <a:prstGeom prst="rect">
            <a:avLst/>
          </a:prstGeom>
          <a:noFill/>
        </p:spPr>
        <p:txBody>
          <a:bodyPr wrap="square" rtlCol="0">
            <a:spAutoFit/>
          </a:bodyPr>
          <a:lstStyle/>
          <a:p>
            <a:r>
              <a:rPr lang="fr-FR" sz="3200" u="sng" err="1">
                <a:latin typeface="Aptos" panose="020B0004020202020204" pitchFamily="34" charset="0"/>
              </a:rPr>
              <a:t>Using</a:t>
            </a:r>
            <a:r>
              <a:rPr lang="fr-FR" sz="3200" u="sng">
                <a:latin typeface="Aptos" panose="020B0004020202020204" pitchFamily="34" charset="0"/>
              </a:rPr>
              <a:t> CNN</a:t>
            </a:r>
          </a:p>
        </p:txBody>
      </p:sp>
      <p:sp>
        <p:nvSpPr>
          <p:cNvPr id="8" name="ZoneTexte 7">
            <a:extLst>
              <a:ext uri="{FF2B5EF4-FFF2-40B4-BE49-F238E27FC236}">
                <a16:creationId xmlns:a16="http://schemas.microsoft.com/office/drawing/2014/main" id="{FB0779BC-6775-3E11-A88D-64288775EEB1}"/>
              </a:ext>
            </a:extLst>
          </p:cNvPr>
          <p:cNvSpPr txBox="1"/>
          <p:nvPr/>
        </p:nvSpPr>
        <p:spPr>
          <a:xfrm>
            <a:off x="12588720" y="2486480"/>
            <a:ext cx="2766316" cy="584775"/>
          </a:xfrm>
          <a:prstGeom prst="rect">
            <a:avLst/>
          </a:prstGeom>
          <a:noFill/>
        </p:spPr>
        <p:txBody>
          <a:bodyPr wrap="square" rtlCol="0">
            <a:spAutoFit/>
          </a:bodyPr>
          <a:lstStyle/>
          <a:p>
            <a:r>
              <a:rPr lang="fr-FR" sz="3200" u="sng" err="1">
                <a:latin typeface="Aptos" panose="020B0004020202020204" pitchFamily="34" charset="0"/>
              </a:rPr>
              <a:t>Using</a:t>
            </a:r>
            <a:r>
              <a:rPr lang="fr-FR" sz="3200" u="sng">
                <a:latin typeface="Aptos" panose="020B0004020202020204" pitchFamily="34" charset="0"/>
              </a:rPr>
              <a:t> </a:t>
            </a:r>
            <a:r>
              <a:rPr lang="fr-FR" sz="3200" u="sng" err="1">
                <a:latin typeface="Aptos" panose="020B0004020202020204" pitchFamily="34" charset="0"/>
              </a:rPr>
              <a:t>ResNet</a:t>
            </a:r>
            <a:endParaRPr lang="fr-FR" sz="3200" u="sng">
              <a:latin typeface="Aptos" panose="020B0004020202020204" pitchFamily="34" charset="0"/>
            </a:endParaRPr>
          </a:p>
        </p:txBody>
      </p:sp>
      <p:sp>
        <p:nvSpPr>
          <p:cNvPr id="10" name="Freeform 8">
            <a:extLst>
              <a:ext uri="{FF2B5EF4-FFF2-40B4-BE49-F238E27FC236}">
                <a16:creationId xmlns:a16="http://schemas.microsoft.com/office/drawing/2014/main" id="{AC81828E-1953-14AF-9C8F-06C3842DB230}"/>
              </a:ext>
            </a:extLst>
          </p:cNvPr>
          <p:cNvSpPr/>
          <p:nvPr/>
        </p:nvSpPr>
        <p:spPr>
          <a:xfrm>
            <a:off x="6553373" y="3702092"/>
            <a:ext cx="703224" cy="713028"/>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11" name="ZoneTexte 10">
            <a:extLst>
              <a:ext uri="{FF2B5EF4-FFF2-40B4-BE49-F238E27FC236}">
                <a16:creationId xmlns:a16="http://schemas.microsoft.com/office/drawing/2014/main" id="{7E58C477-571F-E33A-3CBB-3ADFF332667C}"/>
              </a:ext>
            </a:extLst>
          </p:cNvPr>
          <p:cNvSpPr txBox="1"/>
          <p:nvPr/>
        </p:nvSpPr>
        <p:spPr>
          <a:xfrm>
            <a:off x="1960583" y="3766219"/>
            <a:ext cx="3529946" cy="584775"/>
          </a:xfrm>
          <a:prstGeom prst="rect">
            <a:avLst/>
          </a:prstGeom>
          <a:noFill/>
        </p:spPr>
        <p:txBody>
          <a:bodyPr wrap="square" rtlCol="0">
            <a:spAutoFit/>
          </a:bodyPr>
          <a:lstStyle/>
          <a:p>
            <a:r>
              <a:rPr lang="fr-FR" sz="3200">
                <a:latin typeface="Aptos" panose="020B0004020202020204" pitchFamily="34" charset="0"/>
              </a:rPr>
              <a:t>28 </a:t>
            </a:r>
            <a:r>
              <a:rPr lang="fr-FR" sz="3200" err="1">
                <a:latin typeface="Aptos" panose="020B0004020202020204" pitchFamily="34" charset="0"/>
              </a:rPr>
              <a:t>predictions</a:t>
            </a:r>
            <a:r>
              <a:rPr lang="fr-FR" sz="3200">
                <a:latin typeface="Aptos" panose="020B0004020202020204" pitchFamily="34" charset="0"/>
              </a:rPr>
              <a:t> </a:t>
            </a:r>
            <a:r>
              <a:rPr lang="fr-FR" sz="3200" err="1">
                <a:latin typeface="Aptos" panose="020B0004020202020204" pitchFamily="34" charset="0"/>
              </a:rPr>
              <a:t>true</a:t>
            </a:r>
            <a:endParaRPr lang="fr-FR" sz="3200">
              <a:latin typeface="Aptos" panose="020B0004020202020204" pitchFamily="34" charset="0"/>
            </a:endParaRPr>
          </a:p>
        </p:txBody>
      </p:sp>
      <p:sp>
        <p:nvSpPr>
          <p:cNvPr id="12" name="ZoneTexte 11">
            <a:extLst>
              <a:ext uri="{FF2B5EF4-FFF2-40B4-BE49-F238E27FC236}">
                <a16:creationId xmlns:a16="http://schemas.microsoft.com/office/drawing/2014/main" id="{E90454F0-79E1-D3B3-8AC2-2AE7434766CE}"/>
              </a:ext>
            </a:extLst>
          </p:cNvPr>
          <p:cNvSpPr txBox="1"/>
          <p:nvPr/>
        </p:nvSpPr>
        <p:spPr>
          <a:xfrm>
            <a:off x="2211637" y="5249494"/>
            <a:ext cx="4106440" cy="584775"/>
          </a:xfrm>
          <a:prstGeom prst="rect">
            <a:avLst/>
          </a:prstGeom>
          <a:noFill/>
        </p:spPr>
        <p:txBody>
          <a:bodyPr wrap="square" rtlCol="0">
            <a:spAutoFit/>
          </a:bodyPr>
          <a:lstStyle/>
          <a:p>
            <a:r>
              <a:rPr lang="fr-FR" sz="3200">
                <a:latin typeface="Aptos" panose="020B0004020202020204" pitchFamily="34" charset="0"/>
              </a:rPr>
              <a:t>5 </a:t>
            </a:r>
            <a:r>
              <a:rPr lang="fr-FR" sz="3200" err="1">
                <a:latin typeface="Aptos" panose="020B0004020202020204" pitchFamily="34" charset="0"/>
              </a:rPr>
              <a:t>predictions</a:t>
            </a:r>
            <a:r>
              <a:rPr lang="fr-FR" sz="3200">
                <a:latin typeface="Aptos" panose="020B0004020202020204" pitchFamily="34" charset="0"/>
              </a:rPr>
              <a:t> false</a:t>
            </a:r>
          </a:p>
        </p:txBody>
      </p:sp>
      <p:sp>
        <p:nvSpPr>
          <p:cNvPr id="13" name="Signe de multiplication 12">
            <a:extLst>
              <a:ext uri="{FF2B5EF4-FFF2-40B4-BE49-F238E27FC236}">
                <a16:creationId xmlns:a16="http://schemas.microsoft.com/office/drawing/2014/main" id="{4FEBCEFC-0AAB-3022-EA54-351C12562504}"/>
              </a:ext>
            </a:extLst>
          </p:cNvPr>
          <p:cNvSpPr/>
          <p:nvPr/>
        </p:nvSpPr>
        <p:spPr>
          <a:xfrm>
            <a:off x="6527608" y="5055918"/>
            <a:ext cx="703224" cy="971925"/>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AA4A6AFD-FD27-AA60-8CB2-9BD7FF722841}"/>
              </a:ext>
            </a:extLst>
          </p:cNvPr>
          <p:cNvSpPr txBox="1"/>
          <p:nvPr/>
        </p:nvSpPr>
        <p:spPr>
          <a:xfrm>
            <a:off x="2891271" y="6528127"/>
            <a:ext cx="3086641" cy="584775"/>
          </a:xfrm>
          <a:prstGeom prst="rect">
            <a:avLst/>
          </a:prstGeom>
          <a:noFill/>
        </p:spPr>
        <p:txBody>
          <a:bodyPr wrap="square" rtlCol="0">
            <a:spAutoFit/>
          </a:bodyPr>
          <a:lstStyle/>
          <a:p>
            <a:pPr algn="ctr"/>
            <a:r>
              <a:rPr lang="fr-FR" sz="3200" b="1" err="1">
                <a:latin typeface="Aptos" panose="020B0004020202020204" pitchFamily="34" charset="0"/>
              </a:rPr>
              <a:t>Accuracy</a:t>
            </a:r>
            <a:r>
              <a:rPr lang="fr-FR" sz="3200" b="1">
                <a:latin typeface="Aptos" panose="020B0004020202020204" pitchFamily="34" charset="0"/>
              </a:rPr>
              <a:t> </a:t>
            </a:r>
            <a:r>
              <a:rPr lang="fr-FR" sz="3200" b="1" i="0">
                <a:solidFill>
                  <a:srgbClr val="040C28"/>
                </a:solidFill>
                <a:effectLst/>
                <a:latin typeface="Google Sans"/>
              </a:rPr>
              <a:t>≈ 85%</a:t>
            </a:r>
            <a:endParaRPr lang="fr-FR" sz="3200" b="1">
              <a:latin typeface="Aptos" panose="020B0004020202020204" pitchFamily="34" charset="0"/>
            </a:endParaRPr>
          </a:p>
        </p:txBody>
      </p:sp>
      <p:sp>
        <p:nvSpPr>
          <p:cNvPr id="16" name="ZoneTexte 15">
            <a:extLst>
              <a:ext uri="{FF2B5EF4-FFF2-40B4-BE49-F238E27FC236}">
                <a16:creationId xmlns:a16="http://schemas.microsoft.com/office/drawing/2014/main" id="{7B6D881C-D3B3-0BB9-59B4-BF299604F58B}"/>
              </a:ext>
            </a:extLst>
          </p:cNvPr>
          <p:cNvSpPr txBox="1"/>
          <p:nvPr/>
        </p:nvSpPr>
        <p:spPr>
          <a:xfrm>
            <a:off x="3138853" y="7254577"/>
            <a:ext cx="2099600" cy="1862048"/>
          </a:xfrm>
          <a:prstGeom prst="rect">
            <a:avLst/>
          </a:prstGeom>
          <a:noFill/>
        </p:spPr>
        <p:txBody>
          <a:bodyPr wrap="square">
            <a:spAutoFit/>
          </a:bodyPr>
          <a:lstStyle/>
          <a:p>
            <a:r>
              <a:rPr lang="fr-FR" sz="11500" b="0" i="0">
                <a:effectLst/>
                <a:latin typeface="ui-sans-serif"/>
              </a:rPr>
              <a:t>🙂</a:t>
            </a:r>
            <a:endParaRPr lang="fr-FR" sz="11500"/>
          </a:p>
        </p:txBody>
      </p:sp>
      <p:sp>
        <p:nvSpPr>
          <p:cNvPr id="17" name="Freeform 8">
            <a:extLst>
              <a:ext uri="{FF2B5EF4-FFF2-40B4-BE49-F238E27FC236}">
                <a16:creationId xmlns:a16="http://schemas.microsoft.com/office/drawing/2014/main" id="{186491AB-091D-83D5-FD65-5E44FB7C9077}"/>
              </a:ext>
            </a:extLst>
          </p:cNvPr>
          <p:cNvSpPr/>
          <p:nvPr/>
        </p:nvSpPr>
        <p:spPr>
          <a:xfrm>
            <a:off x="15470263" y="4487515"/>
            <a:ext cx="703224" cy="713028"/>
          </a:xfrm>
          <a:custGeom>
            <a:avLst/>
            <a:gdLst/>
            <a:ahLst/>
            <a:cxnLst/>
            <a:rect l="l" t="t" r="r" b="b"/>
            <a:pathLst>
              <a:path w="703224" h="713028">
                <a:moveTo>
                  <a:pt x="0" y="0"/>
                </a:moveTo>
                <a:lnTo>
                  <a:pt x="703224" y="0"/>
                </a:lnTo>
                <a:lnTo>
                  <a:pt x="703224" y="713028"/>
                </a:lnTo>
                <a:lnTo>
                  <a:pt x="0" y="7130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18" name="ZoneTexte 17">
            <a:extLst>
              <a:ext uri="{FF2B5EF4-FFF2-40B4-BE49-F238E27FC236}">
                <a16:creationId xmlns:a16="http://schemas.microsoft.com/office/drawing/2014/main" id="{CCC66A9B-D297-E7C9-F2D1-038CB895605D}"/>
              </a:ext>
            </a:extLst>
          </p:cNvPr>
          <p:cNvSpPr txBox="1"/>
          <p:nvPr/>
        </p:nvSpPr>
        <p:spPr>
          <a:xfrm>
            <a:off x="11559160" y="4629282"/>
            <a:ext cx="3553958" cy="584775"/>
          </a:xfrm>
          <a:prstGeom prst="rect">
            <a:avLst/>
          </a:prstGeom>
          <a:noFill/>
        </p:spPr>
        <p:txBody>
          <a:bodyPr wrap="square" rtlCol="0">
            <a:spAutoFit/>
          </a:bodyPr>
          <a:lstStyle/>
          <a:p>
            <a:r>
              <a:rPr lang="fr-FR" sz="3200">
                <a:latin typeface="Aptos" panose="020B0004020202020204" pitchFamily="34" charset="0"/>
              </a:rPr>
              <a:t>33 </a:t>
            </a:r>
            <a:r>
              <a:rPr lang="fr-FR" sz="3200" err="1">
                <a:latin typeface="Aptos" panose="020B0004020202020204" pitchFamily="34" charset="0"/>
              </a:rPr>
              <a:t>predictions</a:t>
            </a:r>
            <a:r>
              <a:rPr lang="fr-FR" sz="3200">
                <a:latin typeface="Aptos" panose="020B0004020202020204" pitchFamily="34" charset="0"/>
              </a:rPr>
              <a:t> </a:t>
            </a:r>
            <a:r>
              <a:rPr lang="fr-FR" sz="3200" err="1">
                <a:latin typeface="Aptos" panose="020B0004020202020204" pitchFamily="34" charset="0"/>
              </a:rPr>
              <a:t>true</a:t>
            </a:r>
            <a:endParaRPr lang="fr-FR" sz="3200">
              <a:latin typeface="Aptos" panose="020B0004020202020204" pitchFamily="34" charset="0"/>
            </a:endParaRPr>
          </a:p>
        </p:txBody>
      </p:sp>
      <p:sp>
        <p:nvSpPr>
          <p:cNvPr id="19" name="ZoneTexte 18">
            <a:extLst>
              <a:ext uri="{FF2B5EF4-FFF2-40B4-BE49-F238E27FC236}">
                <a16:creationId xmlns:a16="http://schemas.microsoft.com/office/drawing/2014/main" id="{0182E6C2-CCB4-C552-68B7-E3D9390987BE}"/>
              </a:ext>
            </a:extLst>
          </p:cNvPr>
          <p:cNvSpPr txBox="1"/>
          <p:nvPr/>
        </p:nvSpPr>
        <p:spPr>
          <a:xfrm>
            <a:off x="11605813" y="6523668"/>
            <a:ext cx="3553959" cy="584775"/>
          </a:xfrm>
          <a:prstGeom prst="rect">
            <a:avLst/>
          </a:prstGeom>
          <a:noFill/>
        </p:spPr>
        <p:txBody>
          <a:bodyPr wrap="square" rtlCol="0">
            <a:spAutoFit/>
          </a:bodyPr>
          <a:lstStyle/>
          <a:p>
            <a:pPr algn="ctr"/>
            <a:r>
              <a:rPr lang="fr-FR" sz="3200" b="1" err="1">
                <a:latin typeface="Aptos" panose="020B0004020202020204" pitchFamily="34" charset="0"/>
              </a:rPr>
              <a:t>Accuracy</a:t>
            </a:r>
            <a:r>
              <a:rPr lang="fr-FR" sz="3200" b="1">
                <a:latin typeface="Aptos" panose="020B0004020202020204" pitchFamily="34" charset="0"/>
              </a:rPr>
              <a:t> = 100%</a:t>
            </a:r>
          </a:p>
        </p:txBody>
      </p:sp>
      <p:sp>
        <p:nvSpPr>
          <p:cNvPr id="21" name="ZoneTexte 20">
            <a:extLst>
              <a:ext uri="{FF2B5EF4-FFF2-40B4-BE49-F238E27FC236}">
                <a16:creationId xmlns:a16="http://schemas.microsoft.com/office/drawing/2014/main" id="{52FA5DCA-634A-0A6D-19D3-CCEE9DD56A9D}"/>
              </a:ext>
            </a:extLst>
          </p:cNvPr>
          <p:cNvSpPr txBox="1"/>
          <p:nvPr/>
        </p:nvSpPr>
        <p:spPr>
          <a:xfrm>
            <a:off x="12830639" y="7254973"/>
            <a:ext cx="2282479" cy="1862048"/>
          </a:xfrm>
          <a:prstGeom prst="rect">
            <a:avLst/>
          </a:prstGeom>
          <a:noFill/>
        </p:spPr>
        <p:txBody>
          <a:bodyPr wrap="square">
            <a:spAutoFit/>
          </a:bodyPr>
          <a:lstStyle/>
          <a:p>
            <a:r>
              <a:rPr lang="fr-FR" sz="11500" b="0" i="0">
                <a:effectLst/>
                <a:latin typeface="ui-sans-serif"/>
              </a:rPr>
              <a:t>🥳</a:t>
            </a:r>
            <a:endParaRPr lang="fr-FR" sz="11500"/>
          </a:p>
        </p:txBody>
      </p:sp>
      <p:sp>
        <p:nvSpPr>
          <p:cNvPr id="22" name="ZoneTexte 21">
            <a:extLst>
              <a:ext uri="{FF2B5EF4-FFF2-40B4-BE49-F238E27FC236}">
                <a16:creationId xmlns:a16="http://schemas.microsoft.com/office/drawing/2014/main" id="{E488FC50-4E18-614C-3DAF-98175F8C1DB0}"/>
              </a:ext>
            </a:extLst>
          </p:cNvPr>
          <p:cNvSpPr txBox="1"/>
          <p:nvPr/>
        </p:nvSpPr>
        <p:spPr>
          <a:xfrm>
            <a:off x="5317455" y="7851435"/>
            <a:ext cx="1311815" cy="584775"/>
          </a:xfrm>
          <a:prstGeom prst="rect">
            <a:avLst/>
          </a:prstGeom>
          <a:noFill/>
        </p:spPr>
        <p:txBody>
          <a:bodyPr wrap="square" rtlCol="0">
            <a:spAutoFit/>
          </a:bodyPr>
          <a:lstStyle/>
          <a:p>
            <a:r>
              <a:rPr lang="fr-FR" sz="3200">
                <a:latin typeface="Aptos" panose="020B0004020202020204" pitchFamily="34" charset="0"/>
              </a:rPr>
              <a:t>Good</a:t>
            </a:r>
          </a:p>
        </p:txBody>
      </p:sp>
      <p:sp>
        <p:nvSpPr>
          <p:cNvPr id="23" name="ZoneTexte 22">
            <a:extLst>
              <a:ext uri="{FF2B5EF4-FFF2-40B4-BE49-F238E27FC236}">
                <a16:creationId xmlns:a16="http://schemas.microsoft.com/office/drawing/2014/main" id="{24807C5C-8064-97FA-2E23-4DDFA502548C}"/>
              </a:ext>
            </a:extLst>
          </p:cNvPr>
          <p:cNvSpPr txBox="1"/>
          <p:nvPr/>
        </p:nvSpPr>
        <p:spPr>
          <a:xfrm>
            <a:off x="11137050" y="7851434"/>
            <a:ext cx="1860741" cy="584775"/>
          </a:xfrm>
          <a:prstGeom prst="rect">
            <a:avLst/>
          </a:prstGeom>
          <a:noFill/>
        </p:spPr>
        <p:txBody>
          <a:bodyPr wrap="square" rtlCol="0">
            <a:spAutoFit/>
          </a:bodyPr>
          <a:lstStyle/>
          <a:p>
            <a:r>
              <a:rPr lang="fr-FR" sz="3200">
                <a:latin typeface="Aptos" panose="020B0004020202020204" pitchFamily="34" charset="0"/>
              </a:rPr>
              <a:t>Excellent</a:t>
            </a:r>
          </a:p>
        </p:txBody>
      </p:sp>
      <p:sp>
        <p:nvSpPr>
          <p:cNvPr id="24" name="ZoneTexte 23">
            <a:extLst>
              <a:ext uri="{FF2B5EF4-FFF2-40B4-BE49-F238E27FC236}">
                <a16:creationId xmlns:a16="http://schemas.microsoft.com/office/drawing/2014/main" id="{1050D85D-D28C-BA53-AFC1-C889B8A1D216}"/>
              </a:ext>
            </a:extLst>
          </p:cNvPr>
          <p:cNvSpPr txBox="1"/>
          <p:nvPr/>
        </p:nvSpPr>
        <p:spPr>
          <a:xfrm>
            <a:off x="2966916" y="1336035"/>
            <a:ext cx="4859052" cy="584775"/>
          </a:xfrm>
          <a:prstGeom prst="rect">
            <a:avLst/>
          </a:prstGeom>
          <a:noFill/>
        </p:spPr>
        <p:txBody>
          <a:bodyPr wrap="square" rtlCol="0">
            <a:spAutoFit/>
          </a:bodyPr>
          <a:lstStyle/>
          <a:p>
            <a:r>
              <a:rPr lang="fr-FR" sz="3200">
                <a:latin typeface="Aptos" panose="020B0004020202020204" pitchFamily="34" charset="0"/>
              </a:rPr>
              <a:t>First </a:t>
            </a:r>
            <a:r>
              <a:rPr lang="fr-FR" sz="3200" err="1">
                <a:latin typeface="Aptos" panose="020B0004020202020204" pitchFamily="34" charset="0"/>
              </a:rPr>
              <a:t>attempts</a:t>
            </a:r>
            <a:endParaRPr lang="fr-FR" sz="3200">
              <a:latin typeface="Aptos" panose="020B0004020202020204" pitchFamily="34" charset="0"/>
            </a:endParaRPr>
          </a:p>
        </p:txBody>
      </p:sp>
      <p:sp>
        <p:nvSpPr>
          <p:cNvPr id="25" name="ZoneTexte 24">
            <a:extLst>
              <a:ext uri="{FF2B5EF4-FFF2-40B4-BE49-F238E27FC236}">
                <a16:creationId xmlns:a16="http://schemas.microsoft.com/office/drawing/2014/main" id="{896E16AE-1157-7270-354A-4EC132E8803C}"/>
              </a:ext>
            </a:extLst>
          </p:cNvPr>
          <p:cNvSpPr txBox="1"/>
          <p:nvPr/>
        </p:nvSpPr>
        <p:spPr>
          <a:xfrm>
            <a:off x="11687110" y="1323975"/>
            <a:ext cx="4569536" cy="584775"/>
          </a:xfrm>
          <a:prstGeom prst="rect">
            <a:avLst/>
          </a:prstGeom>
          <a:noFill/>
        </p:spPr>
        <p:txBody>
          <a:bodyPr wrap="square" rtlCol="0">
            <a:spAutoFit/>
          </a:bodyPr>
          <a:lstStyle/>
          <a:p>
            <a:r>
              <a:rPr lang="fr-FR" sz="3200" err="1">
                <a:latin typeface="Aptos" panose="020B0004020202020204" pitchFamily="34" charset="0"/>
              </a:rPr>
              <a:t>Trying</a:t>
            </a:r>
            <a:r>
              <a:rPr lang="fr-FR" sz="3200">
                <a:latin typeface="Aptos" panose="020B0004020202020204" pitchFamily="34" charset="0"/>
              </a:rPr>
              <a:t> to </a:t>
            </a:r>
            <a:r>
              <a:rPr lang="fr-FR" sz="3200" err="1">
                <a:latin typeface="Aptos" panose="020B0004020202020204" pitchFamily="34" charset="0"/>
              </a:rPr>
              <a:t>improve</a:t>
            </a:r>
            <a:r>
              <a:rPr lang="fr-FR" sz="3200">
                <a:latin typeface="Aptos" panose="020B0004020202020204" pitchFamily="34" charset="0"/>
              </a:rPr>
              <a:t> </a:t>
            </a:r>
            <a:r>
              <a:rPr lang="fr-FR" sz="3200" err="1">
                <a:latin typeface="Aptos" panose="020B0004020202020204" pitchFamily="34" charset="0"/>
              </a:rPr>
              <a:t>results</a:t>
            </a:r>
            <a:endParaRPr lang="fr-FR" sz="3200">
              <a:latin typeface="Aptos" panose="020B0004020202020204" pitchFamily="34" charset="0"/>
            </a:endParaRPr>
          </a:p>
        </p:txBody>
      </p:sp>
      <p:cxnSp>
        <p:nvCxnSpPr>
          <p:cNvPr id="26" name="Connecteur droit 25">
            <a:extLst>
              <a:ext uri="{FF2B5EF4-FFF2-40B4-BE49-F238E27FC236}">
                <a16:creationId xmlns:a16="http://schemas.microsoft.com/office/drawing/2014/main" id="{5E676998-99CD-A40E-5663-490E8BC20A92}"/>
              </a:ext>
            </a:extLst>
          </p:cNvPr>
          <p:cNvCxnSpPr>
            <a:cxnSpLocks/>
          </p:cNvCxnSpPr>
          <p:nvPr/>
        </p:nvCxnSpPr>
        <p:spPr>
          <a:xfrm>
            <a:off x="1617785" y="2009976"/>
            <a:ext cx="157126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01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69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Common Plant Diseases and How to Treat Them - DripWorks">
            <a:extLst>
              <a:ext uri="{FF2B5EF4-FFF2-40B4-BE49-F238E27FC236}">
                <a16:creationId xmlns:a16="http://schemas.microsoft.com/office/drawing/2014/main" id="{2AAB473C-826C-D5B5-37A1-E798AA9812D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8287980" cy="10286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
          <p:cNvSpPr txBox="1"/>
          <p:nvPr/>
        </p:nvSpPr>
        <p:spPr>
          <a:xfrm>
            <a:off x="2227005" y="961986"/>
            <a:ext cx="14320684" cy="362587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11800" spc="576">
                <a:solidFill>
                  <a:srgbClr val="FFFFFF"/>
                </a:solidFill>
                <a:latin typeface="+mj-lt"/>
                <a:ea typeface="+mj-ea"/>
                <a:cs typeface="+mj-cs"/>
              </a:rPr>
              <a:t>THANKS FOR </a:t>
            </a:r>
            <a:br>
              <a:rPr lang="en-US" sz="11800" spc="576">
                <a:solidFill>
                  <a:srgbClr val="FFFFFF"/>
                </a:solidFill>
                <a:latin typeface="+mj-lt"/>
                <a:ea typeface="+mj-ea"/>
                <a:cs typeface="+mj-cs"/>
              </a:rPr>
            </a:br>
            <a:r>
              <a:rPr lang="en-US" sz="11800" spc="576">
                <a:solidFill>
                  <a:srgbClr val="FFFFFF"/>
                </a:solidFill>
                <a:latin typeface="+mj-lt"/>
                <a:ea typeface="+mj-ea"/>
                <a:cs typeface="+mj-cs"/>
              </a:rPr>
              <a:t>YOUR ATTENTION</a:t>
            </a:r>
          </a:p>
        </p:txBody>
      </p:sp>
      <p:sp>
        <p:nvSpPr>
          <p:cNvPr id="3" name="TextBox 2">
            <a:extLst>
              <a:ext uri="{FF2B5EF4-FFF2-40B4-BE49-F238E27FC236}">
                <a16:creationId xmlns:a16="http://schemas.microsoft.com/office/drawing/2014/main" id="{B2FA6739-F8AB-A19B-F0B2-877E5FF9C276}"/>
              </a:ext>
            </a:extLst>
          </p:cNvPr>
          <p:cNvSpPr txBox="1"/>
          <p:nvPr/>
        </p:nvSpPr>
        <p:spPr>
          <a:xfrm>
            <a:off x="1024836" y="7512076"/>
            <a:ext cx="16725023" cy="26368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9600" spc="576">
                <a:solidFill>
                  <a:srgbClr val="FFFFFF"/>
                </a:solidFill>
                <a:latin typeface="+mj-lt"/>
                <a:ea typeface="+mj-ea"/>
                <a:cs typeface="+mj-cs"/>
              </a:rPr>
              <a:t>ANY QUESTIONS ? </a:t>
            </a:r>
          </a:p>
          <a:p>
            <a:pPr algn="ctr">
              <a:lnSpc>
                <a:spcPct val="90000"/>
              </a:lnSpc>
              <a:spcBef>
                <a:spcPct val="0"/>
              </a:spcBef>
              <a:spcAft>
                <a:spcPts val="600"/>
              </a:spcAft>
            </a:pPr>
            <a:endParaRPr lang="en-US" sz="9600" spc="576">
              <a:solidFill>
                <a:srgbClr val="FFFFFF"/>
              </a:solidFill>
              <a:latin typeface="+mj-lt"/>
              <a:ea typeface="+mj-ea"/>
              <a:cs typeface="+mj-cs"/>
            </a:endParaRPr>
          </a:p>
        </p:txBody>
      </p:sp>
      <p:pic>
        <p:nvPicPr>
          <p:cNvPr id="6" name="Image 5" descr="Une image contenant Graphique, clipart, créativité&#10;&#10;Description générée automatiquement">
            <a:extLst>
              <a:ext uri="{FF2B5EF4-FFF2-40B4-BE49-F238E27FC236}">
                <a16:creationId xmlns:a16="http://schemas.microsoft.com/office/drawing/2014/main" id="{CEEAA633-FBF1-11B3-80F2-DA5A3D716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9920" y="5606166"/>
            <a:ext cx="2974854" cy="1767844"/>
          </a:xfrm>
          <a:prstGeom prst="rect">
            <a:avLst/>
          </a:prstGeom>
        </p:spPr>
      </p:pic>
    </p:spTree>
    <p:extLst>
      <p:ext uri="{BB962C8B-B14F-4D97-AF65-F5344CB8AC3E}">
        <p14:creationId xmlns:p14="http://schemas.microsoft.com/office/powerpoint/2010/main" val="33815010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1B673"/>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EEF8EB"/>
          </a:solidFill>
        </p:spPr>
        <p:txBody>
          <a:bodyPr/>
          <a:lstStyle/>
          <a:p>
            <a:endParaRPr lang="fr-FR"/>
          </a:p>
        </p:txBody>
      </p:sp>
      <p:sp>
        <p:nvSpPr>
          <p:cNvPr id="3" name="AutoShape 3"/>
          <p:cNvSpPr/>
          <p:nvPr/>
        </p:nvSpPr>
        <p:spPr>
          <a:xfrm>
            <a:off x="1028700" y="990600"/>
            <a:ext cx="16230600" cy="38100"/>
          </a:xfrm>
          <a:prstGeom prst="rect">
            <a:avLst/>
          </a:prstGeom>
          <a:solidFill>
            <a:srgbClr val="EEF8EB"/>
          </a:solidFill>
        </p:spPr>
        <p:txBody>
          <a:bodyPr/>
          <a:lstStyle/>
          <a:p>
            <a:endParaRPr lang="fr-FR"/>
          </a:p>
        </p:txBody>
      </p:sp>
      <p:sp>
        <p:nvSpPr>
          <p:cNvPr id="4" name="Freeform 4"/>
          <p:cNvSpPr/>
          <p:nvPr/>
        </p:nvSpPr>
        <p:spPr>
          <a:xfrm>
            <a:off x="4537946" y="3754727"/>
            <a:ext cx="1725739" cy="2130542"/>
          </a:xfrm>
          <a:custGeom>
            <a:avLst/>
            <a:gdLst/>
            <a:ahLst/>
            <a:cxnLst/>
            <a:rect l="l" t="t" r="r" b="b"/>
            <a:pathLst>
              <a:path w="1725739" h="2130542">
                <a:moveTo>
                  <a:pt x="0" y="0"/>
                </a:moveTo>
                <a:lnTo>
                  <a:pt x="1725740" y="0"/>
                </a:lnTo>
                <a:lnTo>
                  <a:pt x="1725740" y="2130542"/>
                </a:lnTo>
                <a:lnTo>
                  <a:pt x="0" y="2130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5" name="Freeform 5"/>
          <p:cNvSpPr/>
          <p:nvPr/>
        </p:nvSpPr>
        <p:spPr>
          <a:xfrm>
            <a:off x="2377145" y="3260957"/>
            <a:ext cx="3886540" cy="3765086"/>
          </a:xfrm>
          <a:custGeom>
            <a:avLst/>
            <a:gdLst/>
            <a:ahLst/>
            <a:cxnLst/>
            <a:rect l="l" t="t" r="r" b="b"/>
            <a:pathLst>
              <a:path w="3886540" h="3765086">
                <a:moveTo>
                  <a:pt x="0" y="0"/>
                </a:moveTo>
                <a:lnTo>
                  <a:pt x="3886541" y="0"/>
                </a:lnTo>
                <a:lnTo>
                  <a:pt x="3886541" y="3765086"/>
                </a:lnTo>
                <a:lnTo>
                  <a:pt x="0" y="37650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6" name="TextBox 6"/>
          <p:cNvSpPr txBox="1"/>
          <p:nvPr/>
        </p:nvSpPr>
        <p:spPr>
          <a:xfrm>
            <a:off x="8057178" y="4619625"/>
            <a:ext cx="7853676" cy="1209675"/>
          </a:xfrm>
          <a:prstGeom prst="rect">
            <a:avLst/>
          </a:prstGeom>
        </p:spPr>
        <p:txBody>
          <a:bodyPr lIns="0" tIns="0" rIns="0" bIns="0" rtlCol="0" anchor="t">
            <a:spAutoFit/>
          </a:bodyPr>
          <a:lstStyle/>
          <a:p>
            <a:pPr algn="l">
              <a:lnSpc>
                <a:spcPts val="9000"/>
              </a:lnSpc>
            </a:pPr>
            <a:r>
              <a:rPr lang="en-US" sz="9000" spc="270">
                <a:solidFill>
                  <a:srgbClr val="EEF8EB"/>
                </a:solidFill>
                <a:latin typeface="League Gothic"/>
              </a:rPr>
              <a:t>EXPLORE THE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1215452"/>
            <a:ext cx="16230600" cy="38100"/>
          </a:xfrm>
          <a:prstGeom prst="rect">
            <a:avLst/>
          </a:prstGeom>
          <a:solidFill>
            <a:srgbClr val="81B673"/>
          </a:solidFill>
        </p:spPr>
        <p:txBody>
          <a:bodyPr/>
          <a:lstStyle/>
          <a:p>
            <a:endParaRPr lang="fr-FR"/>
          </a:p>
        </p:txBody>
      </p:sp>
      <p:sp>
        <p:nvSpPr>
          <p:cNvPr id="5" name="TextBox 5"/>
          <p:cNvSpPr txBox="1"/>
          <p:nvPr/>
        </p:nvSpPr>
        <p:spPr>
          <a:xfrm>
            <a:off x="5287890" y="115838"/>
            <a:ext cx="7712218" cy="1209675"/>
          </a:xfrm>
          <a:prstGeom prst="rect">
            <a:avLst/>
          </a:prstGeom>
        </p:spPr>
        <p:txBody>
          <a:bodyPr lIns="0" tIns="0" rIns="0" bIns="0" rtlCol="0" anchor="t">
            <a:spAutoFit/>
          </a:bodyPr>
          <a:lstStyle/>
          <a:p>
            <a:pPr algn="l">
              <a:lnSpc>
                <a:spcPts val="9000"/>
              </a:lnSpc>
            </a:pPr>
            <a:r>
              <a:rPr lang="en-US" sz="9000" spc="270">
                <a:solidFill>
                  <a:srgbClr val="81B673"/>
                </a:solidFill>
                <a:latin typeface="League Gothic"/>
              </a:rPr>
              <a:t>EXPLORE THE DATASET</a:t>
            </a:r>
          </a:p>
        </p:txBody>
      </p:sp>
      <p:sp>
        <p:nvSpPr>
          <p:cNvPr id="8" name="TextBox 2">
            <a:extLst>
              <a:ext uri="{FF2B5EF4-FFF2-40B4-BE49-F238E27FC236}">
                <a16:creationId xmlns:a16="http://schemas.microsoft.com/office/drawing/2014/main" id="{CF8295D0-8F82-6065-5F6C-D6392E58928E}"/>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4</a:t>
            </a:r>
          </a:p>
        </p:txBody>
      </p:sp>
      <p:sp>
        <p:nvSpPr>
          <p:cNvPr id="4" name="ZoneTexte 3">
            <a:extLst>
              <a:ext uri="{FF2B5EF4-FFF2-40B4-BE49-F238E27FC236}">
                <a16:creationId xmlns:a16="http://schemas.microsoft.com/office/drawing/2014/main" id="{E669907C-407F-78D4-E981-EF67B1FE2373}"/>
              </a:ext>
            </a:extLst>
          </p:cNvPr>
          <p:cNvSpPr txBox="1"/>
          <p:nvPr/>
        </p:nvSpPr>
        <p:spPr>
          <a:xfrm>
            <a:off x="3221263" y="2379780"/>
            <a:ext cx="11845472" cy="769441"/>
          </a:xfrm>
          <a:prstGeom prst="rect">
            <a:avLst/>
          </a:prstGeom>
          <a:noFill/>
        </p:spPr>
        <p:txBody>
          <a:bodyPr wrap="square" rtlCol="0">
            <a:spAutoFit/>
          </a:bodyPr>
          <a:lstStyle/>
          <a:p>
            <a:r>
              <a:rPr lang="fr-FR" sz="4400" b="1">
                <a:latin typeface="Aptos" panose="020B0004020202020204" pitchFamily="34" charset="0"/>
              </a:rPr>
              <a:t>87k images </a:t>
            </a:r>
            <a:r>
              <a:rPr lang="en-US" sz="4400">
                <a:latin typeface="Aptos" panose="020B0004020202020204" pitchFamily="34" charset="0"/>
              </a:rPr>
              <a:t>of healthy and diseased crop leaves</a:t>
            </a:r>
            <a:endParaRPr lang="fr-FR" sz="4400">
              <a:latin typeface="Aptos" panose="020B0004020202020204" pitchFamily="34" charset="0"/>
            </a:endParaRPr>
          </a:p>
        </p:txBody>
      </p:sp>
      <p:cxnSp>
        <p:nvCxnSpPr>
          <p:cNvPr id="15" name="Connecteur droit avec flèche 14">
            <a:extLst>
              <a:ext uri="{FF2B5EF4-FFF2-40B4-BE49-F238E27FC236}">
                <a16:creationId xmlns:a16="http://schemas.microsoft.com/office/drawing/2014/main" id="{3CA5EA4E-A247-5F4F-B5E5-48CDEC0F1D82}"/>
              </a:ext>
            </a:extLst>
          </p:cNvPr>
          <p:cNvCxnSpPr>
            <a:cxnSpLocks/>
            <a:stCxn id="4" idx="2"/>
            <a:endCxn id="35" idx="0"/>
          </p:cNvCxnSpPr>
          <p:nvPr/>
        </p:nvCxnSpPr>
        <p:spPr>
          <a:xfrm flipH="1">
            <a:off x="5197256" y="3149221"/>
            <a:ext cx="3946743" cy="373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36FEC011-D04D-1D53-F365-661F79CD343D}"/>
              </a:ext>
            </a:extLst>
          </p:cNvPr>
          <p:cNvCxnSpPr>
            <a:cxnSpLocks/>
            <a:stCxn id="4" idx="2"/>
            <a:endCxn id="37" idx="0"/>
          </p:cNvCxnSpPr>
          <p:nvPr/>
        </p:nvCxnSpPr>
        <p:spPr>
          <a:xfrm flipH="1">
            <a:off x="7434183" y="3149221"/>
            <a:ext cx="1709816" cy="443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890C6783-7ACC-BFF0-6BF0-E78B22CC3CDA}"/>
              </a:ext>
            </a:extLst>
          </p:cNvPr>
          <p:cNvCxnSpPr>
            <a:cxnSpLocks/>
            <a:stCxn id="4" idx="2"/>
            <a:endCxn id="39" idx="0"/>
          </p:cNvCxnSpPr>
          <p:nvPr/>
        </p:nvCxnSpPr>
        <p:spPr>
          <a:xfrm>
            <a:off x="9143999" y="3149221"/>
            <a:ext cx="1681798" cy="449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B5F25037-0EF7-28D1-1472-0D7116FE2875}"/>
              </a:ext>
            </a:extLst>
          </p:cNvPr>
          <p:cNvCxnSpPr>
            <a:cxnSpLocks/>
            <a:stCxn id="4" idx="2"/>
            <a:endCxn id="41" idx="0"/>
          </p:cNvCxnSpPr>
          <p:nvPr/>
        </p:nvCxnSpPr>
        <p:spPr>
          <a:xfrm>
            <a:off x="9143999" y="3149221"/>
            <a:ext cx="4115320" cy="3737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45A6C65C-EC24-D12D-555B-A7E09FAA162C}"/>
              </a:ext>
            </a:extLst>
          </p:cNvPr>
          <p:cNvSpPr txBox="1"/>
          <p:nvPr/>
        </p:nvSpPr>
        <p:spPr>
          <a:xfrm>
            <a:off x="4033475" y="6888206"/>
            <a:ext cx="2327561"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Apple_scab</a:t>
            </a:r>
            <a:r>
              <a:rPr kumimoji="0" lang="fr-FR" altLang="fr-FR" sz="1800" b="0" i="1" u="none" strike="noStrike" cap="none" normalizeH="0" baseline="0">
                <a:ln>
                  <a:noFill/>
                </a:ln>
                <a:solidFill>
                  <a:srgbClr val="3C4043"/>
                </a:solidFill>
                <a:effectLst/>
                <a:latin typeface="Aptos" panose="020B0004020202020204" pitchFamily="34" charset="0"/>
              </a:rPr>
              <a:t> </a:t>
            </a:r>
            <a:endParaRPr lang="fr-FR" i="1"/>
          </a:p>
        </p:txBody>
      </p:sp>
      <p:sp>
        <p:nvSpPr>
          <p:cNvPr id="37" name="ZoneTexte 36">
            <a:extLst>
              <a:ext uri="{FF2B5EF4-FFF2-40B4-BE49-F238E27FC236}">
                <a16:creationId xmlns:a16="http://schemas.microsoft.com/office/drawing/2014/main" id="{A3F3E18F-04DE-0E17-BC99-E32DC3CDB282}"/>
              </a:ext>
            </a:extLst>
          </p:cNvPr>
          <p:cNvSpPr txBox="1"/>
          <p:nvPr/>
        </p:nvSpPr>
        <p:spPr>
          <a:xfrm>
            <a:off x="6361036" y="7586257"/>
            <a:ext cx="2146293"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Black_rot</a:t>
            </a:r>
            <a:endParaRPr lang="fr-FR" i="1"/>
          </a:p>
        </p:txBody>
      </p:sp>
      <p:sp>
        <p:nvSpPr>
          <p:cNvPr id="39" name="ZoneTexte 38">
            <a:extLst>
              <a:ext uri="{FF2B5EF4-FFF2-40B4-BE49-F238E27FC236}">
                <a16:creationId xmlns:a16="http://schemas.microsoft.com/office/drawing/2014/main" id="{ACFA424B-D4A5-704C-9B47-8632C3A4B171}"/>
              </a:ext>
            </a:extLst>
          </p:cNvPr>
          <p:cNvSpPr txBox="1"/>
          <p:nvPr/>
        </p:nvSpPr>
        <p:spPr>
          <a:xfrm>
            <a:off x="9379135" y="7645023"/>
            <a:ext cx="2893323"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Cedar_apple_rust</a:t>
            </a:r>
            <a:endParaRPr lang="fr-FR" i="1"/>
          </a:p>
        </p:txBody>
      </p:sp>
      <p:sp>
        <p:nvSpPr>
          <p:cNvPr id="41" name="ZoneTexte 40">
            <a:extLst>
              <a:ext uri="{FF2B5EF4-FFF2-40B4-BE49-F238E27FC236}">
                <a16:creationId xmlns:a16="http://schemas.microsoft.com/office/drawing/2014/main" id="{921AF415-1F5F-74D1-2957-A2B59568E9BA}"/>
              </a:ext>
            </a:extLst>
          </p:cNvPr>
          <p:cNvSpPr txBox="1"/>
          <p:nvPr/>
        </p:nvSpPr>
        <p:spPr>
          <a:xfrm>
            <a:off x="12310799" y="6886308"/>
            <a:ext cx="1897039" cy="369332"/>
          </a:xfrm>
          <a:prstGeom prst="rect">
            <a:avLst/>
          </a:prstGeom>
          <a:noFill/>
        </p:spPr>
        <p:txBody>
          <a:bodyPr wrap="square">
            <a:spAutoFit/>
          </a:bodyPr>
          <a:lstStyle/>
          <a:p>
            <a:r>
              <a:rPr kumimoji="0" lang="fr-FR" altLang="fr-FR" sz="1800" b="0" i="1" u="none" strike="noStrike" cap="none" normalizeH="0" baseline="0">
                <a:ln>
                  <a:noFill/>
                </a:ln>
                <a:solidFill>
                  <a:srgbClr val="3C4043"/>
                </a:solidFill>
                <a:effectLst/>
                <a:latin typeface="Aptos" panose="020B0004020202020204" pitchFamily="34" charset="0"/>
              </a:rPr>
              <a:t>Apple___</a:t>
            </a:r>
            <a:r>
              <a:rPr kumimoji="0" lang="fr-FR" altLang="fr-FR" sz="1800" b="0" i="1" u="none" strike="noStrike" cap="none" normalizeH="0" baseline="0" err="1">
                <a:ln>
                  <a:noFill/>
                </a:ln>
                <a:solidFill>
                  <a:srgbClr val="3C4043"/>
                </a:solidFill>
                <a:effectLst/>
                <a:latin typeface="Aptos" panose="020B0004020202020204" pitchFamily="34" charset="0"/>
              </a:rPr>
              <a:t>healthy</a:t>
            </a:r>
            <a:endParaRPr lang="fr-FR" i="1"/>
          </a:p>
        </p:txBody>
      </p:sp>
      <p:grpSp>
        <p:nvGrpSpPr>
          <p:cNvPr id="50" name="Groupe 49">
            <a:extLst>
              <a:ext uri="{FF2B5EF4-FFF2-40B4-BE49-F238E27FC236}">
                <a16:creationId xmlns:a16="http://schemas.microsoft.com/office/drawing/2014/main" id="{9C18B79B-E76F-947B-736D-398B06238114}"/>
              </a:ext>
            </a:extLst>
          </p:cNvPr>
          <p:cNvGrpSpPr/>
          <p:nvPr/>
        </p:nvGrpSpPr>
        <p:grpSpPr>
          <a:xfrm>
            <a:off x="12665833" y="4809877"/>
            <a:ext cx="668549" cy="148957"/>
            <a:chOff x="15993966" y="4064028"/>
            <a:chExt cx="668549" cy="148957"/>
          </a:xfrm>
        </p:grpSpPr>
        <p:sp>
          <p:nvSpPr>
            <p:cNvPr id="42" name="Ellipse 41">
              <a:extLst>
                <a:ext uri="{FF2B5EF4-FFF2-40B4-BE49-F238E27FC236}">
                  <a16:creationId xmlns:a16="http://schemas.microsoft.com/office/drawing/2014/main" id="{F7AB43B8-4226-413A-5AED-15277735246F}"/>
                </a:ext>
              </a:extLst>
            </p:cNvPr>
            <p:cNvSpPr/>
            <p:nvPr/>
          </p:nvSpPr>
          <p:spPr>
            <a:xfrm>
              <a:off x="15993966" y="4064028"/>
              <a:ext cx="150125" cy="14895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a:extLst>
                <a:ext uri="{FF2B5EF4-FFF2-40B4-BE49-F238E27FC236}">
                  <a16:creationId xmlns:a16="http://schemas.microsoft.com/office/drawing/2014/main" id="{FD22F819-76BD-9763-119E-F2122CF36732}"/>
                </a:ext>
              </a:extLst>
            </p:cNvPr>
            <p:cNvSpPr/>
            <p:nvPr/>
          </p:nvSpPr>
          <p:spPr>
            <a:xfrm>
              <a:off x="16253178" y="4064028"/>
              <a:ext cx="150125" cy="14895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a:extLst>
                <a:ext uri="{FF2B5EF4-FFF2-40B4-BE49-F238E27FC236}">
                  <a16:creationId xmlns:a16="http://schemas.microsoft.com/office/drawing/2014/main" id="{B66420AD-B3DD-E2CC-BAB8-7E7D26FDE243}"/>
                </a:ext>
              </a:extLst>
            </p:cNvPr>
            <p:cNvSpPr/>
            <p:nvPr/>
          </p:nvSpPr>
          <p:spPr>
            <a:xfrm>
              <a:off x="16512390" y="4064028"/>
              <a:ext cx="150125" cy="14895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ZoneTexte 55">
            <a:extLst>
              <a:ext uri="{FF2B5EF4-FFF2-40B4-BE49-F238E27FC236}">
                <a16:creationId xmlns:a16="http://schemas.microsoft.com/office/drawing/2014/main" id="{DE75C879-5DF3-024E-04CF-1DA7800EECF0}"/>
              </a:ext>
            </a:extLst>
          </p:cNvPr>
          <p:cNvSpPr txBox="1"/>
          <p:nvPr/>
        </p:nvSpPr>
        <p:spPr>
          <a:xfrm>
            <a:off x="350537" y="4821264"/>
            <a:ext cx="5777308" cy="769441"/>
          </a:xfrm>
          <a:prstGeom prst="rect">
            <a:avLst/>
          </a:prstGeom>
          <a:noFill/>
        </p:spPr>
        <p:txBody>
          <a:bodyPr wrap="square" rtlCol="0">
            <a:spAutoFit/>
          </a:bodyPr>
          <a:lstStyle/>
          <a:p>
            <a:r>
              <a:rPr lang="fr-FR" sz="4400" err="1">
                <a:latin typeface="Aptos" panose="020B0004020202020204" pitchFamily="34" charset="0"/>
              </a:rPr>
              <a:t>Divided</a:t>
            </a:r>
            <a:r>
              <a:rPr lang="fr-FR" sz="4400">
                <a:latin typeface="Aptos" panose="020B0004020202020204" pitchFamily="34" charset="0"/>
              </a:rPr>
              <a:t> in </a:t>
            </a:r>
            <a:r>
              <a:rPr lang="fr-FR" sz="4400" b="1">
                <a:latin typeface="Aptos" panose="020B0004020202020204" pitchFamily="34" charset="0"/>
              </a:rPr>
              <a:t>38 classes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990600"/>
            <a:ext cx="16230600" cy="38100"/>
          </a:xfrm>
          <a:prstGeom prst="rect">
            <a:avLst/>
          </a:prstGeom>
          <a:solidFill>
            <a:srgbClr val="81B673"/>
          </a:solidFill>
        </p:spPr>
        <p:txBody>
          <a:bodyPr/>
          <a:lstStyle/>
          <a:p>
            <a:endParaRPr lang="fr-FR"/>
          </a:p>
        </p:txBody>
      </p:sp>
      <p:sp>
        <p:nvSpPr>
          <p:cNvPr id="8" name="TextBox 2">
            <a:extLst>
              <a:ext uri="{FF2B5EF4-FFF2-40B4-BE49-F238E27FC236}">
                <a16:creationId xmlns:a16="http://schemas.microsoft.com/office/drawing/2014/main" id="{05DEFB8D-1A8B-6278-6E12-C7B71B6461F4}"/>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5</a:t>
            </a:r>
          </a:p>
        </p:txBody>
      </p:sp>
      <p:pic>
        <p:nvPicPr>
          <p:cNvPr id="9" name="Image 8">
            <a:extLst>
              <a:ext uri="{FF2B5EF4-FFF2-40B4-BE49-F238E27FC236}">
                <a16:creationId xmlns:a16="http://schemas.microsoft.com/office/drawing/2014/main" id="{01648176-C76F-FC49-C2F9-53720FC1F4FC}"/>
              </a:ext>
            </a:extLst>
          </p:cNvPr>
          <p:cNvPicPr>
            <a:picLocks noChangeAspect="1"/>
          </p:cNvPicPr>
          <p:nvPr/>
        </p:nvPicPr>
        <p:blipFill>
          <a:blip r:embed="rId3"/>
          <a:stretch>
            <a:fillRect/>
          </a:stretch>
        </p:blipFill>
        <p:spPr>
          <a:xfrm>
            <a:off x="474617" y="2640540"/>
            <a:ext cx="5410306" cy="5878505"/>
          </a:xfrm>
          <a:prstGeom prst="rect">
            <a:avLst/>
          </a:prstGeom>
        </p:spPr>
      </p:pic>
      <p:pic>
        <p:nvPicPr>
          <p:cNvPr id="11" name="Image 10">
            <a:extLst>
              <a:ext uri="{FF2B5EF4-FFF2-40B4-BE49-F238E27FC236}">
                <a16:creationId xmlns:a16="http://schemas.microsoft.com/office/drawing/2014/main" id="{4FBEAD25-DCB1-B55E-1F3B-CAF5CC6CD1C4}"/>
              </a:ext>
            </a:extLst>
          </p:cNvPr>
          <p:cNvPicPr>
            <a:picLocks noChangeAspect="1"/>
          </p:cNvPicPr>
          <p:nvPr/>
        </p:nvPicPr>
        <p:blipFill>
          <a:blip r:embed="rId4"/>
          <a:stretch>
            <a:fillRect/>
          </a:stretch>
        </p:blipFill>
        <p:spPr>
          <a:xfrm>
            <a:off x="6195699" y="2640540"/>
            <a:ext cx="5369620" cy="5878505"/>
          </a:xfrm>
          <a:prstGeom prst="rect">
            <a:avLst/>
          </a:prstGeom>
        </p:spPr>
      </p:pic>
      <p:pic>
        <p:nvPicPr>
          <p:cNvPr id="13" name="Image 12">
            <a:extLst>
              <a:ext uri="{FF2B5EF4-FFF2-40B4-BE49-F238E27FC236}">
                <a16:creationId xmlns:a16="http://schemas.microsoft.com/office/drawing/2014/main" id="{3346A40B-C45D-06F2-CA0A-2A1EFD3F5C26}"/>
              </a:ext>
            </a:extLst>
          </p:cNvPr>
          <p:cNvPicPr>
            <a:picLocks noChangeAspect="1"/>
          </p:cNvPicPr>
          <p:nvPr/>
        </p:nvPicPr>
        <p:blipFill>
          <a:blip r:embed="rId5"/>
          <a:stretch>
            <a:fillRect/>
          </a:stretch>
        </p:blipFill>
        <p:spPr>
          <a:xfrm>
            <a:off x="11876095" y="2640540"/>
            <a:ext cx="5878505" cy="5878505"/>
          </a:xfrm>
          <a:prstGeom prst="rect">
            <a:avLst/>
          </a:prstGeom>
        </p:spPr>
      </p:pic>
      <p:sp>
        <p:nvSpPr>
          <p:cNvPr id="4" name="TextBox 5">
            <a:extLst>
              <a:ext uri="{FF2B5EF4-FFF2-40B4-BE49-F238E27FC236}">
                <a16:creationId xmlns:a16="http://schemas.microsoft.com/office/drawing/2014/main" id="{D00BFD08-3743-2648-3604-FBC6D85E152A}"/>
              </a:ext>
            </a:extLst>
          </p:cNvPr>
          <p:cNvSpPr txBox="1"/>
          <p:nvPr/>
        </p:nvSpPr>
        <p:spPr>
          <a:xfrm>
            <a:off x="5287889" y="92567"/>
            <a:ext cx="7712218" cy="1209675"/>
          </a:xfrm>
          <a:prstGeom prst="rect">
            <a:avLst/>
          </a:prstGeom>
        </p:spPr>
        <p:txBody>
          <a:bodyPr lIns="0" tIns="0" rIns="0" bIns="0" rtlCol="0" anchor="t">
            <a:spAutoFit/>
          </a:bodyPr>
          <a:lstStyle/>
          <a:p>
            <a:pPr algn="l">
              <a:lnSpc>
                <a:spcPts val="9000"/>
              </a:lnSpc>
            </a:pPr>
            <a:r>
              <a:rPr lang="en-US" sz="9000" spc="270">
                <a:solidFill>
                  <a:srgbClr val="81B673"/>
                </a:solidFill>
                <a:latin typeface="League Gothic"/>
              </a:rPr>
              <a:t>EXPLORE THE DATASET</a:t>
            </a:r>
          </a:p>
        </p:txBody>
      </p:sp>
      <p:sp>
        <p:nvSpPr>
          <p:cNvPr id="6" name="ZoneTexte 5">
            <a:extLst>
              <a:ext uri="{FF2B5EF4-FFF2-40B4-BE49-F238E27FC236}">
                <a16:creationId xmlns:a16="http://schemas.microsoft.com/office/drawing/2014/main" id="{4AD07A2B-3989-C392-AF74-F18FEFDC710C}"/>
              </a:ext>
            </a:extLst>
          </p:cNvPr>
          <p:cNvSpPr txBox="1"/>
          <p:nvPr/>
        </p:nvSpPr>
        <p:spPr>
          <a:xfrm>
            <a:off x="6148412" y="1434050"/>
            <a:ext cx="5991173" cy="769441"/>
          </a:xfrm>
          <a:prstGeom prst="rect">
            <a:avLst/>
          </a:prstGeom>
          <a:noFill/>
        </p:spPr>
        <p:txBody>
          <a:bodyPr wrap="square" rtlCol="0">
            <a:spAutoFit/>
          </a:bodyPr>
          <a:lstStyle/>
          <a:p>
            <a:r>
              <a:rPr lang="fr-FR" sz="4400" err="1">
                <a:latin typeface="Aptos" panose="020B0004020202020204" pitchFamily="34" charset="0"/>
              </a:rPr>
              <a:t>Some</a:t>
            </a:r>
            <a:r>
              <a:rPr lang="fr-FR" sz="4400">
                <a:latin typeface="Aptos" panose="020B0004020202020204" pitchFamily="34" charset="0"/>
              </a:rPr>
              <a:t> image </a:t>
            </a:r>
            <a:r>
              <a:rPr lang="fr-FR" sz="4400" err="1">
                <a:latin typeface="Aptos" panose="020B0004020202020204" pitchFamily="34" charset="0"/>
              </a:rPr>
              <a:t>examples</a:t>
            </a:r>
            <a:r>
              <a:rPr lang="fr-FR" sz="4400">
                <a:latin typeface="Aptos" panose="020B000402020202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1215452"/>
            <a:ext cx="16230600" cy="38100"/>
          </a:xfrm>
          <a:prstGeom prst="rect">
            <a:avLst/>
          </a:prstGeom>
          <a:solidFill>
            <a:srgbClr val="81B673"/>
          </a:solidFill>
        </p:spPr>
        <p:txBody>
          <a:bodyPr/>
          <a:lstStyle/>
          <a:p>
            <a:endParaRPr lang="fr-FR"/>
          </a:p>
        </p:txBody>
      </p:sp>
      <p:sp>
        <p:nvSpPr>
          <p:cNvPr id="5" name="TextBox 5"/>
          <p:cNvSpPr txBox="1"/>
          <p:nvPr/>
        </p:nvSpPr>
        <p:spPr>
          <a:xfrm>
            <a:off x="5287890" y="115838"/>
            <a:ext cx="7712218" cy="1209675"/>
          </a:xfrm>
          <a:prstGeom prst="rect">
            <a:avLst/>
          </a:prstGeom>
        </p:spPr>
        <p:txBody>
          <a:bodyPr lIns="0" tIns="0" rIns="0" bIns="0" rtlCol="0" anchor="t">
            <a:spAutoFit/>
          </a:bodyPr>
          <a:lstStyle/>
          <a:p>
            <a:pPr algn="l">
              <a:lnSpc>
                <a:spcPts val="9000"/>
              </a:lnSpc>
            </a:pPr>
            <a:r>
              <a:rPr lang="en-US" sz="9000" spc="270">
                <a:solidFill>
                  <a:srgbClr val="81B673"/>
                </a:solidFill>
                <a:latin typeface="League Gothic"/>
              </a:rPr>
              <a:t>EXPLORE THE DATASET</a:t>
            </a:r>
          </a:p>
        </p:txBody>
      </p:sp>
      <p:sp>
        <p:nvSpPr>
          <p:cNvPr id="8" name="TextBox 2">
            <a:extLst>
              <a:ext uri="{FF2B5EF4-FFF2-40B4-BE49-F238E27FC236}">
                <a16:creationId xmlns:a16="http://schemas.microsoft.com/office/drawing/2014/main" id="{CF8295D0-8F82-6065-5F6C-D6392E58928E}"/>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6</a:t>
            </a:r>
          </a:p>
        </p:txBody>
      </p:sp>
      <p:sp>
        <p:nvSpPr>
          <p:cNvPr id="4" name="ZoneTexte 3">
            <a:extLst>
              <a:ext uri="{FF2B5EF4-FFF2-40B4-BE49-F238E27FC236}">
                <a16:creationId xmlns:a16="http://schemas.microsoft.com/office/drawing/2014/main" id="{E669907C-407F-78D4-E981-EF67B1FE2373}"/>
              </a:ext>
            </a:extLst>
          </p:cNvPr>
          <p:cNvSpPr txBox="1"/>
          <p:nvPr/>
        </p:nvSpPr>
        <p:spPr>
          <a:xfrm>
            <a:off x="426986" y="2850422"/>
            <a:ext cx="8717014" cy="584775"/>
          </a:xfrm>
          <a:prstGeom prst="rect">
            <a:avLst/>
          </a:prstGeom>
          <a:noFill/>
        </p:spPr>
        <p:txBody>
          <a:bodyPr wrap="square" rtlCol="0">
            <a:spAutoFit/>
          </a:bodyPr>
          <a:lstStyle/>
          <a:p>
            <a:r>
              <a:rPr lang="fr-FR" sz="3200" b="1">
                <a:latin typeface="Aptos" panose="020B0004020202020204" pitchFamily="34" charset="0"/>
              </a:rPr>
              <a:t>87k images </a:t>
            </a:r>
            <a:r>
              <a:rPr lang="en-US" sz="3200">
                <a:latin typeface="Aptos" panose="020B0004020202020204" pitchFamily="34" charset="0"/>
              </a:rPr>
              <a:t>of healthy and diseased crop leaves</a:t>
            </a:r>
            <a:endParaRPr lang="fr-FR" sz="3200">
              <a:latin typeface="Aptos" panose="020B0004020202020204" pitchFamily="34" charset="0"/>
            </a:endParaRPr>
          </a:p>
        </p:txBody>
      </p:sp>
      <p:cxnSp>
        <p:nvCxnSpPr>
          <p:cNvPr id="15" name="Connecteur droit avec flèche 14">
            <a:extLst>
              <a:ext uri="{FF2B5EF4-FFF2-40B4-BE49-F238E27FC236}">
                <a16:creationId xmlns:a16="http://schemas.microsoft.com/office/drawing/2014/main" id="{3CA5EA4E-A247-5F4F-B5E5-48CDEC0F1D82}"/>
              </a:ext>
            </a:extLst>
          </p:cNvPr>
          <p:cNvCxnSpPr>
            <a:cxnSpLocks/>
            <a:stCxn id="4" idx="2"/>
            <a:endCxn id="46" idx="0"/>
          </p:cNvCxnSpPr>
          <p:nvPr/>
        </p:nvCxnSpPr>
        <p:spPr>
          <a:xfrm flipH="1">
            <a:off x="2816402" y="3435197"/>
            <a:ext cx="1969091" cy="34166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13113878-7405-C726-B2C6-F17F0BA98741}"/>
              </a:ext>
            </a:extLst>
          </p:cNvPr>
          <p:cNvSpPr txBox="1"/>
          <p:nvPr/>
        </p:nvSpPr>
        <p:spPr>
          <a:xfrm>
            <a:off x="9353806" y="3699871"/>
            <a:ext cx="1323831" cy="2646878"/>
          </a:xfrm>
          <a:prstGeom prst="rect">
            <a:avLst/>
          </a:prstGeom>
          <a:noFill/>
        </p:spPr>
        <p:txBody>
          <a:bodyPr wrap="square" rtlCol="0">
            <a:spAutoFit/>
          </a:bodyPr>
          <a:lstStyle/>
          <a:p>
            <a:r>
              <a:rPr lang="fr-FR" sz="16600">
                <a:latin typeface="Aptos" panose="020B0004020202020204" pitchFamily="34" charset="0"/>
              </a:rPr>
              <a:t>+</a:t>
            </a:r>
          </a:p>
        </p:txBody>
      </p:sp>
      <p:sp>
        <p:nvSpPr>
          <p:cNvPr id="36" name="ZoneTexte 35">
            <a:extLst>
              <a:ext uri="{FF2B5EF4-FFF2-40B4-BE49-F238E27FC236}">
                <a16:creationId xmlns:a16="http://schemas.microsoft.com/office/drawing/2014/main" id="{4E6B7DE0-FEE9-FFCF-0324-9AD0E6D8A5FF}"/>
              </a:ext>
            </a:extLst>
          </p:cNvPr>
          <p:cNvSpPr txBox="1"/>
          <p:nvPr/>
        </p:nvSpPr>
        <p:spPr>
          <a:xfrm>
            <a:off x="11326504" y="4604891"/>
            <a:ext cx="6428096" cy="1077218"/>
          </a:xfrm>
          <a:prstGeom prst="rect">
            <a:avLst/>
          </a:prstGeom>
          <a:noFill/>
        </p:spPr>
        <p:txBody>
          <a:bodyPr wrap="square">
            <a:spAutoFit/>
          </a:bodyPr>
          <a:lstStyle/>
          <a:p>
            <a:pPr algn="ctr"/>
            <a:r>
              <a:rPr lang="en-US" sz="3200">
                <a:latin typeface="Aptos" panose="020B0004020202020204" pitchFamily="34" charset="0"/>
              </a:rPr>
              <a:t>Directory containing 33 test images created for prediction purpose</a:t>
            </a:r>
            <a:endParaRPr lang="fr-FR" sz="3200">
              <a:latin typeface="Aptos" panose="020B0004020202020204" pitchFamily="34" charset="0"/>
            </a:endParaRPr>
          </a:p>
        </p:txBody>
      </p:sp>
      <p:cxnSp>
        <p:nvCxnSpPr>
          <p:cNvPr id="38" name="Connecteur droit avec flèche 37">
            <a:extLst>
              <a:ext uri="{FF2B5EF4-FFF2-40B4-BE49-F238E27FC236}">
                <a16:creationId xmlns:a16="http://schemas.microsoft.com/office/drawing/2014/main" id="{8FB8F34E-3D0D-4093-50C7-63CD52849BEF}"/>
              </a:ext>
            </a:extLst>
          </p:cNvPr>
          <p:cNvCxnSpPr>
            <a:cxnSpLocks/>
            <a:stCxn id="4" idx="2"/>
            <a:endCxn id="47" idx="0"/>
          </p:cNvCxnSpPr>
          <p:nvPr/>
        </p:nvCxnSpPr>
        <p:spPr>
          <a:xfrm>
            <a:off x="4785493" y="3435197"/>
            <a:ext cx="1972698" cy="34166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F38E422-FD5F-1398-BDA6-3BC353067F3E}"/>
              </a:ext>
            </a:extLst>
          </p:cNvPr>
          <p:cNvSpPr txBox="1"/>
          <p:nvPr/>
        </p:nvSpPr>
        <p:spPr>
          <a:xfrm>
            <a:off x="1301656" y="6851804"/>
            <a:ext cx="3029492" cy="769441"/>
          </a:xfrm>
          <a:prstGeom prst="rect">
            <a:avLst/>
          </a:prstGeom>
          <a:noFill/>
        </p:spPr>
        <p:txBody>
          <a:bodyPr wrap="square" rtlCol="0">
            <a:spAutoFit/>
          </a:bodyPr>
          <a:lstStyle/>
          <a:p>
            <a:r>
              <a:rPr lang="fr-FR" sz="4400">
                <a:latin typeface="Aptos" panose="020B0004020202020204" pitchFamily="34" charset="0"/>
              </a:rPr>
              <a:t>Training set</a:t>
            </a:r>
            <a:endParaRPr lang="fr-FR" sz="4400" b="1">
              <a:latin typeface="Aptos" panose="020B0004020202020204" pitchFamily="34" charset="0"/>
            </a:endParaRPr>
          </a:p>
        </p:txBody>
      </p:sp>
      <p:sp>
        <p:nvSpPr>
          <p:cNvPr id="47" name="ZoneTexte 46">
            <a:extLst>
              <a:ext uri="{FF2B5EF4-FFF2-40B4-BE49-F238E27FC236}">
                <a16:creationId xmlns:a16="http://schemas.microsoft.com/office/drawing/2014/main" id="{9B836D66-85EB-B310-2131-E3F789A9A703}"/>
              </a:ext>
            </a:extLst>
          </p:cNvPr>
          <p:cNvSpPr txBox="1"/>
          <p:nvPr/>
        </p:nvSpPr>
        <p:spPr>
          <a:xfrm>
            <a:off x="5017702" y="6851804"/>
            <a:ext cx="3480977" cy="769441"/>
          </a:xfrm>
          <a:prstGeom prst="rect">
            <a:avLst/>
          </a:prstGeom>
          <a:noFill/>
        </p:spPr>
        <p:txBody>
          <a:bodyPr wrap="square" rtlCol="0">
            <a:spAutoFit/>
          </a:bodyPr>
          <a:lstStyle/>
          <a:p>
            <a:r>
              <a:rPr lang="fr-FR" sz="4400">
                <a:latin typeface="Aptos" panose="020B0004020202020204" pitchFamily="34" charset="0"/>
              </a:rPr>
              <a:t>Validation set</a:t>
            </a:r>
            <a:endParaRPr lang="fr-FR" sz="4400" b="1">
              <a:latin typeface="Aptos" panose="020B0004020202020204" pitchFamily="34" charset="0"/>
            </a:endParaRPr>
          </a:p>
        </p:txBody>
      </p:sp>
      <p:sp>
        <p:nvSpPr>
          <p:cNvPr id="53" name="ZoneTexte 52">
            <a:extLst>
              <a:ext uri="{FF2B5EF4-FFF2-40B4-BE49-F238E27FC236}">
                <a16:creationId xmlns:a16="http://schemas.microsoft.com/office/drawing/2014/main" id="{349FBA70-A834-AEC8-A799-23437F6E209C}"/>
              </a:ext>
            </a:extLst>
          </p:cNvPr>
          <p:cNvSpPr txBox="1"/>
          <p:nvPr/>
        </p:nvSpPr>
        <p:spPr>
          <a:xfrm>
            <a:off x="1948489" y="4575385"/>
            <a:ext cx="1281481" cy="769441"/>
          </a:xfrm>
          <a:prstGeom prst="rect">
            <a:avLst/>
          </a:prstGeom>
          <a:noFill/>
        </p:spPr>
        <p:txBody>
          <a:bodyPr wrap="square" rtlCol="0">
            <a:spAutoFit/>
          </a:bodyPr>
          <a:lstStyle/>
          <a:p>
            <a:r>
              <a:rPr lang="fr-FR" sz="4400">
                <a:latin typeface="Aptos" panose="020B0004020202020204" pitchFamily="34" charset="0"/>
              </a:rPr>
              <a:t>80%</a:t>
            </a:r>
            <a:endParaRPr lang="fr-FR" sz="4400" b="1">
              <a:latin typeface="Aptos" panose="020B0004020202020204" pitchFamily="34" charset="0"/>
            </a:endParaRPr>
          </a:p>
        </p:txBody>
      </p:sp>
      <p:sp>
        <p:nvSpPr>
          <p:cNvPr id="54" name="ZoneTexte 53">
            <a:extLst>
              <a:ext uri="{FF2B5EF4-FFF2-40B4-BE49-F238E27FC236}">
                <a16:creationId xmlns:a16="http://schemas.microsoft.com/office/drawing/2014/main" id="{22D42A7C-EBA4-92C2-33F0-6CD208A8DAD7}"/>
              </a:ext>
            </a:extLst>
          </p:cNvPr>
          <p:cNvSpPr txBox="1"/>
          <p:nvPr/>
        </p:nvSpPr>
        <p:spPr>
          <a:xfrm>
            <a:off x="6300239" y="4575385"/>
            <a:ext cx="1281481" cy="769441"/>
          </a:xfrm>
          <a:prstGeom prst="rect">
            <a:avLst/>
          </a:prstGeom>
          <a:noFill/>
        </p:spPr>
        <p:txBody>
          <a:bodyPr wrap="square" rtlCol="0">
            <a:spAutoFit/>
          </a:bodyPr>
          <a:lstStyle/>
          <a:p>
            <a:r>
              <a:rPr lang="fr-FR" sz="4400">
                <a:latin typeface="Aptos" panose="020B0004020202020204" pitchFamily="34" charset="0"/>
              </a:rPr>
              <a:t>20%</a:t>
            </a:r>
            <a:endParaRPr lang="fr-FR" sz="4400" b="1">
              <a:latin typeface="Aptos" panose="020B0004020202020204" pitchFamily="34" charset="0"/>
            </a:endParaRPr>
          </a:p>
        </p:txBody>
      </p:sp>
      <p:sp>
        <p:nvSpPr>
          <p:cNvPr id="57" name="ZoneTexte 56">
            <a:extLst>
              <a:ext uri="{FF2B5EF4-FFF2-40B4-BE49-F238E27FC236}">
                <a16:creationId xmlns:a16="http://schemas.microsoft.com/office/drawing/2014/main" id="{8CC29CAD-7404-8519-C46E-DD33B72EDE92}"/>
              </a:ext>
            </a:extLst>
          </p:cNvPr>
          <p:cNvSpPr txBox="1"/>
          <p:nvPr/>
        </p:nvSpPr>
        <p:spPr>
          <a:xfrm>
            <a:off x="1948489" y="7597024"/>
            <a:ext cx="1971533" cy="523220"/>
          </a:xfrm>
          <a:prstGeom prst="rect">
            <a:avLst/>
          </a:prstGeom>
          <a:noFill/>
        </p:spPr>
        <p:txBody>
          <a:bodyPr wrap="square" rtlCol="0">
            <a:spAutoFit/>
          </a:bodyPr>
          <a:lstStyle/>
          <a:p>
            <a:r>
              <a:rPr lang="fr-FR" sz="2800">
                <a:latin typeface="Aptos" panose="020B0004020202020204" pitchFamily="34" charset="0"/>
              </a:rPr>
              <a:t>70295 files</a:t>
            </a:r>
            <a:endParaRPr lang="fr-FR" sz="2800" b="1">
              <a:latin typeface="Aptos" panose="020B0004020202020204" pitchFamily="34" charset="0"/>
            </a:endParaRPr>
          </a:p>
        </p:txBody>
      </p:sp>
      <p:sp>
        <p:nvSpPr>
          <p:cNvPr id="59" name="ZoneTexte 58">
            <a:extLst>
              <a:ext uri="{FF2B5EF4-FFF2-40B4-BE49-F238E27FC236}">
                <a16:creationId xmlns:a16="http://schemas.microsoft.com/office/drawing/2014/main" id="{D204ACEE-C5C7-C26F-4659-609D71AC4F60}"/>
              </a:ext>
            </a:extLst>
          </p:cNvPr>
          <p:cNvSpPr txBox="1"/>
          <p:nvPr/>
        </p:nvSpPr>
        <p:spPr>
          <a:xfrm>
            <a:off x="5955212" y="7597024"/>
            <a:ext cx="1971533" cy="523220"/>
          </a:xfrm>
          <a:prstGeom prst="rect">
            <a:avLst/>
          </a:prstGeom>
          <a:noFill/>
        </p:spPr>
        <p:txBody>
          <a:bodyPr wrap="square" rtlCol="0">
            <a:spAutoFit/>
          </a:bodyPr>
          <a:lstStyle/>
          <a:p>
            <a:r>
              <a:rPr lang="fr-FR" sz="2800">
                <a:latin typeface="Aptos" panose="020B0004020202020204" pitchFamily="34" charset="0"/>
              </a:rPr>
              <a:t>17572 files</a:t>
            </a:r>
            <a:endParaRPr lang="fr-FR" sz="2800" b="1">
              <a:latin typeface="Aptos" panose="020B0004020202020204" pitchFamily="34" charset="0"/>
            </a:endParaRPr>
          </a:p>
        </p:txBody>
      </p:sp>
    </p:spTree>
    <p:extLst>
      <p:ext uri="{BB962C8B-B14F-4D97-AF65-F5344CB8AC3E}">
        <p14:creationId xmlns:p14="http://schemas.microsoft.com/office/powerpoint/2010/main" val="368157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1215452"/>
            <a:ext cx="16230600" cy="38100"/>
          </a:xfrm>
          <a:prstGeom prst="rect">
            <a:avLst/>
          </a:prstGeom>
          <a:solidFill>
            <a:srgbClr val="81B673"/>
          </a:solidFill>
        </p:spPr>
        <p:txBody>
          <a:bodyPr/>
          <a:lstStyle/>
          <a:p>
            <a:endParaRPr lang="fr-FR"/>
          </a:p>
        </p:txBody>
      </p:sp>
      <p:sp>
        <p:nvSpPr>
          <p:cNvPr id="5" name="TextBox 5"/>
          <p:cNvSpPr txBox="1"/>
          <p:nvPr/>
        </p:nvSpPr>
        <p:spPr>
          <a:xfrm>
            <a:off x="5287890" y="115838"/>
            <a:ext cx="7712218" cy="1209675"/>
          </a:xfrm>
          <a:prstGeom prst="rect">
            <a:avLst/>
          </a:prstGeom>
        </p:spPr>
        <p:txBody>
          <a:bodyPr lIns="0" tIns="0" rIns="0" bIns="0" rtlCol="0" anchor="t">
            <a:spAutoFit/>
          </a:bodyPr>
          <a:lstStyle/>
          <a:p>
            <a:pPr algn="l">
              <a:lnSpc>
                <a:spcPts val="9000"/>
              </a:lnSpc>
            </a:pPr>
            <a:r>
              <a:rPr lang="en-US" sz="9000" spc="270">
                <a:solidFill>
                  <a:srgbClr val="81B673"/>
                </a:solidFill>
                <a:latin typeface="League Gothic"/>
              </a:rPr>
              <a:t>EXPLORE THE DATASET</a:t>
            </a:r>
          </a:p>
        </p:txBody>
      </p:sp>
      <p:sp>
        <p:nvSpPr>
          <p:cNvPr id="8" name="TextBox 2">
            <a:extLst>
              <a:ext uri="{FF2B5EF4-FFF2-40B4-BE49-F238E27FC236}">
                <a16:creationId xmlns:a16="http://schemas.microsoft.com/office/drawing/2014/main" id="{CF8295D0-8F82-6065-5F6C-D6392E58928E}"/>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7</a:t>
            </a:r>
          </a:p>
        </p:txBody>
      </p:sp>
      <p:pic>
        <p:nvPicPr>
          <p:cNvPr id="7" name="Image 6">
            <a:extLst>
              <a:ext uri="{FF2B5EF4-FFF2-40B4-BE49-F238E27FC236}">
                <a16:creationId xmlns:a16="http://schemas.microsoft.com/office/drawing/2014/main" id="{FF0B0967-4C73-3F7D-4D95-DBC2A85B93D0}"/>
              </a:ext>
            </a:extLst>
          </p:cNvPr>
          <p:cNvPicPr>
            <a:picLocks noChangeAspect="1"/>
          </p:cNvPicPr>
          <p:nvPr/>
        </p:nvPicPr>
        <p:blipFill rotWithShape="1">
          <a:blip r:embed="rId3">
            <a:extLst>
              <a:ext uri="{28A0092B-C50C-407E-A947-70E740481C1C}">
                <a14:useLocalDpi xmlns:a14="http://schemas.microsoft.com/office/drawing/2010/main" val="0"/>
              </a:ext>
            </a:extLst>
          </a:blip>
          <a:srcRect t="4692"/>
          <a:stretch/>
        </p:blipFill>
        <p:spPr>
          <a:xfrm>
            <a:off x="773946" y="2289283"/>
            <a:ext cx="16282122" cy="6004032"/>
          </a:xfrm>
          <a:prstGeom prst="rect">
            <a:avLst/>
          </a:prstGeom>
        </p:spPr>
      </p:pic>
      <p:sp>
        <p:nvSpPr>
          <p:cNvPr id="9" name="ZoneTexte 8">
            <a:extLst>
              <a:ext uri="{FF2B5EF4-FFF2-40B4-BE49-F238E27FC236}">
                <a16:creationId xmlns:a16="http://schemas.microsoft.com/office/drawing/2014/main" id="{0109EBFF-F6A0-F633-C0D1-D8DAFEA2E7B3}"/>
              </a:ext>
            </a:extLst>
          </p:cNvPr>
          <p:cNvSpPr txBox="1"/>
          <p:nvPr/>
        </p:nvSpPr>
        <p:spPr>
          <a:xfrm>
            <a:off x="3659738" y="1392922"/>
            <a:ext cx="10968522" cy="769441"/>
          </a:xfrm>
          <a:prstGeom prst="rect">
            <a:avLst/>
          </a:prstGeom>
          <a:noFill/>
        </p:spPr>
        <p:txBody>
          <a:bodyPr wrap="square" rtlCol="0">
            <a:spAutoFit/>
          </a:bodyPr>
          <a:lstStyle/>
          <a:p>
            <a:r>
              <a:rPr lang="fr-FR" sz="4400" err="1">
                <a:latin typeface="Aptos" panose="020B0004020202020204" pitchFamily="34" charset="0"/>
              </a:rPr>
              <a:t>Number</a:t>
            </a:r>
            <a:r>
              <a:rPr lang="fr-FR" sz="4400">
                <a:latin typeface="Aptos" panose="020B0004020202020204" pitchFamily="34" charset="0"/>
              </a:rPr>
              <a:t> of images per class of plant </a:t>
            </a:r>
            <a:r>
              <a:rPr lang="fr-FR" sz="4400" err="1">
                <a:latin typeface="Aptos" panose="020B0004020202020204" pitchFamily="34" charset="0"/>
              </a:rPr>
              <a:t>disease</a:t>
            </a:r>
            <a:endParaRPr lang="fr-FR" sz="4400">
              <a:latin typeface="Aptos" panose="020B0004020202020204" pitchFamily="34" charset="0"/>
            </a:endParaRPr>
          </a:p>
        </p:txBody>
      </p:sp>
    </p:spTree>
    <p:extLst>
      <p:ext uri="{BB962C8B-B14F-4D97-AF65-F5344CB8AC3E}">
        <p14:creationId xmlns:p14="http://schemas.microsoft.com/office/powerpoint/2010/main" val="300644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F8EB"/>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81B673"/>
          </a:solidFill>
        </p:spPr>
        <p:txBody>
          <a:bodyPr/>
          <a:lstStyle/>
          <a:p>
            <a:endParaRPr lang="fr-FR"/>
          </a:p>
        </p:txBody>
      </p:sp>
      <p:sp>
        <p:nvSpPr>
          <p:cNvPr id="3" name="AutoShape 3"/>
          <p:cNvSpPr/>
          <p:nvPr/>
        </p:nvSpPr>
        <p:spPr>
          <a:xfrm>
            <a:off x="1028700" y="1215452"/>
            <a:ext cx="16230600" cy="38100"/>
          </a:xfrm>
          <a:prstGeom prst="rect">
            <a:avLst/>
          </a:prstGeom>
          <a:solidFill>
            <a:srgbClr val="81B673"/>
          </a:solidFill>
        </p:spPr>
        <p:txBody>
          <a:bodyPr/>
          <a:lstStyle/>
          <a:p>
            <a:endParaRPr lang="fr-FR"/>
          </a:p>
        </p:txBody>
      </p:sp>
      <p:sp>
        <p:nvSpPr>
          <p:cNvPr id="5" name="TextBox 5"/>
          <p:cNvSpPr txBox="1"/>
          <p:nvPr/>
        </p:nvSpPr>
        <p:spPr>
          <a:xfrm>
            <a:off x="6219656" y="143134"/>
            <a:ext cx="5848683" cy="1209675"/>
          </a:xfrm>
          <a:prstGeom prst="rect">
            <a:avLst/>
          </a:prstGeom>
        </p:spPr>
        <p:txBody>
          <a:bodyPr wrap="square" lIns="0" tIns="0" rIns="0" bIns="0" rtlCol="0" anchor="t">
            <a:spAutoFit/>
          </a:bodyPr>
          <a:lstStyle/>
          <a:p>
            <a:pPr algn="l">
              <a:lnSpc>
                <a:spcPts val="9000"/>
              </a:lnSpc>
            </a:pPr>
            <a:r>
              <a:rPr lang="en-US" sz="9000" spc="270">
                <a:solidFill>
                  <a:srgbClr val="81B673"/>
                </a:solidFill>
                <a:latin typeface="League Gothic"/>
              </a:rPr>
              <a:t>PRE-PROCESSING</a:t>
            </a:r>
          </a:p>
        </p:txBody>
      </p:sp>
      <p:sp>
        <p:nvSpPr>
          <p:cNvPr id="8" name="TextBox 2">
            <a:extLst>
              <a:ext uri="{FF2B5EF4-FFF2-40B4-BE49-F238E27FC236}">
                <a16:creationId xmlns:a16="http://schemas.microsoft.com/office/drawing/2014/main" id="{CF8295D0-8F82-6065-5F6C-D6392E58928E}"/>
              </a:ext>
            </a:extLst>
          </p:cNvPr>
          <p:cNvSpPr txBox="1"/>
          <p:nvPr/>
        </p:nvSpPr>
        <p:spPr>
          <a:xfrm>
            <a:off x="17259300" y="9584080"/>
            <a:ext cx="990600" cy="607026"/>
          </a:xfrm>
          <a:prstGeom prst="rect">
            <a:avLst/>
          </a:prstGeom>
        </p:spPr>
        <p:txBody>
          <a:bodyPr wrap="square" lIns="0" tIns="0" rIns="0" bIns="0" rtlCol="0" anchor="t">
            <a:spAutoFit/>
          </a:bodyPr>
          <a:lstStyle/>
          <a:p>
            <a:pPr marL="396952" lvl="1" algn="l">
              <a:lnSpc>
                <a:spcPts val="5148"/>
              </a:lnSpc>
            </a:pPr>
            <a:r>
              <a:rPr lang="en-US" sz="3677" spc="110">
                <a:latin typeface="Montserrat Light"/>
              </a:rPr>
              <a:t>8</a:t>
            </a:r>
          </a:p>
        </p:txBody>
      </p:sp>
      <p:sp>
        <p:nvSpPr>
          <p:cNvPr id="4" name="ZoneTexte 3">
            <a:extLst>
              <a:ext uri="{FF2B5EF4-FFF2-40B4-BE49-F238E27FC236}">
                <a16:creationId xmlns:a16="http://schemas.microsoft.com/office/drawing/2014/main" id="{18C88C06-0F03-516D-922A-B7BABB35EEBE}"/>
              </a:ext>
            </a:extLst>
          </p:cNvPr>
          <p:cNvSpPr txBox="1"/>
          <p:nvPr/>
        </p:nvSpPr>
        <p:spPr>
          <a:xfrm>
            <a:off x="840658" y="6329896"/>
            <a:ext cx="7034100" cy="523220"/>
          </a:xfrm>
          <a:prstGeom prst="rect">
            <a:avLst/>
          </a:prstGeom>
          <a:noFill/>
        </p:spPr>
        <p:txBody>
          <a:bodyPr wrap="square" rtlCol="0">
            <a:spAutoFit/>
          </a:bodyPr>
          <a:lstStyle/>
          <a:p>
            <a:r>
              <a:rPr lang="fr-FR" sz="2800" b="1">
                <a:latin typeface="Aptos" panose="020B0004020202020204" pitchFamily="34" charset="0"/>
              </a:rPr>
              <a:t>Initial images’ dimensions </a:t>
            </a:r>
            <a:r>
              <a:rPr lang="fr-FR" sz="2800">
                <a:latin typeface="Aptos" panose="020B0004020202020204" pitchFamily="34" charset="0"/>
              </a:rPr>
              <a:t>: 256x256 pixels</a:t>
            </a:r>
          </a:p>
        </p:txBody>
      </p:sp>
      <p:sp>
        <p:nvSpPr>
          <p:cNvPr id="7" name="ZoneTexte 6">
            <a:extLst>
              <a:ext uri="{FF2B5EF4-FFF2-40B4-BE49-F238E27FC236}">
                <a16:creationId xmlns:a16="http://schemas.microsoft.com/office/drawing/2014/main" id="{67E5FF2C-1EB3-6591-270F-BF313C3329CE}"/>
              </a:ext>
            </a:extLst>
          </p:cNvPr>
          <p:cNvSpPr txBox="1"/>
          <p:nvPr/>
        </p:nvSpPr>
        <p:spPr>
          <a:xfrm>
            <a:off x="10861005" y="6333430"/>
            <a:ext cx="6869612" cy="523220"/>
          </a:xfrm>
          <a:prstGeom prst="rect">
            <a:avLst/>
          </a:prstGeom>
          <a:noFill/>
        </p:spPr>
        <p:txBody>
          <a:bodyPr wrap="square" rtlCol="0">
            <a:spAutoFit/>
          </a:bodyPr>
          <a:lstStyle/>
          <a:p>
            <a:r>
              <a:rPr lang="fr-FR" sz="2800" b="1">
                <a:latin typeface="Aptos" panose="020B0004020202020204" pitchFamily="34" charset="0"/>
              </a:rPr>
              <a:t>New images’ dimensions </a:t>
            </a:r>
            <a:r>
              <a:rPr lang="fr-FR" sz="2800">
                <a:latin typeface="Aptos" panose="020B0004020202020204" pitchFamily="34" charset="0"/>
              </a:rPr>
              <a:t>: 128x128 pixels</a:t>
            </a:r>
          </a:p>
        </p:txBody>
      </p:sp>
      <p:pic>
        <p:nvPicPr>
          <p:cNvPr id="10" name="Image 9">
            <a:extLst>
              <a:ext uri="{FF2B5EF4-FFF2-40B4-BE49-F238E27FC236}">
                <a16:creationId xmlns:a16="http://schemas.microsoft.com/office/drawing/2014/main" id="{EDB657BC-BE12-4646-302B-C8B4543A5B5D}"/>
              </a:ext>
            </a:extLst>
          </p:cNvPr>
          <p:cNvPicPr>
            <a:picLocks noChangeAspect="1"/>
          </p:cNvPicPr>
          <p:nvPr/>
        </p:nvPicPr>
        <p:blipFill rotWithShape="1">
          <a:blip r:embed="rId3">
            <a:extLst>
              <a:ext uri="{28A0092B-C50C-407E-A947-70E740481C1C}">
                <a14:useLocalDpi xmlns:a14="http://schemas.microsoft.com/office/drawing/2010/main" val="0"/>
              </a:ext>
            </a:extLst>
          </a:blip>
          <a:srcRect l="54299" t="15791" b="64079"/>
          <a:stretch/>
        </p:blipFill>
        <p:spPr>
          <a:xfrm>
            <a:off x="12393194" y="4280146"/>
            <a:ext cx="3395801" cy="1495771"/>
          </a:xfrm>
          <a:prstGeom prst="rect">
            <a:avLst/>
          </a:prstGeom>
        </p:spPr>
      </p:pic>
      <p:pic>
        <p:nvPicPr>
          <p:cNvPr id="12" name="Image 11">
            <a:extLst>
              <a:ext uri="{FF2B5EF4-FFF2-40B4-BE49-F238E27FC236}">
                <a16:creationId xmlns:a16="http://schemas.microsoft.com/office/drawing/2014/main" id="{27C476E4-3A05-4818-BE5F-050AA6D9B497}"/>
              </a:ext>
            </a:extLst>
          </p:cNvPr>
          <p:cNvPicPr>
            <a:picLocks noChangeAspect="1"/>
          </p:cNvPicPr>
          <p:nvPr/>
        </p:nvPicPr>
        <p:blipFill rotWithShape="1">
          <a:blip r:embed="rId3">
            <a:extLst>
              <a:ext uri="{28A0092B-C50C-407E-A947-70E740481C1C}">
                <a14:useLocalDpi xmlns:a14="http://schemas.microsoft.com/office/drawing/2010/main" val="0"/>
              </a:ext>
            </a:extLst>
          </a:blip>
          <a:srcRect r="49430" b="52297"/>
          <a:stretch/>
        </p:blipFill>
        <p:spPr>
          <a:xfrm>
            <a:off x="3372455" y="3869334"/>
            <a:ext cx="2154887" cy="2032703"/>
          </a:xfrm>
          <a:prstGeom prst="rect">
            <a:avLst/>
          </a:prstGeom>
        </p:spPr>
      </p:pic>
      <p:sp>
        <p:nvSpPr>
          <p:cNvPr id="13" name="Flèche : droite 12">
            <a:extLst>
              <a:ext uri="{FF2B5EF4-FFF2-40B4-BE49-F238E27FC236}">
                <a16:creationId xmlns:a16="http://schemas.microsoft.com/office/drawing/2014/main" id="{3A4BC9EC-8804-C2F0-F633-F04111AA91D0}"/>
              </a:ext>
            </a:extLst>
          </p:cNvPr>
          <p:cNvSpPr/>
          <p:nvPr/>
        </p:nvSpPr>
        <p:spPr>
          <a:xfrm>
            <a:off x="7874758" y="4576762"/>
            <a:ext cx="2538483" cy="1133475"/>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5762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1B673"/>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38100"/>
          </a:xfrm>
          <a:prstGeom prst="rect">
            <a:avLst/>
          </a:prstGeom>
          <a:solidFill>
            <a:srgbClr val="EEF8EB"/>
          </a:solidFill>
        </p:spPr>
        <p:txBody>
          <a:bodyPr/>
          <a:lstStyle/>
          <a:p>
            <a:endParaRPr lang="fr-FR"/>
          </a:p>
        </p:txBody>
      </p:sp>
      <p:sp>
        <p:nvSpPr>
          <p:cNvPr id="3" name="AutoShape 3"/>
          <p:cNvSpPr/>
          <p:nvPr/>
        </p:nvSpPr>
        <p:spPr>
          <a:xfrm>
            <a:off x="1028700" y="990600"/>
            <a:ext cx="16230600" cy="38100"/>
          </a:xfrm>
          <a:prstGeom prst="rect">
            <a:avLst/>
          </a:prstGeom>
          <a:solidFill>
            <a:srgbClr val="EEF8EB"/>
          </a:solidFill>
        </p:spPr>
        <p:txBody>
          <a:bodyPr/>
          <a:lstStyle/>
          <a:p>
            <a:endParaRPr lang="fr-FR"/>
          </a:p>
        </p:txBody>
      </p:sp>
      <p:sp>
        <p:nvSpPr>
          <p:cNvPr id="5" name="TextBox 5"/>
          <p:cNvSpPr txBox="1"/>
          <p:nvPr/>
        </p:nvSpPr>
        <p:spPr>
          <a:xfrm>
            <a:off x="9595692" y="4538662"/>
            <a:ext cx="3786479" cy="1209675"/>
          </a:xfrm>
          <a:prstGeom prst="rect">
            <a:avLst/>
          </a:prstGeom>
        </p:spPr>
        <p:txBody>
          <a:bodyPr wrap="square" lIns="0" tIns="0" rIns="0" bIns="0" rtlCol="0" anchor="t">
            <a:spAutoFit/>
          </a:bodyPr>
          <a:lstStyle/>
          <a:p>
            <a:pPr algn="l">
              <a:lnSpc>
                <a:spcPts val="9000"/>
              </a:lnSpc>
            </a:pPr>
            <a:r>
              <a:rPr lang="en-US" sz="9000" spc="270">
                <a:solidFill>
                  <a:srgbClr val="EEF8EB"/>
                </a:solidFill>
                <a:latin typeface="League Gothic"/>
              </a:rPr>
              <a:t>USING CNN</a:t>
            </a:r>
          </a:p>
        </p:txBody>
      </p:sp>
      <p:pic>
        <p:nvPicPr>
          <p:cNvPr id="11" name="Image 10">
            <a:extLst>
              <a:ext uri="{FF2B5EF4-FFF2-40B4-BE49-F238E27FC236}">
                <a16:creationId xmlns:a16="http://schemas.microsoft.com/office/drawing/2014/main" id="{CCCE5B99-B6CD-7C18-CDA3-E1A9D0516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900" y="2762249"/>
            <a:ext cx="4762500" cy="47625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9771E5512FEA4B9B61C87814DB9336" ma:contentTypeVersion="13" ma:contentTypeDescription="Crée un document." ma:contentTypeScope="" ma:versionID="23fa5ef4b7c1382e39a47fa75971cfa2">
  <xsd:schema xmlns:xsd="http://www.w3.org/2001/XMLSchema" xmlns:xs="http://www.w3.org/2001/XMLSchema" xmlns:p="http://schemas.microsoft.com/office/2006/metadata/properties" xmlns:ns3="f358a4ae-99e8-4b5f-8123-62930113d10e" xmlns:ns4="2990b892-1e65-4317-b0c9-bc7642ecdc7f" targetNamespace="http://schemas.microsoft.com/office/2006/metadata/properties" ma:root="true" ma:fieldsID="9c2be4c50a635bf6a2474f493e6d0347" ns3:_="" ns4:_="">
    <xsd:import namespace="f358a4ae-99e8-4b5f-8123-62930113d10e"/>
    <xsd:import namespace="2990b892-1e65-4317-b0c9-bc7642ecdc7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58a4ae-99e8-4b5f-8123-62930113d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990b892-1e65-4317-b0c9-bc7642ecdc7f"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358a4ae-99e8-4b5f-8123-62930113d10e" xsi:nil="true"/>
  </documentManagement>
</p:properties>
</file>

<file path=customXml/itemProps1.xml><?xml version="1.0" encoding="utf-8"?>
<ds:datastoreItem xmlns:ds="http://schemas.openxmlformats.org/officeDocument/2006/customXml" ds:itemID="{62404756-1AF5-41B5-8D49-E97871E97354}">
  <ds:schemaRefs>
    <ds:schemaRef ds:uri="2990b892-1e65-4317-b0c9-bc7642ecdc7f"/>
    <ds:schemaRef ds:uri="f358a4ae-99e8-4b5f-8123-62930113d1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A2ED13-2DD3-4179-B517-38FBAD6AB7AC}">
  <ds:schemaRefs>
    <ds:schemaRef ds:uri="http://schemas.microsoft.com/sharepoint/v3/contenttype/forms"/>
  </ds:schemaRefs>
</ds:datastoreItem>
</file>

<file path=customXml/itemProps3.xml><?xml version="1.0" encoding="utf-8"?>
<ds:datastoreItem xmlns:ds="http://schemas.openxmlformats.org/officeDocument/2006/customXml" ds:itemID="{F18D1FC8-1FC2-4912-A0A6-C79A50B517EC}">
  <ds:schemaRefs>
    <ds:schemaRef ds:uri="http://purl.org/dc/elements/1.1/"/>
    <ds:schemaRef ds:uri="http://purl.org/dc/terms/"/>
    <ds:schemaRef ds:uri="http://schemas.openxmlformats.org/package/2006/metadata/core-properties"/>
    <ds:schemaRef ds:uri="http://www.w3.org/XML/1998/namespace"/>
    <ds:schemaRef ds:uri="f358a4ae-99e8-4b5f-8123-62930113d10e"/>
    <ds:schemaRef ds:uri="http://purl.org/dc/dcmitype/"/>
    <ds:schemaRef ds:uri="http://schemas.microsoft.com/office/2006/documentManagement/types"/>
    <ds:schemaRef ds:uri="http://schemas.microsoft.com/office/infopath/2007/PartnerControls"/>
    <ds:schemaRef ds:uri="2990b892-1e65-4317-b0c9-bc7642ecdc7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1164</Words>
  <Application>Microsoft Office PowerPoint</Application>
  <PresentationFormat>Personnalisé</PresentationFormat>
  <Paragraphs>201</Paragraphs>
  <Slides>28</Slides>
  <Notes>20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28</vt:i4>
      </vt:variant>
    </vt:vector>
  </HeadingPairs>
  <TitlesOfParts>
    <vt:vector size="40" baseType="lpstr">
      <vt:lpstr>Calibri</vt:lpstr>
      <vt:lpstr>League Gothic</vt:lpstr>
      <vt:lpstr>Aptos</vt:lpstr>
      <vt:lpstr>Google Sans</vt:lpstr>
      <vt:lpstr>Montserrat Light</vt:lpstr>
      <vt:lpstr>ui-sans-serif</vt:lpstr>
      <vt:lpstr>Inter</vt:lpstr>
      <vt:lpstr>Arial</vt:lpstr>
      <vt:lpstr>inherit</vt:lpstr>
      <vt:lpstr>Poppins</vt:lpstr>
      <vt:lpstr>Roboto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White Modern Slow Living Guide Presentation</dc:title>
  <dc:creator>Thomas Pierron</dc:creator>
  <cp:lastModifiedBy>Osman GAYGUSUZ</cp:lastModifiedBy>
  <cp:revision>2</cp:revision>
  <dcterms:created xsi:type="dcterms:W3CDTF">2006-08-16T00:00:00Z</dcterms:created>
  <dcterms:modified xsi:type="dcterms:W3CDTF">2024-09-17T13:54:42Z</dcterms:modified>
  <dc:identifier>DAGFXy0AXwQ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0x010100629771E5512FEA4B9B61C87814DB9336</vt:lpwstr>
  </property>
</Properties>
</file>