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256" r:id="rId2"/>
    <p:sldId id="288" r:id="rId3"/>
    <p:sldId id="259" r:id="rId4"/>
    <p:sldId id="261" r:id="rId5"/>
    <p:sldId id="260" r:id="rId6"/>
    <p:sldId id="262" r:id="rId7"/>
    <p:sldId id="289" r:id="rId8"/>
    <p:sldId id="258" r:id="rId9"/>
    <p:sldId id="264" r:id="rId10"/>
    <p:sldId id="263" r:id="rId11"/>
    <p:sldId id="265" r:id="rId12"/>
    <p:sldId id="266" r:id="rId13"/>
    <p:sldId id="267" r:id="rId14"/>
    <p:sldId id="268" r:id="rId15"/>
    <p:sldId id="284" r:id="rId16"/>
    <p:sldId id="269" r:id="rId17"/>
    <p:sldId id="270" r:id="rId18"/>
    <p:sldId id="272" r:id="rId19"/>
    <p:sldId id="285" r:id="rId20"/>
    <p:sldId id="273" r:id="rId21"/>
    <p:sldId id="274" r:id="rId22"/>
    <p:sldId id="275" r:id="rId23"/>
    <p:sldId id="287" r:id="rId24"/>
    <p:sldId id="276" r:id="rId25"/>
    <p:sldId id="286" r:id="rId26"/>
    <p:sldId id="278" r:id="rId27"/>
    <p:sldId id="279" r:id="rId28"/>
    <p:sldId id="271" r:id="rId29"/>
    <p:sldId id="280" r:id="rId30"/>
    <p:sldId id="281" r:id="rId31"/>
    <p:sldId id="290" r:id="rId32"/>
    <p:sldId id="283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99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E326D-6AD5-41C3-BEC6-DF54A91E06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D92633-3D35-4E1D-8C16-7B9641F50587}">
      <dgm:prSet phldrT="[Text]"/>
      <dgm:spPr/>
      <dgm:t>
        <a:bodyPr/>
        <a:lstStyle/>
        <a:p>
          <a:r>
            <a:rPr lang="tr-TR" dirty="0"/>
            <a:t>Plan</a:t>
          </a:r>
          <a:endParaRPr lang="en-US" dirty="0"/>
        </a:p>
      </dgm:t>
    </dgm:pt>
    <dgm:pt modelId="{097B8A9C-9B68-4C5A-8F6D-77585F6A0746}" type="parTrans" cxnId="{717DD180-C07F-4E84-967D-6A84BD571555}">
      <dgm:prSet/>
      <dgm:spPr/>
      <dgm:t>
        <a:bodyPr/>
        <a:lstStyle/>
        <a:p>
          <a:endParaRPr lang="en-US"/>
        </a:p>
      </dgm:t>
    </dgm:pt>
    <dgm:pt modelId="{646EC9D6-B693-48EE-9475-2DE818E315C1}" type="sibTrans" cxnId="{717DD180-C07F-4E84-967D-6A84BD571555}">
      <dgm:prSet/>
      <dgm:spPr/>
      <dgm:t>
        <a:bodyPr/>
        <a:lstStyle/>
        <a:p>
          <a:endParaRPr lang="en-US"/>
        </a:p>
      </dgm:t>
    </dgm:pt>
    <dgm:pt modelId="{F9F9A3FD-C509-42C2-881A-F2B6BC9336C8}">
      <dgm:prSet phldrT="[Text]"/>
      <dgm:spPr/>
      <dgm:t>
        <a:bodyPr/>
        <a:lstStyle/>
        <a:p>
          <a:r>
            <a:rPr lang="tr-TR" dirty="0"/>
            <a:t>Do</a:t>
          </a:r>
          <a:endParaRPr lang="en-US" dirty="0"/>
        </a:p>
      </dgm:t>
    </dgm:pt>
    <dgm:pt modelId="{A073B42A-66E0-41AC-A276-93E2C65D7028}" type="parTrans" cxnId="{EF96B713-2AD4-466E-B0D4-D5F9BEC5944B}">
      <dgm:prSet/>
      <dgm:spPr/>
      <dgm:t>
        <a:bodyPr/>
        <a:lstStyle/>
        <a:p>
          <a:endParaRPr lang="en-US"/>
        </a:p>
      </dgm:t>
    </dgm:pt>
    <dgm:pt modelId="{7AB6FF7F-1DC4-4E44-9C4D-847CF42C2952}" type="sibTrans" cxnId="{EF96B713-2AD4-466E-B0D4-D5F9BEC5944B}">
      <dgm:prSet/>
      <dgm:spPr/>
      <dgm:t>
        <a:bodyPr/>
        <a:lstStyle/>
        <a:p>
          <a:endParaRPr lang="en-US"/>
        </a:p>
      </dgm:t>
    </dgm:pt>
    <dgm:pt modelId="{0FF41CEF-E1BC-46E6-8A05-BECC480C4ED7}">
      <dgm:prSet phldrT="[Text]"/>
      <dgm:spPr/>
      <dgm:t>
        <a:bodyPr/>
        <a:lstStyle/>
        <a:p>
          <a:r>
            <a:rPr lang="tr-TR" dirty="0" err="1"/>
            <a:t>Check</a:t>
          </a:r>
          <a:endParaRPr lang="en-US" dirty="0"/>
        </a:p>
      </dgm:t>
    </dgm:pt>
    <dgm:pt modelId="{A9B32218-3061-4F45-8C37-3447ABFB6F98}" type="parTrans" cxnId="{AF4A1CDF-147A-43CB-9468-9DC78DB51BD7}">
      <dgm:prSet/>
      <dgm:spPr/>
      <dgm:t>
        <a:bodyPr/>
        <a:lstStyle/>
        <a:p>
          <a:endParaRPr lang="en-US"/>
        </a:p>
      </dgm:t>
    </dgm:pt>
    <dgm:pt modelId="{AD8F50F8-1B18-47BF-B284-2A88A5B82057}" type="sibTrans" cxnId="{AF4A1CDF-147A-43CB-9468-9DC78DB51BD7}">
      <dgm:prSet/>
      <dgm:spPr/>
      <dgm:t>
        <a:bodyPr/>
        <a:lstStyle/>
        <a:p>
          <a:endParaRPr lang="en-US"/>
        </a:p>
      </dgm:t>
    </dgm:pt>
    <dgm:pt modelId="{2DA48EC6-AA5A-4214-9F91-A6C8E5BB23FF}">
      <dgm:prSet phldrT="[Text]"/>
      <dgm:spPr/>
      <dgm:t>
        <a:bodyPr/>
        <a:lstStyle/>
        <a:p>
          <a:r>
            <a:rPr lang="tr-TR" dirty="0" err="1"/>
            <a:t>Act</a:t>
          </a:r>
          <a:endParaRPr lang="en-US" dirty="0"/>
        </a:p>
      </dgm:t>
    </dgm:pt>
    <dgm:pt modelId="{88B3B532-70D0-42F0-9DF4-FDAAD4AAAEA7}" type="parTrans" cxnId="{8FC76F87-B72E-476B-BBB4-E1266673C8AE}">
      <dgm:prSet/>
      <dgm:spPr/>
      <dgm:t>
        <a:bodyPr/>
        <a:lstStyle/>
        <a:p>
          <a:endParaRPr lang="en-US"/>
        </a:p>
      </dgm:t>
    </dgm:pt>
    <dgm:pt modelId="{6F639066-DC4E-4024-84A8-10FEDAE7C24C}" type="sibTrans" cxnId="{8FC76F87-B72E-476B-BBB4-E1266673C8AE}">
      <dgm:prSet/>
      <dgm:spPr/>
      <dgm:t>
        <a:bodyPr/>
        <a:lstStyle/>
        <a:p>
          <a:endParaRPr lang="en-US"/>
        </a:p>
      </dgm:t>
    </dgm:pt>
    <dgm:pt modelId="{1B0BD6A5-8D21-43BA-ADA4-A6B118200CA6}" type="pres">
      <dgm:prSet presAssocID="{BB9E326D-6AD5-41C3-BEC6-DF54A91E06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5DF3D7-989A-44B6-BB7B-41E71F70C9E4}" type="pres">
      <dgm:prSet presAssocID="{12D92633-3D35-4E1D-8C16-7B9641F5058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19193-7B4C-42D9-B7A1-028984C31A73}" type="pres">
      <dgm:prSet presAssocID="{646EC9D6-B693-48EE-9475-2DE818E315C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EE659D8-C3C5-4489-B32A-CE66E12C17EA}" type="pres">
      <dgm:prSet presAssocID="{646EC9D6-B693-48EE-9475-2DE818E315C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5DD08D8-A892-44D7-ABD9-966AB65173D7}" type="pres">
      <dgm:prSet presAssocID="{F9F9A3FD-C509-42C2-881A-F2B6BC9336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C39C1-B324-4570-BF4D-0FECF4AC29B7}" type="pres">
      <dgm:prSet presAssocID="{7AB6FF7F-1DC4-4E44-9C4D-847CF42C295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03C9F79-BF0C-40B9-BE00-06780020E283}" type="pres">
      <dgm:prSet presAssocID="{7AB6FF7F-1DC4-4E44-9C4D-847CF42C295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1670902-C123-4847-9BA0-FF25D4225453}" type="pres">
      <dgm:prSet presAssocID="{0FF41CEF-E1BC-46E6-8A05-BECC480C4E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F22D5-3626-45E3-9F13-2B67A931E995}" type="pres">
      <dgm:prSet presAssocID="{AD8F50F8-1B18-47BF-B284-2A88A5B8205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25911B1-0003-40EC-950E-0D2D8E0217D9}" type="pres">
      <dgm:prSet presAssocID="{AD8F50F8-1B18-47BF-B284-2A88A5B8205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67589F9-721F-4CAF-8E31-60A9D01E5995}" type="pres">
      <dgm:prSet presAssocID="{2DA48EC6-AA5A-4214-9F91-A6C8E5BB23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23476-3D89-4F44-8289-BF75C611C509}" type="pres">
      <dgm:prSet presAssocID="{6F639066-DC4E-4024-84A8-10FEDAE7C24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86B92DD-02F2-4F2C-B63E-0FD12F4FE2FB}" type="pres">
      <dgm:prSet presAssocID="{6F639066-DC4E-4024-84A8-10FEDAE7C24C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040B954C-9384-434E-B339-31ADEDCC9F60}" type="presOf" srcId="{F9F9A3FD-C509-42C2-881A-F2B6BC9336C8}" destId="{05DD08D8-A892-44D7-ABD9-966AB65173D7}" srcOrd="0" destOrd="0" presId="urn:microsoft.com/office/officeart/2005/8/layout/cycle2"/>
    <dgm:cxn modelId="{688588BE-A391-4F22-8FBF-D54621E3131D}" type="presOf" srcId="{AD8F50F8-1B18-47BF-B284-2A88A5B82057}" destId="{77CF22D5-3626-45E3-9F13-2B67A931E995}" srcOrd="0" destOrd="0" presId="urn:microsoft.com/office/officeart/2005/8/layout/cycle2"/>
    <dgm:cxn modelId="{86C48EC1-B097-4346-9240-0C1BD860C986}" type="presOf" srcId="{AD8F50F8-1B18-47BF-B284-2A88A5B82057}" destId="{C25911B1-0003-40EC-950E-0D2D8E0217D9}" srcOrd="1" destOrd="0" presId="urn:microsoft.com/office/officeart/2005/8/layout/cycle2"/>
    <dgm:cxn modelId="{CC0F04FF-B9FB-4A37-B23E-A69D0447887E}" type="presOf" srcId="{6F639066-DC4E-4024-84A8-10FEDAE7C24C}" destId="{A2723476-3D89-4F44-8289-BF75C611C509}" srcOrd="0" destOrd="0" presId="urn:microsoft.com/office/officeart/2005/8/layout/cycle2"/>
    <dgm:cxn modelId="{AF4A1CDF-147A-43CB-9468-9DC78DB51BD7}" srcId="{BB9E326D-6AD5-41C3-BEC6-DF54A91E06E2}" destId="{0FF41CEF-E1BC-46E6-8A05-BECC480C4ED7}" srcOrd="2" destOrd="0" parTransId="{A9B32218-3061-4F45-8C37-3447ABFB6F98}" sibTransId="{AD8F50F8-1B18-47BF-B284-2A88A5B82057}"/>
    <dgm:cxn modelId="{1434E1F3-D8B9-4C34-A589-5AF9C83CFB35}" type="presOf" srcId="{7AB6FF7F-1DC4-4E44-9C4D-847CF42C2952}" destId="{E47C39C1-B324-4570-BF4D-0FECF4AC29B7}" srcOrd="0" destOrd="0" presId="urn:microsoft.com/office/officeart/2005/8/layout/cycle2"/>
    <dgm:cxn modelId="{3BE0A202-FF55-48A7-B611-D77030537FCF}" type="presOf" srcId="{0FF41CEF-E1BC-46E6-8A05-BECC480C4ED7}" destId="{B1670902-C123-4847-9BA0-FF25D4225453}" srcOrd="0" destOrd="0" presId="urn:microsoft.com/office/officeart/2005/8/layout/cycle2"/>
    <dgm:cxn modelId="{EF96B713-2AD4-466E-B0D4-D5F9BEC5944B}" srcId="{BB9E326D-6AD5-41C3-BEC6-DF54A91E06E2}" destId="{F9F9A3FD-C509-42C2-881A-F2B6BC9336C8}" srcOrd="1" destOrd="0" parTransId="{A073B42A-66E0-41AC-A276-93E2C65D7028}" sibTransId="{7AB6FF7F-1DC4-4E44-9C4D-847CF42C2952}"/>
    <dgm:cxn modelId="{66FFE691-BCE3-4901-A60A-9C5350EEEE3E}" type="presOf" srcId="{646EC9D6-B693-48EE-9475-2DE818E315C1}" destId="{9EE659D8-C3C5-4489-B32A-CE66E12C17EA}" srcOrd="1" destOrd="0" presId="urn:microsoft.com/office/officeart/2005/8/layout/cycle2"/>
    <dgm:cxn modelId="{F2549315-1CA2-4A2D-B4DE-317927136BAE}" type="presOf" srcId="{6F639066-DC4E-4024-84A8-10FEDAE7C24C}" destId="{986B92DD-02F2-4F2C-B63E-0FD12F4FE2FB}" srcOrd="1" destOrd="0" presId="urn:microsoft.com/office/officeart/2005/8/layout/cycle2"/>
    <dgm:cxn modelId="{BCE099FA-AE36-42E8-A52B-E6B260DE060F}" type="presOf" srcId="{BB9E326D-6AD5-41C3-BEC6-DF54A91E06E2}" destId="{1B0BD6A5-8D21-43BA-ADA4-A6B118200CA6}" srcOrd="0" destOrd="0" presId="urn:microsoft.com/office/officeart/2005/8/layout/cycle2"/>
    <dgm:cxn modelId="{905DBEC6-D12E-408F-9290-DFA3B1D73517}" type="presOf" srcId="{2DA48EC6-AA5A-4214-9F91-A6C8E5BB23FF}" destId="{A67589F9-721F-4CAF-8E31-60A9D01E5995}" srcOrd="0" destOrd="0" presId="urn:microsoft.com/office/officeart/2005/8/layout/cycle2"/>
    <dgm:cxn modelId="{8009146E-868C-4454-ACB7-D51A34A927DD}" type="presOf" srcId="{646EC9D6-B693-48EE-9475-2DE818E315C1}" destId="{43D19193-7B4C-42D9-B7A1-028984C31A73}" srcOrd="0" destOrd="0" presId="urn:microsoft.com/office/officeart/2005/8/layout/cycle2"/>
    <dgm:cxn modelId="{14834FAE-B86A-4F07-B949-781567F22245}" type="presOf" srcId="{12D92633-3D35-4E1D-8C16-7B9641F50587}" destId="{475DF3D7-989A-44B6-BB7B-41E71F70C9E4}" srcOrd="0" destOrd="0" presId="urn:microsoft.com/office/officeart/2005/8/layout/cycle2"/>
    <dgm:cxn modelId="{717DD180-C07F-4E84-967D-6A84BD571555}" srcId="{BB9E326D-6AD5-41C3-BEC6-DF54A91E06E2}" destId="{12D92633-3D35-4E1D-8C16-7B9641F50587}" srcOrd="0" destOrd="0" parTransId="{097B8A9C-9B68-4C5A-8F6D-77585F6A0746}" sibTransId="{646EC9D6-B693-48EE-9475-2DE818E315C1}"/>
    <dgm:cxn modelId="{8FC76F87-B72E-476B-BBB4-E1266673C8AE}" srcId="{BB9E326D-6AD5-41C3-BEC6-DF54A91E06E2}" destId="{2DA48EC6-AA5A-4214-9F91-A6C8E5BB23FF}" srcOrd="3" destOrd="0" parTransId="{88B3B532-70D0-42F0-9DF4-FDAAD4AAAEA7}" sibTransId="{6F639066-DC4E-4024-84A8-10FEDAE7C24C}"/>
    <dgm:cxn modelId="{C6CE3F19-0505-420B-ACF7-E3BD285FD99D}" type="presOf" srcId="{7AB6FF7F-1DC4-4E44-9C4D-847CF42C2952}" destId="{D03C9F79-BF0C-40B9-BE00-06780020E283}" srcOrd="1" destOrd="0" presId="urn:microsoft.com/office/officeart/2005/8/layout/cycle2"/>
    <dgm:cxn modelId="{7A1E273A-AC0B-453C-B3F5-DF6ED143B333}" type="presParOf" srcId="{1B0BD6A5-8D21-43BA-ADA4-A6B118200CA6}" destId="{475DF3D7-989A-44B6-BB7B-41E71F70C9E4}" srcOrd="0" destOrd="0" presId="urn:microsoft.com/office/officeart/2005/8/layout/cycle2"/>
    <dgm:cxn modelId="{AB929B4F-2D64-4F62-BDC1-B5870FA6B15D}" type="presParOf" srcId="{1B0BD6A5-8D21-43BA-ADA4-A6B118200CA6}" destId="{43D19193-7B4C-42D9-B7A1-028984C31A73}" srcOrd="1" destOrd="0" presId="urn:microsoft.com/office/officeart/2005/8/layout/cycle2"/>
    <dgm:cxn modelId="{866F9E04-1A53-4E3F-9017-8F56F0889C58}" type="presParOf" srcId="{43D19193-7B4C-42D9-B7A1-028984C31A73}" destId="{9EE659D8-C3C5-4489-B32A-CE66E12C17EA}" srcOrd="0" destOrd="0" presId="urn:microsoft.com/office/officeart/2005/8/layout/cycle2"/>
    <dgm:cxn modelId="{26362A0B-338B-4226-B566-9112228EA741}" type="presParOf" srcId="{1B0BD6A5-8D21-43BA-ADA4-A6B118200CA6}" destId="{05DD08D8-A892-44D7-ABD9-966AB65173D7}" srcOrd="2" destOrd="0" presId="urn:microsoft.com/office/officeart/2005/8/layout/cycle2"/>
    <dgm:cxn modelId="{BB9F8237-3742-4C98-8940-D8AB8B82D01B}" type="presParOf" srcId="{1B0BD6A5-8D21-43BA-ADA4-A6B118200CA6}" destId="{E47C39C1-B324-4570-BF4D-0FECF4AC29B7}" srcOrd="3" destOrd="0" presId="urn:microsoft.com/office/officeart/2005/8/layout/cycle2"/>
    <dgm:cxn modelId="{D08856B1-108C-4695-8BA5-C65DBB9F1F91}" type="presParOf" srcId="{E47C39C1-B324-4570-BF4D-0FECF4AC29B7}" destId="{D03C9F79-BF0C-40B9-BE00-06780020E283}" srcOrd="0" destOrd="0" presId="urn:microsoft.com/office/officeart/2005/8/layout/cycle2"/>
    <dgm:cxn modelId="{3675E6B5-3260-4755-B8FE-B313E973953B}" type="presParOf" srcId="{1B0BD6A5-8D21-43BA-ADA4-A6B118200CA6}" destId="{B1670902-C123-4847-9BA0-FF25D4225453}" srcOrd="4" destOrd="0" presId="urn:microsoft.com/office/officeart/2005/8/layout/cycle2"/>
    <dgm:cxn modelId="{D8EAFA1D-7A30-48DA-9A66-F989895E1953}" type="presParOf" srcId="{1B0BD6A5-8D21-43BA-ADA4-A6B118200CA6}" destId="{77CF22D5-3626-45E3-9F13-2B67A931E995}" srcOrd="5" destOrd="0" presId="urn:microsoft.com/office/officeart/2005/8/layout/cycle2"/>
    <dgm:cxn modelId="{4A0A2D3F-B280-4129-9C08-90B6EE10AA1E}" type="presParOf" srcId="{77CF22D5-3626-45E3-9F13-2B67A931E995}" destId="{C25911B1-0003-40EC-950E-0D2D8E0217D9}" srcOrd="0" destOrd="0" presId="urn:microsoft.com/office/officeart/2005/8/layout/cycle2"/>
    <dgm:cxn modelId="{792208F6-E9B5-4420-B5E8-F11D4FDF1E1C}" type="presParOf" srcId="{1B0BD6A5-8D21-43BA-ADA4-A6B118200CA6}" destId="{A67589F9-721F-4CAF-8E31-60A9D01E5995}" srcOrd="6" destOrd="0" presId="urn:microsoft.com/office/officeart/2005/8/layout/cycle2"/>
    <dgm:cxn modelId="{D34F26FE-E880-439E-A40B-372332BA5D88}" type="presParOf" srcId="{1B0BD6A5-8D21-43BA-ADA4-A6B118200CA6}" destId="{A2723476-3D89-4F44-8289-BF75C611C509}" srcOrd="7" destOrd="0" presId="urn:microsoft.com/office/officeart/2005/8/layout/cycle2"/>
    <dgm:cxn modelId="{77EA0C29-A610-45AF-864F-6A7309CAA73F}" type="presParOf" srcId="{A2723476-3D89-4F44-8289-BF75C611C509}" destId="{986B92DD-02F2-4F2C-B63E-0FD12F4FE2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8/layout/VerticalAccent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endParaRPr lang="en-US" b="1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endParaRPr lang="en-US" b="1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6CF284C3-4A70-4432-8F33-E75A802B3330}">
      <dgm:prSet/>
      <dgm:spPr/>
      <dgm:t>
        <a:bodyPr/>
        <a:lstStyle/>
        <a:p>
          <a:r>
            <a:rPr lang="tr-TR" dirty="0"/>
            <a:t>2 - Bugün ne yapacaksın?</a:t>
          </a:r>
          <a:endParaRPr lang="en-US" dirty="0"/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tr-TR" dirty="0"/>
            <a:t>1 - Dün ne yaptın?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DDCF078C-D429-4F3D-A86A-601C37333F0E}">
      <dgm:prSet phldrT="[Text]"/>
      <dgm:spPr/>
      <dgm:t>
        <a:bodyPr/>
        <a:lstStyle/>
        <a:p>
          <a:r>
            <a:rPr lang="tr-TR" dirty="0"/>
            <a:t>3 - İlerlemeni engelleyen bir durum var mı?</a:t>
          </a:r>
          <a:endParaRPr lang="en-US" dirty="0"/>
        </a:p>
      </dgm:t>
    </dgm:pt>
    <dgm:pt modelId="{1882E0FC-22B0-4EC0-AFEA-6913C3E42D04}" type="parTrans" cxnId="{8ED196F6-6553-443C-AAB2-40F72E795577}">
      <dgm:prSet/>
      <dgm:spPr/>
      <dgm:t>
        <a:bodyPr/>
        <a:lstStyle/>
        <a:p>
          <a:endParaRPr lang="en-US"/>
        </a:p>
      </dgm:t>
    </dgm:pt>
    <dgm:pt modelId="{E265BFA4-891C-408C-98FC-08B80CC170BD}" type="sibTrans" cxnId="{8ED196F6-6553-443C-AAB2-40F72E795577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endParaRPr lang="en-US" b="1" dirty="0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6E350F53-2F40-42B0-93EB-217AA666251C}" type="pres">
      <dgm:prSet presAssocID="{B9C32B05-62EA-407A-B21C-2310C794570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63451780-755B-48B3-9875-F87DDA8C4E17}" type="pres">
      <dgm:prSet presAssocID="{42D71409-67F9-455C-8C6D-716D284AAA6B}" presName="parenttextcomposite" presStyleCnt="0"/>
      <dgm:spPr/>
    </dgm:pt>
    <dgm:pt modelId="{773D3CBE-402A-4356-8ADF-52F7FCE0E389}" type="pres">
      <dgm:prSet presAssocID="{42D71409-67F9-455C-8C6D-716D284AAA6B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E234B-15FC-4A2E-92AE-364E073148DD}" type="pres">
      <dgm:prSet presAssocID="{42D71409-67F9-455C-8C6D-716D284AAA6B}" presName="composite" presStyleCnt="0"/>
      <dgm:spPr/>
    </dgm:pt>
    <dgm:pt modelId="{F211F803-D71A-4BFC-8713-557ADF214BF6}" type="pres">
      <dgm:prSet presAssocID="{42D71409-67F9-455C-8C6D-716D284AAA6B}" presName="chevron1" presStyleLbl="alignNode1" presStyleIdx="0" presStyleCnt="21"/>
      <dgm:spPr/>
    </dgm:pt>
    <dgm:pt modelId="{167272A2-6553-4DAA-9611-4C70C6E82D61}" type="pres">
      <dgm:prSet presAssocID="{42D71409-67F9-455C-8C6D-716D284AAA6B}" presName="chevron2" presStyleLbl="alignNode1" presStyleIdx="1" presStyleCnt="21"/>
      <dgm:spPr/>
    </dgm:pt>
    <dgm:pt modelId="{82D05C7E-D0ED-4C5A-B883-DDFA34FCD113}" type="pres">
      <dgm:prSet presAssocID="{42D71409-67F9-455C-8C6D-716D284AAA6B}" presName="chevron3" presStyleLbl="alignNode1" presStyleIdx="2" presStyleCnt="21"/>
      <dgm:spPr/>
    </dgm:pt>
    <dgm:pt modelId="{75013289-0CFC-4766-8088-3000F72AFF4D}" type="pres">
      <dgm:prSet presAssocID="{42D71409-67F9-455C-8C6D-716D284AAA6B}" presName="chevron4" presStyleLbl="alignNode1" presStyleIdx="3" presStyleCnt="21"/>
      <dgm:spPr/>
    </dgm:pt>
    <dgm:pt modelId="{9A1EA300-10AB-46FC-8093-2B6B8AE368EE}" type="pres">
      <dgm:prSet presAssocID="{42D71409-67F9-455C-8C6D-716D284AAA6B}" presName="chevron5" presStyleLbl="alignNode1" presStyleIdx="4" presStyleCnt="21"/>
      <dgm:spPr/>
    </dgm:pt>
    <dgm:pt modelId="{E09EC256-B490-4B8B-8D53-8D0D1079C3A5}" type="pres">
      <dgm:prSet presAssocID="{42D71409-67F9-455C-8C6D-716D284AAA6B}" presName="chevron6" presStyleLbl="alignNode1" presStyleIdx="5" presStyleCnt="21"/>
      <dgm:spPr/>
    </dgm:pt>
    <dgm:pt modelId="{6E3F8E97-C77E-4B15-961C-2B6194E4EEFB}" type="pres">
      <dgm:prSet presAssocID="{42D71409-67F9-455C-8C6D-716D284AAA6B}" presName="chevron7" presStyleLbl="alignNode1" presStyleIdx="6" presStyleCnt="21"/>
      <dgm:spPr/>
    </dgm:pt>
    <dgm:pt modelId="{480ADC9E-DD60-4BD1-B31C-FD3389E563BA}" type="pres">
      <dgm:prSet presAssocID="{42D71409-67F9-455C-8C6D-716D284AAA6B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09F6B-97E3-4C04-A324-5D0B01D325EB}" type="pres">
      <dgm:prSet presAssocID="{478B7D3C-9FB4-4BC6-90AC-49960560DECD}" presName="sibTrans" presStyleCnt="0"/>
      <dgm:spPr/>
    </dgm:pt>
    <dgm:pt modelId="{1DE2320A-707E-4A77-A04A-A7B21B2F66E8}" type="pres">
      <dgm:prSet presAssocID="{F66099B6-DBBD-4AB0-82D2-877B80F846F7}" presName="parenttextcomposite" presStyleCnt="0"/>
      <dgm:spPr/>
    </dgm:pt>
    <dgm:pt modelId="{5E77A7A9-6B15-4596-9230-D7E64BDB3266}" type="pres">
      <dgm:prSet presAssocID="{F66099B6-DBBD-4AB0-82D2-877B80F846F7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EABF4-702A-425A-AAC1-B0DBC9690702}" type="pres">
      <dgm:prSet presAssocID="{F66099B6-DBBD-4AB0-82D2-877B80F846F7}" presName="composite" presStyleCnt="0"/>
      <dgm:spPr/>
    </dgm:pt>
    <dgm:pt modelId="{400EF0A9-779D-4449-B57D-AC2FCB40AEA4}" type="pres">
      <dgm:prSet presAssocID="{F66099B6-DBBD-4AB0-82D2-877B80F846F7}" presName="chevron1" presStyleLbl="alignNode1" presStyleIdx="7" presStyleCnt="21"/>
      <dgm:spPr/>
    </dgm:pt>
    <dgm:pt modelId="{421F67C3-0C81-4EA8-A189-54D8695C40E2}" type="pres">
      <dgm:prSet presAssocID="{F66099B6-DBBD-4AB0-82D2-877B80F846F7}" presName="chevron2" presStyleLbl="alignNode1" presStyleIdx="8" presStyleCnt="21"/>
      <dgm:spPr/>
    </dgm:pt>
    <dgm:pt modelId="{26BE877E-DD58-4DCC-B4EC-105B4D63A524}" type="pres">
      <dgm:prSet presAssocID="{F66099B6-DBBD-4AB0-82D2-877B80F846F7}" presName="chevron3" presStyleLbl="alignNode1" presStyleIdx="9" presStyleCnt="21"/>
      <dgm:spPr/>
    </dgm:pt>
    <dgm:pt modelId="{381D7BDB-76C0-4A06-8AF5-CF0171945769}" type="pres">
      <dgm:prSet presAssocID="{F66099B6-DBBD-4AB0-82D2-877B80F846F7}" presName="chevron4" presStyleLbl="alignNode1" presStyleIdx="10" presStyleCnt="21"/>
      <dgm:spPr/>
    </dgm:pt>
    <dgm:pt modelId="{1B0EBE90-868F-485E-806B-7057AA804D08}" type="pres">
      <dgm:prSet presAssocID="{F66099B6-DBBD-4AB0-82D2-877B80F846F7}" presName="chevron5" presStyleLbl="alignNode1" presStyleIdx="11" presStyleCnt="21"/>
      <dgm:spPr/>
    </dgm:pt>
    <dgm:pt modelId="{7423C653-F397-4520-AAA0-F9DF2041D466}" type="pres">
      <dgm:prSet presAssocID="{F66099B6-DBBD-4AB0-82D2-877B80F846F7}" presName="chevron6" presStyleLbl="alignNode1" presStyleIdx="12" presStyleCnt="21"/>
      <dgm:spPr/>
    </dgm:pt>
    <dgm:pt modelId="{156D0330-6A09-491B-A857-651C8783598E}" type="pres">
      <dgm:prSet presAssocID="{F66099B6-DBBD-4AB0-82D2-877B80F846F7}" presName="chevron7" presStyleLbl="alignNode1" presStyleIdx="13" presStyleCnt="21"/>
      <dgm:spPr/>
    </dgm:pt>
    <dgm:pt modelId="{F3F7F4AD-C5B6-4618-84B1-B32D6128BA10}" type="pres">
      <dgm:prSet presAssocID="{F66099B6-DBBD-4AB0-82D2-877B80F846F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9D2FA-F9C4-4439-9EB1-78DA3AD9B9C4}" type="pres">
      <dgm:prSet presAssocID="{BC531B32-9B0E-482E-BF91-65C61F17168D}" presName="sibTrans" presStyleCnt="0"/>
      <dgm:spPr/>
    </dgm:pt>
    <dgm:pt modelId="{16069D64-AF18-4B83-AA7A-55F81AF59D78}" type="pres">
      <dgm:prSet presAssocID="{EE62A4F6-4AC4-435B-990E-81A71CE8CAC7}" presName="parenttextcomposite" presStyleCnt="0"/>
      <dgm:spPr/>
    </dgm:pt>
    <dgm:pt modelId="{A15AECB9-0DD0-42BF-8BF4-563F89F5E0EC}" type="pres">
      <dgm:prSet presAssocID="{EE62A4F6-4AC4-435B-990E-81A71CE8CAC7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C44CA-30FE-4411-96D3-F6757D82ADF5}" type="pres">
      <dgm:prSet presAssocID="{EE62A4F6-4AC4-435B-990E-81A71CE8CAC7}" presName="composite" presStyleCnt="0"/>
      <dgm:spPr/>
    </dgm:pt>
    <dgm:pt modelId="{B9C2C834-4BF2-45A1-A86E-4102242C961E}" type="pres">
      <dgm:prSet presAssocID="{EE62A4F6-4AC4-435B-990E-81A71CE8CAC7}" presName="chevron1" presStyleLbl="alignNode1" presStyleIdx="14" presStyleCnt="21"/>
      <dgm:spPr/>
    </dgm:pt>
    <dgm:pt modelId="{0BC99D3B-7D94-4394-8E64-1BAB6967D2FF}" type="pres">
      <dgm:prSet presAssocID="{EE62A4F6-4AC4-435B-990E-81A71CE8CAC7}" presName="chevron2" presStyleLbl="alignNode1" presStyleIdx="15" presStyleCnt="21"/>
      <dgm:spPr/>
    </dgm:pt>
    <dgm:pt modelId="{C92CE4FD-B1A5-4F7D-AA6F-40EFFF04CC8A}" type="pres">
      <dgm:prSet presAssocID="{EE62A4F6-4AC4-435B-990E-81A71CE8CAC7}" presName="chevron3" presStyleLbl="alignNode1" presStyleIdx="16" presStyleCnt="21"/>
      <dgm:spPr/>
    </dgm:pt>
    <dgm:pt modelId="{AEFE3FBE-578D-4A40-B07F-8D108E2CCCDB}" type="pres">
      <dgm:prSet presAssocID="{EE62A4F6-4AC4-435B-990E-81A71CE8CAC7}" presName="chevron4" presStyleLbl="alignNode1" presStyleIdx="17" presStyleCnt="21"/>
      <dgm:spPr/>
    </dgm:pt>
    <dgm:pt modelId="{3153438D-53FE-4C9B-838D-64B288CEF6C1}" type="pres">
      <dgm:prSet presAssocID="{EE62A4F6-4AC4-435B-990E-81A71CE8CAC7}" presName="chevron5" presStyleLbl="alignNode1" presStyleIdx="18" presStyleCnt="21"/>
      <dgm:spPr/>
    </dgm:pt>
    <dgm:pt modelId="{249A6FEA-994C-404F-884C-E0C1DF65E0CE}" type="pres">
      <dgm:prSet presAssocID="{EE62A4F6-4AC4-435B-990E-81A71CE8CAC7}" presName="chevron6" presStyleLbl="alignNode1" presStyleIdx="19" presStyleCnt="21"/>
      <dgm:spPr/>
    </dgm:pt>
    <dgm:pt modelId="{020071C5-5250-4CB4-B1AC-7F65A1D6F7D0}" type="pres">
      <dgm:prSet presAssocID="{EE62A4F6-4AC4-435B-990E-81A71CE8CAC7}" presName="chevron7" presStyleLbl="alignNode1" presStyleIdx="20" presStyleCnt="21"/>
      <dgm:spPr/>
    </dgm:pt>
    <dgm:pt modelId="{AE9A2A55-8CD8-4CD3-BFB7-6F70BC08A9A0}" type="pres">
      <dgm:prSet presAssocID="{EE62A4F6-4AC4-435B-990E-81A71CE8CAC7}" presName="childtext" presStyleLbl="solidFgAcc1" presStyleIdx="2" presStyleCnt="3" custScaleX="9970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20B6B9-B01C-4C80-8B22-DD3AF3DBC4DD}" type="presOf" srcId="{F66099B6-DBBD-4AB0-82D2-877B80F846F7}" destId="{5E77A7A9-6B15-4596-9230-D7E64BDB3266}" srcOrd="0" destOrd="0" presId="urn:microsoft.com/office/officeart/2008/layout/VerticalAccentList"/>
    <dgm:cxn modelId="{C5F48DF6-2BCB-4D96-960B-860CD459AF5C}" type="presOf" srcId="{8EA7219F-BDB2-48EB-9EEB-3133522D132E}" destId="{480ADC9E-DD60-4BD1-B31C-FD3389E563BA}" srcOrd="0" destOrd="0" presId="urn:microsoft.com/office/officeart/2008/layout/VerticalAccentList"/>
    <dgm:cxn modelId="{E7377BB7-EFCE-4836-AD1E-77A567D18D02}" type="presOf" srcId="{DDCF078C-D429-4F3D-A86A-601C37333F0E}" destId="{AE9A2A55-8CD8-4CD3-BFB7-6F70BC08A9A0}" srcOrd="0" destOrd="0" presId="urn:microsoft.com/office/officeart/2008/layout/VerticalAccentList"/>
    <dgm:cxn modelId="{5688D7CF-920C-4EF5-9716-948EB11EA87B}" type="presOf" srcId="{B9C32B05-62EA-407A-B21C-2310C7945705}" destId="{6E350F53-2F40-42B0-93EB-217AA666251C}" srcOrd="0" destOrd="0" presId="urn:microsoft.com/office/officeart/2008/layout/VerticalAccentList"/>
    <dgm:cxn modelId="{6A8D3378-B7C6-4873-A408-8B6F5D7441CB}" type="presOf" srcId="{42D71409-67F9-455C-8C6D-716D284AAA6B}" destId="{773D3CBE-402A-4356-8ADF-52F7FCE0E389}" srcOrd="0" destOrd="0" presId="urn:microsoft.com/office/officeart/2008/layout/VerticalAccentList"/>
    <dgm:cxn modelId="{8ED196F6-6553-443C-AAB2-40F72E795577}" srcId="{EE62A4F6-4AC4-435B-990E-81A71CE8CAC7}" destId="{DDCF078C-D429-4F3D-A86A-601C37333F0E}" srcOrd="0" destOrd="0" parTransId="{1882E0FC-22B0-4EC0-AFEA-6913C3E42D04}" sibTransId="{E265BFA4-891C-408C-98FC-08B80CC170BD}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77122B20-9188-4A2C-8516-29FE416E593F}" type="presOf" srcId="{EE62A4F6-4AC4-435B-990E-81A71CE8CAC7}" destId="{A15AECB9-0DD0-42BF-8BF4-563F89F5E0EC}" srcOrd="0" destOrd="0" presId="urn:microsoft.com/office/officeart/2008/layout/VerticalAccentList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AE4CFBB0-210B-4D12-8ABF-DFF6F3C0270A}" type="presOf" srcId="{6CF284C3-4A70-4432-8F33-E75A802B3330}" destId="{F3F7F4AD-C5B6-4618-84B1-B32D6128BA10}" srcOrd="0" destOrd="0" presId="urn:microsoft.com/office/officeart/2008/layout/VerticalAccentList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B0515091-F4B7-4D2C-BE2F-1A93F88D8E0F}" type="presParOf" srcId="{6E350F53-2F40-42B0-93EB-217AA666251C}" destId="{63451780-755B-48B3-9875-F87DDA8C4E17}" srcOrd="0" destOrd="0" presId="urn:microsoft.com/office/officeart/2008/layout/VerticalAccentList"/>
    <dgm:cxn modelId="{1EDD0461-0AA1-4E48-AC5D-1D7F5C179CDC}" type="presParOf" srcId="{63451780-755B-48B3-9875-F87DDA8C4E17}" destId="{773D3CBE-402A-4356-8ADF-52F7FCE0E389}" srcOrd="0" destOrd="0" presId="urn:microsoft.com/office/officeart/2008/layout/VerticalAccentList"/>
    <dgm:cxn modelId="{B366627F-430F-45A3-A56D-BD7AB94CB61C}" type="presParOf" srcId="{6E350F53-2F40-42B0-93EB-217AA666251C}" destId="{02CE234B-15FC-4A2E-92AE-364E073148DD}" srcOrd="1" destOrd="0" presId="urn:microsoft.com/office/officeart/2008/layout/VerticalAccentList"/>
    <dgm:cxn modelId="{66C4D4F1-58A4-48A4-96D7-AD9EC683432C}" type="presParOf" srcId="{02CE234B-15FC-4A2E-92AE-364E073148DD}" destId="{F211F803-D71A-4BFC-8713-557ADF214BF6}" srcOrd="0" destOrd="0" presId="urn:microsoft.com/office/officeart/2008/layout/VerticalAccentList"/>
    <dgm:cxn modelId="{8C546E43-D441-45E9-8B63-004FBDA47179}" type="presParOf" srcId="{02CE234B-15FC-4A2E-92AE-364E073148DD}" destId="{167272A2-6553-4DAA-9611-4C70C6E82D61}" srcOrd="1" destOrd="0" presId="urn:microsoft.com/office/officeart/2008/layout/VerticalAccentList"/>
    <dgm:cxn modelId="{897E9731-596C-4750-87B2-806370D94125}" type="presParOf" srcId="{02CE234B-15FC-4A2E-92AE-364E073148DD}" destId="{82D05C7E-D0ED-4C5A-B883-DDFA34FCD113}" srcOrd="2" destOrd="0" presId="urn:microsoft.com/office/officeart/2008/layout/VerticalAccentList"/>
    <dgm:cxn modelId="{51DB78BB-99E3-47B8-B30E-71CDA1A9D19A}" type="presParOf" srcId="{02CE234B-15FC-4A2E-92AE-364E073148DD}" destId="{75013289-0CFC-4766-8088-3000F72AFF4D}" srcOrd="3" destOrd="0" presId="urn:microsoft.com/office/officeart/2008/layout/VerticalAccentList"/>
    <dgm:cxn modelId="{115D7420-9355-4A86-BEB3-FF45EE991897}" type="presParOf" srcId="{02CE234B-15FC-4A2E-92AE-364E073148DD}" destId="{9A1EA300-10AB-46FC-8093-2B6B8AE368EE}" srcOrd="4" destOrd="0" presId="urn:microsoft.com/office/officeart/2008/layout/VerticalAccentList"/>
    <dgm:cxn modelId="{205F6235-81FD-4319-B86C-0977FAF425BD}" type="presParOf" srcId="{02CE234B-15FC-4A2E-92AE-364E073148DD}" destId="{E09EC256-B490-4B8B-8D53-8D0D1079C3A5}" srcOrd="5" destOrd="0" presId="urn:microsoft.com/office/officeart/2008/layout/VerticalAccentList"/>
    <dgm:cxn modelId="{EDACEA27-50C4-49DE-9A1F-60DCDB6F5EB9}" type="presParOf" srcId="{02CE234B-15FC-4A2E-92AE-364E073148DD}" destId="{6E3F8E97-C77E-4B15-961C-2B6194E4EEFB}" srcOrd="6" destOrd="0" presId="urn:microsoft.com/office/officeart/2008/layout/VerticalAccentList"/>
    <dgm:cxn modelId="{2C09E8F7-5E82-470F-9548-C7C7A8CEE13B}" type="presParOf" srcId="{02CE234B-15FC-4A2E-92AE-364E073148DD}" destId="{480ADC9E-DD60-4BD1-B31C-FD3389E563BA}" srcOrd="7" destOrd="0" presId="urn:microsoft.com/office/officeart/2008/layout/VerticalAccentList"/>
    <dgm:cxn modelId="{E6C99865-6E32-4232-9996-2DD06E3650CA}" type="presParOf" srcId="{6E350F53-2F40-42B0-93EB-217AA666251C}" destId="{44A09F6B-97E3-4C04-A324-5D0B01D325EB}" srcOrd="2" destOrd="0" presId="urn:microsoft.com/office/officeart/2008/layout/VerticalAccentList"/>
    <dgm:cxn modelId="{7661965B-7D00-4392-B9D0-22E01A35F49A}" type="presParOf" srcId="{6E350F53-2F40-42B0-93EB-217AA666251C}" destId="{1DE2320A-707E-4A77-A04A-A7B21B2F66E8}" srcOrd="3" destOrd="0" presId="urn:microsoft.com/office/officeart/2008/layout/VerticalAccentList"/>
    <dgm:cxn modelId="{6699D926-D284-4EB9-9830-911C91A661FB}" type="presParOf" srcId="{1DE2320A-707E-4A77-A04A-A7B21B2F66E8}" destId="{5E77A7A9-6B15-4596-9230-D7E64BDB3266}" srcOrd="0" destOrd="0" presId="urn:microsoft.com/office/officeart/2008/layout/VerticalAccentList"/>
    <dgm:cxn modelId="{9941F999-C131-4AF7-B0B4-0196637E5ABC}" type="presParOf" srcId="{6E350F53-2F40-42B0-93EB-217AA666251C}" destId="{644EABF4-702A-425A-AAC1-B0DBC9690702}" srcOrd="4" destOrd="0" presId="urn:microsoft.com/office/officeart/2008/layout/VerticalAccentList"/>
    <dgm:cxn modelId="{5E4004CF-74D4-45FF-8FA5-11A32B0BE6C1}" type="presParOf" srcId="{644EABF4-702A-425A-AAC1-B0DBC9690702}" destId="{400EF0A9-779D-4449-B57D-AC2FCB40AEA4}" srcOrd="0" destOrd="0" presId="urn:microsoft.com/office/officeart/2008/layout/VerticalAccentList"/>
    <dgm:cxn modelId="{7B611B21-78C8-436F-92F4-570493F2712C}" type="presParOf" srcId="{644EABF4-702A-425A-AAC1-B0DBC9690702}" destId="{421F67C3-0C81-4EA8-A189-54D8695C40E2}" srcOrd="1" destOrd="0" presId="urn:microsoft.com/office/officeart/2008/layout/VerticalAccentList"/>
    <dgm:cxn modelId="{6562D1AE-0BEF-4F41-8AC8-4C2C1C0EACB5}" type="presParOf" srcId="{644EABF4-702A-425A-AAC1-B0DBC9690702}" destId="{26BE877E-DD58-4DCC-B4EC-105B4D63A524}" srcOrd="2" destOrd="0" presId="urn:microsoft.com/office/officeart/2008/layout/VerticalAccentList"/>
    <dgm:cxn modelId="{BE107F6A-DCB6-406A-80D2-7ADA82381A8D}" type="presParOf" srcId="{644EABF4-702A-425A-AAC1-B0DBC9690702}" destId="{381D7BDB-76C0-4A06-8AF5-CF0171945769}" srcOrd="3" destOrd="0" presId="urn:microsoft.com/office/officeart/2008/layout/VerticalAccentList"/>
    <dgm:cxn modelId="{CD00D2C5-F4C5-41DD-8685-B3046B3E3168}" type="presParOf" srcId="{644EABF4-702A-425A-AAC1-B0DBC9690702}" destId="{1B0EBE90-868F-485E-806B-7057AA804D08}" srcOrd="4" destOrd="0" presId="urn:microsoft.com/office/officeart/2008/layout/VerticalAccentList"/>
    <dgm:cxn modelId="{2F7A26C5-F202-4F47-A0BB-63B1E4BAFCB9}" type="presParOf" srcId="{644EABF4-702A-425A-AAC1-B0DBC9690702}" destId="{7423C653-F397-4520-AAA0-F9DF2041D466}" srcOrd="5" destOrd="0" presId="urn:microsoft.com/office/officeart/2008/layout/VerticalAccentList"/>
    <dgm:cxn modelId="{C95BA273-1E83-4789-9328-7AF47D093332}" type="presParOf" srcId="{644EABF4-702A-425A-AAC1-B0DBC9690702}" destId="{156D0330-6A09-491B-A857-651C8783598E}" srcOrd="6" destOrd="0" presId="urn:microsoft.com/office/officeart/2008/layout/VerticalAccentList"/>
    <dgm:cxn modelId="{61655BA5-56E3-477B-A824-F8A8A28E70A2}" type="presParOf" srcId="{644EABF4-702A-425A-AAC1-B0DBC9690702}" destId="{F3F7F4AD-C5B6-4618-84B1-B32D6128BA10}" srcOrd="7" destOrd="0" presId="urn:microsoft.com/office/officeart/2008/layout/VerticalAccentList"/>
    <dgm:cxn modelId="{AA802FF8-FC7B-43F4-AD88-B398E11E1D47}" type="presParOf" srcId="{6E350F53-2F40-42B0-93EB-217AA666251C}" destId="{C279D2FA-F9C4-4439-9EB1-78DA3AD9B9C4}" srcOrd="5" destOrd="0" presId="urn:microsoft.com/office/officeart/2008/layout/VerticalAccentList"/>
    <dgm:cxn modelId="{75069909-48E4-4A7D-9F96-0FB2DB3E9D30}" type="presParOf" srcId="{6E350F53-2F40-42B0-93EB-217AA666251C}" destId="{16069D64-AF18-4B83-AA7A-55F81AF59D78}" srcOrd="6" destOrd="0" presId="urn:microsoft.com/office/officeart/2008/layout/VerticalAccentList"/>
    <dgm:cxn modelId="{55346B77-39F2-400A-9C6B-7D7AB7F5746B}" type="presParOf" srcId="{16069D64-AF18-4B83-AA7A-55F81AF59D78}" destId="{A15AECB9-0DD0-42BF-8BF4-563F89F5E0EC}" srcOrd="0" destOrd="0" presId="urn:microsoft.com/office/officeart/2008/layout/VerticalAccentList"/>
    <dgm:cxn modelId="{5C5BE894-6EED-4671-8C31-EB83880C2897}" type="presParOf" srcId="{6E350F53-2F40-42B0-93EB-217AA666251C}" destId="{C4BC44CA-30FE-4411-96D3-F6757D82ADF5}" srcOrd="7" destOrd="0" presId="urn:microsoft.com/office/officeart/2008/layout/VerticalAccentList"/>
    <dgm:cxn modelId="{FA0099CE-FDE9-4E6C-9681-5E0B238428B7}" type="presParOf" srcId="{C4BC44CA-30FE-4411-96D3-F6757D82ADF5}" destId="{B9C2C834-4BF2-45A1-A86E-4102242C961E}" srcOrd="0" destOrd="0" presId="urn:microsoft.com/office/officeart/2008/layout/VerticalAccentList"/>
    <dgm:cxn modelId="{BA304CFA-2372-4356-9378-397DD76A58C2}" type="presParOf" srcId="{C4BC44CA-30FE-4411-96D3-F6757D82ADF5}" destId="{0BC99D3B-7D94-4394-8E64-1BAB6967D2FF}" srcOrd="1" destOrd="0" presId="urn:microsoft.com/office/officeart/2008/layout/VerticalAccentList"/>
    <dgm:cxn modelId="{38478168-6146-40F5-B101-86C0324A35CB}" type="presParOf" srcId="{C4BC44CA-30FE-4411-96D3-F6757D82ADF5}" destId="{C92CE4FD-B1A5-4F7D-AA6F-40EFFF04CC8A}" srcOrd="2" destOrd="0" presId="urn:microsoft.com/office/officeart/2008/layout/VerticalAccentList"/>
    <dgm:cxn modelId="{260A495E-1CAD-4AED-BF9A-650D198B0C45}" type="presParOf" srcId="{C4BC44CA-30FE-4411-96D3-F6757D82ADF5}" destId="{AEFE3FBE-578D-4A40-B07F-8D108E2CCCDB}" srcOrd="3" destOrd="0" presId="urn:microsoft.com/office/officeart/2008/layout/VerticalAccentList"/>
    <dgm:cxn modelId="{55A8BA15-D5D5-41EC-A220-0EA59C0F826C}" type="presParOf" srcId="{C4BC44CA-30FE-4411-96D3-F6757D82ADF5}" destId="{3153438D-53FE-4C9B-838D-64B288CEF6C1}" srcOrd="4" destOrd="0" presId="urn:microsoft.com/office/officeart/2008/layout/VerticalAccentList"/>
    <dgm:cxn modelId="{AAE51AC3-BCC2-4CF8-917C-3E921019AD0C}" type="presParOf" srcId="{C4BC44CA-30FE-4411-96D3-F6757D82ADF5}" destId="{249A6FEA-994C-404F-884C-E0C1DF65E0CE}" srcOrd="5" destOrd="0" presId="urn:microsoft.com/office/officeart/2008/layout/VerticalAccentList"/>
    <dgm:cxn modelId="{7F6D5415-8A13-4725-8A3D-BA0DFFAAA342}" type="presParOf" srcId="{C4BC44CA-30FE-4411-96D3-F6757D82ADF5}" destId="{020071C5-5250-4CB4-B1AC-7F65A1D6F7D0}" srcOrd="6" destOrd="0" presId="urn:microsoft.com/office/officeart/2008/layout/VerticalAccentList"/>
    <dgm:cxn modelId="{508AE574-DB53-4FCE-849A-D88CB09A7C3D}" type="presParOf" srcId="{C4BC44CA-30FE-4411-96D3-F6757D82ADF5}" destId="{AE9A2A55-8CD8-4CD3-BFB7-6F70BC08A9A0}" srcOrd="7" destOrd="0" presId="urn:microsoft.com/office/officeart/2008/layout/VerticalAccent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DF3D7-989A-44B6-BB7B-41E71F70C9E4}">
      <dsp:nvSpPr>
        <dsp:cNvPr id="0" name=""/>
        <dsp:cNvSpPr/>
      </dsp:nvSpPr>
      <dsp:spPr>
        <a:xfrm>
          <a:off x="3062861" y="827"/>
          <a:ext cx="1306434" cy="1306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/>
            <a:t>Plan</a:t>
          </a:r>
          <a:endParaRPr lang="en-US" sz="2100" kern="1200" dirty="0"/>
        </a:p>
      </dsp:txBody>
      <dsp:txXfrm>
        <a:off x="3254184" y="192150"/>
        <a:ext cx="923788" cy="923788"/>
      </dsp:txXfrm>
    </dsp:sp>
    <dsp:sp modelId="{43D19193-7B4C-42D9-B7A1-028984C31A73}">
      <dsp:nvSpPr>
        <dsp:cNvPr id="0" name=""/>
        <dsp:cNvSpPr/>
      </dsp:nvSpPr>
      <dsp:spPr>
        <a:xfrm rot="2700000">
          <a:off x="4229216" y="1120936"/>
          <a:ext cx="348430" cy="440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244524" y="1172163"/>
        <a:ext cx="243901" cy="264553"/>
      </dsp:txXfrm>
    </dsp:sp>
    <dsp:sp modelId="{05DD08D8-A892-44D7-ABD9-966AB65173D7}">
      <dsp:nvSpPr>
        <dsp:cNvPr id="0" name=""/>
        <dsp:cNvSpPr/>
      </dsp:nvSpPr>
      <dsp:spPr>
        <a:xfrm>
          <a:off x="4451513" y="1389479"/>
          <a:ext cx="1306434" cy="1306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/>
            <a:t>Do</a:t>
          </a:r>
          <a:endParaRPr lang="en-US" sz="2100" kern="1200" dirty="0"/>
        </a:p>
      </dsp:txBody>
      <dsp:txXfrm>
        <a:off x="4642836" y="1580802"/>
        <a:ext cx="923788" cy="923788"/>
      </dsp:txXfrm>
    </dsp:sp>
    <dsp:sp modelId="{E47C39C1-B324-4570-BF4D-0FECF4AC29B7}">
      <dsp:nvSpPr>
        <dsp:cNvPr id="0" name=""/>
        <dsp:cNvSpPr/>
      </dsp:nvSpPr>
      <dsp:spPr>
        <a:xfrm rot="8100000">
          <a:off x="4243162" y="2509588"/>
          <a:ext cx="348430" cy="440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4332383" y="2560815"/>
        <a:ext cx="243901" cy="264553"/>
      </dsp:txXfrm>
    </dsp:sp>
    <dsp:sp modelId="{B1670902-C123-4847-9BA0-FF25D4225453}">
      <dsp:nvSpPr>
        <dsp:cNvPr id="0" name=""/>
        <dsp:cNvSpPr/>
      </dsp:nvSpPr>
      <dsp:spPr>
        <a:xfrm>
          <a:off x="3062861" y="2778131"/>
          <a:ext cx="1306434" cy="1306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/>
            <a:t>Check</a:t>
          </a:r>
          <a:endParaRPr lang="en-US" sz="2100" kern="1200" dirty="0"/>
        </a:p>
      </dsp:txBody>
      <dsp:txXfrm>
        <a:off x="3254184" y="2969454"/>
        <a:ext cx="923788" cy="923788"/>
      </dsp:txXfrm>
    </dsp:sp>
    <dsp:sp modelId="{77CF22D5-3626-45E3-9F13-2B67A931E995}">
      <dsp:nvSpPr>
        <dsp:cNvPr id="0" name=""/>
        <dsp:cNvSpPr/>
      </dsp:nvSpPr>
      <dsp:spPr>
        <a:xfrm rot="13500000">
          <a:off x="2854510" y="2523534"/>
          <a:ext cx="348430" cy="440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43731" y="2648675"/>
        <a:ext cx="243901" cy="264553"/>
      </dsp:txXfrm>
    </dsp:sp>
    <dsp:sp modelId="{A67589F9-721F-4CAF-8E31-60A9D01E5995}">
      <dsp:nvSpPr>
        <dsp:cNvPr id="0" name=""/>
        <dsp:cNvSpPr/>
      </dsp:nvSpPr>
      <dsp:spPr>
        <a:xfrm>
          <a:off x="1674210" y="1389479"/>
          <a:ext cx="1306434" cy="1306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/>
            <a:t>Act</a:t>
          </a:r>
          <a:endParaRPr lang="en-US" sz="2100" kern="1200" dirty="0"/>
        </a:p>
      </dsp:txBody>
      <dsp:txXfrm>
        <a:off x="1865533" y="1580802"/>
        <a:ext cx="923788" cy="923788"/>
      </dsp:txXfrm>
    </dsp:sp>
    <dsp:sp modelId="{A2723476-3D89-4F44-8289-BF75C611C509}">
      <dsp:nvSpPr>
        <dsp:cNvPr id="0" name=""/>
        <dsp:cNvSpPr/>
      </dsp:nvSpPr>
      <dsp:spPr>
        <a:xfrm rot="18900000">
          <a:off x="2840564" y="1134882"/>
          <a:ext cx="348430" cy="440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55872" y="1260023"/>
        <a:ext cx="243901" cy="264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D3CBE-402A-4356-8ADF-52F7FCE0E389}">
      <dsp:nvSpPr>
        <dsp:cNvPr id="0" name=""/>
        <dsp:cNvSpPr/>
      </dsp:nvSpPr>
      <dsp:spPr>
        <a:xfrm>
          <a:off x="1241955" y="1176"/>
          <a:ext cx="4632412" cy="421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b="1" kern="1200" dirty="0"/>
        </a:p>
      </dsp:txBody>
      <dsp:txXfrm>
        <a:off x="1241955" y="1176"/>
        <a:ext cx="4632412" cy="421128"/>
      </dsp:txXfrm>
    </dsp:sp>
    <dsp:sp modelId="{F211F803-D71A-4BFC-8713-557ADF214BF6}">
      <dsp:nvSpPr>
        <dsp:cNvPr id="0" name=""/>
        <dsp:cNvSpPr/>
      </dsp:nvSpPr>
      <dsp:spPr>
        <a:xfrm>
          <a:off x="1241955" y="42230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272A2-6553-4DAA-9611-4C70C6E82D61}">
      <dsp:nvSpPr>
        <dsp:cNvPr id="0" name=""/>
        <dsp:cNvSpPr/>
      </dsp:nvSpPr>
      <dsp:spPr>
        <a:xfrm>
          <a:off x="1893066" y="42230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D05C7E-D0ED-4C5A-B883-DDFA34FCD113}">
      <dsp:nvSpPr>
        <dsp:cNvPr id="0" name=""/>
        <dsp:cNvSpPr/>
      </dsp:nvSpPr>
      <dsp:spPr>
        <a:xfrm>
          <a:off x="2544693" y="42230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13289-0CFC-4766-8088-3000F72AFF4D}">
      <dsp:nvSpPr>
        <dsp:cNvPr id="0" name=""/>
        <dsp:cNvSpPr/>
      </dsp:nvSpPr>
      <dsp:spPr>
        <a:xfrm>
          <a:off x="3195804" y="42230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1EA300-10AB-46FC-8093-2B6B8AE368EE}">
      <dsp:nvSpPr>
        <dsp:cNvPr id="0" name=""/>
        <dsp:cNvSpPr/>
      </dsp:nvSpPr>
      <dsp:spPr>
        <a:xfrm>
          <a:off x="3847430" y="42230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EC256-B490-4B8B-8D53-8D0D1079C3A5}">
      <dsp:nvSpPr>
        <dsp:cNvPr id="0" name=""/>
        <dsp:cNvSpPr/>
      </dsp:nvSpPr>
      <dsp:spPr>
        <a:xfrm>
          <a:off x="4498541" y="42230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F8E97-C77E-4B15-961C-2B6194E4EEFB}">
      <dsp:nvSpPr>
        <dsp:cNvPr id="0" name=""/>
        <dsp:cNvSpPr/>
      </dsp:nvSpPr>
      <dsp:spPr>
        <a:xfrm>
          <a:off x="5150167" y="42230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ADC9E-DD60-4BD1-B31C-FD3389E563BA}">
      <dsp:nvSpPr>
        <dsp:cNvPr id="0" name=""/>
        <dsp:cNvSpPr/>
      </dsp:nvSpPr>
      <dsp:spPr>
        <a:xfrm>
          <a:off x="1241955" y="508089"/>
          <a:ext cx="4692633" cy="6862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1 - Dün ne yaptın?</a:t>
          </a:r>
          <a:endParaRPr lang="en-US" sz="2000" kern="1200" dirty="0"/>
        </a:p>
      </dsp:txBody>
      <dsp:txXfrm>
        <a:off x="1241955" y="508089"/>
        <a:ext cx="4692633" cy="686283"/>
      </dsp:txXfrm>
    </dsp:sp>
    <dsp:sp modelId="{5E77A7A9-6B15-4596-9230-D7E64BDB3266}">
      <dsp:nvSpPr>
        <dsp:cNvPr id="0" name=""/>
        <dsp:cNvSpPr/>
      </dsp:nvSpPr>
      <dsp:spPr>
        <a:xfrm>
          <a:off x="1241955" y="1334521"/>
          <a:ext cx="4632412" cy="421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b="1" kern="1200" dirty="0"/>
        </a:p>
      </dsp:txBody>
      <dsp:txXfrm>
        <a:off x="1241955" y="1334521"/>
        <a:ext cx="4632412" cy="421128"/>
      </dsp:txXfrm>
    </dsp:sp>
    <dsp:sp modelId="{400EF0A9-779D-4449-B57D-AC2FCB40AEA4}">
      <dsp:nvSpPr>
        <dsp:cNvPr id="0" name=""/>
        <dsp:cNvSpPr/>
      </dsp:nvSpPr>
      <dsp:spPr>
        <a:xfrm>
          <a:off x="1241955" y="1755649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F67C3-0C81-4EA8-A189-54D8695C40E2}">
      <dsp:nvSpPr>
        <dsp:cNvPr id="0" name=""/>
        <dsp:cNvSpPr/>
      </dsp:nvSpPr>
      <dsp:spPr>
        <a:xfrm>
          <a:off x="1893066" y="1755649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BE877E-DD58-4DCC-B4EC-105B4D63A524}">
      <dsp:nvSpPr>
        <dsp:cNvPr id="0" name=""/>
        <dsp:cNvSpPr/>
      </dsp:nvSpPr>
      <dsp:spPr>
        <a:xfrm>
          <a:off x="2544693" y="1755649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1D7BDB-76C0-4A06-8AF5-CF0171945769}">
      <dsp:nvSpPr>
        <dsp:cNvPr id="0" name=""/>
        <dsp:cNvSpPr/>
      </dsp:nvSpPr>
      <dsp:spPr>
        <a:xfrm>
          <a:off x="3195804" y="1755649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EBE90-868F-485E-806B-7057AA804D08}">
      <dsp:nvSpPr>
        <dsp:cNvPr id="0" name=""/>
        <dsp:cNvSpPr/>
      </dsp:nvSpPr>
      <dsp:spPr>
        <a:xfrm>
          <a:off x="3847430" y="1755649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23C653-F397-4520-AAA0-F9DF2041D466}">
      <dsp:nvSpPr>
        <dsp:cNvPr id="0" name=""/>
        <dsp:cNvSpPr/>
      </dsp:nvSpPr>
      <dsp:spPr>
        <a:xfrm>
          <a:off x="4498541" y="1755649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D0330-6A09-491B-A857-651C8783598E}">
      <dsp:nvSpPr>
        <dsp:cNvPr id="0" name=""/>
        <dsp:cNvSpPr/>
      </dsp:nvSpPr>
      <dsp:spPr>
        <a:xfrm>
          <a:off x="5150167" y="1755649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F7F4AD-C5B6-4618-84B1-B32D6128BA10}">
      <dsp:nvSpPr>
        <dsp:cNvPr id="0" name=""/>
        <dsp:cNvSpPr/>
      </dsp:nvSpPr>
      <dsp:spPr>
        <a:xfrm>
          <a:off x="1241955" y="1841435"/>
          <a:ext cx="4692633" cy="6862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2 - Bugün ne yapacaksın?</a:t>
          </a:r>
          <a:endParaRPr lang="en-US" sz="2000" kern="1200" dirty="0"/>
        </a:p>
      </dsp:txBody>
      <dsp:txXfrm>
        <a:off x="1241955" y="1841435"/>
        <a:ext cx="4692633" cy="686283"/>
      </dsp:txXfrm>
    </dsp:sp>
    <dsp:sp modelId="{A15AECB9-0DD0-42BF-8BF4-563F89F5E0EC}">
      <dsp:nvSpPr>
        <dsp:cNvPr id="0" name=""/>
        <dsp:cNvSpPr/>
      </dsp:nvSpPr>
      <dsp:spPr>
        <a:xfrm>
          <a:off x="1241955" y="2667866"/>
          <a:ext cx="4632412" cy="421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b="1" kern="1200" dirty="0"/>
        </a:p>
      </dsp:txBody>
      <dsp:txXfrm>
        <a:off x="1241955" y="2667866"/>
        <a:ext cx="4632412" cy="421128"/>
      </dsp:txXfrm>
    </dsp:sp>
    <dsp:sp modelId="{B9C2C834-4BF2-45A1-A86E-4102242C961E}">
      <dsp:nvSpPr>
        <dsp:cNvPr id="0" name=""/>
        <dsp:cNvSpPr/>
      </dsp:nvSpPr>
      <dsp:spPr>
        <a:xfrm>
          <a:off x="1241955" y="308899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C99D3B-7D94-4394-8E64-1BAB6967D2FF}">
      <dsp:nvSpPr>
        <dsp:cNvPr id="0" name=""/>
        <dsp:cNvSpPr/>
      </dsp:nvSpPr>
      <dsp:spPr>
        <a:xfrm>
          <a:off x="1893066" y="308899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2CE4FD-B1A5-4F7D-AA6F-40EFFF04CC8A}">
      <dsp:nvSpPr>
        <dsp:cNvPr id="0" name=""/>
        <dsp:cNvSpPr/>
      </dsp:nvSpPr>
      <dsp:spPr>
        <a:xfrm>
          <a:off x="2544693" y="308899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E3FBE-578D-4A40-B07F-8D108E2CCCDB}">
      <dsp:nvSpPr>
        <dsp:cNvPr id="0" name=""/>
        <dsp:cNvSpPr/>
      </dsp:nvSpPr>
      <dsp:spPr>
        <a:xfrm>
          <a:off x="3195804" y="308899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53438D-53FE-4C9B-838D-64B288CEF6C1}">
      <dsp:nvSpPr>
        <dsp:cNvPr id="0" name=""/>
        <dsp:cNvSpPr/>
      </dsp:nvSpPr>
      <dsp:spPr>
        <a:xfrm>
          <a:off x="3847430" y="308899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9A6FEA-994C-404F-884C-E0C1DF65E0CE}">
      <dsp:nvSpPr>
        <dsp:cNvPr id="0" name=""/>
        <dsp:cNvSpPr/>
      </dsp:nvSpPr>
      <dsp:spPr>
        <a:xfrm>
          <a:off x="4498541" y="308899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071C5-5250-4CB4-B1AC-7F65A1D6F7D0}">
      <dsp:nvSpPr>
        <dsp:cNvPr id="0" name=""/>
        <dsp:cNvSpPr/>
      </dsp:nvSpPr>
      <dsp:spPr>
        <a:xfrm>
          <a:off x="5150167" y="3088994"/>
          <a:ext cx="1083984" cy="85785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A2A55-8CD8-4CD3-BFB7-6F70BC08A9A0}">
      <dsp:nvSpPr>
        <dsp:cNvPr id="0" name=""/>
        <dsp:cNvSpPr/>
      </dsp:nvSpPr>
      <dsp:spPr>
        <a:xfrm>
          <a:off x="1248783" y="3174780"/>
          <a:ext cx="4678978" cy="6862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3 - İlerlemeni engelleyen bir durum var mı?</a:t>
          </a:r>
          <a:endParaRPr lang="en-US" sz="2000" kern="1200" dirty="0"/>
        </a:p>
      </dsp:txBody>
      <dsp:txXfrm>
        <a:off x="1248783" y="3174780"/>
        <a:ext cx="4678978" cy="686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0199C-62C1-4C30-802A-A3E348DB0EA9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C5C0E-40F8-4F77-8B10-067E5C13C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11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92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93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9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446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2959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255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369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63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1127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859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85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32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75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597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r-TR" dirty="0" err="1"/>
              <a:t>Refactor</a:t>
            </a:r>
            <a:r>
              <a:rPr lang="tr-TR" dirty="0"/>
              <a:t>: Kodun işlevselliğini</a:t>
            </a:r>
            <a:r>
              <a:rPr lang="tr-TR" baseline="0" dirty="0"/>
              <a:t> değiştirmeden tasarımını iyileştirmek, daha kolay okunur ve </a:t>
            </a:r>
            <a:r>
              <a:rPr lang="tr-TR" baseline="0" dirty="0" err="1"/>
              <a:t>maintain</a:t>
            </a:r>
            <a:r>
              <a:rPr lang="tr-TR" baseline="0" dirty="0"/>
              <a:t> edilebilir bir hale getirmek</a:t>
            </a:r>
            <a:r>
              <a:rPr lang="tr-T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tr-TR" baseline="0" dirty="0"/>
          </a:p>
          <a:p>
            <a:pPr marL="171450" indent="-171450">
              <a:buFontTx/>
              <a:buChar char="-"/>
            </a:pPr>
            <a:r>
              <a:rPr lang="tr-TR" baseline="0" dirty="0"/>
              <a:t>Bu durumda X sınıfı 1200 satır olmuştur, bunu birden fazla sınıfa bölmek hem okunurluğu hem de </a:t>
            </a:r>
            <a:r>
              <a:rPr lang="tr-TR" baseline="0" dirty="0" err="1"/>
              <a:t>kodlanabilirliği</a:t>
            </a:r>
            <a:r>
              <a:rPr lang="tr-TR" baseline="0" dirty="0"/>
              <a:t> kolaylaştırır.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51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262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412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59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444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7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699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tr-TR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98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1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99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97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tr-T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352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5C0E-40F8-4F77-8B10-067E5C13C59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22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935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0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735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986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25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71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92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48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6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12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06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17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7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29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15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DD5D-F230-4190-A929-2A19937BB07E}" type="datetimeFigureOut">
              <a:rPr lang="tr-TR" smtClean="0"/>
              <a:t>21.06.2019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84871B-6AA9-4641-BB8E-360053D7A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2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what-happens-when-2-week%20sprint.p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anifest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712684"/>
            <a:ext cx="8915399" cy="1064697"/>
          </a:xfrm>
        </p:spPr>
        <p:txBody>
          <a:bodyPr/>
          <a:lstStyle/>
          <a:p>
            <a:r>
              <a:rPr lang="tr-TR" dirty="0"/>
              <a:t>Çevik Yaklaşım ve </a:t>
            </a:r>
            <a:r>
              <a:rPr lang="tr-TR" dirty="0" err="1"/>
              <a:t>Scrum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Osman DÖNER, PMP, PMI-ACP</a:t>
            </a:r>
          </a:p>
          <a:p>
            <a:r>
              <a:rPr lang="tr-TR" dirty="0"/>
              <a:t>Proje Yöneticisi</a:t>
            </a:r>
          </a:p>
        </p:txBody>
      </p:sp>
    </p:spTree>
    <p:extLst>
      <p:ext uri="{BB962C8B-B14F-4D97-AF65-F5344CB8AC3E}">
        <p14:creationId xmlns:p14="http://schemas.microsoft.com/office/powerpoint/2010/main" val="38186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35975"/>
            <a:ext cx="8911687" cy="786049"/>
          </a:xfrm>
        </p:spPr>
        <p:txBody>
          <a:bodyPr/>
          <a:lstStyle/>
          <a:p>
            <a:r>
              <a:rPr lang="tr-TR" dirty="0"/>
              <a:t>Çevik Yaklaşım Her Zaman Uygun Mu?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82482" y="1675630"/>
            <a:ext cx="0" cy="4417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82482" y="6093395"/>
            <a:ext cx="4880472" cy="7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2250557" y="4171746"/>
            <a:ext cx="4063848" cy="3857494"/>
          </a:xfrm>
          <a:prstGeom prst="arc">
            <a:avLst>
              <a:gd name="adj1" fmla="val 16235851"/>
              <a:gd name="adj2" fmla="val 0"/>
            </a:avLst>
          </a:prstGeom>
          <a:solidFill>
            <a:srgbClr val="00B050"/>
          </a:solidFill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Arc 16"/>
          <p:cNvSpPr/>
          <p:nvPr/>
        </p:nvSpPr>
        <p:spPr>
          <a:xfrm rot="10800000">
            <a:off x="7188955" y="-222820"/>
            <a:ext cx="3947998" cy="3796900"/>
          </a:xfrm>
          <a:prstGeom prst="arc">
            <a:avLst>
              <a:gd name="adj1" fmla="val 16235851"/>
              <a:gd name="adj2" fmla="val 0"/>
            </a:avLst>
          </a:prstGeom>
          <a:solidFill>
            <a:srgbClr val="C00000"/>
          </a:solidFill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9" name="Straight Connector 18"/>
          <p:cNvCxnSpPr>
            <a:endCxn id="17" idx="2"/>
          </p:cNvCxnSpPr>
          <p:nvPr/>
        </p:nvCxnSpPr>
        <p:spPr>
          <a:xfrm>
            <a:off x="4282482" y="1675630"/>
            <a:ext cx="290647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162954" y="3574081"/>
            <a:ext cx="0" cy="25264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5971" y="506548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Basit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7910049" y="226971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Kaotik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2576353" y="3680171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Gereksinimlerin Belirsizliği</a:t>
            </a:r>
            <a:endParaRPr lang="tr-T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345577" y="6100493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Teknolojinin Belirsizliği</a:t>
            </a:r>
            <a:endParaRPr lang="tr-TR" sz="1600" dirty="0"/>
          </a:p>
        </p:txBody>
      </p:sp>
      <p:sp>
        <p:nvSpPr>
          <p:cNvPr id="26" name="TextBox 25"/>
          <p:cNvSpPr txBox="1"/>
          <p:nvPr/>
        </p:nvSpPr>
        <p:spPr>
          <a:xfrm rot="2914520">
            <a:off x="6058914" y="3657792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u="sng" dirty="0"/>
              <a:t>Karmaşık</a:t>
            </a:r>
            <a:endParaRPr lang="tr-TR" b="1" u="sng" dirty="0"/>
          </a:p>
        </p:txBody>
      </p:sp>
    </p:spTree>
    <p:extLst>
      <p:ext uri="{BB962C8B-B14F-4D97-AF65-F5344CB8AC3E}">
        <p14:creationId xmlns:p14="http://schemas.microsoft.com/office/powerpoint/2010/main" val="10478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9250"/>
          </a:xfrm>
        </p:spPr>
        <p:txBody>
          <a:bodyPr/>
          <a:lstStyle/>
          <a:p>
            <a:r>
              <a:rPr lang="tr-TR" dirty="0"/>
              <a:t>Çevik Pratikler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3360"/>
            <a:ext cx="8915400" cy="4427862"/>
          </a:xfrm>
        </p:spPr>
        <p:txBody>
          <a:bodyPr>
            <a:normAutofit/>
          </a:bodyPr>
          <a:lstStyle/>
          <a:p>
            <a:r>
              <a:rPr lang="tr-TR" sz="2400" u="sng" dirty="0" err="1">
                <a:solidFill>
                  <a:schemeClr val="tx1"/>
                </a:solidFill>
              </a:rPr>
              <a:t>Scrum</a:t>
            </a:r>
            <a:r>
              <a:rPr lang="tr-TR" sz="2400" dirty="0">
                <a:solidFill>
                  <a:schemeClr val="tx1"/>
                </a:solidFill>
              </a:rPr>
              <a:t>, </a:t>
            </a:r>
          </a:p>
          <a:p>
            <a:r>
              <a:rPr lang="tr-TR" sz="2400" dirty="0">
                <a:solidFill>
                  <a:schemeClr val="tx1"/>
                </a:solidFill>
              </a:rPr>
              <a:t>XP (Extreme Programming),</a:t>
            </a:r>
          </a:p>
          <a:p>
            <a:r>
              <a:rPr lang="tr-TR" sz="2400" dirty="0" err="1">
                <a:solidFill>
                  <a:schemeClr val="tx1"/>
                </a:solidFill>
              </a:rPr>
              <a:t>Kanban</a:t>
            </a:r>
            <a:r>
              <a:rPr lang="tr-TR" sz="2400" dirty="0">
                <a:solidFill>
                  <a:schemeClr val="tx1"/>
                </a:solidFill>
              </a:rPr>
              <a:t> vs.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 err="1">
                <a:solidFill>
                  <a:schemeClr val="tx1"/>
                </a:solidFill>
              </a:rPr>
              <a:t>Hibrit</a:t>
            </a:r>
            <a:r>
              <a:rPr lang="tr-TR" sz="2400" dirty="0">
                <a:solidFill>
                  <a:schemeClr val="tx1"/>
                </a:solidFill>
              </a:rPr>
              <a:t> yaklaşımlar da tercih edilmektedir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4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Scrum</a:t>
            </a:r>
            <a:r>
              <a:rPr lang="tr-TR" dirty="0"/>
              <a:t> – Büyük Resim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61" y="1905000"/>
            <a:ext cx="8051742" cy="3739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7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553"/>
          </a:xfrm>
        </p:spPr>
        <p:txBody>
          <a:bodyPr/>
          <a:lstStyle/>
          <a:p>
            <a:r>
              <a:rPr lang="tr-TR" dirty="0"/>
              <a:t>Sprintler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376" y="1113468"/>
            <a:ext cx="6876945" cy="5621662"/>
          </a:xfrm>
        </p:spPr>
        <p:txBody>
          <a:bodyPr>
            <a:normAutofit lnSpcReduction="10000"/>
          </a:bodyPr>
          <a:lstStyle/>
          <a:p>
            <a:r>
              <a:rPr lang="tr-TR" sz="2200" dirty="0" err="1">
                <a:solidFill>
                  <a:schemeClr val="tx1"/>
                </a:solidFill>
              </a:rPr>
              <a:t>Scrum</a:t>
            </a:r>
            <a:r>
              <a:rPr lang="tr-TR" sz="2200" dirty="0">
                <a:solidFill>
                  <a:schemeClr val="tx1"/>
                </a:solidFill>
              </a:rPr>
              <a:t> projelerinde bir dizi Sprint ile ilerleme sağlanır.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Sprint = Mini proje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XP’de bunlara </a:t>
            </a:r>
            <a:r>
              <a:rPr lang="tr-TR" sz="1900" dirty="0" err="1">
                <a:solidFill>
                  <a:schemeClr val="tx1"/>
                </a:solidFill>
              </a:rPr>
              <a:t>iterasyon</a:t>
            </a:r>
            <a:r>
              <a:rPr lang="tr-TR" sz="1900" dirty="0">
                <a:solidFill>
                  <a:schemeClr val="tx1"/>
                </a:solidFill>
              </a:rPr>
              <a:t> denir.</a:t>
            </a:r>
          </a:p>
          <a:p>
            <a:r>
              <a:rPr lang="tr-TR" sz="2200" dirty="0">
                <a:solidFill>
                  <a:schemeClr val="tx1"/>
                </a:solidFill>
              </a:rPr>
              <a:t>Genelde 2-4 haftalık periyotlar tercih edilir.</a:t>
            </a:r>
          </a:p>
          <a:p>
            <a:r>
              <a:rPr lang="tr-TR" sz="2200" dirty="0">
                <a:solidFill>
                  <a:schemeClr val="tx1"/>
                </a:solidFill>
              </a:rPr>
              <a:t>Tipik aktiviteler: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Tasarım,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Kodlama,</a:t>
            </a:r>
          </a:p>
          <a:p>
            <a:pPr lvl="1"/>
            <a:r>
              <a:rPr lang="tr-TR" sz="1900" dirty="0" err="1">
                <a:solidFill>
                  <a:schemeClr val="tx1"/>
                </a:solidFill>
              </a:rPr>
              <a:t>Refactor</a:t>
            </a:r>
            <a:r>
              <a:rPr lang="tr-TR" sz="19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Test,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Kurulum,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Dokümantasyon</a:t>
            </a:r>
          </a:p>
          <a:p>
            <a:r>
              <a:rPr lang="tr-TR" sz="2200" dirty="0">
                <a:solidFill>
                  <a:schemeClr val="tx1"/>
                </a:solidFill>
              </a:rPr>
              <a:t>Sprint kapsamı bir kere planlandıktan sonra değiştirilmez.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9" y="2257064"/>
            <a:ext cx="5353927" cy="248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/>
          </p:cNvSpPr>
          <p:nvPr/>
        </p:nvSpPr>
        <p:spPr bwMode="auto">
          <a:xfrm>
            <a:off x="1953779" y="5252091"/>
            <a:ext cx="2359781" cy="49776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3C83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9pPr>
          </a:lstStyle>
          <a:p>
            <a:pPr>
              <a:tabLst>
                <a:tab pos="1066800" algn="l"/>
              </a:tabLst>
              <a:defRPr/>
            </a:pPr>
            <a:r>
              <a:rPr lang="tr-TR" sz="1800" dirty="0">
                <a:solidFill>
                  <a:srgbClr val="FFFFFF"/>
                </a:solidFill>
                <a:latin typeface="+mj-lt"/>
                <a:ea typeface="Gill Sans" pitchFamily="80" charset="0"/>
                <a:cs typeface="Gill Sans" pitchFamily="80" charset="0"/>
                <a:sym typeface="Gill Sans" pitchFamily="80" charset="0"/>
              </a:rPr>
              <a:t>Sprint</a:t>
            </a:r>
            <a:endParaRPr lang="en-US" sz="2400" dirty="0">
              <a:solidFill>
                <a:srgbClr val="FFFFFF"/>
              </a:solidFill>
              <a:latin typeface="+mj-lt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463642" y="4286110"/>
            <a:ext cx="0" cy="914401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9pPr>
          </a:lstStyle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4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489" y="450712"/>
            <a:ext cx="8911687" cy="683829"/>
          </a:xfrm>
        </p:spPr>
        <p:txBody>
          <a:bodyPr/>
          <a:lstStyle/>
          <a:p>
            <a:r>
              <a:rPr lang="tr-TR" dirty="0" err="1"/>
              <a:t>Scrum</a:t>
            </a:r>
            <a:r>
              <a:rPr lang="tr-TR" dirty="0"/>
              <a:t> Framework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64489" y="1203519"/>
            <a:ext cx="3891907" cy="1639747"/>
            <a:chOff x="0" y="0"/>
            <a:chExt cx="2608" cy="1288"/>
          </a:xfrm>
        </p:grpSpPr>
        <p:sp>
          <p:nvSpPr>
            <p:cNvPr id="23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 sz="220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96" y="392"/>
              <a:ext cx="2097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Product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O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wner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Scrum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 </a:t>
              </a: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Master</a:t>
              </a:r>
            </a:p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Dev. Team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6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27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Roller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8411" y="2902323"/>
            <a:ext cx="3891907" cy="2026768"/>
            <a:chOff x="0" y="0"/>
            <a:chExt cx="2608" cy="1592"/>
          </a:xfrm>
        </p:grpSpPr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 sz="220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96" y="392"/>
              <a:ext cx="24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Planning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 err="1">
                  <a:solidFill>
                    <a:srgbClr val="FFFFFF"/>
                  </a:solidFill>
                  <a:latin typeface="+mj-lt"/>
                </a:rPr>
                <a:t>Review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R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etrospective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Daily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S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crum</a:t>
              </a:r>
              <a:endParaRPr lang="en-US" altLang="tr-TR" sz="22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8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19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Toplantılar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42734" y="4999263"/>
            <a:ext cx="3891907" cy="1444068"/>
            <a:chOff x="0" y="-64"/>
            <a:chExt cx="2608" cy="1352"/>
          </a:xfrm>
        </p:grpSpPr>
        <p:sp>
          <p:nvSpPr>
            <p:cNvPr id="7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 sz="220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Product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B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acklog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B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acklo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0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11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76" y="-64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Yapılar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28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489" y="450712"/>
            <a:ext cx="8911687" cy="683829"/>
          </a:xfrm>
        </p:spPr>
        <p:txBody>
          <a:bodyPr/>
          <a:lstStyle/>
          <a:p>
            <a:r>
              <a:rPr lang="tr-TR" dirty="0" err="1"/>
              <a:t>Scrum</a:t>
            </a:r>
            <a:r>
              <a:rPr lang="tr-TR" dirty="0"/>
              <a:t> Framework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64489" y="1203519"/>
            <a:ext cx="3891907" cy="1639747"/>
            <a:chOff x="0" y="0"/>
            <a:chExt cx="2608" cy="1288"/>
          </a:xfrm>
        </p:grpSpPr>
        <p:sp>
          <p:nvSpPr>
            <p:cNvPr id="23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 sz="220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96" y="392"/>
              <a:ext cx="2097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Product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O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wner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Scrum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 </a:t>
              </a: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Master</a:t>
              </a:r>
            </a:p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Dev. Team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6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27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Roller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8411" y="2902323"/>
            <a:ext cx="3891907" cy="2026768"/>
            <a:chOff x="0" y="0"/>
            <a:chExt cx="2608" cy="1592"/>
          </a:xfrm>
          <a:solidFill>
            <a:schemeClr val="bg1">
              <a:lumMod val="65000"/>
            </a:schemeClr>
          </a:solidFill>
        </p:grpSpPr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grpFill/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 sz="220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96" y="392"/>
              <a:ext cx="2420" cy="1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Planning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 err="1">
                  <a:solidFill>
                    <a:srgbClr val="FFFFFF"/>
                  </a:solidFill>
                  <a:latin typeface="+mj-lt"/>
                </a:rPr>
                <a:t>Review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R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etrospective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Daily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S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crum</a:t>
              </a:r>
              <a:endParaRPr lang="en-US" altLang="tr-TR" sz="22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8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19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Toplantılar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42734" y="5067621"/>
            <a:ext cx="3891907" cy="1339668"/>
            <a:chOff x="0" y="0"/>
            <a:chExt cx="2608" cy="1288"/>
          </a:xfrm>
          <a:solidFill>
            <a:schemeClr val="bg1">
              <a:lumMod val="65000"/>
            </a:schemeClr>
          </a:solidFill>
        </p:grpSpPr>
        <p:sp>
          <p:nvSpPr>
            <p:cNvPr id="7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grpFill/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 sz="220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Product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B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acklog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B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acklo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0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11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Yapılar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576"/>
          </a:xfrm>
        </p:spPr>
        <p:txBody>
          <a:bodyPr/>
          <a:lstStyle/>
          <a:p>
            <a:r>
              <a:rPr lang="tr-TR" dirty="0"/>
              <a:t>Product </a:t>
            </a:r>
            <a:r>
              <a:rPr lang="tr-TR" dirty="0" err="1"/>
              <a:t>Owner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6940"/>
            <a:ext cx="8915400" cy="5199961"/>
          </a:xfrm>
        </p:spPr>
        <p:txBody>
          <a:bodyPr>
            <a:normAutofit/>
          </a:bodyPr>
          <a:lstStyle/>
          <a:p>
            <a:r>
              <a:rPr lang="tr-TR" altLang="tr-TR" sz="2200" dirty="0">
                <a:solidFill>
                  <a:schemeClr val="tx1"/>
                </a:solidFill>
              </a:rPr>
              <a:t>Ürün vizyonunu, içermesi gereken gereksinimleri belirler.</a:t>
            </a:r>
          </a:p>
          <a:p>
            <a:r>
              <a:rPr lang="tr-TR" altLang="tr-TR" sz="2200" dirty="0">
                <a:solidFill>
                  <a:schemeClr val="tx1"/>
                </a:solidFill>
              </a:rPr>
              <a:t>Ürünün maksimum iş faydasını sağlamasını garanti altına alır.</a:t>
            </a:r>
          </a:p>
          <a:p>
            <a:r>
              <a:rPr lang="tr-TR" altLang="tr-TR" sz="2200" dirty="0">
                <a:solidFill>
                  <a:schemeClr val="tx1"/>
                </a:solidFill>
              </a:rPr>
              <a:t>Vizyon ve gereksinimlerin iç-dış paydaşlar tarafından doğru anlaşılmasını sağlar.</a:t>
            </a:r>
          </a:p>
          <a:p>
            <a:r>
              <a:rPr lang="tr-TR" altLang="tr-TR" sz="2200" dirty="0">
                <a:solidFill>
                  <a:schemeClr val="tx1"/>
                </a:solidFill>
              </a:rPr>
              <a:t>Ürün gereksinimlerini, iş faydasına göre </a:t>
            </a:r>
            <a:r>
              <a:rPr lang="tr-TR" altLang="tr-TR" sz="2200" dirty="0" err="1">
                <a:solidFill>
                  <a:schemeClr val="tx1"/>
                </a:solidFill>
              </a:rPr>
              <a:t>önceliklendirir</a:t>
            </a:r>
            <a:r>
              <a:rPr lang="tr-TR" altLang="tr-TR" sz="2200" dirty="0">
                <a:solidFill>
                  <a:schemeClr val="tx1"/>
                </a:solidFill>
              </a:rPr>
              <a:t>.</a:t>
            </a:r>
            <a:endParaRPr lang="en-US" altLang="tr-TR" sz="2200" dirty="0">
              <a:solidFill>
                <a:schemeClr val="tx1"/>
              </a:solidFill>
            </a:endParaRPr>
          </a:p>
          <a:p>
            <a:r>
              <a:rPr lang="tr-TR" altLang="tr-TR" sz="2200" dirty="0">
                <a:solidFill>
                  <a:schemeClr val="tx1"/>
                </a:solidFill>
              </a:rPr>
              <a:t>Planlamaya dahil edilmeye yakın ürün gereksinimlerini detaylandırır.</a:t>
            </a:r>
          </a:p>
          <a:p>
            <a:r>
              <a:rPr lang="tr-TR" altLang="tr-TR" sz="2200" dirty="0">
                <a:solidFill>
                  <a:schemeClr val="tx1"/>
                </a:solidFill>
              </a:rPr>
              <a:t>Geliştirilen ürünün beklenen özelliklere göre kontrolünü sağlar. (Kabul veya Ret)</a:t>
            </a:r>
          </a:p>
          <a:p>
            <a:r>
              <a:rPr lang="tr-TR" altLang="tr-TR" sz="2200" u="sng" dirty="0">
                <a:solidFill>
                  <a:schemeClr val="tx1"/>
                </a:solidFill>
              </a:rPr>
              <a:t>Product </a:t>
            </a:r>
            <a:r>
              <a:rPr lang="tr-TR" altLang="tr-TR" sz="2200" u="sng" dirty="0" err="1">
                <a:solidFill>
                  <a:schemeClr val="tx1"/>
                </a:solidFill>
              </a:rPr>
              <a:t>Backlog’un</a:t>
            </a:r>
            <a:r>
              <a:rPr lang="tr-TR" altLang="tr-TR" sz="2200" u="sng" dirty="0">
                <a:solidFill>
                  <a:schemeClr val="tx1"/>
                </a:solidFill>
              </a:rPr>
              <a:t> tek sorumlusu ve karar vericisidir.</a:t>
            </a:r>
            <a:endParaRPr lang="en-US" altLang="tr-TR" sz="2200" u="sng" dirty="0">
              <a:solidFill>
                <a:schemeClr val="tx1"/>
              </a:solidFill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134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Scrum</a:t>
            </a:r>
            <a:r>
              <a:rPr lang="tr-TR" dirty="0"/>
              <a:t>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2507"/>
            <a:ext cx="8915400" cy="50364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Proje yöneticisi rolünü temsil eder.</a:t>
            </a:r>
            <a:endParaRPr lang="en-US" sz="2200" dirty="0">
              <a:solidFill>
                <a:schemeClr val="tx1"/>
              </a:solidFill>
              <a:sym typeface="Gill Sans" charset="0"/>
            </a:endParaRPr>
          </a:p>
          <a:p>
            <a:pPr>
              <a:defRPr/>
            </a:pPr>
            <a:r>
              <a:rPr lang="tr-TR" sz="2200" dirty="0" err="1">
                <a:solidFill>
                  <a:schemeClr val="tx1"/>
                </a:solidFill>
                <a:sym typeface="Gill Sans" charset="0"/>
              </a:rPr>
              <a:t>Scrum</a:t>
            </a: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 sürecinin doğru uygulanmasını sağlar.</a:t>
            </a:r>
          </a:p>
          <a:p>
            <a:pPr>
              <a:defRPr/>
            </a:pP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Süreç pratikleri konusunda tüm ekibe koçluk yapar.</a:t>
            </a:r>
          </a:p>
          <a:p>
            <a:pPr>
              <a:defRPr/>
            </a:pP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Ekibin karşılaştığı engellerin aşılması için destek olur.</a:t>
            </a:r>
          </a:p>
          <a:p>
            <a:pPr>
              <a:defRPr/>
            </a:pP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Ekibin dış etkenlerden </a:t>
            </a:r>
            <a:r>
              <a:rPr lang="tr-TR" sz="2200" dirty="0" smtClean="0">
                <a:solidFill>
                  <a:schemeClr val="tx1"/>
                </a:solidFill>
                <a:sym typeface="Gill Sans" charset="0"/>
              </a:rPr>
              <a:t>(müşteriden gelen telefonlar </a:t>
            </a: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vs.) en az ölçüde etkilenmesine çalışır.</a:t>
            </a:r>
            <a:endParaRPr lang="en-US" sz="2200" dirty="0">
              <a:solidFill>
                <a:schemeClr val="tx1"/>
              </a:solidFill>
              <a:sym typeface="Gill Sans" charset="0"/>
            </a:endParaRPr>
          </a:p>
          <a:p>
            <a:pPr>
              <a:defRPr/>
            </a:pPr>
            <a:r>
              <a:rPr lang="tr-TR" sz="2200" dirty="0" err="1">
                <a:solidFill>
                  <a:schemeClr val="tx1"/>
                </a:solidFill>
                <a:sym typeface="Gill Sans" charset="0"/>
              </a:rPr>
              <a:t>Scrum</a:t>
            </a: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 rolleri arasında etkileşim verimli olmasını sağlar. Birlikte çalışma yöntemleri konusunda destek olur.</a:t>
            </a:r>
          </a:p>
          <a:p>
            <a:endParaRPr lang="tr-T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3226"/>
            <a:ext cx="8911687" cy="776427"/>
          </a:xfrm>
        </p:spPr>
        <p:txBody>
          <a:bodyPr/>
          <a:lstStyle/>
          <a:p>
            <a:r>
              <a:rPr lang="tr-TR" dirty="0"/>
              <a:t>Development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079653"/>
            <a:ext cx="9456516" cy="56847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3-9 kişilik ekipler.</a:t>
            </a:r>
          </a:p>
          <a:p>
            <a:pPr>
              <a:lnSpc>
                <a:spcPct val="90000"/>
              </a:lnSpc>
              <a:defRPr/>
            </a:pPr>
            <a:endParaRPr lang="tr-TR" sz="2200" dirty="0">
              <a:solidFill>
                <a:schemeClr val="tx1"/>
              </a:solidFill>
              <a:sym typeface="Gill Sans" charset="0"/>
            </a:endParaRPr>
          </a:p>
          <a:p>
            <a:pPr>
              <a:lnSpc>
                <a:spcPct val="90000"/>
              </a:lnSpc>
              <a:defRPr/>
            </a:pP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Kendi organize olur.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000" dirty="0" smtClean="0">
                <a:solidFill>
                  <a:schemeClr val="tx1"/>
                </a:solidFill>
                <a:sym typeface="Gill Sans" charset="0"/>
              </a:rPr>
              <a:t>Büyüklük tahminleri, </a:t>
            </a:r>
            <a:r>
              <a:rPr lang="tr-TR" sz="2000" dirty="0">
                <a:solidFill>
                  <a:schemeClr val="tx1"/>
                </a:solidFill>
                <a:sym typeface="Gill Sans" charset="0"/>
              </a:rPr>
              <a:t>Sprint planlamaları,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000" dirty="0">
                <a:solidFill>
                  <a:schemeClr val="tx1"/>
                </a:solidFill>
                <a:sym typeface="Gill Sans" charset="0"/>
              </a:rPr>
              <a:t>Tasarım ve diğer teknik kararların verilmesi.</a:t>
            </a:r>
          </a:p>
          <a:p>
            <a:pPr>
              <a:lnSpc>
                <a:spcPct val="90000"/>
              </a:lnSpc>
              <a:defRPr/>
            </a:pPr>
            <a:endParaRPr lang="tr-TR" sz="2000" dirty="0">
              <a:solidFill>
                <a:schemeClr val="tx1"/>
              </a:solidFill>
              <a:sym typeface="Gill Sans" charset="0"/>
            </a:endParaRPr>
          </a:p>
          <a:p>
            <a:pPr>
              <a:lnSpc>
                <a:spcPct val="90000"/>
              </a:lnSpc>
              <a:defRPr/>
            </a:pP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Sprint </a:t>
            </a:r>
            <a:r>
              <a:rPr lang="tr-TR" sz="2200" dirty="0" err="1">
                <a:solidFill>
                  <a:schemeClr val="tx1"/>
                </a:solidFill>
                <a:sym typeface="Gill Sans" charset="0"/>
              </a:rPr>
              <a:t>Backlog’da</a:t>
            </a: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 </a:t>
            </a:r>
            <a:r>
              <a:rPr lang="tr-TR" sz="2200" dirty="0" err="1">
                <a:solidFill>
                  <a:schemeClr val="tx1"/>
                </a:solidFill>
                <a:sym typeface="Gill Sans" charset="0"/>
              </a:rPr>
              <a:t>user</a:t>
            </a: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 </a:t>
            </a:r>
            <a:r>
              <a:rPr lang="tr-TR" sz="2200" dirty="0" err="1">
                <a:solidFill>
                  <a:schemeClr val="tx1"/>
                </a:solidFill>
                <a:sym typeface="Gill Sans" charset="0"/>
              </a:rPr>
              <a:t>storyleri</a:t>
            </a:r>
            <a:r>
              <a:rPr lang="tr-TR" sz="2200" dirty="0">
                <a:solidFill>
                  <a:schemeClr val="tx1"/>
                </a:solidFill>
                <a:sym typeface="Gill Sans" charset="0"/>
              </a:rPr>
              <a:t> alt görevlere böler.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000" dirty="0">
                <a:solidFill>
                  <a:schemeClr val="tx1"/>
                </a:solidFill>
                <a:sym typeface="Gill Sans" charset="0"/>
              </a:rPr>
              <a:t>Tasarım,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000" dirty="0" err="1">
                <a:solidFill>
                  <a:schemeClr val="tx1"/>
                </a:solidFill>
                <a:sym typeface="Gill Sans" charset="0"/>
              </a:rPr>
              <a:t>Veritabanı</a:t>
            </a:r>
            <a:r>
              <a:rPr lang="tr-TR" sz="2000" dirty="0">
                <a:solidFill>
                  <a:schemeClr val="tx1"/>
                </a:solidFill>
                <a:sym typeface="Gill Sans" charset="0"/>
              </a:rPr>
              <a:t> işleri, (tablo ve alanların oluşturulması gibi)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000" dirty="0">
                <a:solidFill>
                  <a:schemeClr val="tx1"/>
                </a:solidFill>
                <a:sym typeface="Gill Sans" charset="0"/>
              </a:rPr>
              <a:t>Kodlama,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000" dirty="0" err="1">
                <a:solidFill>
                  <a:schemeClr val="tx1"/>
                </a:solidFill>
                <a:sym typeface="Gill Sans" charset="0"/>
              </a:rPr>
              <a:t>Unit</a:t>
            </a:r>
            <a:r>
              <a:rPr lang="tr-TR" sz="2000" dirty="0">
                <a:solidFill>
                  <a:schemeClr val="tx1"/>
                </a:solidFill>
                <a:sym typeface="Gill Sans" charset="0"/>
              </a:rPr>
              <a:t> test,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000" dirty="0">
                <a:solidFill>
                  <a:schemeClr val="tx1"/>
                </a:solidFill>
                <a:sym typeface="Gill Sans" charset="0"/>
              </a:rPr>
              <a:t>Sistem testi,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000" dirty="0">
                <a:solidFill>
                  <a:schemeClr val="tx1"/>
                </a:solidFill>
                <a:sym typeface="Gill Sans" charset="0"/>
              </a:rPr>
              <a:t>İlgili dokümantasyon (yardım kılavuzları vs.)..</a:t>
            </a:r>
          </a:p>
        </p:txBody>
      </p:sp>
    </p:spTree>
    <p:extLst>
      <p:ext uri="{BB962C8B-B14F-4D97-AF65-F5344CB8AC3E}">
        <p14:creationId xmlns:p14="http://schemas.microsoft.com/office/powerpoint/2010/main" val="9396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489" y="450712"/>
            <a:ext cx="8911687" cy="683829"/>
          </a:xfrm>
        </p:spPr>
        <p:txBody>
          <a:bodyPr/>
          <a:lstStyle/>
          <a:p>
            <a:r>
              <a:rPr lang="tr-TR" dirty="0" err="1"/>
              <a:t>Scrum</a:t>
            </a:r>
            <a:r>
              <a:rPr lang="tr-TR" dirty="0"/>
              <a:t> Framework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64489" y="1203519"/>
            <a:ext cx="3891907" cy="1639747"/>
            <a:chOff x="0" y="0"/>
            <a:chExt cx="2608" cy="1288"/>
          </a:xfrm>
          <a:solidFill>
            <a:schemeClr val="bg1">
              <a:lumMod val="65000"/>
            </a:schemeClr>
          </a:solidFill>
        </p:grpSpPr>
        <p:sp>
          <p:nvSpPr>
            <p:cNvPr id="23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grpFill/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96" y="392"/>
              <a:ext cx="2097" cy="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Product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O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wner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Scrum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 </a:t>
              </a: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Master</a:t>
              </a:r>
            </a:p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Dev. Team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26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/>
            </a:p>
          </p:txBody>
        </p:sp>
        <p:sp>
          <p:nvSpPr>
            <p:cNvPr id="27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Roller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8411" y="2902323"/>
            <a:ext cx="3891907" cy="2026768"/>
            <a:chOff x="0" y="0"/>
            <a:chExt cx="2608" cy="1592"/>
          </a:xfrm>
        </p:grpSpPr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96" y="392"/>
              <a:ext cx="24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Planning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 err="1">
                  <a:solidFill>
                    <a:srgbClr val="FFFFFF"/>
                  </a:solidFill>
                  <a:latin typeface="+mj-lt"/>
                </a:rPr>
                <a:t>Review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R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etrospective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Daily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S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crum</a:t>
              </a:r>
              <a:endParaRPr lang="en-US" altLang="tr-TR" sz="22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8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/>
            </a:p>
          </p:txBody>
        </p:sp>
        <p:sp>
          <p:nvSpPr>
            <p:cNvPr id="19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Toplantılar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42734" y="5067621"/>
            <a:ext cx="3891907" cy="1339668"/>
            <a:chOff x="0" y="0"/>
            <a:chExt cx="2608" cy="1288"/>
          </a:xfrm>
          <a:solidFill>
            <a:schemeClr val="bg1">
              <a:lumMod val="65000"/>
            </a:schemeClr>
          </a:solidFill>
        </p:grpSpPr>
        <p:sp>
          <p:nvSpPr>
            <p:cNvPr id="7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grpFill/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Product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B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acklog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B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acklog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/>
            </a:p>
          </p:txBody>
        </p:sp>
        <p:sp>
          <p:nvSpPr>
            <p:cNvPr id="11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Yapılar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547578"/>
            <a:ext cx="8911687" cy="732742"/>
          </a:xfrm>
        </p:spPr>
        <p:txBody>
          <a:bodyPr/>
          <a:lstStyle/>
          <a:p>
            <a:r>
              <a:rPr lang="tr-TR" dirty="0"/>
              <a:t>Ajanda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55742"/>
            <a:ext cx="8915400" cy="4918302"/>
          </a:xfrm>
        </p:spPr>
        <p:txBody>
          <a:bodyPr>
            <a:noAutofit/>
          </a:bodyPr>
          <a:lstStyle/>
          <a:p>
            <a:r>
              <a:rPr lang="tr-TR" sz="2400" dirty="0"/>
              <a:t>G</a:t>
            </a:r>
            <a:r>
              <a:rPr lang="tr-TR" sz="2400" dirty="0">
                <a:solidFill>
                  <a:schemeClr val="tx1"/>
                </a:solidFill>
              </a:rPr>
              <a:t>eleneksel Yaklaşım ve Şelale Modeli,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Endüstriyel İş vs. Yazılım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Çevik Yaklaşım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 err="1">
                <a:solidFill>
                  <a:schemeClr val="tx1"/>
                </a:solidFill>
              </a:rPr>
              <a:t>Scrum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tr-TR" sz="2100" dirty="0">
                <a:solidFill>
                  <a:schemeClr val="tx1"/>
                </a:solidFill>
              </a:rPr>
              <a:t>Toplantılar</a:t>
            </a:r>
          </a:p>
          <a:p>
            <a:pPr lvl="1"/>
            <a:r>
              <a:rPr lang="tr-TR" sz="2100" dirty="0">
                <a:solidFill>
                  <a:schemeClr val="tx1"/>
                </a:solidFill>
              </a:rPr>
              <a:t>Yapılar</a:t>
            </a:r>
          </a:p>
          <a:p>
            <a:pPr lvl="1"/>
            <a:r>
              <a:rPr lang="tr-TR" sz="2100" dirty="0">
                <a:solidFill>
                  <a:schemeClr val="tx1"/>
                </a:solidFill>
              </a:rPr>
              <a:t>Roller</a:t>
            </a:r>
          </a:p>
        </p:txBody>
      </p:sp>
    </p:spTree>
    <p:extLst>
      <p:ext uri="{BB962C8B-B14F-4D97-AF65-F5344CB8AC3E}">
        <p14:creationId xmlns:p14="http://schemas.microsoft.com/office/powerpoint/2010/main" val="18731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51" y="452457"/>
            <a:ext cx="8911687" cy="611375"/>
          </a:xfrm>
        </p:spPr>
        <p:txBody>
          <a:bodyPr>
            <a:noAutofit/>
          </a:bodyPr>
          <a:lstStyle/>
          <a:p>
            <a:r>
              <a:rPr lang="tr-TR" dirty="0"/>
              <a:t>Sprint Planning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324162" y="1403499"/>
            <a:ext cx="4369770" cy="5007516"/>
            <a:chOff x="0" y="0"/>
            <a:chExt cx="2944" cy="1848"/>
          </a:xfrm>
        </p:grpSpPr>
        <p:sp>
          <p:nvSpPr>
            <p:cNvPr id="28" name="AutoShape 17"/>
            <p:cNvSpPr>
              <a:spLocks/>
            </p:cNvSpPr>
            <p:nvPr/>
          </p:nvSpPr>
          <p:spPr bwMode="auto"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solidFill>
              <a:srgbClr val="0070C0"/>
            </a:solid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>
                <a:latin typeface="+mj-lt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>
                <a:latin typeface="+mj-lt"/>
              </a:endParaRPr>
            </a:p>
          </p:txBody>
        </p:sp>
        <p:sp>
          <p:nvSpPr>
            <p:cNvPr id="30" name="AutoShape 19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>
                <a:latin typeface="+mj-lt"/>
              </a:endParaRPr>
            </a:p>
          </p:txBody>
        </p:sp>
        <p:sp>
          <p:nvSpPr>
            <p:cNvPr id="31" name="AutoShape 20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>
                <a:latin typeface="+mj-lt"/>
              </a:endParaRPr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tr-TR" sz="20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000" dirty="0">
                  <a:solidFill>
                    <a:srgbClr val="FFFFFF"/>
                  </a:solidFill>
                  <a:latin typeface="+mj-lt"/>
                </a:rPr>
                <a:t>P</a:t>
              </a:r>
              <a:r>
                <a:rPr lang="en-US" altLang="tr-TR" sz="2000" dirty="0" err="1">
                  <a:solidFill>
                    <a:srgbClr val="FFFFFF"/>
                  </a:solidFill>
                  <a:latin typeface="+mj-lt"/>
                </a:rPr>
                <a:t>lanning</a:t>
              </a:r>
              <a:endParaRPr lang="en-US" altLang="tr-TR" sz="2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48" y="416"/>
              <a:ext cx="289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tr-TR" altLang="tr-TR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</a:rPr>
                <a:t>Sprint Hedefini belirle,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endParaRPr lang="tr-TR" altLang="tr-TR" sz="2000" dirty="0">
                <a:solidFill>
                  <a:srgbClr val="FF0000"/>
                </a:solidFill>
                <a:latin typeface="+mj-lt"/>
              </a:endParaRP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tr-TR" altLang="tr-TR" sz="2000" dirty="0" err="1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</a:rPr>
                <a:t>Önceliklendirilmiş</a:t>
              </a:r>
              <a:r>
                <a:rPr lang="tr-TR" altLang="tr-TR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</a:rPr>
                <a:t> işlerin büyüklük tahminlerini revize et.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endParaRPr lang="tr-TR" altLang="tr-TR" sz="2000" dirty="0">
                <a:solidFill>
                  <a:srgbClr val="FF0000"/>
                </a:solidFill>
                <a:latin typeface="+mj-lt"/>
              </a:endParaRP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tr-TR" altLang="tr-TR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</a:rPr>
                <a:t>İş büyüklükleri ve takım hızına göre </a:t>
              </a:r>
              <a:r>
                <a:rPr lang="tr-TR" altLang="tr-TR" sz="2000" dirty="0" err="1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</a:rPr>
                <a:t>product</a:t>
              </a:r>
              <a:r>
                <a:rPr lang="tr-TR" altLang="tr-TR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</a:rPr>
                <a:t> </a:t>
              </a:r>
              <a:r>
                <a:rPr lang="tr-TR" altLang="tr-TR" sz="2000" dirty="0" err="1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</a:rPr>
                <a:t>backlogtaki</a:t>
              </a:r>
              <a:r>
                <a:rPr lang="tr-TR" altLang="tr-TR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</a:rPr>
                <a:t> işleri plana dahil et. (self - organize)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endParaRPr lang="tr-TR" altLang="tr-TR" sz="2000" dirty="0">
                <a:solidFill>
                  <a:srgbClr val="E3F0FF"/>
                </a:solidFill>
                <a:latin typeface="+mj-lt"/>
                <a:ea typeface="Gill Sans" pitchFamily="80" charset="0"/>
                <a:cs typeface="Gill Sans" pitchFamily="80" charset="0"/>
              </a:endParaRP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tr-TR" altLang="tr-TR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</a:rPr>
                <a:t>İşleri alt görevlere böl.</a:t>
              </a:r>
              <a:endParaRPr lang="en-US" altLang="tr-TR" sz="2000" dirty="0">
                <a:solidFill>
                  <a:srgbClr val="E3F0FF"/>
                </a:solidFill>
                <a:latin typeface="+mj-lt"/>
                <a:ea typeface="Gill Sans" pitchFamily="80" charset="0"/>
                <a:cs typeface="Gill Sans" pitchFamily="80" charset="0"/>
              </a:endParaRP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endParaRPr lang="tr-TR" altLang="tr-TR" sz="20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936555" y="2475755"/>
            <a:ext cx="2562763" cy="935662"/>
            <a:chOff x="0" y="38"/>
            <a:chExt cx="1584" cy="728"/>
          </a:xfrm>
        </p:grpSpPr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>
                <a:latin typeface="+mj-lt"/>
              </a:endParaRPr>
            </a:p>
          </p:txBody>
        </p:sp>
        <p:sp>
          <p:nvSpPr>
            <p:cNvPr id="27" name="AutoShape 25"/>
            <p:cNvSpPr>
              <a:spLocks/>
            </p:cNvSpPr>
            <p:nvPr/>
          </p:nvSpPr>
          <p:spPr bwMode="auto">
            <a:xfrm>
              <a:off x="520" y="38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tabLst>
                  <a:tab pos="1066800" algn="l"/>
                </a:tabLst>
                <a:defRPr/>
              </a:pPr>
              <a:r>
                <a:rPr lang="en-US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1066800" algn="l"/>
                </a:tabLst>
                <a:defRPr/>
              </a:pPr>
              <a:r>
                <a:rPr lang="tr-TR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Hedefi</a:t>
              </a:r>
              <a:endParaRPr lang="en-US" sz="2000" dirty="0">
                <a:solidFill>
                  <a:srgbClr val="E3F0FF"/>
                </a:solidFill>
                <a:latin typeface="+mj-lt"/>
                <a:ea typeface="Gill Sans" pitchFamily="80" charset="0"/>
                <a:cs typeface="Gill Sans" pitchFamily="80" charset="0"/>
                <a:sym typeface="Gill Sans" pitchFamily="80" charset="0"/>
              </a:endParaRPr>
            </a:p>
          </p:txBody>
        </p:sp>
      </p:grpSp>
      <p:sp>
        <p:nvSpPr>
          <p:cNvPr id="13" name="Line 26"/>
          <p:cNvSpPr>
            <a:spLocks noChangeShapeType="1"/>
          </p:cNvSpPr>
          <p:nvPr/>
        </p:nvSpPr>
        <p:spPr bwMode="auto">
          <a:xfrm flipH="1">
            <a:off x="3561698" y="5049144"/>
            <a:ext cx="6115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9pPr>
          </a:lstStyle>
          <a:p>
            <a:endParaRPr lang="tr-TR">
              <a:latin typeface="+mj-lt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936555" y="4492981"/>
            <a:ext cx="2593067" cy="1024664"/>
            <a:chOff x="0" y="6"/>
            <a:chExt cx="1747" cy="713"/>
          </a:xfrm>
        </p:grpSpPr>
        <p:sp>
          <p:nvSpPr>
            <p:cNvPr id="24" name="AutoShape 28"/>
            <p:cNvSpPr>
              <a:spLocks/>
            </p:cNvSpPr>
            <p:nvPr/>
          </p:nvSpPr>
          <p:spPr bwMode="auto">
            <a:xfrm>
              <a:off x="548" y="6"/>
              <a:ext cx="1199" cy="713"/>
            </a:xfrm>
            <a:prstGeom prst="roundRect">
              <a:avLst>
                <a:gd name="adj" fmla="val 263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tabLst>
                  <a:tab pos="1066800" algn="l"/>
                </a:tabLst>
                <a:defRPr/>
              </a:pPr>
              <a:r>
                <a:rPr lang="en-US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1066800" algn="l"/>
                </a:tabLst>
                <a:defRPr/>
              </a:pPr>
              <a:r>
                <a:rPr lang="tr-TR" sz="2000" dirty="0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B</a:t>
              </a:r>
              <a:r>
                <a:rPr lang="en-US" sz="2000" dirty="0" err="1">
                  <a:solidFill>
                    <a:srgbClr val="E3F0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acklog</a:t>
              </a:r>
              <a:endParaRPr lang="en-US" sz="2000" dirty="0">
                <a:solidFill>
                  <a:srgbClr val="E3F0FF"/>
                </a:solidFill>
                <a:latin typeface="+mj-lt"/>
                <a:ea typeface="Gill Sans" pitchFamily="80" charset="0"/>
                <a:cs typeface="Gill Sans" pitchFamily="80" charset="0"/>
                <a:sym typeface="Gill Sans" pitchFamily="80" charset="0"/>
              </a:endParaRP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H="1" flipV="1">
              <a:off x="0" y="363"/>
              <a:ext cx="567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>
                <a:latin typeface="+mj-lt"/>
              </a:endParaRPr>
            </a:p>
          </p:txBody>
        </p:sp>
      </p:grpSp>
      <p:sp>
        <p:nvSpPr>
          <p:cNvPr id="16" name="AutoShape 31"/>
          <p:cNvSpPr>
            <a:spLocks/>
          </p:cNvSpPr>
          <p:nvPr/>
        </p:nvSpPr>
        <p:spPr bwMode="auto">
          <a:xfrm>
            <a:off x="1957041" y="4589267"/>
            <a:ext cx="1621620" cy="919755"/>
          </a:xfrm>
          <a:prstGeom prst="roundRect">
            <a:avLst>
              <a:gd name="adj" fmla="val 30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9pPr>
          </a:lstStyle>
          <a:p>
            <a:pPr>
              <a:tabLst>
                <a:tab pos="1066800" algn="l"/>
              </a:tabLst>
              <a:defRPr/>
            </a:pPr>
            <a:r>
              <a:rPr lang="tr-TR" sz="2000" dirty="0">
                <a:solidFill>
                  <a:srgbClr val="E3F0FF"/>
                </a:solidFill>
                <a:latin typeface="+mj-lt"/>
                <a:ea typeface="Gill Sans" pitchFamily="80" charset="0"/>
                <a:cs typeface="Gill Sans" pitchFamily="80" charset="0"/>
                <a:sym typeface="Gill Sans" pitchFamily="80" charset="0"/>
              </a:rPr>
              <a:t>Takım Hızı</a:t>
            </a:r>
            <a:endParaRPr lang="en-US" sz="2000" dirty="0">
              <a:solidFill>
                <a:srgbClr val="E3F0FF"/>
              </a:solidFill>
              <a:latin typeface="+mj-lt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17" name="AutoShape 32"/>
          <p:cNvSpPr>
            <a:spLocks/>
          </p:cNvSpPr>
          <p:nvPr/>
        </p:nvSpPr>
        <p:spPr bwMode="auto">
          <a:xfrm>
            <a:off x="1933291" y="2458613"/>
            <a:ext cx="1645370" cy="952804"/>
          </a:xfrm>
          <a:prstGeom prst="roundRect">
            <a:avLst>
              <a:gd name="adj" fmla="val 30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9pPr>
          </a:lstStyle>
          <a:p>
            <a:pPr>
              <a:tabLst>
                <a:tab pos="1066800" algn="l"/>
              </a:tabLst>
              <a:defRPr/>
            </a:pPr>
            <a:r>
              <a:rPr lang="en-US" sz="2000" dirty="0">
                <a:solidFill>
                  <a:srgbClr val="E3F0FF"/>
                </a:solidFill>
                <a:latin typeface="+mj-lt"/>
                <a:ea typeface="Gill Sans" pitchFamily="80" charset="0"/>
                <a:cs typeface="Gill Sans" pitchFamily="80" charset="0"/>
                <a:sym typeface="Gill Sans" pitchFamily="80" charset="0"/>
              </a:rPr>
              <a:t>Product </a:t>
            </a:r>
            <a:r>
              <a:rPr lang="tr-TR" sz="2000" dirty="0">
                <a:solidFill>
                  <a:srgbClr val="E3F0FF"/>
                </a:solidFill>
                <a:latin typeface="+mj-lt"/>
                <a:ea typeface="Gill Sans" pitchFamily="80" charset="0"/>
                <a:cs typeface="Gill Sans" pitchFamily="80" charset="0"/>
                <a:sym typeface="Gill Sans" pitchFamily="80" charset="0"/>
              </a:rPr>
              <a:t>B</a:t>
            </a:r>
            <a:r>
              <a:rPr lang="en-US" sz="2000" dirty="0" err="1">
                <a:solidFill>
                  <a:srgbClr val="E3F0FF"/>
                </a:solidFill>
                <a:latin typeface="+mj-lt"/>
                <a:ea typeface="Gill Sans" pitchFamily="80" charset="0"/>
                <a:cs typeface="Gill Sans" pitchFamily="80" charset="0"/>
                <a:sym typeface="Gill Sans" pitchFamily="80" charset="0"/>
              </a:rPr>
              <a:t>acklog</a:t>
            </a:r>
            <a:endParaRPr lang="en-US" sz="2000" dirty="0">
              <a:solidFill>
                <a:srgbClr val="E3F0FF"/>
              </a:solidFill>
              <a:latin typeface="+mj-lt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 flipH="1">
            <a:off x="3578661" y="2893461"/>
            <a:ext cx="6115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9pPr>
          </a:lstStyle>
          <a:p>
            <a:endParaRPr lang="tr-T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9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7066"/>
          </a:xfrm>
        </p:spPr>
        <p:txBody>
          <a:bodyPr/>
          <a:lstStyle/>
          <a:p>
            <a:r>
              <a:rPr lang="tr-TR" dirty="0"/>
              <a:t>Daily </a:t>
            </a:r>
            <a:r>
              <a:rPr lang="tr-TR" dirty="0" err="1"/>
              <a:t>Scrum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14958"/>
            <a:ext cx="8915400" cy="4834697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Geliştirme ekibi içindeki günlük koordinasyon toplantıları,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En fazla 15 dakika,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Ayaktadır – Daily </a:t>
            </a:r>
            <a:r>
              <a:rPr lang="tr-TR" sz="2000" dirty="0" err="1">
                <a:solidFill>
                  <a:schemeClr val="tx1"/>
                </a:solidFill>
              </a:rPr>
              <a:t>Stand-up</a:t>
            </a:r>
            <a:r>
              <a:rPr lang="tr-TR" sz="2000" dirty="0">
                <a:solidFill>
                  <a:schemeClr val="tx1"/>
                </a:solidFill>
              </a:rPr>
              <a:t> da denir.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Amaç problem çözmek değildir.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Ekibin durumu raporlaması, farkındalığın oluşması sağlanır.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PO ve SM gözlemci olarak katılım sağlayabilir.</a:t>
            </a:r>
          </a:p>
          <a:p>
            <a:endParaRPr lang="tr-T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7235"/>
          </a:xfrm>
        </p:spPr>
        <p:txBody>
          <a:bodyPr/>
          <a:lstStyle/>
          <a:p>
            <a:r>
              <a:rPr lang="tr-TR" dirty="0"/>
              <a:t>Daily </a:t>
            </a:r>
            <a:r>
              <a:rPr lang="tr-TR" dirty="0" err="1"/>
              <a:t>Scrum</a:t>
            </a:r>
            <a:r>
              <a:rPr lang="tr-TR" dirty="0"/>
              <a:t> - 3 Soru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55532040"/>
              </p:ext>
            </p:extLst>
          </p:nvPr>
        </p:nvGraphicFramePr>
        <p:xfrm>
          <a:off x="2752413" y="1077727"/>
          <a:ext cx="7476108" cy="394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2617" y="5430174"/>
            <a:ext cx="9812302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tr-TR" sz="2400" dirty="0"/>
              <a:t>Ekip içi taahhüt verilmiş olunur.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tr-TR" sz="2400" dirty="0"/>
              <a:t>Sorunlar rapor edildiyse, </a:t>
            </a:r>
            <a:r>
              <a:rPr lang="tr-TR" sz="2400" dirty="0" err="1"/>
              <a:t>follow-up</a:t>
            </a:r>
            <a:r>
              <a:rPr lang="tr-TR" sz="2400" dirty="0"/>
              <a:t> görüşmelerle ayrıca irdelenir.</a:t>
            </a:r>
          </a:p>
        </p:txBody>
      </p:sp>
    </p:spTree>
    <p:extLst>
      <p:ext uri="{BB962C8B-B14F-4D97-AF65-F5344CB8AC3E}">
        <p14:creationId xmlns:p14="http://schemas.microsoft.com/office/powerpoint/2010/main" val="29672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713"/>
          </a:xfrm>
        </p:spPr>
        <p:txBody>
          <a:bodyPr/>
          <a:lstStyle/>
          <a:p>
            <a:r>
              <a:rPr lang="tr-TR" dirty="0"/>
              <a:t>Sprint </a:t>
            </a:r>
            <a:r>
              <a:rPr lang="tr-TR" dirty="0" err="1"/>
              <a:t>Review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9823"/>
            <a:ext cx="8915400" cy="5167424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Takım tarafından geliştirilen ürünün </a:t>
            </a:r>
            <a:r>
              <a:rPr lang="tr-TR" sz="2400" dirty="0" err="1">
                <a:solidFill>
                  <a:schemeClr val="tx1"/>
                </a:solidFill>
              </a:rPr>
              <a:t>demosu</a:t>
            </a:r>
            <a:r>
              <a:rPr lang="tr-TR" sz="2400" dirty="0">
                <a:solidFill>
                  <a:schemeClr val="tx1"/>
                </a:solidFill>
              </a:rPr>
              <a:t> yapılır.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Tüm takım katılır. 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Dış paydaşlar da katılım sağlayabilir.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PO tarafından ekibe geri bildirim yapılır.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Sprint hedefine ulaşılmış mı?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Ürünü iyileştirmek için öneriler…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PO tarafından kabul edildiği takdirde ürün canlı ortama kurulabilir</a:t>
            </a:r>
            <a:r>
              <a:rPr lang="tr-TR" sz="20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2396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4353"/>
          </a:xfrm>
        </p:spPr>
        <p:txBody>
          <a:bodyPr/>
          <a:lstStyle/>
          <a:p>
            <a:r>
              <a:rPr lang="tr-TR" dirty="0"/>
              <a:t>Sprint </a:t>
            </a:r>
            <a:r>
              <a:rPr lang="tr-TR" dirty="0" err="1"/>
              <a:t>Retrospective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20327"/>
            <a:ext cx="8915400" cy="5023691"/>
          </a:xfrm>
        </p:spPr>
        <p:txBody>
          <a:bodyPr>
            <a:normAutofit/>
          </a:bodyPr>
          <a:lstStyle/>
          <a:p>
            <a:r>
              <a:rPr lang="tr-TR" sz="2200" dirty="0">
                <a:solidFill>
                  <a:schemeClr val="tx1"/>
                </a:solidFill>
              </a:rPr>
              <a:t>Her Sprint sonunda tüm takım katılır.</a:t>
            </a:r>
          </a:p>
          <a:p>
            <a:r>
              <a:rPr lang="tr-TR" sz="2200" dirty="0">
                <a:solidFill>
                  <a:schemeClr val="tx1"/>
                </a:solidFill>
              </a:rPr>
              <a:t>Sprint içerisinde iyi giden ve kötü giden hususlar neler?</a:t>
            </a:r>
          </a:p>
          <a:p>
            <a:r>
              <a:rPr lang="tr-TR" sz="2200" dirty="0">
                <a:solidFill>
                  <a:schemeClr val="tx1"/>
                </a:solidFill>
              </a:rPr>
              <a:t>Nasıl daha iyi çalışabiliriz?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2592925" y="2970750"/>
            <a:ext cx="3822700" cy="977900"/>
          </a:xfrm>
          <a:prstGeom prst="roundRect">
            <a:avLst>
              <a:gd name="adj" fmla="val 31167"/>
            </a:avLst>
          </a:prstGeom>
          <a:solidFill>
            <a:schemeClr val="accent1"/>
          </a:solid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cs typeface="+mn-cs"/>
                <a:sym typeface="Gill Sans" pitchFamily="1" charset="0"/>
              </a:defRPr>
            </a:lvl9pPr>
          </a:lstStyle>
          <a:p>
            <a:pPr>
              <a:tabLst>
                <a:tab pos="1066800" algn="l"/>
              </a:tabLst>
              <a:defRPr/>
            </a:pPr>
            <a:r>
              <a:rPr lang="tr-TR" sz="2400">
                <a:solidFill>
                  <a:srgbClr val="FFFFFF"/>
                </a:solidFill>
                <a:latin typeface="+mj-lt"/>
                <a:ea typeface="Gill Sans" pitchFamily="80" charset="0"/>
                <a:cs typeface="Gill Sans" pitchFamily="80" charset="0"/>
              </a:rPr>
              <a:t>Yapmaya Başla</a:t>
            </a:r>
            <a:endParaRPr lang="en-US" sz="2400" dirty="0">
              <a:solidFill>
                <a:srgbClr val="FFFFFF"/>
              </a:solidFill>
              <a:latin typeface="+mj-lt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5363455" y="4206628"/>
            <a:ext cx="3822700" cy="977900"/>
          </a:xfrm>
          <a:prstGeom prst="roundRect">
            <a:avLst>
              <a:gd name="adj" fmla="val 31167"/>
            </a:avLst>
          </a:prstGeom>
          <a:solidFill>
            <a:schemeClr val="accent1"/>
          </a:solid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/>
            </a:pPr>
            <a:r>
              <a:rPr lang="tr-TR" sz="2400">
                <a:solidFill>
                  <a:srgbClr val="FFFFFF"/>
                </a:solidFill>
                <a:latin typeface="+mj-lt"/>
                <a:ea typeface="Gill Sans" pitchFamily="80" charset="0"/>
                <a:cs typeface="Gill Sans" pitchFamily="80" charset="0"/>
                <a:sym typeface="Gill Sans" pitchFamily="80" charset="0"/>
              </a:rPr>
              <a:t>Sona Erdir</a:t>
            </a:r>
            <a:endParaRPr lang="en-US" sz="2400" dirty="0">
              <a:solidFill>
                <a:srgbClr val="FFFFFF"/>
              </a:solidFill>
              <a:latin typeface="+mj-lt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7027155" y="5438528"/>
            <a:ext cx="3822700" cy="977900"/>
          </a:xfrm>
          <a:prstGeom prst="roundRect">
            <a:avLst>
              <a:gd name="adj" fmla="val 31167"/>
            </a:avLst>
          </a:prstGeom>
          <a:solidFill>
            <a:schemeClr val="accent1"/>
          </a:solid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/>
            </a:pPr>
            <a:r>
              <a:rPr lang="tr-TR" sz="2400">
                <a:solidFill>
                  <a:srgbClr val="FFFFFF"/>
                </a:solidFill>
                <a:latin typeface="+mj-lt"/>
                <a:ea typeface="Gill Sans" pitchFamily="80" charset="0"/>
                <a:cs typeface="Gill Sans" pitchFamily="80" charset="0"/>
                <a:sym typeface="Gill Sans" pitchFamily="80" charset="0"/>
              </a:rPr>
              <a:t>Yapmaya Devam Et</a:t>
            </a:r>
            <a:endParaRPr lang="en-US" sz="2400" dirty="0">
              <a:solidFill>
                <a:srgbClr val="FFFFFF"/>
              </a:solidFill>
              <a:latin typeface="+mj-lt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489" y="450712"/>
            <a:ext cx="8911687" cy="683829"/>
          </a:xfrm>
        </p:spPr>
        <p:txBody>
          <a:bodyPr/>
          <a:lstStyle/>
          <a:p>
            <a:r>
              <a:rPr lang="tr-TR" dirty="0" err="1"/>
              <a:t>Scrum</a:t>
            </a:r>
            <a:r>
              <a:rPr lang="tr-TR" dirty="0"/>
              <a:t> Framework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64489" y="1203519"/>
            <a:ext cx="3891907" cy="1639747"/>
            <a:chOff x="0" y="0"/>
            <a:chExt cx="2608" cy="1288"/>
          </a:xfrm>
          <a:solidFill>
            <a:schemeClr val="bg1">
              <a:lumMod val="65000"/>
            </a:schemeClr>
          </a:solidFill>
        </p:grpSpPr>
        <p:sp>
          <p:nvSpPr>
            <p:cNvPr id="23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grpFill/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 sz="220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96" y="392"/>
              <a:ext cx="2097" cy="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Product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O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wner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Scrum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 </a:t>
              </a: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Master</a:t>
              </a:r>
            </a:p>
            <a:p>
              <a:pPr marL="342900" indent="-342900" algn="l" eaLnBrk="1" hangingPunct="1">
                <a:buClr>
                  <a:srgbClr val="FFFFFF"/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Dev. Team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6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27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Roller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8411" y="2902323"/>
            <a:ext cx="3891907" cy="2026768"/>
            <a:chOff x="0" y="0"/>
            <a:chExt cx="2608" cy="1592"/>
          </a:xfrm>
          <a:solidFill>
            <a:schemeClr val="bg1">
              <a:lumMod val="65000"/>
            </a:schemeClr>
          </a:solidFill>
        </p:grpSpPr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grpFill/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 sz="220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96" y="392"/>
              <a:ext cx="2420" cy="1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Planning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 err="1">
                  <a:solidFill>
                    <a:srgbClr val="FFFFFF"/>
                  </a:solidFill>
                  <a:latin typeface="+mj-lt"/>
                </a:rPr>
                <a:t>Review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R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etrospective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Daily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S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crum</a:t>
              </a:r>
              <a:endParaRPr lang="en-US" altLang="tr-TR" sz="22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8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19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Toplantılar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42734" y="5067621"/>
            <a:ext cx="3891907" cy="1425388"/>
            <a:chOff x="0" y="0"/>
            <a:chExt cx="2608" cy="1288"/>
          </a:xfrm>
        </p:grpSpPr>
        <p:sp>
          <p:nvSpPr>
            <p:cNvPr id="7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>
                <a:defRPr/>
              </a:pPr>
              <a:endParaRPr lang="en-US" sz="220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Product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B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acklog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  <a:p>
              <a:pPr indent="-457200" algn="l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tr-TR" sz="2200" dirty="0">
                  <a:solidFill>
                    <a:srgbClr val="FFFFFF"/>
                  </a:solidFill>
                  <a:latin typeface="+mj-lt"/>
                </a:rPr>
                <a:t>Sprint </a:t>
              </a:r>
              <a:r>
                <a:rPr lang="tr-TR" altLang="tr-TR" sz="2200" dirty="0">
                  <a:solidFill>
                    <a:srgbClr val="FFFFFF"/>
                  </a:solidFill>
                  <a:latin typeface="+mj-lt"/>
                </a:rPr>
                <a:t>B</a:t>
              </a:r>
              <a:r>
                <a:rPr lang="en-US" altLang="tr-TR" sz="2200" dirty="0" err="1">
                  <a:solidFill>
                    <a:srgbClr val="FFFFFF"/>
                  </a:solidFill>
                  <a:latin typeface="+mj-lt"/>
                </a:rPr>
                <a:t>acklog</a:t>
              </a:r>
              <a:endParaRPr lang="en-US" altLang="tr-TR" sz="2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0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11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endParaRPr lang="tr-TR" sz="2200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eaLnBrk="1" hangingPunct="1"/>
              <a:endParaRPr lang="tr-TR" altLang="tr-TR" sz="220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cs typeface="+mn-cs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tr-TR" altLang="tr-TR" sz="2400" dirty="0">
                  <a:solidFill>
                    <a:srgbClr val="FFFFFF"/>
                  </a:solidFill>
                  <a:latin typeface="+mj-lt"/>
                </a:rPr>
                <a:t>Yapılar</a:t>
              </a:r>
              <a:endParaRPr lang="en-US" altLang="tr-TR" sz="2400" dirty="0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402" y="572972"/>
            <a:ext cx="8911687" cy="829827"/>
          </a:xfrm>
        </p:spPr>
        <p:txBody>
          <a:bodyPr/>
          <a:lstStyle/>
          <a:p>
            <a:r>
              <a:rPr lang="tr-TR" dirty="0"/>
              <a:t>Product </a:t>
            </a:r>
            <a:r>
              <a:rPr lang="tr-TR" dirty="0" err="1"/>
              <a:t>Backlog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418" y="1591939"/>
            <a:ext cx="5569985" cy="5266061"/>
          </a:xfrm>
        </p:spPr>
        <p:txBody>
          <a:bodyPr>
            <a:normAutofit/>
          </a:bodyPr>
          <a:lstStyle/>
          <a:p>
            <a:r>
              <a:rPr lang="tr-TR" sz="2200" dirty="0">
                <a:solidFill>
                  <a:schemeClr val="tx1"/>
                </a:solidFill>
              </a:rPr>
              <a:t>Tüm ürün gereksinimleri (</a:t>
            </a:r>
            <a:r>
              <a:rPr lang="tr-TR" sz="2200" dirty="0" err="1">
                <a:solidFill>
                  <a:schemeClr val="tx1"/>
                </a:solidFill>
              </a:rPr>
              <a:t>user</a:t>
            </a:r>
            <a:r>
              <a:rPr lang="tr-TR" sz="2200" dirty="0">
                <a:solidFill>
                  <a:schemeClr val="tx1"/>
                </a:solidFill>
              </a:rPr>
              <a:t> </a:t>
            </a:r>
            <a:r>
              <a:rPr lang="tr-TR" sz="2200" dirty="0" err="1">
                <a:solidFill>
                  <a:schemeClr val="tx1"/>
                </a:solidFill>
              </a:rPr>
              <a:t>stories</a:t>
            </a:r>
            <a:r>
              <a:rPr lang="tr-TR" sz="2200" dirty="0">
                <a:solidFill>
                  <a:schemeClr val="tx1"/>
                </a:solidFill>
              </a:rPr>
              <a:t>),</a:t>
            </a:r>
          </a:p>
          <a:p>
            <a:r>
              <a:rPr lang="tr-TR" sz="2200" dirty="0">
                <a:solidFill>
                  <a:schemeClr val="tx1"/>
                </a:solidFill>
              </a:rPr>
              <a:t>Hatalar,</a:t>
            </a:r>
          </a:p>
          <a:p>
            <a:r>
              <a:rPr lang="tr-TR" sz="2200" dirty="0" smtClean="0">
                <a:solidFill>
                  <a:schemeClr val="tx1"/>
                </a:solidFill>
              </a:rPr>
              <a:t>Riskler (anti-</a:t>
            </a:r>
            <a:r>
              <a:rPr lang="tr-TR" sz="2200" dirty="0" err="1" smtClean="0">
                <a:solidFill>
                  <a:schemeClr val="tx1"/>
                </a:solidFill>
              </a:rPr>
              <a:t>value</a:t>
            </a:r>
            <a:r>
              <a:rPr lang="tr-TR" sz="2200" dirty="0" smtClean="0">
                <a:solidFill>
                  <a:schemeClr val="tx1"/>
                </a:solidFill>
              </a:rPr>
              <a:t>),</a:t>
            </a:r>
            <a:endParaRPr lang="tr-TR" sz="2200" dirty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Teknik işlerden oluşur.</a:t>
            </a:r>
          </a:p>
          <a:p>
            <a:endParaRPr lang="tr-TR" sz="2200" dirty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PO işleri </a:t>
            </a:r>
            <a:r>
              <a:rPr lang="tr-TR" sz="2200" dirty="0" err="1">
                <a:solidFill>
                  <a:schemeClr val="tx1"/>
                </a:solidFill>
              </a:rPr>
              <a:t>önceliklendirir</a:t>
            </a:r>
            <a:r>
              <a:rPr lang="tr-TR" sz="2200" dirty="0">
                <a:solidFill>
                  <a:schemeClr val="tx1"/>
                </a:solidFill>
              </a:rPr>
              <a:t>.</a:t>
            </a:r>
          </a:p>
          <a:p>
            <a:r>
              <a:rPr lang="tr-TR" sz="2200" dirty="0" err="1">
                <a:solidFill>
                  <a:schemeClr val="tx1"/>
                </a:solidFill>
              </a:rPr>
              <a:t>Backlog</a:t>
            </a:r>
            <a:r>
              <a:rPr lang="tr-TR" sz="2200" dirty="0">
                <a:solidFill>
                  <a:schemeClr val="tx1"/>
                </a:solidFill>
              </a:rPr>
              <a:t> </a:t>
            </a:r>
            <a:r>
              <a:rPr lang="tr-TR" sz="2200" dirty="0" err="1">
                <a:solidFill>
                  <a:schemeClr val="tx1"/>
                </a:solidFill>
              </a:rPr>
              <a:t>Grooming</a:t>
            </a:r>
            <a:endParaRPr lang="tr-TR" sz="2200" dirty="0">
              <a:solidFill>
                <a:schemeClr val="tx1"/>
              </a:solidFill>
            </a:endParaRP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Her Sprint öncesinde öncelikleri ve detay seviyeleri gözden geçirilir.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Takım işler için büyüklük tahminlerini ekler.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2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F852F61-7303-467C-B30C-221F8A18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9" y="2341105"/>
            <a:ext cx="6058544" cy="2813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47992C-6D31-44FA-8782-B93147075A7F}"/>
              </a:ext>
            </a:extLst>
          </p:cNvPr>
          <p:cNvSpPr/>
          <p:nvPr/>
        </p:nvSpPr>
        <p:spPr>
          <a:xfrm>
            <a:off x="693176" y="2905432"/>
            <a:ext cx="1002890" cy="92914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8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218"/>
          </a:xfrm>
        </p:spPr>
        <p:txBody>
          <a:bodyPr/>
          <a:lstStyle/>
          <a:p>
            <a:r>
              <a:rPr lang="tr-TR" dirty="0"/>
              <a:t>Product </a:t>
            </a:r>
            <a:r>
              <a:rPr lang="tr-TR" dirty="0" err="1"/>
              <a:t>Backlog</a:t>
            </a:r>
            <a:r>
              <a:rPr lang="tr-TR" dirty="0"/>
              <a:t> - Örnek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136339"/>
              </p:ext>
            </p:extLst>
          </p:nvPr>
        </p:nvGraphicFramePr>
        <p:xfrm>
          <a:off x="2589213" y="1725613"/>
          <a:ext cx="8915399" cy="437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523">
                  <a:extLst>
                    <a:ext uri="{9D8B030D-6E8A-4147-A177-3AD203B41FA5}">
                      <a16:colId xmlns:a16="http://schemas.microsoft.com/office/drawing/2014/main" val="3632247985"/>
                    </a:ext>
                  </a:extLst>
                </a:gridCol>
                <a:gridCol w="1725938">
                  <a:extLst>
                    <a:ext uri="{9D8B030D-6E8A-4147-A177-3AD203B41FA5}">
                      <a16:colId xmlns:a16="http://schemas.microsoft.com/office/drawing/2014/main" val="1192433229"/>
                    </a:ext>
                  </a:extLst>
                </a:gridCol>
                <a:gridCol w="1725938">
                  <a:extLst>
                    <a:ext uri="{9D8B030D-6E8A-4147-A177-3AD203B41FA5}">
                      <a16:colId xmlns:a16="http://schemas.microsoft.com/office/drawing/2014/main" val="3793474830"/>
                    </a:ext>
                  </a:extLst>
                </a:gridCol>
              </a:tblGrid>
              <a:tr h="532845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Backlog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Item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Tahmin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Öncelik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18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Test Aracını</a:t>
                      </a:r>
                      <a:r>
                        <a:rPr lang="tr-TR" baseline="0" dirty="0">
                          <a:solidFill>
                            <a:schemeClr val="tx1"/>
                          </a:solidFill>
                        </a:rPr>
                        <a:t> kur.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Sistem Yöneticisi</a:t>
                      </a:r>
                      <a:r>
                        <a:rPr lang="tr-TR" baseline="0" dirty="0">
                          <a:solidFill>
                            <a:schemeClr val="tx1"/>
                          </a:solidFill>
                        </a:rPr>
                        <a:t> olarak yeni bir kullanıcı eklemek istiyorum.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9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tr-TR" baseline="0" dirty="0">
                          <a:solidFill>
                            <a:schemeClr val="tx1"/>
                          </a:solidFill>
                        </a:rPr>
                        <a:t> Yöneticisi olarak var olan bir kullanıcıya rol atamak istiyorum.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9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X sınıfını 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refactor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9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998"/>
          </a:xfrm>
        </p:spPr>
        <p:txBody>
          <a:bodyPr/>
          <a:lstStyle/>
          <a:p>
            <a:r>
              <a:rPr lang="tr-TR" dirty="0"/>
              <a:t>User </a:t>
            </a:r>
            <a:r>
              <a:rPr lang="tr-TR" dirty="0" err="1"/>
              <a:t>Story</a:t>
            </a:r>
            <a:r>
              <a:rPr lang="tr-TR" dirty="0"/>
              <a:t> (Kullanıcı Hikayesi)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1907"/>
            <a:ext cx="8915400" cy="4867174"/>
          </a:xfrm>
        </p:spPr>
        <p:txBody>
          <a:bodyPr>
            <a:normAutofit/>
          </a:bodyPr>
          <a:lstStyle/>
          <a:p>
            <a:r>
              <a:rPr lang="tr-TR" sz="2200" i="1" dirty="0">
                <a:solidFill>
                  <a:schemeClr val="tx1"/>
                </a:solidFill>
              </a:rPr>
              <a:t>«&lt;Rol / Aktör&gt; olarak, &lt;İş Faydasını&gt; sağlamak için, &lt;Fonksiyonu&gt; gerçekleştirmek istiyorum.»</a:t>
            </a:r>
          </a:p>
          <a:p>
            <a:endParaRPr lang="tr-TR" sz="2200" dirty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Örnek: Sistem Yöneticisi olarak, kullanıcının sisteme girebilmesi ve yetkileri çerçevesinde işlem yapabilmesi için, kullanıcıyı sisteme eklemek istiyorum.</a:t>
            </a:r>
          </a:p>
          <a:p>
            <a:endParaRPr lang="tr-TR" sz="2200" dirty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Kabul Kriterleri: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Bir kullanıcı sisteme bir defa eklenebilir.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Kullanıcı bilgileri eksiksiz olmalıdır.</a:t>
            </a:r>
          </a:p>
          <a:p>
            <a:pPr lvl="1"/>
            <a:r>
              <a:rPr lang="tr-TR" sz="2000" dirty="0">
                <a:solidFill>
                  <a:schemeClr val="tx1"/>
                </a:solidFill>
              </a:rPr>
              <a:t>Kullanıcı adı ve soyadı en fazla 30 karakter olabilir vb.</a:t>
            </a:r>
          </a:p>
          <a:p>
            <a:pPr lvl="1"/>
            <a:endParaRPr lang="tr-TR" sz="18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353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33" y="623156"/>
            <a:ext cx="8911687" cy="1006386"/>
          </a:xfrm>
        </p:spPr>
        <p:txBody>
          <a:bodyPr/>
          <a:lstStyle/>
          <a:p>
            <a:r>
              <a:rPr lang="tr-TR" dirty="0"/>
              <a:t>Sprint </a:t>
            </a:r>
            <a:r>
              <a:rPr lang="tr-TR" dirty="0" err="1"/>
              <a:t>Backlog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922" y="2027903"/>
            <a:ext cx="5769077" cy="3804486"/>
          </a:xfrm>
        </p:spPr>
        <p:txBody>
          <a:bodyPr>
            <a:normAutofit/>
          </a:bodyPr>
          <a:lstStyle/>
          <a:p>
            <a:r>
              <a:rPr lang="tr-TR" sz="2200" dirty="0">
                <a:solidFill>
                  <a:schemeClr val="tx1"/>
                </a:solidFill>
              </a:rPr>
              <a:t>Takım üyeleri hangi işleri </a:t>
            </a:r>
            <a:r>
              <a:rPr lang="tr-TR" sz="2200" dirty="0" err="1">
                <a:solidFill>
                  <a:schemeClr val="tx1"/>
                </a:solidFill>
              </a:rPr>
              <a:t>Sprint’e</a:t>
            </a:r>
            <a:r>
              <a:rPr lang="tr-TR" sz="2200" dirty="0">
                <a:solidFill>
                  <a:schemeClr val="tx1"/>
                </a:solidFill>
              </a:rPr>
              <a:t> alacaklarına kendileri karar verir – </a:t>
            </a:r>
            <a:r>
              <a:rPr lang="tr-TR" sz="2200" u="sng" dirty="0">
                <a:solidFill>
                  <a:schemeClr val="tx1"/>
                </a:solidFill>
              </a:rPr>
              <a:t>self </a:t>
            </a:r>
            <a:r>
              <a:rPr lang="tr-TR" sz="2200" u="sng" dirty="0" err="1">
                <a:solidFill>
                  <a:schemeClr val="tx1"/>
                </a:solidFill>
              </a:rPr>
              <a:t>organized</a:t>
            </a:r>
            <a:r>
              <a:rPr lang="tr-TR" sz="2200" dirty="0">
                <a:solidFill>
                  <a:schemeClr val="tx1"/>
                </a:solidFill>
              </a:rPr>
              <a:t>.</a:t>
            </a:r>
          </a:p>
          <a:p>
            <a:endParaRPr lang="tr-TR" sz="2200" dirty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Önceliklere göre iş alınır.</a:t>
            </a:r>
          </a:p>
          <a:p>
            <a:endParaRPr lang="tr-TR" sz="2200" dirty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Product </a:t>
            </a:r>
            <a:r>
              <a:rPr lang="tr-TR" sz="2200" dirty="0" err="1">
                <a:solidFill>
                  <a:schemeClr val="tx1"/>
                </a:solidFill>
              </a:rPr>
              <a:t>Backlog’taki</a:t>
            </a:r>
            <a:r>
              <a:rPr lang="tr-TR" sz="2200" dirty="0">
                <a:solidFill>
                  <a:schemeClr val="tx1"/>
                </a:solidFill>
              </a:rPr>
              <a:t> işler teknik </a:t>
            </a:r>
            <a:r>
              <a:rPr lang="tr-TR" sz="2200" dirty="0" err="1">
                <a:solidFill>
                  <a:schemeClr val="tx1"/>
                </a:solidFill>
              </a:rPr>
              <a:t>tasklara</a:t>
            </a:r>
            <a:r>
              <a:rPr lang="tr-TR" sz="2200" dirty="0">
                <a:solidFill>
                  <a:schemeClr val="tx1"/>
                </a:solidFill>
              </a:rPr>
              <a:t> bölünür.</a:t>
            </a:r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endParaRPr lang="tr-TR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D5957-A609-46F7-9B1D-02DCCF99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2" y="2111310"/>
            <a:ext cx="6058544" cy="2813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0F1BF4A-3AEC-4B32-AF00-596B1E39940D}"/>
              </a:ext>
            </a:extLst>
          </p:cNvPr>
          <p:cNvSpPr/>
          <p:nvPr/>
        </p:nvSpPr>
        <p:spPr>
          <a:xfrm>
            <a:off x="1806679" y="2670057"/>
            <a:ext cx="1002890" cy="92914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84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2742"/>
          </a:xfrm>
        </p:spPr>
        <p:txBody>
          <a:bodyPr/>
          <a:lstStyle/>
          <a:p>
            <a:r>
              <a:rPr lang="tr-TR" dirty="0"/>
              <a:t>Geleneksel Yaklaşım – Şelale Yöntemi </a:t>
            </a:r>
          </a:p>
        </p:txBody>
      </p:sp>
      <p:sp>
        <p:nvSpPr>
          <p:cNvPr id="10" name="Round Single Corner Rectangle 9"/>
          <p:cNvSpPr/>
          <p:nvPr/>
        </p:nvSpPr>
        <p:spPr>
          <a:xfrm>
            <a:off x="1966452" y="1356852"/>
            <a:ext cx="1863212" cy="79149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Gereksinim Analizi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3586316" y="2266338"/>
            <a:ext cx="1863212" cy="79149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Tasarım</a:t>
            </a:r>
            <a:endParaRPr lang="tr-TR" dirty="0"/>
          </a:p>
        </p:txBody>
      </p:sp>
      <p:sp>
        <p:nvSpPr>
          <p:cNvPr id="12" name="Round Single Corner Rectangle 11"/>
          <p:cNvSpPr/>
          <p:nvPr/>
        </p:nvSpPr>
        <p:spPr>
          <a:xfrm>
            <a:off x="5058696" y="3175824"/>
            <a:ext cx="1863212" cy="79149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Kodlama</a:t>
            </a:r>
            <a:endParaRPr lang="tr-TR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6607275" y="4085310"/>
            <a:ext cx="1863212" cy="79149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Test</a:t>
            </a:r>
            <a:endParaRPr lang="tr-TR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8042786" y="4994796"/>
            <a:ext cx="1863212" cy="79149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Kurulum</a:t>
            </a:r>
            <a:endParaRPr lang="tr-TR" dirty="0"/>
          </a:p>
        </p:txBody>
      </p:sp>
      <p:sp>
        <p:nvSpPr>
          <p:cNvPr id="15" name="Round Single Corner Rectangle 14"/>
          <p:cNvSpPr/>
          <p:nvPr/>
        </p:nvSpPr>
        <p:spPr>
          <a:xfrm>
            <a:off x="9487168" y="5904282"/>
            <a:ext cx="1863212" cy="79149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Bakım</a:t>
            </a:r>
            <a:endParaRPr lang="tr-TR" dirty="0"/>
          </a:p>
        </p:txBody>
      </p:sp>
      <p:cxnSp>
        <p:nvCxnSpPr>
          <p:cNvPr id="17" name="Elbow Connector 16"/>
          <p:cNvCxnSpPr>
            <a:stCxn id="10" idx="3"/>
            <a:endCxn id="11" idx="0"/>
          </p:cNvCxnSpPr>
          <p:nvPr/>
        </p:nvCxnSpPr>
        <p:spPr>
          <a:xfrm>
            <a:off x="3829664" y="1752602"/>
            <a:ext cx="688258" cy="5137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5428634" y="2662088"/>
            <a:ext cx="688258" cy="5137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6921908" y="3571574"/>
            <a:ext cx="688258" cy="5137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8439760" y="4481060"/>
            <a:ext cx="688258" cy="5137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9905998" y="5390546"/>
            <a:ext cx="688258" cy="5137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Sprint </a:t>
            </a:r>
            <a:r>
              <a:rPr lang="tr-TR" dirty="0" err="1"/>
              <a:t>Backlog</a:t>
            </a:r>
            <a:r>
              <a:rPr lang="tr-TR" dirty="0"/>
              <a:t> - Örnek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9138"/>
              </p:ext>
            </p:extLst>
          </p:nvPr>
        </p:nvGraphicFramePr>
        <p:xfrm>
          <a:off x="2592925" y="1556947"/>
          <a:ext cx="81280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9618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dirty="0"/>
                        <a:t>Görevler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4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Kullanıcı 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Arayüzünü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kodla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İş mantığını</a:t>
                      </a:r>
                      <a:r>
                        <a:rPr lang="tr-TR" baseline="0" dirty="0">
                          <a:solidFill>
                            <a:schemeClr val="tx1"/>
                          </a:solidFill>
                        </a:rPr>
                        <a:t> kodla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4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Veri</a:t>
                      </a:r>
                      <a:r>
                        <a:rPr lang="tr-TR" baseline="0" dirty="0" err="1">
                          <a:solidFill>
                            <a:schemeClr val="tx1"/>
                          </a:solidFill>
                        </a:rPr>
                        <a:t>tabanı</a:t>
                      </a:r>
                      <a:r>
                        <a:rPr lang="tr-TR" baseline="0" dirty="0">
                          <a:solidFill>
                            <a:schemeClr val="tx1"/>
                          </a:solidFill>
                        </a:rPr>
                        <a:t> tablo ve alanlarını oluştur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7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Birim testlerini kodla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0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tr-TR" baseline="0" dirty="0">
                          <a:solidFill>
                            <a:schemeClr val="tx1"/>
                          </a:solidFill>
                        </a:rPr>
                        <a:t> testlerini hazırla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Yardım</a:t>
                      </a:r>
                      <a:r>
                        <a:rPr lang="tr-TR" baseline="0" dirty="0">
                          <a:solidFill>
                            <a:schemeClr val="tx1"/>
                          </a:solidFill>
                        </a:rPr>
                        <a:t> Kılavuzunu güncelle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7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3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3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168" y="0"/>
            <a:ext cx="8911687" cy="776427"/>
          </a:xfrm>
        </p:spPr>
        <p:txBody>
          <a:bodyPr/>
          <a:lstStyle/>
          <a:p>
            <a:r>
              <a:rPr lang="tr-TR" dirty="0"/>
              <a:t>2 Haftalık Bir Sprint - Özet </a:t>
            </a:r>
          </a:p>
        </p:txBody>
      </p:sp>
      <p:pic>
        <p:nvPicPr>
          <p:cNvPr id="6" name="Picture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46" y="750388"/>
            <a:ext cx="6989729" cy="6107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5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133"/>
          </a:xfrm>
        </p:spPr>
        <p:txBody>
          <a:bodyPr/>
          <a:lstStyle/>
          <a:p>
            <a:r>
              <a:rPr lang="tr-TR" dirty="0"/>
              <a:t>Diğer Çevik Pratikler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5243"/>
            <a:ext cx="8915400" cy="4445979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</a:rPr>
              <a:t>Pair</a:t>
            </a:r>
            <a:r>
              <a:rPr lang="tr-TR" sz="2400" dirty="0">
                <a:solidFill>
                  <a:schemeClr val="tx1"/>
                </a:solidFill>
              </a:rPr>
              <a:t> Programming,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Test </a:t>
            </a:r>
            <a:r>
              <a:rPr lang="tr-TR" sz="2400" dirty="0" err="1">
                <a:solidFill>
                  <a:schemeClr val="tx1"/>
                </a:solidFill>
              </a:rPr>
              <a:t>Driven</a:t>
            </a:r>
            <a:r>
              <a:rPr lang="tr-TR" sz="2400" dirty="0">
                <a:solidFill>
                  <a:schemeClr val="tx1"/>
                </a:solidFill>
              </a:rPr>
              <a:t> Development,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 err="1">
                <a:solidFill>
                  <a:schemeClr val="tx1"/>
                </a:solidFill>
              </a:rPr>
              <a:t>Continuous</a:t>
            </a:r>
            <a:r>
              <a:rPr lang="tr-TR" sz="2400" dirty="0">
                <a:solidFill>
                  <a:schemeClr val="tx1"/>
                </a:solidFill>
              </a:rPr>
              <a:t> Integration,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 err="1">
                <a:solidFill>
                  <a:schemeClr val="tx1"/>
                </a:solidFill>
              </a:rPr>
              <a:t>Automated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Testing</a:t>
            </a:r>
            <a:r>
              <a:rPr lang="tr-TR" sz="2400" dirty="0">
                <a:solidFill>
                  <a:schemeClr val="tx1"/>
                </a:solidFill>
              </a:rPr>
              <a:t>,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 err="1">
                <a:solidFill>
                  <a:schemeClr val="tx1"/>
                </a:solidFill>
              </a:rPr>
              <a:t>Refactoring</a:t>
            </a:r>
            <a:r>
              <a:rPr lang="tr-TR" sz="2400" dirty="0">
                <a:solidFill>
                  <a:schemeClr val="tx1"/>
                </a:solidFill>
              </a:rPr>
              <a:t> vb.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707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365" y="2818670"/>
            <a:ext cx="10005475" cy="1631410"/>
          </a:xfrm>
        </p:spPr>
        <p:txBody>
          <a:bodyPr>
            <a:normAutofit/>
          </a:bodyPr>
          <a:lstStyle/>
          <a:p>
            <a:pPr algn="ctr"/>
            <a:r>
              <a:rPr lang="tr-TR" sz="8800" b="1" dirty="0" smtClean="0"/>
              <a:t>SORULAR?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737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0561"/>
          </a:xfrm>
        </p:spPr>
        <p:txBody>
          <a:bodyPr/>
          <a:lstStyle/>
          <a:p>
            <a:r>
              <a:rPr lang="tr-TR" dirty="0"/>
              <a:t>Geleneksel Yaklaşımın Dezavantajları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7093"/>
            <a:ext cx="8915400" cy="5150907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Ürün teslimatı çok gecikiyor – proje sonu, 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Sistemin test edilmesi ve müşteri geri bildirimleri proje sonuna kalıyor,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Büyük / kompleks işlerin tek fazda analizi mümkün değil,</a:t>
            </a:r>
          </a:p>
          <a:p>
            <a:pPr lvl="1"/>
            <a:r>
              <a:rPr lang="tr-TR" sz="2200" dirty="0">
                <a:solidFill>
                  <a:schemeClr val="tx1"/>
                </a:solidFill>
              </a:rPr>
              <a:t>Gereksinimler başlangıçta çok net olmuyor.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Değişiklik yapma maliyetini yükseltiyor.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8" y="2213338"/>
            <a:ext cx="2004283" cy="26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2071"/>
          </a:xfrm>
        </p:spPr>
        <p:txBody>
          <a:bodyPr/>
          <a:lstStyle/>
          <a:p>
            <a:r>
              <a:rPr lang="tr-TR" dirty="0"/>
              <a:t>Şelale Yöntemi Ne Zaman Uygun?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44638" y="1484672"/>
            <a:ext cx="6347362" cy="4947874"/>
          </a:xfrm>
        </p:spPr>
        <p:txBody>
          <a:bodyPr>
            <a:normAutofit/>
          </a:bodyPr>
          <a:lstStyle/>
          <a:p>
            <a:r>
              <a:rPr lang="tr-TR" sz="2200" dirty="0">
                <a:solidFill>
                  <a:schemeClr val="tx1"/>
                </a:solidFill>
              </a:rPr>
              <a:t>Kısa bir projeyse (3-6 ay gibi),</a:t>
            </a:r>
          </a:p>
          <a:p>
            <a:endParaRPr lang="tr-TR" sz="2200" dirty="0">
              <a:solidFill>
                <a:schemeClr val="tx1"/>
              </a:solidFill>
            </a:endParaRPr>
          </a:p>
          <a:p>
            <a:r>
              <a:rPr lang="tr-TR" sz="2200" u="sng" dirty="0">
                <a:solidFill>
                  <a:schemeClr val="tx1"/>
                </a:solidFill>
              </a:rPr>
              <a:t>Gereksinimler</a:t>
            </a:r>
            <a:r>
              <a:rPr lang="tr-TR" sz="2200" dirty="0">
                <a:solidFill>
                  <a:schemeClr val="tx1"/>
                </a:solidFill>
              </a:rPr>
              <a:t> çok açıksa ve değişim beklenmiyorsa, belirsizlik yoksa ve</a:t>
            </a:r>
          </a:p>
          <a:p>
            <a:r>
              <a:rPr lang="tr-TR" sz="2200" dirty="0">
                <a:solidFill>
                  <a:schemeClr val="tx1"/>
                </a:solidFill>
              </a:rPr>
              <a:t>Kullanılacak </a:t>
            </a:r>
            <a:r>
              <a:rPr lang="tr-TR" sz="2200" u="sng" dirty="0">
                <a:solidFill>
                  <a:schemeClr val="tx1"/>
                </a:solidFill>
              </a:rPr>
              <a:t>teknolojik yaklaşım </a:t>
            </a:r>
            <a:r>
              <a:rPr lang="tr-TR" sz="2200" dirty="0">
                <a:solidFill>
                  <a:schemeClr val="tx1"/>
                </a:solidFill>
              </a:rPr>
              <a:t>netse,</a:t>
            </a:r>
          </a:p>
          <a:p>
            <a:endParaRPr lang="tr-TR" sz="2200" u="sng" dirty="0">
              <a:solidFill>
                <a:schemeClr val="tx1"/>
              </a:solidFill>
            </a:endParaRPr>
          </a:p>
          <a:p>
            <a:r>
              <a:rPr lang="tr-TR" sz="2200" u="sng" dirty="0">
                <a:solidFill>
                  <a:schemeClr val="tx1"/>
                </a:solidFill>
              </a:rPr>
              <a:t>Endüstriyel</a:t>
            </a:r>
            <a:r>
              <a:rPr lang="tr-TR" sz="2200" dirty="0">
                <a:solidFill>
                  <a:schemeClr val="tx1"/>
                </a:solidFill>
              </a:rPr>
              <a:t> bir ürün geliştiriliyorsa.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24144" y="1396181"/>
            <a:ext cx="0" cy="503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Resim 43">
            <a:extLst>
              <a:ext uri="{FF2B5EF4-FFF2-40B4-BE49-F238E27FC236}">
                <a16:creationId xmlns:a16="http://schemas.microsoft.com/office/drawing/2014/main" id="{656F25D5-CA5C-4A34-939B-32B5F803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77" y="2043542"/>
            <a:ext cx="5253278" cy="29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tr-TR" dirty="0"/>
              <a:t>Endüstriyel İş vs. Yazılım İşi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74" y="2562698"/>
            <a:ext cx="4890776" cy="4134663"/>
          </a:xfrm>
        </p:spPr>
        <p:txBody>
          <a:bodyPr>
            <a:normAutofit/>
          </a:bodyPr>
          <a:lstStyle/>
          <a:p>
            <a:r>
              <a:rPr lang="tr-TR" sz="2100" dirty="0" smtClean="0">
                <a:solidFill>
                  <a:schemeClr val="tx1"/>
                </a:solidFill>
              </a:rPr>
              <a:t>Somut,</a:t>
            </a:r>
            <a:endParaRPr lang="tr-TR" sz="2100" dirty="0">
              <a:solidFill>
                <a:schemeClr val="tx1"/>
              </a:solidFill>
            </a:endParaRPr>
          </a:p>
          <a:p>
            <a:r>
              <a:rPr lang="tr-TR" sz="2100" dirty="0">
                <a:solidFill>
                  <a:schemeClr val="tx1"/>
                </a:solidFill>
              </a:rPr>
              <a:t>Üretim aşamasında </a:t>
            </a:r>
            <a:r>
              <a:rPr lang="tr-TR" sz="2100" dirty="0" smtClean="0">
                <a:solidFill>
                  <a:schemeClr val="tx1"/>
                </a:solidFill>
              </a:rPr>
              <a:t>değişime kapalı veya maliyetli</a:t>
            </a:r>
            <a:r>
              <a:rPr lang="tr-TR" sz="2100" dirty="0">
                <a:solidFill>
                  <a:schemeClr val="tx1"/>
                </a:solidFill>
              </a:rPr>
              <a:t>,</a:t>
            </a:r>
          </a:p>
          <a:p>
            <a:r>
              <a:rPr lang="tr-TR" sz="2100" dirty="0">
                <a:solidFill>
                  <a:schemeClr val="tx1"/>
                </a:solidFill>
              </a:rPr>
              <a:t>Parçalı teslimi mümkün </a:t>
            </a:r>
            <a:r>
              <a:rPr lang="tr-TR" sz="2100" dirty="0" smtClean="0">
                <a:solidFill>
                  <a:schemeClr val="tx1"/>
                </a:solidFill>
              </a:rPr>
              <a:t>değil, </a:t>
            </a:r>
            <a:endParaRPr lang="tr-TR" sz="2100" dirty="0">
              <a:solidFill>
                <a:schemeClr val="tx1"/>
              </a:solidFill>
            </a:endParaRPr>
          </a:p>
          <a:p>
            <a:r>
              <a:rPr lang="tr-TR" sz="2100" dirty="0">
                <a:solidFill>
                  <a:schemeClr val="tx1"/>
                </a:solidFill>
              </a:rPr>
              <a:t>Komut / kontrol </a:t>
            </a:r>
            <a:r>
              <a:rPr lang="tr-TR" sz="2100" dirty="0" smtClean="0">
                <a:solidFill>
                  <a:schemeClr val="tx1"/>
                </a:solidFill>
              </a:rPr>
              <a:t>mekanizması,</a:t>
            </a:r>
            <a:endParaRPr lang="tr-TR" sz="2100" dirty="0">
              <a:solidFill>
                <a:schemeClr val="tx1"/>
              </a:solidFill>
            </a:endParaRPr>
          </a:p>
          <a:p>
            <a:r>
              <a:rPr lang="tr-TR" sz="2100" dirty="0">
                <a:solidFill>
                  <a:schemeClr val="tx1"/>
                </a:solidFill>
              </a:rPr>
              <a:t>Katı standartlara </a:t>
            </a:r>
            <a:r>
              <a:rPr lang="tr-TR" sz="2100" dirty="0" smtClean="0">
                <a:solidFill>
                  <a:schemeClr val="tx1"/>
                </a:solidFill>
              </a:rPr>
              <a:t>tabi,</a:t>
            </a:r>
            <a:endParaRPr lang="tr-TR" sz="2100" dirty="0">
              <a:solidFill>
                <a:schemeClr val="tx1"/>
              </a:solidFill>
            </a:endParaRPr>
          </a:p>
          <a:p>
            <a:r>
              <a:rPr lang="tr-TR" sz="2100" dirty="0">
                <a:solidFill>
                  <a:schemeClr val="tx1"/>
                </a:solidFill>
              </a:rPr>
              <a:t>Çalışanlara maliyet </a:t>
            </a:r>
            <a:r>
              <a:rPr lang="tr-TR" sz="2100" dirty="0" smtClean="0">
                <a:solidFill>
                  <a:schemeClr val="tx1"/>
                </a:solidFill>
              </a:rPr>
              <a:t>unsuru.</a:t>
            </a:r>
            <a:endParaRPr lang="tr-TR" sz="21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19990" y="2562697"/>
            <a:ext cx="5072009" cy="413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100" dirty="0" smtClean="0">
                <a:solidFill>
                  <a:schemeClr val="tx1"/>
                </a:solidFill>
              </a:rPr>
              <a:t>Soyut,</a:t>
            </a:r>
            <a:endParaRPr lang="tr-TR" sz="2100" dirty="0">
              <a:solidFill>
                <a:schemeClr val="tx1"/>
              </a:solidFill>
            </a:endParaRPr>
          </a:p>
          <a:p>
            <a:r>
              <a:rPr lang="tr-TR" sz="2100" dirty="0" smtClean="0">
                <a:solidFill>
                  <a:schemeClr val="tx1"/>
                </a:solidFill>
              </a:rPr>
              <a:t>Geç dönemlerde dahi değişime </a:t>
            </a:r>
            <a:r>
              <a:rPr lang="tr-TR" sz="2100" dirty="0">
                <a:solidFill>
                  <a:schemeClr val="tx1"/>
                </a:solidFill>
              </a:rPr>
              <a:t>açık,</a:t>
            </a:r>
          </a:p>
          <a:p>
            <a:r>
              <a:rPr lang="tr-TR" sz="2100" dirty="0">
                <a:solidFill>
                  <a:schemeClr val="tx1"/>
                </a:solidFill>
              </a:rPr>
              <a:t>Parçalı olarak teslim edilebilir,</a:t>
            </a:r>
          </a:p>
          <a:p>
            <a:r>
              <a:rPr lang="tr-TR" sz="2100" dirty="0">
                <a:solidFill>
                  <a:schemeClr val="tx1"/>
                </a:solidFill>
              </a:rPr>
              <a:t>Ortak karar alma </a:t>
            </a:r>
            <a:r>
              <a:rPr lang="tr-TR" sz="2100" dirty="0" smtClean="0">
                <a:solidFill>
                  <a:schemeClr val="tx1"/>
                </a:solidFill>
              </a:rPr>
              <a:t>mekanizmaları,</a:t>
            </a:r>
            <a:endParaRPr lang="tr-TR" sz="2100" dirty="0">
              <a:solidFill>
                <a:schemeClr val="tx1"/>
              </a:solidFill>
            </a:endParaRPr>
          </a:p>
          <a:p>
            <a:r>
              <a:rPr lang="tr-TR" sz="2100" dirty="0" smtClean="0">
                <a:solidFill>
                  <a:schemeClr val="tx1"/>
                </a:solidFill>
              </a:rPr>
              <a:t>Standartlar </a:t>
            </a:r>
            <a:r>
              <a:rPr lang="tr-TR" sz="2100" dirty="0">
                <a:solidFill>
                  <a:schemeClr val="tx1"/>
                </a:solidFill>
              </a:rPr>
              <a:t>proje ve ekibe göre </a:t>
            </a:r>
            <a:r>
              <a:rPr lang="tr-TR" sz="2100" dirty="0" smtClean="0">
                <a:solidFill>
                  <a:schemeClr val="tx1"/>
                </a:solidFill>
              </a:rPr>
              <a:t>uyarlanabilir,</a:t>
            </a:r>
            <a:endParaRPr lang="tr-TR" sz="2100" dirty="0">
              <a:solidFill>
                <a:schemeClr val="tx1"/>
              </a:solidFill>
            </a:endParaRPr>
          </a:p>
          <a:p>
            <a:r>
              <a:rPr lang="tr-TR" sz="2100" dirty="0">
                <a:solidFill>
                  <a:schemeClr val="tx1"/>
                </a:solidFill>
              </a:rPr>
              <a:t>Çalışanlar projenin en değerli varlıklarıdır.</a:t>
            </a:r>
          </a:p>
          <a:p>
            <a:endParaRPr lang="tr-TR" sz="19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80993" y="2424742"/>
            <a:ext cx="0" cy="405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55" y="1378129"/>
            <a:ext cx="1047935" cy="1047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30" y="1378129"/>
            <a:ext cx="1170868" cy="10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3816"/>
          </a:xfrm>
        </p:spPr>
        <p:txBody>
          <a:bodyPr/>
          <a:lstStyle/>
          <a:p>
            <a:r>
              <a:rPr lang="tr-TR" dirty="0"/>
              <a:t>İhtiyaç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146" y="1188356"/>
            <a:ext cx="6443420" cy="4521328"/>
          </a:xfrm>
        </p:spPr>
        <p:txBody>
          <a:bodyPr>
            <a:noAutofit/>
          </a:bodyPr>
          <a:lstStyle/>
          <a:p>
            <a:r>
              <a:rPr lang="tr-TR" sz="2200" dirty="0">
                <a:solidFill>
                  <a:schemeClr val="tx1"/>
                </a:solidFill>
              </a:rPr>
              <a:t>Lineer olmayan, tekrarlayan(</a:t>
            </a:r>
            <a:r>
              <a:rPr lang="tr-TR" sz="2200" dirty="0" err="1">
                <a:solidFill>
                  <a:schemeClr val="tx1"/>
                </a:solidFill>
              </a:rPr>
              <a:t>iterative</a:t>
            </a:r>
            <a:r>
              <a:rPr lang="tr-TR" sz="2200" dirty="0">
                <a:solidFill>
                  <a:schemeClr val="tx1"/>
                </a:solidFill>
              </a:rPr>
              <a:t>) bir süreç,</a:t>
            </a:r>
          </a:p>
          <a:p>
            <a:endParaRPr lang="tr-TR" sz="2200" dirty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Sık aralıklarla teslimatlar (2-4 haftalık döngüler),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Belli fonksiyonları içeren artırımlar(</a:t>
            </a:r>
            <a:r>
              <a:rPr lang="tr-TR" sz="1900" dirty="0" err="1">
                <a:solidFill>
                  <a:schemeClr val="tx1"/>
                </a:solidFill>
              </a:rPr>
              <a:t>increment</a:t>
            </a:r>
            <a:r>
              <a:rPr lang="tr-TR" sz="1900" dirty="0">
                <a:solidFill>
                  <a:schemeClr val="tx1"/>
                </a:solidFill>
              </a:rPr>
              <a:t>)</a:t>
            </a:r>
          </a:p>
          <a:p>
            <a:endParaRPr lang="tr-TR" sz="2100" dirty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Geri bildirimlerin kısa süreli döngülerle alınması,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Ürün ihtiyacı karşılıyor mu?</a:t>
            </a:r>
          </a:p>
          <a:p>
            <a:pPr lvl="1"/>
            <a:r>
              <a:rPr lang="tr-TR" sz="1900" dirty="0">
                <a:solidFill>
                  <a:schemeClr val="tx1"/>
                </a:solidFill>
              </a:rPr>
              <a:t>Doğru yolda ilerliyor muyuz?</a:t>
            </a:r>
          </a:p>
          <a:p>
            <a:pPr lvl="1"/>
            <a:endParaRPr lang="tr-TR" sz="2100" dirty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Geri bildirimlere göre ürünü güncelle.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79249957"/>
              </p:ext>
            </p:extLst>
          </p:nvPr>
        </p:nvGraphicFramePr>
        <p:xfrm>
          <a:off x="-637953" y="1624291"/>
          <a:ext cx="7432158" cy="408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67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580"/>
          </a:xfrm>
        </p:spPr>
        <p:txBody>
          <a:bodyPr/>
          <a:lstStyle/>
          <a:p>
            <a:r>
              <a:rPr lang="tr-TR" dirty="0" err="1"/>
              <a:t>Agile</a:t>
            </a:r>
            <a:r>
              <a:rPr lang="tr-TR" dirty="0"/>
              <a:t> Manifesto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92925" y="1631336"/>
            <a:ext cx="8940800" cy="939800"/>
            <a:chOff x="0" y="0"/>
            <a:chExt cx="5632" cy="592"/>
          </a:xfrm>
        </p:grpSpPr>
        <p:sp>
          <p:nvSpPr>
            <p:cNvPr id="5" name="Rectangle 3"/>
            <p:cNvSpPr>
              <a:spLocks/>
            </p:cNvSpPr>
            <p:nvPr/>
          </p:nvSpPr>
          <p:spPr bwMode="auto">
            <a:xfrm>
              <a:off x="3312" y="0"/>
              <a:ext cx="2320" cy="592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400">
                  <a:solidFill>
                    <a:srgbClr val="FFFF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Process and tools</a:t>
              </a:r>
            </a:p>
          </p:txBody>
        </p:sp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400" dirty="0">
                  <a:solidFill>
                    <a:srgbClr val="FFFF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Individuals and interactions</a:t>
              </a:r>
            </a:p>
          </p:txBody>
        </p:sp>
        <p:sp>
          <p:nvSpPr>
            <p:cNvPr id="7" name="Rectangle 5"/>
            <p:cNvSpPr>
              <a:spLocks/>
            </p:cNvSpPr>
            <p:nvPr/>
          </p:nvSpPr>
          <p:spPr bwMode="auto">
            <a:xfrm>
              <a:off x="2552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r>
                <a:rPr lang="en-US" altLang="tr-TR" sz="1800" dirty="0">
                  <a:solidFill>
                    <a:schemeClr val="tx1"/>
                  </a:solidFill>
                  <a:latin typeface="+mj-lt"/>
                </a:rPr>
                <a:t>over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618325" y="5250836"/>
            <a:ext cx="8915400" cy="939800"/>
            <a:chOff x="0" y="0"/>
            <a:chExt cx="5616" cy="592"/>
          </a:xfrm>
        </p:grpSpPr>
        <p:sp>
          <p:nvSpPr>
            <p:cNvPr id="9" name="Rectangle 7"/>
            <p:cNvSpPr>
              <a:spLocks/>
            </p:cNvSpPr>
            <p:nvPr/>
          </p:nvSpPr>
          <p:spPr bwMode="auto">
            <a:xfrm>
              <a:off x="3296" y="0"/>
              <a:ext cx="2320" cy="592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400">
                  <a:solidFill>
                    <a:srgbClr val="FFFF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Following a plan</a:t>
              </a:r>
            </a:p>
          </p:txBody>
        </p:sp>
        <p:sp>
          <p:nvSpPr>
            <p:cNvPr id="10" name="Rectangle 8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400" dirty="0">
                  <a:solidFill>
                    <a:srgbClr val="FFFF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Responding to change</a:t>
              </a:r>
            </a:p>
          </p:txBody>
        </p:sp>
        <p:sp>
          <p:nvSpPr>
            <p:cNvPr id="11" name="Rectangle 9"/>
            <p:cNvSpPr>
              <a:spLocks/>
            </p:cNvSpPr>
            <p:nvPr/>
          </p:nvSpPr>
          <p:spPr bwMode="auto">
            <a:xfrm>
              <a:off x="2634" y="209"/>
              <a:ext cx="3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r>
                <a:rPr lang="en-US" altLang="tr-TR" sz="1800" dirty="0">
                  <a:solidFill>
                    <a:schemeClr val="tx1"/>
                  </a:solidFill>
                  <a:latin typeface="+mj-lt"/>
                </a:rPr>
                <a:t>over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605625" y="2837836"/>
            <a:ext cx="8928100" cy="939800"/>
            <a:chOff x="0" y="0"/>
            <a:chExt cx="5624" cy="592"/>
          </a:xfrm>
        </p:grpSpPr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400">
                  <a:solidFill>
                    <a:srgbClr val="FFFF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Comprehensive documentation</a:t>
              </a: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400" dirty="0">
                  <a:solidFill>
                    <a:srgbClr val="FFFF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Working software</a:t>
              </a: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2535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r>
                <a:rPr lang="en-US" altLang="tr-TR" sz="1800" dirty="0">
                  <a:solidFill>
                    <a:schemeClr val="tx1"/>
                  </a:solidFill>
                  <a:latin typeface="+mj-lt"/>
                </a:rPr>
                <a:t>over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05625" y="4044336"/>
            <a:ext cx="8928100" cy="939800"/>
            <a:chOff x="0" y="0"/>
            <a:chExt cx="5624" cy="592"/>
          </a:xfrm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400">
                  <a:solidFill>
                    <a:srgbClr val="FFFF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Contract negotiation</a:t>
              </a: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tabLst>
                  <a:tab pos="1066800" algn="l"/>
                </a:tabLst>
                <a:defRPr/>
              </a:pPr>
              <a:r>
                <a:rPr lang="en-US" sz="2400">
                  <a:solidFill>
                    <a:srgbClr val="FFFFFF"/>
                  </a:solidFill>
                  <a:latin typeface="+mj-lt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Customer collaboration</a:t>
              </a: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2548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ctr" eaLnBrk="1" hangingPunct="1"/>
              <a:r>
                <a:rPr lang="en-US" altLang="tr-TR" sz="1800" dirty="0">
                  <a:solidFill>
                    <a:schemeClr val="tx1"/>
                  </a:solidFill>
                  <a:latin typeface="+mj-lt"/>
                </a:rPr>
                <a:t>over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09377" y="649860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hlinkClick r:id="rId3"/>
              </a:rPr>
              <a:t>http://www.agilemanifesto.org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48885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8590"/>
          </a:xfrm>
        </p:spPr>
        <p:txBody>
          <a:bodyPr/>
          <a:lstStyle/>
          <a:p>
            <a:r>
              <a:rPr lang="tr-TR" dirty="0"/>
              <a:t>Çevik Prensipler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7273"/>
            <a:ext cx="8915400" cy="4628522"/>
          </a:xfrm>
        </p:spPr>
        <p:txBody>
          <a:bodyPr>
            <a:normAutofit/>
          </a:bodyPr>
          <a:lstStyle/>
          <a:p>
            <a:r>
              <a:rPr lang="tr-TR" sz="2200" dirty="0">
                <a:hlinkClick r:id="rId3"/>
              </a:rPr>
              <a:t>https://agilemanifesto.org/principles.html</a:t>
            </a:r>
            <a:endParaRPr lang="tr-TR" sz="2200" dirty="0"/>
          </a:p>
          <a:p>
            <a:endParaRPr lang="tr-TR" sz="2200" dirty="0"/>
          </a:p>
          <a:p>
            <a:pPr>
              <a:lnSpc>
                <a:spcPct val="150000"/>
              </a:lnSpc>
            </a:pPr>
            <a:r>
              <a:rPr lang="tr-TR" sz="2200" dirty="0">
                <a:solidFill>
                  <a:schemeClr val="tx1"/>
                </a:solidFill>
              </a:rPr>
              <a:t>Çevik Prensipler(12), teknik pratiklerden ziyade ürünün geliştirilmesinde sürecinde, geleneksel yaklaşımdan farklı daha yeni bir </a:t>
            </a:r>
            <a:r>
              <a:rPr lang="tr-TR" sz="2200" u="sng" dirty="0">
                <a:solidFill>
                  <a:schemeClr val="tx1"/>
                </a:solidFill>
              </a:rPr>
              <a:t>anlayışı</a:t>
            </a:r>
            <a:r>
              <a:rPr lang="tr-TR" sz="2200" dirty="0">
                <a:solidFill>
                  <a:schemeClr val="tx1"/>
                </a:solidFill>
              </a:rPr>
              <a:t> temsil ediyor.</a:t>
            </a:r>
          </a:p>
        </p:txBody>
      </p:sp>
    </p:spTree>
    <p:extLst>
      <p:ext uri="{BB962C8B-B14F-4D97-AF65-F5344CB8AC3E}">
        <p14:creationId xmlns:p14="http://schemas.microsoft.com/office/powerpoint/2010/main" val="9183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Turuncu Kırmı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1587</TotalTime>
  <Words>1196</Words>
  <Application>Microsoft Office PowerPoint</Application>
  <PresentationFormat>Widescreen</PresentationFormat>
  <Paragraphs>352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Gill Sans</vt:lpstr>
      <vt:lpstr>Wingdings 3</vt:lpstr>
      <vt:lpstr>ヒラギノ角ゴ Pro W3</vt:lpstr>
      <vt:lpstr>Duman</vt:lpstr>
      <vt:lpstr>Çevik Yaklaşım ve Scrum</vt:lpstr>
      <vt:lpstr>Ajanda</vt:lpstr>
      <vt:lpstr>Geleneksel Yaklaşım – Şelale Yöntemi </vt:lpstr>
      <vt:lpstr>Geleneksel Yaklaşımın Dezavantajları</vt:lpstr>
      <vt:lpstr>Şelale Yöntemi Ne Zaman Uygun?</vt:lpstr>
      <vt:lpstr>Endüstriyel İş vs. Yazılım İşi</vt:lpstr>
      <vt:lpstr>İhtiyaç Nedir?</vt:lpstr>
      <vt:lpstr>Agile Manifesto</vt:lpstr>
      <vt:lpstr>Çevik Prensipler</vt:lpstr>
      <vt:lpstr>Çevik Yaklaşım Her Zaman Uygun Mu?</vt:lpstr>
      <vt:lpstr>Çevik Pratikler </vt:lpstr>
      <vt:lpstr>Scrum – Büyük Resim</vt:lpstr>
      <vt:lpstr>Sprintler</vt:lpstr>
      <vt:lpstr>Scrum Framework</vt:lpstr>
      <vt:lpstr>Scrum Framework</vt:lpstr>
      <vt:lpstr>Product Owner</vt:lpstr>
      <vt:lpstr>Scrum Master</vt:lpstr>
      <vt:lpstr>Development Team</vt:lpstr>
      <vt:lpstr>Scrum Framework</vt:lpstr>
      <vt:lpstr>Sprint Planning</vt:lpstr>
      <vt:lpstr>Daily Scrum</vt:lpstr>
      <vt:lpstr>Daily Scrum - 3 Soru</vt:lpstr>
      <vt:lpstr>Sprint Review</vt:lpstr>
      <vt:lpstr>Sprint Retrospective</vt:lpstr>
      <vt:lpstr>Scrum Framework</vt:lpstr>
      <vt:lpstr>Product Backlog</vt:lpstr>
      <vt:lpstr>Product Backlog - Örnek</vt:lpstr>
      <vt:lpstr>User Story (Kullanıcı Hikayesi)</vt:lpstr>
      <vt:lpstr>Sprint Backlog</vt:lpstr>
      <vt:lpstr>Sprint Backlog - Örnek</vt:lpstr>
      <vt:lpstr>2 Haftalık Bir Sprint - Özet </vt:lpstr>
      <vt:lpstr>Diğer Çevik Pratikler</vt:lpstr>
      <vt:lpstr>SORULAR?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Çevik Yaklaşım</dc:title>
  <dc:creator>Osman DÖNER</dc:creator>
  <cp:lastModifiedBy>Osman DÖNER</cp:lastModifiedBy>
  <cp:revision>211</cp:revision>
  <dcterms:created xsi:type="dcterms:W3CDTF">2019-06-10T13:18:29Z</dcterms:created>
  <dcterms:modified xsi:type="dcterms:W3CDTF">2019-06-21T14:25:44Z</dcterms:modified>
</cp:coreProperties>
</file>