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8288000" cy="10287000"/>
  <p:notesSz cx="6858000" cy="9144000"/>
  <p:embeddedFontLst>
    <p:embeddedFont>
      <p:font typeface="Anton" pitchFamily="2" charset="0"/>
      <p:regular r:id="rId14"/>
    </p:embeddedFont>
    <p:embeddedFont>
      <p:font typeface="HK Grotesk" panose="020B0604020202020204" charset="0"/>
      <p:regular r:id="rId15"/>
    </p:embeddedFont>
    <p:embeddedFont>
      <p:font typeface="HK Grotesk Bold" panose="020B0604020202020204" charset="0"/>
      <p:regular r:id="rId16"/>
    </p:embeddedFont>
    <p:embeddedFont>
      <p:font typeface="HK Grotesk Light" panose="020B0604020202020204" charset="0"/>
      <p:regular r:id="rId17"/>
    </p:embeddedFont>
    <p:embeddedFont>
      <p:font typeface="HK Grotesk Medium" panose="020B0604020202020204" charset="0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Open Sans Bold" panose="020B0806030504020204" pitchFamily="34" charset="0"/>
      <p:regular r:id="rId23"/>
      <p:bold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4E975-576A-B6BF-7BAC-0FDCD58AF78C}" v="12" dt="2025-04-21T18:00:50.4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1.fntdata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GONCALVES DE FARIAS" userId="S::rafael.farias3@fatec.sp.gov.br::6c6c4e75-3d57-49c9-9636-c1cb8409512a" providerId="AD" clId="Web-{1C9D600D-8ACF-0E98-CE74-1D5AAD961A13}"/>
    <pc:docChg chg="modSld">
      <pc:chgData name="RAFAEL GONCALVES DE FARIAS" userId="S::rafael.farias3@fatec.sp.gov.br::6c6c4e75-3d57-49c9-9636-c1cb8409512a" providerId="AD" clId="Web-{1C9D600D-8ACF-0E98-CE74-1D5AAD961A13}" dt="2025-03-19T17:54:07.056" v="4" actId="1076"/>
      <pc:docMkLst>
        <pc:docMk/>
      </pc:docMkLst>
      <pc:sldChg chg="addSp modSp">
        <pc:chgData name="RAFAEL GONCALVES DE FARIAS" userId="S::rafael.farias3@fatec.sp.gov.br::6c6c4e75-3d57-49c9-9636-c1cb8409512a" providerId="AD" clId="Web-{1C9D600D-8ACF-0E98-CE74-1D5AAD961A13}" dt="2025-03-19T17:54:07.056" v="4" actId="1076"/>
        <pc:sldMkLst>
          <pc:docMk/>
          <pc:sldMk cId="0" sldId="256"/>
        </pc:sldMkLst>
        <pc:spChg chg="mod">
          <ac:chgData name="RAFAEL GONCALVES DE FARIAS" userId="S::rafael.farias3@fatec.sp.gov.br::6c6c4e75-3d57-49c9-9636-c1cb8409512a" providerId="AD" clId="Web-{1C9D600D-8ACF-0E98-CE74-1D5AAD961A13}" dt="2025-03-19T17:54:07.056" v="4" actId="1076"/>
          <ac:spMkLst>
            <pc:docMk/>
            <pc:sldMk cId="0" sldId="256"/>
            <ac:spMk id="8" creationId="{00000000-0000-0000-0000-000000000000}"/>
          </ac:spMkLst>
        </pc:spChg>
        <pc:spChg chg="add mod">
          <ac:chgData name="RAFAEL GONCALVES DE FARIAS" userId="S::rafael.farias3@fatec.sp.gov.br::6c6c4e75-3d57-49c9-9636-c1cb8409512a" providerId="AD" clId="Web-{1C9D600D-8ACF-0E98-CE74-1D5AAD961A13}" dt="2025-03-19T17:53:36.507" v="3" actId="14100"/>
          <ac:spMkLst>
            <pc:docMk/>
            <pc:sldMk cId="0" sldId="256"/>
            <ac:spMk id="10" creationId="{53397A55-515A-FBF2-406D-204578E56F11}"/>
          </ac:spMkLst>
        </pc:spChg>
      </pc:sldChg>
      <pc:sldChg chg="delSp">
        <pc:chgData name="RAFAEL GONCALVES DE FARIAS" userId="S::rafael.farias3@fatec.sp.gov.br::6c6c4e75-3d57-49c9-9636-c1cb8409512a" providerId="AD" clId="Web-{1C9D600D-8ACF-0E98-CE74-1D5AAD961A13}" dt="2025-03-19T17:53:13.896" v="0"/>
        <pc:sldMkLst>
          <pc:docMk/>
          <pc:sldMk cId="0" sldId="264"/>
        </pc:sldMkLst>
        <pc:spChg chg="del">
          <ac:chgData name="RAFAEL GONCALVES DE FARIAS" userId="S::rafael.farias3@fatec.sp.gov.br::6c6c4e75-3d57-49c9-9636-c1cb8409512a" providerId="AD" clId="Web-{1C9D600D-8ACF-0E98-CE74-1D5AAD961A13}" dt="2025-03-19T17:53:13.896" v="0"/>
          <ac:spMkLst>
            <pc:docMk/>
            <pc:sldMk cId="0" sldId="264"/>
            <ac:spMk id="11" creationId="{53397A55-515A-FBF2-406D-204578E56F11}"/>
          </ac:spMkLst>
        </pc:spChg>
      </pc:sldChg>
    </pc:docChg>
  </pc:docChgLst>
  <pc:docChgLst>
    <pc:chgData name="RAFAEL GONCALVES DE FARIAS" userId="S::rafael.farias3@fatec.sp.gov.br::6c6c4e75-3d57-49c9-9636-c1cb8409512a" providerId="AD" clId="Web-{087A17CE-A5E9-8582-F69D-731891BC8EFD}"/>
    <pc:docChg chg="modSld">
      <pc:chgData name="RAFAEL GONCALVES DE FARIAS" userId="S::rafael.farias3@fatec.sp.gov.br::6c6c4e75-3d57-49c9-9636-c1cb8409512a" providerId="AD" clId="Web-{087A17CE-A5E9-8582-F69D-731891BC8EFD}" dt="2025-03-19T17:51:45.960" v="106" actId="20577"/>
      <pc:docMkLst>
        <pc:docMk/>
      </pc:docMkLst>
      <pc:sldChg chg="addSp delSp modSp">
        <pc:chgData name="RAFAEL GONCALVES DE FARIAS" userId="S::rafael.farias3@fatec.sp.gov.br::6c6c4e75-3d57-49c9-9636-c1cb8409512a" providerId="AD" clId="Web-{087A17CE-A5E9-8582-F69D-731891BC8EFD}" dt="2025-03-19T17:51:45.960" v="106" actId="20577"/>
        <pc:sldMkLst>
          <pc:docMk/>
          <pc:sldMk cId="0" sldId="264"/>
        </pc:sldMkLst>
        <pc:spChg chg="mod">
          <ac:chgData name="RAFAEL GONCALVES DE FARIAS" userId="S::rafael.farias3@fatec.sp.gov.br::6c6c4e75-3d57-49c9-9636-c1cb8409512a" providerId="AD" clId="Web-{087A17CE-A5E9-8582-F69D-731891BC8EFD}" dt="2025-03-19T17:47:31.575" v="80" actId="20577"/>
          <ac:spMkLst>
            <pc:docMk/>
            <pc:sldMk cId="0" sldId="264"/>
            <ac:spMk id="7" creationId="{00000000-0000-0000-0000-000000000000}"/>
          </ac:spMkLst>
        </pc:spChg>
        <pc:spChg chg="add del">
          <ac:chgData name="RAFAEL GONCALVES DE FARIAS" userId="S::rafael.farias3@fatec.sp.gov.br::6c6c4e75-3d57-49c9-9636-c1cb8409512a" providerId="AD" clId="Web-{087A17CE-A5E9-8582-F69D-731891BC8EFD}" dt="2025-03-19T17:50:15.894" v="82"/>
          <ac:spMkLst>
            <pc:docMk/>
            <pc:sldMk cId="0" sldId="264"/>
            <ac:spMk id="10" creationId="{D04C8327-5607-E064-24A3-1531B7E570D9}"/>
          </ac:spMkLst>
        </pc:spChg>
        <pc:spChg chg="add mod">
          <ac:chgData name="RAFAEL GONCALVES DE FARIAS" userId="S::rafael.farias3@fatec.sp.gov.br::6c6c4e75-3d57-49c9-9636-c1cb8409512a" providerId="AD" clId="Web-{087A17CE-A5E9-8582-F69D-731891BC8EFD}" dt="2025-03-19T17:51:45.960" v="106" actId="20577"/>
          <ac:spMkLst>
            <pc:docMk/>
            <pc:sldMk cId="0" sldId="264"/>
            <ac:spMk id="11" creationId="{53397A55-515A-FBF2-406D-204578E56F11}"/>
          </ac:spMkLst>
        </pc:spChg>
      </pc:sldChg>
    </pc:docChg>
  </pc:docChgLst>
  <pc:docChgLst>
    <pc:chgData name="OSMA DAVINO NETO" userId="S::osma.davino@fatec.sp.gov.br::41045a9d-014e-4a15-92e3-62d9d3fe6621" providerId="AD" clId="Web-{7594E975-576A-B6BF-7BAC-0FDCD58AF78C}"/>
    <pc:docChg chg="modSld">
      <pc:chgData name="OSMA DAVINO NETO" userId="S::osma.davino@fatec.sp.gov.br::41045a9d-014e-4a15-92e3-62d9d3fe6621" providerId="AD" clId="Web-{7594E975-576A-B6BF-7BAC-0FDCD58AF78C}" dt="2025-04-21T18:00:50.436" v="10" actId="1076"/>
      <pc:docMkLst>
        <pc:docMk/>
      </pc:docMkLst>
      <pc:sldChg chg="addSp delSp modSp">
        <pc:chgData name="OSMA DAVINO NETO" userId="S::osma.davino@fatec.sp.gov.br::41045a9d-014e-4a15-92e3-62d9d3fe6621" providerId="AD" clId="Web-{7594E975-576A-B6BF-7BAC-0FDCD58AF78C}" dt="2025-04-21T18:00:50.436" v="10" actId="1076"/>
        <pc:sldMkLst>
          <pc:docMk/>
          <pc:sldMk cId="0" sldId="257"/>
        </pc:sldMkLst>
        <pc:spChg chg="del topLvl">
          <ac:chgData name="OSMA DAVINO NETO" userId="S::osma.davino@fatec.sp.gov.br::41045a9d-014e-4a15-92e3-62d9d3fe6621" providerId="AD" clId="Web-{7594E975-576A-B6BF-7BAC-0FDCD58AF78C}" dt="2025-04-21T18:00:11.749" v="0"/>
          <ac:spMkLst>
            <pc:docMk/>
            <pc:sldMk cId="0" sldId="257"/>
            <ac:spMk id="6" creationId="{00000000-0000-0000-0000-000000000000}"/>
          </ac:spMkLst>
        </pc:spChg>
        <pc:grpChg chg="del">
          <ac:chgData name="OSMA DAVINO NETO" userId="S::osma.davino@fatec.sp.gov.br::41045a9d-014e-4a15-92e3-62d9d3fe6621" providerId="AD" clId="Web-{7594E975-576A-B6BF-7BAC-0FDCD58AF78C}" dt="2025-04-21T18:00:11.749" v="0"/>
          <ac:grpSpMkLst>
            <pc:docMk/>
            <pc:sldMk cId="0" sldId="257"/>
            <ac:grpSpMk id="5" creationId="{00000000-0000-0000-0000-000000000000}"/>
          </ac:grpSpMkLst>
        </pc:grpChg>
        <pc:picChg chg="add mod">
          <ac:chgData name="OSMA DAVINO NETO" userId="S::osma.davino@fatec.sp.gov.br::41045a9d-014e-4a15-92e3-62d9d3fe6621" providerId="AD" clId="Web-{7594E975-576A-B6BF-7BAC-0FDCD58AF78C}" dt="2025-04-21T18:00:50.436" v="10" actId="1076"/>
          <ac:picMkLst>
            <pc:docMk/>
            <pc:sldMk cId="0" sldId="257"/>
            <ac:picMk id="14" creationId="{200C45E3-7AC8-96DA-4E7A-B78D83BCD4B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hare.synthesia.io/5c888c81-6b04-4826-8a34-f3bbf7baf254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14350" y="3286439"/>
            <a:ext cx="4561004" cy="4561004"/>
            <a:chOff x="0" y="0"/>
            <a:chExt cx="1913890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3858945" y="2439556"/>
            <a:ext cx="2063292" cy="206329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31F20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>
            <a:off x="3288537" y="6107996"/>
            <a:ext cx="3351919" cy="323003"/>
          </a:xfrm>
          <a:custGeom>
            <a:avLst/>
            <a:gdLst/>
            <a:ahLst/>
            <a:cxnLst/>
            <a:rect l="l" t="t" r="r" b="b"/>
            <a:pathLst>
              <a:path w="3351919" h="323003">
                <a:moveTo>
                  <a:pt x="0" y="0"/>
                </a:moveTo>
                <a:lnTo>
                  <a:pt x="3351919" y="0"/>
                </a:lnTo>
                <a:lnTo>
                  <a:pt x="3351919" y="323004"/>
                </a:lnTo>
                <a:lnTo>
                  <a:pt x="0" y="3230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7900260" y="1106487"/>
            <a:ext cx="8482740" cy="1130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99"/>
              </a:lnSpc>
            </a:pPr>
            <a:r>
              <a:rPr lang="en-US" sz="6999" b="1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OrtoCare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60449" y="2443711"/>
            <a:ext cx="8482740" cy="481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919"/>
              </a:lnSpc>
            </a:pPr>
            <a:r>
              <a:rPr lang="en-US" sz="2799" u="none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Conforto e saúde para seus pés</a:t>
            </a:r>
          </a:p>
        </p:txBody>
      </p:sp>
      <p:sp>
        <p:nvSpPr>
          <p:cNvPr id="9" name="Freeform 9"/>
          <p:cNvSpPr/>
          <p:nvPr/>
        </p:nvSpPr>
        <p:spPr>
          <a:xfrm>
            <a:off x="14042654" y="5143500"/>
            <a:ext cx="3216646" cy="4114800"/>
          </a:xfrm>
          <a:custGeom>
            <a:avLst/>
            <a:gdLst/>
            <a:ahLst/>
            <a:cxnLst/>
            <a:rect l="l" t="t" r="r" b="b"/>
            <a:pathLst>
              <a:path w="3216646" h="4114800">
                <a:moveTo>
                  <a:pt x="0" y="0"/>
                </a:moveTo>
                <a:lnTo>
                  <a:pt x="3216646" y="0"/>
                </a:lnTo>
                <a:lnTo>
                  <a:pt x="32166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CaixaDeTexto 10">
            <a:extLst>
              <a:ext uri="{FF2B5EF4-FFF2-40B4-BE49-F238E27FC236}">
                <a16:creationId xmlns:a16="http://schemas.microsoft.com/office/drawing/2014/main" id="{53397A55-515A-FBF2-406D-204578E56F11}"/>
              </a:ext>
            </a:extLst>
          </p:cNvPr>
          <p:cNvSpPr txBox="1"/>
          <p:nvPr/>
        </p:nvSpPr>
        <p:spPr>
          <a:xfrm>
            <a:off x="508718" y="8415340"/>
            <a:ext cx="11836409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400" dirty="0">
                <a:solidFill>
                  <a:schemeClr val="bg1"/>
                </a:solidFill>
                <a:ea typeface="Calibri"/>
                <a:cs typeface="Calibri"/>
              </a:rPr>
              <a:t>Link para apresentação:</a:t>
            </a:r>
            <a:r>
              <a:rPr lang="pt-BR" sz="2400" dirty="0">
                <a:ea typeface="Calibri"/>
                <a:cs typeface="Calibri"/>
              </a:rPr>
              <a:t> </a:t>
            </a:r>
            <a:r>
              <a:rPr lang="pt-BR" sz="2400" dirty="0">
                <a:ea typeface="Calibri"/>
                <a:cs typeface="Calibri"/>
                <a:hlinkClick r:id="rId6"/>
              </a:rPr>
              <a:t>https://share.synthesia.io/5c888c81-6b04-4826-8a34-f3bbf7baf254</a:t>
            </a:r>
            <a:endParaRPr lang="pt-BR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9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505795" y="-1552150"/>
            <a:ext cx="8617561" cy="13556505"/>
            <a:chOff x="0" y="0"/>
            <a:chExt cx="11490081" cy="18075340"/>
          </a:xfrm>
        </p:grpSpPr>
        <p:sp>
          <p:nvSpPr>
            <p:cNvPr id="3" name="Freeform 3"/>
            <p:cNvSpPr/>
            <p:nvPr/>
          </p:nvSpPr>
          <p:spPr>
            <a:xfrm flipH="1">
              <a:off x="4375679" y="0"/>
              <a:ext cx="7114402" cy="8220422"/>
            </a:xfrm>
            <a:custGeom>
              <a:avLst/>
              <a:gdLst/>
              <a:ahLst/>
              <a:cxnLst/>
              <a:rect l="l" t="t" r="r" b="b"/>
              <a:pathLst>
                <a:path w="7114402" h="8220422">
                  <a:moveTo>
                    <a:pt x="7114402" y="0"/>
                  </a:moveTo>
                  <a:lnTo>
                    <a:pt x="0" y="0"/>
                  </a:lnTo>
                  <a:lnTo>
                    <a:pt x="0" y="8220422"/>
                  </a:lnTo>
                  <a:lnTo>
                    <a:pt x="7114402" y="8220422"/>
                  </a:lnTo>
                  <a:lnTo>
                    <a:pt x="7114402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 flipH="1">
              <a:off x="0" y="8909197"/>
              <a:ext cx="7932880" cy="9166143"/>
            </a:xfrm>
            <a:custGeom>
              <a:avLst/>
              <a:gdLst/>
              <a:ahLst/>
              <a:cxnLst/>
              <a:rect l="l" t="t" r="r" b="b"/>
              <a:pathLst>
                <a:path w="7932880" h="9166143">
                  <a:moveTo>
                    <a:pt x="7932880" y="0"/>
                  </a:moveTo>
                  <a:lnTo>
                    <a:pt x="0" y="0"/>
                  </a:lnTo>
                  <a:lnTo>
                    <a:pt x="0" y="9166143"/>
                  </a:lnTo>
                  <a:lnTo>
                    <a:pt x="7932880" y="9166143"/>
                  </a:lnTo>
                  <a:lnTo>
                    <a:pt x="793288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681234" y="4135719"/>
            <a:ext cx="6578066" cy="2180768"/>
            <a:chOff x="0" y="0"/>
            <a:chExt cx="2451729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51729" cy="812800"/>
            </a:xfrm>
            <a:custGeom>
              <a:avLst/>
              <a:gdLst/>
              <a:ahLst/>
              <a:cxnLst/>
              <a:rect l="l" t="t" r="r" b="b"/>
              <a:pathLst>
                <a:path w="2451729" h="812800">
                  <a:moveTo>
                    <a:pt x="0" y="0"/>
                  </a:moveTo>
                  <a:lnTo>
                    <a:pt x="2451729" y="0"/>
                  </a:lnTo>
                  <a:lnTo>
                    <a:pt x="2451729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t="-5779" b="-5779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812559" y="6497462"/>
            <a:ext cx="6628328" cy="2180768"/>
            <a:chOff x="0" y="0"/>
            <a:chExt cx="2470462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470462" cy="812800"/>
            </a:xfrm>
            <a:custGeom>
              <a:avLst/>
              <a:gdLst/>
              <a:ahLst/>
              <a:cxnLst/>
              <a:rect l="l" t="t" r="r" b="b"/>
              <a:pathLst>
                <a:path w="2470462" h="812800">
                  <a:moveTo>
                    <a:pt x="0" y="0"/>
                  </a:moveTo>
                  <a:lnTo>
                    <a:pt x="2470462" y="0"/>
                  </a:lnTo>
                  <a:lnTo>
                    <a:pt x="2470462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t="-800" b="-800"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2953535"/>
            <a:ext cx="7162789" cy="4366179"/>
            <a:chOff x="0" y="0"/>
            <a:chExt cx="9550385" cy="5821572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71450"/>
              <a:ext cx="9550385" cy="1448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7760"/>
                </a:lnSpc>
              </a:pPr>
              <a:r>
                <a:rPr lang="en-US" sz="8000">
                  <a:solidFill>
                    <a:srgbClr val="FFFFFF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Equipe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230876"/>
              <a:ext cx="9550385" cy="590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</a:pPr>
              <a:endParaRPr/>
            </a:p>
          </p:txBody>
        </p:sp>
      </p:grpSp>
      <p:pic>
        <p:nvPicPr>
          <p:cNvPr id="14" name="Imagem 13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200C45E3-7AC8-96DA-4E7A-B78D83BCD4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03091" y="1342254"/>
            <a:ext cx="7134737" cy="24744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93982"/>
            <a:ext cx="7120095" cy="10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Sobre nós</a:t>
            </a:r>
          </a:p>
        </p:txBody>
      </p:sp>
      <p:sp>
        <p:nvSpPr>
          <p:cNvPr id="3" name="Freeform 3"/>
          <p:cNvSpPr/>
          <p:nvPr/>
        </p:nvSpPr>
        <p:spPr>
          <a:xfrm>
            <a:off x="13125728" y="0"/>
            <a:ext cx="10324544" cy="10287000"/>
          </a:xfrm>
          <a:custGeom>
            <a:avLst/>
            <a:gdLst/>
            <a:ahLst/>
            <a:cxnLst/>
            <a:rect l="l" t="t" r="r" b="b"/>
            <a:pathLst>
              <a:path w="10324544" h="10287000">
                <a:moveTo>
                  <a:pt x="0" y="0"/>
                </a:moveTo>
                <a:lnTo>
                  <a:pt x="10324544" y="0"/>
                </a:lnTo>
                <a:lnTo>
                  <a:pt x="1032454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3794885"/>
            <a:ext cx="10977588" cy="1547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OrtoCare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é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uma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inovadora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clínica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especializada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no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tratamento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da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neuropatia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periférica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uma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condição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que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afeta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os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nervos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periféricos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causando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dor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,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formigamento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e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fraqueza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nas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extremidades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.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Nossa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missão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é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proporcionar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alívio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e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melhorar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a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qualidade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vida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dos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nossos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pacientes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por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meio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de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abordagens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terapêuticas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personalizadas</a:t>
            </a:r>
            <a:r>
              <a:rPr lang="en-US" sz="2400" b="1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65888" y="2163342"/>
            <a:ext cx="4554038" cy="5960317"/>
            <a:chOff x="0" y="0"/>
            <a:chExt cx="3525957" cy="46147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25957" cy="4614767"/>
            </a:xfrm>
            <a:custGeom>
              <a:avLst/>
              <a:gdLst/>
              <a:ahLst/>
              <a:cxnLst/>
              <a:rect l="l" t="t" r="r" b="b"/>
              <a:pathLst>
                <a:path w="3525957" h="461476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203311" y="5249070"/>
            <a:ext cx="3879192" cy="2584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2A6DF7"/>
                </a:solidFill>
                <a:latin typeface="Open Sans"/>
                <a:ea typeface="Open Sans"/>
                <a:cs typeface="Open Sans"/>
                <a:sym typeface="Open Sans"/>
              </a:rPr>
              <a:t>Oferecer um atendimento humanizado e especializado, utilizando tecnologias avançadas e abordagens integradas para o tratamento da neuropatia periférica.</a:t>
            </a:r>
          </a:p>
          <a:p>
            <a:pPr marL="0" lvl="0" indent="0" algn="just">
              <a:lnSpc>
                <a:spcPts val="2940"/>
              </a:lnSpc>
              <a:spcBef>
                <a:spcPct val="0"/>
              </a:spcBef>
            </a:pPr>
            <a:endParaRPr lang="en-US" sz="2100">
              <a:solidFill>
                <a:srgbClr val="2A6DF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3327684" y="3221000"/>
            <a:ext cx="1772714" cy="1772714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6DF7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505519" y="3766295"/>
            <a:ext cx="1417043" cy="51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Missão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866981" y="2163342"/>
            <a:ext cx="4554038" cy="5960317"/>
            <a:chOff x="0" y="0"/>
            <a:chExt cx="3525957" cy="46147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25957" cy="4614767"/>
            </a:xfrm>
            <a:custGeom>
              <a:avLst/>
              <a:gdLst/>
              <a:ahLst/>
              <a:cxnLst/>
              <a:rect l="l" t="t" r="r" b="b"/>
              <a:pathLst>
                <a:path w="3525957" h="461476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197931" y="5249070"/>
            <a:ext cx="3879192" cy="221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</a:pPr>
            <a:r>
              <a:rPr lang="en-US" sz="2100">
                <a:solidFill>
                  <a:srgbClr val="2A6DF7"/>
                </a:solidFill>
                <a:latin typeface="Open Sans"/>
                <a:ea typeface="Open Sans"/>
                <a:cs typeface="Open Sans"/>
                <a:sym typeface="Open Sans"/>
              </a:rPr>
              <a:t>Transformar a vida de pessoas afetadas pela neuropatia periférica, tornando-se um modelo de cuidado e suporte na comunidade.</a:t>
            </a:r>
          </a:p>
          <a:p>
            <a:pPr algn="just">
              <a:lnSpc>
                <a:spcPts val="2940"/>
              </a:lnSpc>
            </a:pPr>
            <a:endParaRPr lang="en-US" sz="2100">
              <a:solidFill>
                <a:srgbClr val="2A6DF7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1868075" y="2163342"/>
            <a:ext cx="4554038" cy="5960317"/>
            <a:chOff x="0" y="0"/>
            <a:chExt cx="3525957" cy="461476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525957" cy="4614767"/>
            </a:xfrm>
            <a:custGeom>
              <a:avLst/>
              <a:gdLst/>
              <a:ahLst/>
              <a:cxnLst/>
              <a:rect l="l" t="t" r="r" b="b"/>
              <a:pathLst>
                <a:path w="3525957" h="4614767">
                  <a:moveTo>
                    <a:pt x="3401497" y="4614767"/>
                  </a:moveTo>
                  <a:lnTo>
                    <a:pt x="124460" y="4614767"/>
                  </a:lnTo>
                  <a:cubicBezTo>
                    <a:pt x="55880" y="4614767"/>
                    <a:pt x="0" y="4558887"/>
                    <a:pt x="0" y="4490307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401497" y="0"/>
                  </a:lnTo>
                  <a:cubicBezTo>
                    <a:pt x="3470077" y="0"/>
                    <a:pt x="3525957" y="55880"/>
                    <a:pt x="3525957" y="124460"/>
                  </a:cubicBezTo>
                  <a:lnTo>
                    <a:pt x="3525957" y="4490307"/>
                  </a:lnTo>
                  <a:cubicBezTo>
                    <a:pt x="3525957" y="4558887"/>
                    <a:pt x="3470077" y="4614767"/>
                    <a:pt x="3401497" y="4614767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2205498" y="5249070"/>
            <a:ext cx="3879192" cy="2213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2A6DF7"/>
                </a:solidFill>
                <a:latin typeface="Open Sans"/>
                <a:ea typeface="Open Sans"/>
                <a:cs typeface="Open Sans"/>
                <a:sym typeface="Open Sans"/>
              </a:rPr>
              <a:t>Mantemos uma comunicação aberta e honesta com nossos pacientes, garantindo que estejam sempre informados sobre seus tratamentos e progresso.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8251170" y="3185601"/>
            <a:ext cx="1772714" cy="1772714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6DF7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3258736" y="3221000"/>
            <a:ext cx="1772714" cy="1772714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A6DF7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8429006" y="3801694"/>
            <a:ext cx="1417043" cy="51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Visão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436572" y="3766295"/>
            <a:ext cx="1417043" cy="516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6"/>
              </a:lnSpc>
            </a:pPr>
            <a:r>
              <a:rPr lang="en-US" sz="2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Valores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123121" y="1249662"/>
            <a:ext cx="6140941" cy="196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670"/>
              </a:lnSpc>
            </a:pPr>
            <a:r>
              <a:rPr lang="en-US" sz="6973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Neuropatias periféricas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123121" y="4563927"/>
            <a:ext cx="6140941" cy="121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07"/>
              </a:lnSpc>
              <a:spcBef>
                <a:spcPct val="0"/>
              </a:spcBef>
            </a:pP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DEFINIÇÃO:</a:t>
            </a:r>
          </a:p>
          <a:p>
            <a:pPr marL="0" lvl="0" indent="0" algn="just">
              <a:lnSpc>
                <a:spcPts val="2407"/>
              </a:lnSpc>
              <a:spcBef>
                <a:spcPct val="0"/>
              </a:spcBef>
            </a:pP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neuropatia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periférica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(NP) é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uma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condição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caracterizada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por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alterações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dos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nervos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periféricos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Podendo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ser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ocasionadas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por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lesões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parciais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completas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temporárias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ou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permanentes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23121" y="6531910"/>
            <a:ext cx="6140941" cy="90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407"/>
              </a:lnSpc>
              <a:spcBef>
                <a:spcPct val="0"/>
              </a:spcBef>
            </a:pP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CAUSAS:</a:t>
            </a:r>
          </a:p>
          <a:p>
            <a:pPr marL="0" lvl="0" indent="0" algn="just">
              <a:lnSpc>
                <a:spcPts val="2407"/>
              </a:lnSpc>
              <a:spcBef>
                <a:spcPct val="0"/>
              </a:spcBef>
            </a:pP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Na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região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do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pé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e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tornozelo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existem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diferentes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formas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do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problema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se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apresentar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exemplos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23121" y="8195042"/>
            <a:ext cx="6140941" cy="908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07"/>
              </a:lnSpc>
              <a:spcBef>
                <a:spcPct val="0"/>
              </a:spcBef>
            </a:pP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Neuropatia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periférica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traumática</a:t>
            </a:r>
            <a:endParaRPr lang="en-US" sz="1719" dirty="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marL="0" lvl="0" indent="0" algn="just">
              <a:lnSpc>
                <a:spcPts val="2407"/>
              </a:lnSpc>
              <a:spcBef>
                <a:spcPct val="0"/>
              </a:spcBef>
            </a:pP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Neuropatia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compressiva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por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tumorações</a:t>
            </a:r>
            <a:endParaRPr lang="en-US" sz="1719" dirty="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marL="0" lvl="0" indent="0" algn="just">
              <a:lnSpc>
                <a:spcPts val="2407"/>
              </a:lnSpc>
              <a:spcBef>
                <a:spcPct val="0"/>
              </a:spcBef>
            </a:pP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Neuropatia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causada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por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procedimento</a:t>
            </a:r>
            <a:r>
              <a:rPr lang="en-US" sz="1719" dirty="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1719" dirty="0" err="1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cirúrgicos</a:t>
            </a:r>
            <a:endParaRPr lang="en-US" sz="1719" dirty="0">
              <a:solidFill>
                <a:srgbClr val="FFFFFF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6" name="AutoShape 6"/>
          <p:cNvSpPr/>
          <p:nvPr/>
        </p:nvSpPr>
        <p:spPr>
          <a:xfrm flipH="1">
            <a:off x="10123121" y="3786251"/>
            <a:ext cx="6140941" cy="0"/>
          </a:xfrm>
          <a:prstGeom prst="line">
            <a:avLst/>
          </a:prstGeom>
          <a:ln w="2857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514350" y="2592635"/>
            <a:ext cx="3986788" cy="5089948"/>
          </a:xfrm>
          <a:custGeom>
            <a:avLst/>
            <a:gdLst/>
            <a:ahLst/>
            <a:cxnLst/>
            <a:rect l="l" t="t" r="r" b="b"/>
            <a:pathLst>
              <a:path w="3986788" h="5089948">
                <a:moveTo>
                  <a:pt x="0" y="0"/>
                </a:moveTo>
                <a:lnTo>
                  <a:pt x="3986788" y="0"/>
                </a:lnTo>
                <a:lnTo>
                  <a:pt x="3986788" y="5089948"/>
                </a:lnTo>
                <a:lnTo>
                  <a:pt x="0" y="5089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Freeform 8"/>
          <p:cNvSpPr/>
          <p:nvPr/>
        </p:nvSpPr>
        <p:spPr>
          <a:xfrm>
            <a:off x="4058776" y="2604417"/>
            <a:ext cx="3986788" cy="5089948"/>
          </a:xfrm>
          <a:custGeom>
            <a:avLst/>
            <a:gdLst/>
            <a:ahLst/>
            <a:cxnLst/>
            <a:rect l="l" t="t" r="r" b="b"/>
            <a:pathLst>
              <a:path w="3986788" h="5089948">
                <a:moveTo>
                  <a:pt x="0" y="0"/>
                </a:moveTo>
                <a:lnTo>
                  <a:pt x="3986788" y="0"/>
                </a:lnTo>
                <a:lnTo>
                  <a:pt x="3986788" y="5089948"/>
                </a:lnTo>
                <a:lnTo>
                  <a:pt x="0" y="5089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6704489" y="1066800"/>
            <a:ext cx="554811" cy="293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2175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603374" y="3919478"/>
            <a:ext cx="5092920" cy="4410945"/>
            <a:chOff x="0" y="0"/>
            <a:chExt cx="6202680" cy="53721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202680" cy="5372100"/>
            </a:xfrm>
            <a:custGeom>
              <a:avLst/>
              <a:gdLst/>
              <a:ahLst/>
              <a:cxnLst/>
              <a:rect l="l" t="t" r="r" b="b"/>
              <a:pathLst>
                <a:path w="6202680" h="5372100">
                  <a:moveTo>
                    <a:pt x="4652010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652010" y="5372100"/>
                  </a:lnTo>
                  <a:lnTo>
                    <a:pt x="6202680" y="2686050"/>
                  </a:lnTo>
                  <a:lnTo>
                    <a:pt x="4652010" y="0"/>
                  </a:lnTo>
                  <a:close/>
                </a:path>
              </a:pathLst>
            </a:custGeom>
            <a:solidFill>
              <a:srgbClr val="F1AE03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4479718" y="4709142"/>
            <a:ext cx="2779582" cy="277958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E5703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>
            <a:off x="11745294" y="4215623"/>
            <a:ext cx="5236600" cy="4114800"/>
          </a:xfrm>
          <a:custGeom>
            <a:avLst/>
            <a:gdLst/>
            <a:ahLst/>
            <a:cxnLst/>
            <a:rect l="l" t="t" r="r" b="b"/>
            <a:pathLst>
              <a:path w="5236600" h="4114800">
                <a:moveTo>
                  <a:pt x="0" y="0"/>
                </a:moveTo>
                <a:lnTo>
                  <a:pt x="5236600" y="0"/>
                </a:lnTo>
                <a:lnTo>
                  <a:pt x="52366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659426" y="1188190"/>
            <a:ext cx="7484574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Dados Relevantes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702337" y="2548034"/>
            <a:ext cx="9398752" cy="5303399"/>
            <a:chOff x="0" y="0"/>
            <a:chExt cx="12531670" cy="7071199"/>
          </a:xfrm>
        </p:grpSpPr>
        <p:sp>
          <p:nvSpPr>
            <p:cNvPr id="9" name="TextBox 9"/>
            <p:cNvSpPr txBox="1"/>
            <p:nvPr/>
          </p:nvSpPr>
          <p:spPr>
            <a:xfrm>
              <a:off x="0" y="-47625"/>
              <a:ext cx="12531670" cy="8472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77"/>
                </a:lnSpc>
              </a:pPr>
              <a:endParaRPr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2137930"/>
              <a:ext cx="12531670" cy="49332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32575" lvl="1" indent="-266287" algn="just">
                <a:lnSpc>
                  <a:spcPts val="3231"/>
                </a:lnSpc>
                <a:buFont typeface="Arial"/>
                <a:buChar char="•"/>
              </a:pP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Cerca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de 2,4% da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população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mundial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sofre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com NP,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dentre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elas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8%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estão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acima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dos 55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anos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.</a:t>
              </a:r>
            </a:p>
            <a:p>
              <a:pPr algn="just">
                <a:lnSpc>
                  <a:spcPts val="3231"/>
                </a:lnSpc>
              </a:pPr>
              <a:endParaRPr lang="en-US" sz="2466" dirty="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  <a:p>
              <a:pPr marL="532575" lvl="1" indent="-266287" algn="just">
                <a:lnSpc>
                  <a:spcPts val="3231"/>
                </a:lnSpc>
                <a:buFont typeface="Arial"/>
                <a:buChar char="•"/>
              </a:pP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Sintomas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decorrentes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de NP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são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: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Dormência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,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dor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,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perca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de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sensibilidade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e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dificuldade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de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locomoção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.</a:t>
              </a:r>
            </a:p>
            <a:p>
              <a:pPr algn="just">
                <a:lnSpc>
                  <a:spcPts val="3231"/>
                </a:lnSpc>
              </a:pPr>
              <a:endParaRPr lang="en-US" sz="2466" dirty="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  <a:p>
              <a:pPr marL="532575" lvl="1" indent="-266287" algn="just">
                <a:lnSpc>
                  <a:spcPts val="3231"/>
                </a:lnSpc>
                <a:buFont typeface="Arial"/>
                <a:buChar char="•"/>
              </a:pP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Impactos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na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qualidade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de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vida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: 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Redução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da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mobilidade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,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equilíbrio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prejudicado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,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dificuldade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com </a:t>
              </a:r>
              <a:r>
                <a:rPr lang="en-US" sz="2466" dirty="0" err="1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tarefas</a:t>
              </a:r>
              <a:r>
                <a:rPr lang="en-US" sz="2466" dirty="0">
                  <a:solidFill>
                    <a:srgbClr val="000000"/>
                  </a:solidFill>
                  <a:latin typeface="HK Grotesk Light"/>
                  <a:ea typeface="HK Grotesk Light"/>
                  <a:cs typeface="HK Grotesk Light"/>
                  <a:sym typeface="HK Grotesk Light"/>
                </a:rPr>
                <a:t> simples.</a:t>
              </a:r>
            </a:p>
            <a:p>
              <a:pPr algn="l">
                <a:lnSpc>
                  <a:spcPts val="3493"/>
                </a:lnSpc>
              </a:pPr>
              <a:endParaRPr lang="en-US" sz="2466" dirty="0">
                <a:solidFill>
                  <a:srgbClr val="000000"/>
                </a:solidFill>
                <a:latin typeface="HK Grotesk Light"/>
                <a:ea typeface="HK Grotesk Light"/>
                <a:cs typeface="HK Grotesk Light"/>
                <a:sym typeface="HK Grotesk Light"/>
              </a:endParaRP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704489" y="1076325"/>
            <a:ext cx="554811" cy="28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 b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 descr="Illustration of Footprints"/>
          <p:cNvSpPr/>
          <p:nvPr/>
        </p:nvSpPr>
        <p:spPr>
          <a:xfrm>
            <a:off x="13921388" y="6229350"/>
            <a:ext cx="4214059" cy="4114800"/>
          </a:xfrm>
          <a:custGeom>
            <a:avLst/>
            <a:gdLst/>
            <a:ahLst/>
            <a:cxnLst/>
            <a:rect l="l" t="t" r="r" b="b"/>
            <a:pathLst>
              <a:path w="4214059" h="4114800">
                <a:moveTo>
                  <a:pt x="0" y="0"/>
                </a:moveTo>
                <a:lnTo>
                  <a:pt x="4214059" y="0"/>
                </a:lnTo>
                <a:lnTo>
                  <a:pt x="421405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2210699" y="2192697"/>
            <a:ext cx="8022194" cy="1181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5"/>
              </a:lnSpc>
            </a:pPr>
            <a:r>
              <a:rPr lang="en-US" sz="8500" b="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Tratamentos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10699" y="4719291"/>
            <a:ext cx="13866603" cy="1298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9"/>
              </a:lnSpc>
            </a:pP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Primeiramente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o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paciente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deverá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procurar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um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médico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especialista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em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NP,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ele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irá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indicar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o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melhor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tratamento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a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depender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da causa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subjacente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. O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paciente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pode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ser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direcionado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para um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tratamento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a base de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medicamentos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terapias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complementares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,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mudança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no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estilo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de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vida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ou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9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órteses</a:t>
            </a:r>
            <a:r>
              <a:rPr lang="en-US" sz="249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.</a:t>
            </a:r>
          </a:p>
        </p:txBody>
      </p:sp>
      <p:sp>
        <p:nvSpPr>
          <p:cNvPr id="5" name="AutoShape 5"/>
          <p:cNvSpPr/>
          <p:nvPr/>
        </p:nvSpPr>
        <p:spPr>
          <a:xfrm>
            <a:off x="2210699" y="4069111"/>
            <a:ext cx="13844095" cy="0"/>
          </a:xfrm>
          <a:prstGeom prst="line">
            <a:avLst/>
          </a:prstGeom>
          <a:ln w="38100" cap="flat">
            <a:solidFill>
              <a:srgbClr val="373F4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6704489" y="1066800"/>
            <a:ext cx="554811" cy="293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75"/>
              </a:lnSpc>
            </a:pPr>
            <a:r>
              <a:rPr lang="en-US" sz="2175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03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0" y="3903758"/>
            <a:ext cx="8667094" cy="5778062"/>
          </a:xfrm>
          <a:custGeom>
            <a:avLst/>
            <a:gdLst/>
            <a:ahLst/>
            <a:cxnLst/>
            <a:rect l="l" t="t" r="r" b="b"/>
            <a:pathLst>
              <a:path w="8667094" h="5778062">
                <a:moveTo>
                  <a:pt x="0" y="0"/>
                </a:moveTo>
                <a:lnTo>
                  <a:pt x="8667094" y="0"/>
                </a:lnTo>
                <a:lnTo>
                  <a:pt x="8667094" y="5778063"/>
                </a:lnTo>
                <a:lnTo>
                  <a:pt x="0" y="5778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028700" y="2196019"/>
            <a:ext cx="14999717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 b="1">
                <a:solidFill>
                  <a:srgbClr val="000000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Benefícios do uso de órtese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951383"/>
            <a:ext cx="8325534" cy="4823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3272" lvl="1" indent="-266636" algn="l">
              <a:lnSpc>
                <a:spcPts val="2469"/>
              </a:lnSpc>
              <a:buFont typeface="Arial"/>
              <a:buChar char="•"/>
            </a:pPr>
            <a:r>
              <a:rPr lang="en-US" sz="2469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Melhora</a:t>
            </a:r>
            <a:r>
              <a:rPr lang="en-US" sz="2469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da </a:t>
            </a:r>
            <a:r>
              <a:rPr lang="en-US" sz="2469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postura</a:t>
            </a:r>
            <a:r>
              <a:rPr lang="en-US" sz="2469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e </a:t>
            </a:r>
            <a:r>
              <a:rPr lang="en-US" sz="2469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sustentação</a:t>
            </a:r>
            <a:r>
              <a:rPr lang="en-US" sz="2469" dirty="0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 da </a:t>
            </a:r>
            <a:r>
              <a:rPr lang="en-US" sz="2469" dirty="0" err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coluna</a:t>
            </a:r>
            <a:endParaRPr lang="en-US" sz="2469" dirty="0">
              <a:solidFill>
                <a:srgbClr val="000000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algn="l">
              <a:lnSpc>
                <a:spcPts val="2469"/>
              </a:lnSpc>
            </a:pPr>
            <a:endParaRPr lang="en-US" sz="2469" b="1" dirty="0">
              <a:solidFill>
                <a:srgbClr val="000000"/>
              </a:solidFill>
              <a:latin typeface="HK Grotesk Medium"/>
              <a:ea typeface="HK Grotesk Medium"/>
              <a:cs typeface="HK Grotesk Medium"/>
              <a:sym typeface="HK Grotesk Medium"/>
            </a:endParaRPr>
          </a:p>
          <a:p>
            <a:pPr marL="533272" lvl="1" indent="-266636" algn="l">
              <a:lnSpc>
                <a:spcPts val="2469"/>
              </a:lnSpc>
              <a:buFont typeface="Arial"/>
              <a:buChar char="•"/>
            </a:pP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Auxílio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e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correção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em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problemas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relativos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a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pisadas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e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articulações</a:t>
            </a: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2469"/>
              </a:lnSpc>
            </a:pP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marL="533272" lvl="1" indent="-266636" algn="l">
              <a:lnSpc>
                <a:spcPts val="2469"/>
              </a:lnSpc>
              <a:buFont typeface="Arial"/>
              <a:buChar char="•"/>
            </a:pP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Manutenção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da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saúde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das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articulações</a:t>
            </a: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2469"/>
              </a:lnSpc>
            </a:pP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marL="533272" lvl="1" indent="-266636" algn="l">
              <a:lnSpc>
                <a:spcPts val="2469"/>
              </a:lnSpc>
              <a:buFont typeface="Arial"/>
              <a:buChar char="•"/>
            </a:pP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Prevenção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de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lesões</a:t>
            </a: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2469"/>
              </a:lnSpc>
            </a:pP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marL="533272" lvl="1" indent="-266636" algn="l">
              <a:lnSpc>
                <a:spcPts val="2469"/>
              </a:lnSpc>
              <a:buFont typeface="Arial"/>
              <a:buChar char="•"/>
            </a:pP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Melhora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da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distribuição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de peso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nos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pés</a:t>
            </a: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2469"/>
              </a:lnSpc>
            </a:pP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marL="533272" lvl="1" indent="-266636" algn="l">
              <a:lnSpc>
                <a:spcPts val="2469"/>
              </a:lnSpc>
              <a:buFont typeface="Arial"/>
              <a:buChar char="•"/>
            </a:pP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Garantia</a:t>
            </a:r>
            <a:r>
              <a:rPr lang="en-US" sz="2469" dirty="0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 de </a:t>
            </a:r>
            <a:r>
              <a:rPr lang="en-US" sz="2469" dirty="0" err="1">
                <a:solidFill>
                  <a:srgbClr val="000000"/>
                </a:solidFill>
                <a:latin typeface="HK Grotesk"/>
                <a:ea typeface="HK Grotesk"/>
                <a:cs typeface="HK Grotesk"/>
                <a:sym typeface="HK Grotesk"/>
              </a:rPr>
              <a:t>conforto</a:t>
            </a: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2469"/>
              </a:lnSpc>
            </a:pP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2469"/>
              </a:lnSpc>
            </a:pP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  <a:p>
            <a:pPr algn="l">
              <a:lnSpc>
                <a:spcPts val="2469"/>
              </a:lnSpc>
            </a:pPr>
            <a:endParaRPr lang="en-US" sz="2469" dirty="0">
              <a:solidFill>
                <a:srgbClr val="000000"/>
              </a:solidFill>
              <a:latin typeface="HK Grotesk"/>
              <a:ea typeface="HK Grotesk"/>
              <a:cs typeface="HK Grotesk"/>
              <a:sym typeface="HK Grotesk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704489" y="1076325"/>
            <a:ext cx="554811" cy="28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 b="1">
                <a:solidFill>
                  <a:srgbClr val="000000"/>
                </a:solidFill>
                <a:latin typeface="HK Grotesk Medium"/>
                <a:ea typeface="HK Grotesk Medium"/>
                <a:cs typeface="HK Grotesk Medium"/>
                <a:sym typeface="HK Grotesk Medium"/>
              </a:rPr>
              <a:t>04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6D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409963" y="1754450"/>
            <a:ext cx="3129884" cy="312988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44C6F8"/>
            </a:solidFill>
          </p:spPr>
          <p:txBody>
            <a:bodyPr/>
            <a:lstStyle/>
            <a:p>
              <a:endParaRPr lang="pt-BR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2461304" y="2521943"/>
            <a:ext cx="3027202" cy="2621557"/>
            <a:chOff x="0" y="0"/>
            <a:chExt cx="6350000" cy="54991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5499100"/>
            </a:xfrm>
            <a:custGeom>
              <a:avLst/>
              <a:gdLst/>
              <a:ahLst/>
              <a:cxnLst/>
              <a:rect l="l" t="t" r="r" b="b"/>
              <a:pathLst>
                <a:path w="6350000" h="5499100">
                  <a:moveTo>
                    <a:pt x="0" y="5499100"/>
                  </a:moveTo>
                  <a:lnTo>
                    <a:pt x="3175000" y="0"/>
                  </a:lnTo>
                  <a:lnTo>
                    <a:pt x="6350000" y="5499100"/>
                  </a:lnTo>
                  <a:lnTo>
                    <a:pt x="0" y="5499100"/>
                  </a:lnTo>
                  <a:close/>
                </a:path>
              </a:pathLst>
            </a:custGeom>
            <a:solidFill>
              <a:srgbClr val="F5F5EF"/>
            </a:solid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>
            <a:off x="12238485" y="4499164"/>
            <a:ext cx="3472840" cy="385170"/>
          </a:xfrm>
          <a:custGeom>
            <a:avLst/>
            <a:gdLst/>
            <a:ahLst/>
            <a:cxnLst/>
            <a:rect l="l" t="t" r="r" b="b"/>
            <a:pathLst>
              <a:path w="3472840" h="385170">
                <a:moveTo>
                  <a:pt x="0" y="0"/>
                </a:moveTo>
                <a:lnTo>
                  <a:pt x="3472840" y="0"/>
                </a:lnTo>
                <a:lnTo>
                  <a:pt x="3472840" y="385170"/>
                </a:lnTo>
                <a:lnTo>
                  <a:pt x="0" y="385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2193504" y="2291743"/>
            <a:ext cx="9340922" cy="3084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99"/>
              </a:lnSpc>
            </a:pPr>
            <a:r>
              <a:rPr lang="en-US" sz="8800" b="1" dirty="0">
                <a:solidFill>
                  <a:srgbClr val="F5F5EF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OBRIGADO PELA ATENÇÃO!</a:t>
            </a:r>
            <a:endParaRPr lang="en-US" sz="8800" b="1">
              <a:solidFill>
                <a:srgbClr val="F5F5EF"/>
              </a:solidFill>
              <a:latin typeface="HK Grotesk Bold"/>
              <a:ea typeface="HK Grotesk Bold"/>
              <a:cs typeface="HK Grotesk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2811425" y="2219764"/>
            <a:ext cx="2326961" cy="2923736"/>
          </a:xfrm>
          <a:custGeom>
            <a:avLst/>
            <a:gdLst/>
            <a:ahLst/>
            <a:cxnLst/>
            <a:rect l="l" t="t" r="r" b="b"/>
            <a:pathLst>
              <a:path w="2326961" h="2923736">
                <a:moveTo>
                  <a:pt x="0" y="0"/>
                </a:moveTo>
                <a:lnTo>
                  <a:pt x="2326960" y="0"/>
                </a:lnTo>
                <a:lnTo>
                  <a:pt x="2326960" y="2923736"/>
                </a:lnTo>
                <a:lnTo>
                  <a:pt x="0" y="29237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6704489" y="1076325"/>
            <a:ext cx="554811" cy="284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99"/>
              </a:lnSpc>
            </a:pPr>
            <a:r>
              <a:rPr lang="en-US" sz="2399">
                <a:solidFill>
                  <a:srgbClr val="F5F5EF"/>
                </a:solidFill>
                <a:latin typeface="HK Grotesk"/>
                <a:ea typeface="HK Grotesk"/>
                <a:cs typeface="HK Grotesk"/>
                <a:sym typeface="HK Grotesk"/>
              </a:rPr>
              <a:t>05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2ef9e6b-aa0b-412b-9662-4f9e627ff284" xsi:nil="true"/>
    <lcf76f155ced4ddcb4097134ff3c332f xmlns="6851a143-f796-44e2-b87d-26f37cf734a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8719A704DA7AD4385A5AE32F00FD3F0" ma:contentTypeVersion="12" ma:contentTypeDescription="Crie um novo documento." ma:contentTypeScope="" ma:versionID="20d8e5137e2673c315d7e15e3be675b2">
  <xsd:schema xmlns:xsd="http://www.w3.org/2001/XMLSchema" xmlns:xs="http://www.w3.org/2001/XMLSchema" xmlns:p="http://schemas.microsoft.com/office/2006/metadata/properties" xmlns:ns2="6851a143-f796-44e2-b87d-26f37cf734ab" xmlns:ns3="b2ef9e6b-aa0b-412b-9662-4f9e627ff284" targetNamespace="http://schemas.microsoft.com/office/2006/metadata/properties" ma:root="true" ma:fieldsID="f1c0b17e7fb5f12d4c156317322ae7b0" ns2:_="" ns3:_="">
    <xsd:import namespace="6851a143-f796-44e2-b87d-26f37cf734ab"/>
    <xsd:import namespace="b2ef9e6b-aa0b-412b-9662-4f9e627ff28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51a143-f796-44e2-b87d-26f37cf734ab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ef9e6b-aa0b-412b-9662-4f9e627ff28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289087fe-fb04-4423-b1d2-133465eac6b5}" ma:internalName="TaxCatchAll" ma:showField="CatchAllData" ma:web="b2ef9e6b-aa0b-412b-9662-4f9e627ff28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C67E1A-7EA4-4B46-932C-E0C7573BADFE}">
  <ds:schemaRefs>
    <ds:schemaRef ds:uri="http://schemas.microsoft.com/office/2006/metadata/properties"/>
    <ds:schemaRef ds:uri="http://schemas.microsoft.com/office/infopath/2007/PartnerControls"/>
    <ds:schemaRef ds:uri="b2ef9e6b-aa0b-412b-9662-4f9e627ff284"/>
    <ds:schemaRef ds:uri="6851a143-f796-44e2-b87d-26f37cf734ab"/>
  </ds:schemaRefs>
</ds:datastoreItem>
</file>

<file path=customXml/itemProps2.xml><?xml version="1.0" encoding="utf-8"?>
<ds:datastoreItem xmlns:ds="http://schemas.openxmlformats.org/officeDocument/2006/customXml" ds:itemID="{9E2D6BDD-40AE-41BD-8BC1-F6D78CAF37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870029-7410-4E99-9D09-B10E41B562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851a143-f796-44e2-b87d-26f37cf734ab"/>
    <ds:schemaRef ds:uri="b2ef9e6b-aa0b-412b-9662-4f9e627ff2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344</Words>
  <Application>Microsoft Office PowerPoint</Application>
  <PresentationFormat>Personalizar</PresentationFormat>
  <Paragraphs>46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Dicas Essenciais</dc:title>
  <cp:lastModifiedBy>DE FARIAS, RAFAEL</cp:lastModifiedBy>
  <cp:revision>50</cp:revision>
  <dcterms:created xsi:type="dcterms:W3CDTF">2006-08-16T00:00:00Z</dcterms:created>
  <dcterms:modified xsi:type="dcterms:W3CDTF">2025-04-21T18:00:54Z</dcterms:modified>
  <dc:identifier>DAGhdlEr4fQ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0x01010048719A704DA7AD4385A5AE32F00FD3F0</vt:lpwstr>
  </property>
  <property fmtid="{D5CDD505-2E9C-101B-9397-08002B2CF9AE}" pid="3" name="MediaServiceImageTags">
    <vt:lpwstr/>
  </property>
</Properties>
</file>