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</p:sldIdLst>
  <p:sldSz cx="18288000" cy="10287000"/>
  <p:notesSz cx="6858000" cy="9144000"/>
  <p:embeddedFontLst>
    <p:embeddedFont>
      <p:font typeface="HK Grotesk" panose="020B0604020202020204" charset="0"/>
      <p:regular r:id="rId14"/>
    </p:embeddedFont>
    <p:embeddedFont>
      <p:font typeface="HK Grotesk Bold" panose="020B0604020202020204" charset="0"/>
      <p:regular r:id="rId15"/>
    </p:embeddedFont>
    <p:embeddedFont>
      <p:font typeface="Open Sans Bold" panose="020B060402020202020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8CB01-7C5D-A373-BE65-5E599C162356}" v="1" dt="2025-04-21T17:49:14.375"/>
    <p1510:client id="{92ED5D7D-8071-422F-BE91-A9C68125627C}" v="6" dt="2025-04-21T17:57:56.553"/>
    <p1510:client id="{E8E22B5F-479E-5A69-444D-FC3F775489C4}" v="6" dt="2025-04-21T17:55:4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GALVAO DA SILVEIRA MUSSI" userId="S::remussi@fatec.sp.gov.br::99f8dfde-2a42-4143-b230-ce5cac37ebcd" providerId="AD" clId="Web-{2CE1395D-B5A5-F809-5E76-AB2F3AC9D979}"/>
    <pc:docChg chg="modSld">
      <pc:chgData name="RENATO GALVAO DA SILVEIRA MUSSI" userId="S::remussi@fatec.sp.gov.br::99f8dfde-2a42-4143-b230-ce5cac37ebcd" providerId="AD" clId="Web-{2CE1395D-B5A5-F809-5E76-AB2F3AC9D979}" dt="2025-04-15T23:43:23.766" v="1"/>
      <pc:docMkLst>
        <pc:docMk/>
      </pc:docMkLst>
      <pc:sldChg chg="modSp modMedia">
        <pc:chgData name="RENATO GALVAO DA SILVEIRA MUSSI" userId="S::remussi@fatec.sp.gov.br::99f8dfde-2a42-4143-b230-ce5cac37ebcd" providerId="AD" clId="Web-{2CE1395D-B5A5-F809-5E76-AB2F3AC9D979}" dt="2025-04-15T23:43:23.766" v="1"/>
        <pc:sldMkLst>
          <pc:docMk/>
          <pc:sldMk cId="0" sldId="256"/>
        </pc:sldMkLst>
        <pc:picChg chg="mod">
          <ac:chgData name="RENATO GALVAO DA SILVEIRA MUSSI" userId="S::remussi@fatec.sp.gov.br::99f8dfde-2a42-4143-b230-ce5cac37ebcd" providerId="AD" clId="Web-{2CE1395D-B5A5-F809-5E76-AB2F3AC9D979}" dt="2025-04-15T23:43:23.766" v="1"/>
          <ac:picMkLst>
            <pc:docMk/>
            <pc:sldMk cId="0" sldId="256"/>
            <ac:picMk id="10" creationId="{9936A540-0B30-B391-00CF-C5F7D9769EF4}"/>
          </ac:picMkLst>
        </pc:picChg>
      </pc:sldChg>
    </pc:docChg>
  </pc:docChgLst>
  <pc:docChgLst>
    <pc:chgData name="OSMA DAVINO NETO" userId="S::osma.davino@fatec.sp.gov.br::41045a9d-014e-4a15-92e3-62d9d3fe6621" providerId="AD" clId="Web-{92ED5D7D-8071-422F-BE91-A9C68125627C}"/>
    <pc:docChg chg="modSld">
      <pc:chgData name="OSMA DAVINO NETO" userId="S::osma.davino@fatec.sp.gov.br::41045a9d-014e-4a15-92e3-62d9d3fe6621" providerId="AD" clId="Web-{92ED5D7D-8071-422F-BE91-A9C68125627C}" dt="2025-04-21T17:57:56.553" v="5" actId="14100"/>
      <pc:docMkLst>
        <pc:docMk/>
      </pc:docMkLst>
      <pc:sldChg chg="modSp">
        <pc:chgData name="OSMA DAVINO NETO" userId="S::osma.davino@fatec.sp.gov.br::41045a9d-014e-4a15-92e3-62d9d3fe6621" providerId="AD" clId="Web-{92ED5D7D-8071-422F-BE91-A9C68125627C}" dt="2025-04-21T17:57:56.553" v="5" actId="14100"/>
        <pc:sldMkLst>
          <pc:docMk/>
          <pc:sldMk cId="0" sldId="257"/>
        </pc:sldMkLst>
        <pc:picChg chg="mod">
          <ac:chgData name="OSMA DAVINO NETO" userId="S::osma.davino@fatec.sp.gov.br::41045a9d-014e-4a15-92e3-62d9d3fe6621" providerId="AD" clId="Web-{92ED5D7D-8071-422F-BE91-A9C68125627C}" dt="2025-04-21T17:57:56.553" v="5" actId="14100"/>
          <ac:picMkLst>
            <pc:docMk/>
            <pc:sldMk cId="0" sldId="257"/>
            <ac:picMk id="14" creationId="{DE61ED12-5B6B-5746-B834-40AAA953E68E}"/>
          </ac:picMkLst>
        </pc:picChg>
      </pc:sldChg>
    </pc:docChg>
  </pc:docChgLst>
  <pc:docChgLst>
    <pc:chgData name="RENATO GALVAO DA SILVEIRA MUSSI" userId="S::remussi@fatec.sp.gov.br::99f8dfde-2a42-4143-b230-ce5cac37ebcd" providerId="AD" clId="Web-{16071B4A-7138-5B73-203F-180B8CF947D9}"/>
    <pc:docChg chg="modSld">
      <pc:chgData name="RENATO GALVAO DA SILVEIRA MUSSI" userId="S::remussi@fatec.sp.gov.br::99f8dfde-2a42-4143-b230-ce5cac37ebcd" providerId="AD" clId="Web-{16071B4A-7138-5B73-203F-180B8CF947D9}" dt="2025-04-15T23:45:58.308" v="0"/>
      <pc:docMkLst>
        <pc:docMk/>
      </pc:docMkLst>
      <pc:sldChg chg="modSp modMedia">
        <pc:chgData name="RENATO GALVAO DA SILVEIRA MUSSI" userId="S::remussi@fatec.sp.gov.br::99f8dfde-2a42-4143-b230-ce5cac37ebcd" providerId="AD" clId="Web-{16071B4A-7138-5B73-203F-180B8CF947D9}" dt="2025-04-15T23:45:58.308" v="0"/>
        <pc:sldMkLst>
          <pc:docMk/>
          <pc:sldMk cId="0" sldId="256"/>
        </pc:sldMkLst>
        <pc:picChg chg="mod">
          <ac:chgData name="RENATO GALVAO DA SILVEIRA MUSSI" userId="S::remussi@fatec.sp.gov.br::99f8dfde-2a42-4143-b230-ce5cac37ebcd" providerId="AD" clId="Web-{16071B4A-7138-5B73-203F-180B8CF947D9}" dt="2025-04-15T23:45:58.308" v="0"/>
          <ac:picMkLst>
            <pc:docMk/>
            <pc:sldMk cId="0" sldId="256"/>
            <ac:picMk id="10" creationId="{9936A540-0B30-B391-00CF-C5F7D9769EF4}"/>
          </ac:picMkLst>
        </pc:picChg>
      </pc:sldChg>
    </pc:docChg>
  </pc:docChgLst>
  <pc:docChgLst>
    <pc:chgData name="OSMA DAVINO NETO" userId="S::osma.davino@fatec.sp.gov.br::41045a9d-014e-4a15-92e3-62d9d3fe6621" providerId="AD" clId="Web-{E8E22B5F-479E-5A69-444D-FC3F775489C4}"/>
    <pc:docChg chg="modSld">
      <pc:chgData name="OSMA DAVINO NETO" userId="S::osma.davino@fatec.sp.gov.br::41045a9d-014e-4a15-92e3-62d9d3fe6621" providerId="AD" clId="Web-{E8E22B5F-479E-5A69-444D-FC3F775489C4}" dt="2025-04-21T17:55:40.787" v="4" actId="1076"/>
      <pc:docMkLst>
        <pc:docMk/>
      </pc:docMkLst>
      <pc:sldChg chg="addSp delSp modSp">
        <pc:chgData name="OSMA DAVINO NETO" userId="S::osma.davino@fatec.sp.gov.br::41045a9d-014e-4a15-92e3-62d9d3fe6621" providerId="AD" clId="Web-{E8E22B5F-479E-5A69-444D-FC3F775489C4}" dt="2025-04-21T17:55:40.787" v="4" actId="1076"/>
        <pc:sldMkLst>
          <pc:docMk/>
          <pc:sldMk cId="0" sldId="257"/>
        </pc:sldMkLst>
        <pc:spChg chg="del topLvl">
          <ac:chgData name="OSMA DAVINO NETO" userId="S::osma.davino@fatec.sp.gov.br::41045a9d-014e-4a15-92e3-62d9d3fe6621" providerId="AD" clId="Web-{E8E22B5F-479E-5A69-444D-FC3F775489C4}" dt="2025-04-21T17:55:17.566" v="0"/>
          <ac:spMkLst>
            <pc:docMk/>
            <pc:sldMk cId="0" sldId="257"/>
            <ac:spMk id="6" creationId="{00000000-0000-0000-0000-000000000000}"/>
          </ac:spMkLst>
        </pc:spChg>
        <pc:grpChg chg="del">
          <ac:chgData name="OSMA DAVINO NETO" userId="S::osma.davino@fatec.sp.gov.br::41045a9d-014e-4a15-92e3-62d9d3fe6621" providerId="AD" clId="Web-{E8E22B5F-479E-5A69-444D-FC3F775489C4}" dt="2025-04-21T17:55:17.566" v="0"/>
          <ac:grpSpMkLst>
            <pc:docMk/>
            <pc:sldMk cId="0" sldId="257"/>
            <ac:grpSpMk id="5" creationId="{00000000-0000-0000-0000-000000000000}"/>
          </ac:grpSpMkLst>
        </pc:grpChg>
        <pc:picChg chg="add mod">
          <ac:chgData name="OSMA DAVINO NETO" userId="S::osma.davino@fatec.sp.gov.br::41045a9d-014e-4a15-92e3-62d9d3fe6621" providerId="AD" clId="Web-{E8E22B5F-479E-5A69-444D-FC3F775489C4}" dt="2025-04-21T17:55:40.787" v="4" actId="1076"/>
          <ac:picMkLst>
            <pc:docMk/>
            <pc:sldMk cId="0" sldId="257"/>
            <ac:picMk id="14" creationId="{DE61ED12-5B6B-5746-B834-40AAA953E68E}"/>
          </ac:picMkLst>
        </pc:picChg>
      </pc:sldChg>
    </pc:docChg>
  </pc:docChgLst>
  <pc:docChgLst>
    <pc:chgData name="OSMA DAVINO NETO" userId="S::osma.davino@fatec.sp.gov.br::41045a9d-014e-4a15-92e3-62d9d3fe6621" providerId="AD" clId="Web-{77D8CB01-7C5D-A373-BE65-5E599C162356}"/>
    <pc:docChg chg="modSld">
      <pc:chgData name="OSMA DAVINO NETO" userId="S::osma.davino@fatec.sp.gov.br::41045a9d-014e-4a15-92e3-62d9d3fe6621" providerId="AD" clId="Web-{77D8CB01-7C5D-A373-BE65-5E599C162356}" dt="2025-04-21T17:49:14.375" v="0" actId="1076"/>
      <pc:docMkLst>
        <pc:docMk/>
      </pc:docMkLst>
      <pc:sldChg chg="modSp">
        <pc:chgData name="OSMA DAVINO NETO" userId="S::osma.davino@fatec.sp.gov.br::41045a9d-014e-4a15-92e3-62d9d3fe6621" providerId="AD" clId="Web-{77D8CB01-7C5D-A373-BE65-5E599C162356}" dt="2025-04-21T17:49:14.375" v="0" actId="1076"/>
        <pc:sldMkLst>
          <pc:docMk/>
          <pc:sldMk cId="0" sldId="257"/>
        </pc:sldMkLst>
        <pc:grpChg chg="mod">
          <ac:chgData name="OSMA DAVINO NETO" userId="S::osma.davino@fatec.sp.gov.br::41045a9d-014e-4a15-92e3-62d9d3fe6621" providerId="AD" clId="Web-{77D8CB01-7C5D-A373-BE65-5E599C162356}" dt="2025-04-21T17:49:14.375" v="0" actId="1076"/>
          <ac:grpSpMkLst>
            <pc:docMk/>
            <pc:sldMk cId="0" sldId="257"/>
            <ac:grpSpMk id="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AE613-5D08-4456-ABD5-4B74D516F02A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17CF8-F718-45FC-8F89-A01EEDE4EA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74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17CF8-F718-45FC-8F89-A01EEDE4EA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18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jpe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orldwide.espacenet.com/patent/search?q=pn%3DUS2020163405A1" TargetMode="External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orldwide.espacenet.com/patent/search?q=pn%3DUS2017156659A1" TargetMode="Externa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hyperlink" Target="https://worldwide.espacenet.com/patent/search?q=pn%3DUS2009049712A1" TargetMode="External"/><Relationship Id="rId5" Type="http://schemas.openxmlformats.org/officeDocument/2006/relationships/image" Target="../media/image19.png"/><Relationship Id="rId10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hyperlink" Target="https://worldwide.espacenet.com/patent/search?q=pn%3DUS2007033835A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8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3286439"/>
            <a:ext cx="4561004" cy="4561004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5F5E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858945" y="2439556"/>
            <a:ext cx="2063292" cy="206329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31F20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/>
          <p:nvPr/>
        </p:nvSpPr>
        <p:spPr>
          <a:xfrm>
            <a:off x="3288537" y="6107996"/>
            <a:ext cx="3351919" cy="323003"/>
          </a:xfrm>
          <a:custGeom>
            <a:avLst/>
            <a:gdLst/>
            <a:ahLst/>
            <a:cxnLst/>
            <a:rect l="l" t="t" r="r" b="b"/>
            <a:pathLst>
              <a:path w="3351919" h="323003">
                <a:moveTo>
                  <a:pt x="0" y="0"/>
                </a:moveTo>
                <a:lnTo>
                  <a:pt x="3351919" y="0"/>
                </a:lnTo>
                <a:lnTo>
                  <a:pt x="3351919" y="323004"/>
                </a:lnTo>
                <a:lnTo>
                  <a:pt x="0" y="3230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7900260" y="1106487"/>
            <a:ext cx="8482740" cy="113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99"/>
              </a:lnSpc>
            </a:pPr>
            <a:r>
              <a:rPr lang="en-US" sz="6999" b="1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OrtoCare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00260" y="3926522"/>
            <a:ext cx="8482740" cy="48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19"/>
              </a:lnSpc>
            </a:pPr>
            <a:r>
              <a:rPr lang="en-US" sz="2799" u="none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Conforto e saúde para seus pés</a:t>
            </a:r>
          </a:p>
        </p:txBody>
      </p:sp>
      <p:sp>
        <p:nvSpPr>
          <p:cNvPr id="9" name="Freeform 9"/>
          <p:cNvSpPr/>
          <p:nvPr/>
        </p:nvSpPr>
        <p:spPr>
          <a:xfrm>
            <a:off x="14042654" y="5143500"/>
            <a:ext cx="3216646" cy="4114800"/>
          </a:xfrm>
          <a:custGeom>
            <a:avLst/>
            <a:gdLst/>
            <a:ahLst/>
            <a:cxnLst/>
            <a:rect l="l" t="t" r="r" b="b"/>
            <a:pathLst>
              <a:path w="3216646" h="4114800">
                <a:moveTo>
                  <a:pt x="0" y="0"/>
                </a:moveTo>
                <a:lnTo>
                  <a:pt x="3216646" y="0"/>
                </a:lnTo>
                <a:lnTo>
                  <a:pt x="32166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10" name="ttsMP3.com_VoiceText_2025-4-14_11-23-6">
            <a:hlinkClick r:id="" action="ppaction://media"/>
            <a:extLst>
              <a:ext uri="{FF2B5EF4-FFF2-40B4-BE49-F238E27FC236}">
                <a16:creationId xmlns:a16="http://schemas.microsoft.com/office/drawing/2014/main" id="{9936A540-0B30-B391-00CF-C5F7D9769E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038378" y="8863842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1400">
        <p159:morph option="byObject"/>
      </p:transition>
    </mc:Choice>
    <mc:Fallback>
      <p:transition spd="slow" advClick="0" advTm="11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05795" y="-1552150"/>
            <a:ext cx="8617561" cy="13556505"/>
            <a:chOff x="0" y="0"/>
            <a:chExt cx="11490081" cy="18075340"/>
          </a:xfrm>
        </p:grpSpPr>
        <p:sp>
          <p:nvSpPr>
            <p:cNvPr id="3" name="Freeform 3"/>
            <p:cNvSpPr/>
            <p:nvPr/>
          </p:nvSpPr>
          <p:spPr>
            <a:xfrm flipH="1">
              <a:off x="4375679" y="0"/>
              <a:ext cx="7114402" cy="8220422"/>
            </a:xfrm>
            <a:custGeom>
              <a:avLst/>
              <a:gdLst/>
              <a:ahLst/>
              <a:cxnLst/>
              <a:rect l="l" t="t" r="r" b="b"/>
              <a:pathLst>
                <a:path w="7114402" h="8220422">
                  <a:moveTo>
                    <a:pt x="7114402" y="0"/>
                  </a:moveTo>
                  <a:lnTo>
                    <a:pt x="0" y="0"/>
                  </a:lnTo>
                  <a:lnTo>
                    <a:pt x="0" y="8220422"/>
                  </a:lnTo>
                  <a:lnTo>
                    <a:pt x="7114402" y="8220422"/>
                  </a:lnTo>
                  <a:lnTo>
                    <a:pt x="7114402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0" y="8909197"/>
              <a:ext cx="7932880" cy="9166143"/>
            </a:xfrm>
            <a:custGeom>
              <a:avLst/>
              <a:gdLst/>
              <a:ahLst/>
              <a:cxnLst/>
              <a:rect l="l" t="t" r="r" b="b"/>
              <a:pathLst>
                <a:path w="7932880" h="9166143">
                  <a:moveTo>
                    <a:pt x="7932880" y="0"/>
                  </a:moveTo>
                  <a:lnTo>
                    <a:pt x="0" y="0"/>
                  </a:lnTo>
                  <a:lnTo>
                    <a:pt x="0" y="9166143"/>
                  </a:lnTo>
                  <a:lnTo>
                    <a:pt x="7932880" y="9166143"/>
                  </a:lnTo>
                  <a:lnTo>
                    <a:pt x="793288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681234" y="4135719"/>
            <a:ext cx="6578066" cy="2180768"/>
            <a:chOff x="0" y="0"/>
            <a:chExt cx="2451729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51729" cy="812800"/>
            </a:xfrm>
            <a:custGeom>
              <a:avLst/>
              <a:gdLst/>
              <a:ahLst/>
              <a:cxnLst/>
              <a:rect l="l" t="t" r="r" b="b"/>
              <a:pathLst>
                <a:path w="2451729" h="812800">
                  <a:moveTo>
                    <a:pt x="0" y="0"/>
                  </a:moveTo>
                  <a:lnTo>
                    <a:pt x="2451729" y="0"/>
                  </a:lnTo>
                  <a:lnTo>
                    <a:pt x="2451729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t="-5779" b="-577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812559" y="6497462"/>
            <a:ext cx="6628328" cy="2180768"/>
            <a:chOff x="0" y="0"/>
            <a:chExt cx="2470462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70462" cy="812800"/>
            </a:xfrm>
            <a:custGeom>
              <a:avLst/>
              <a:gdLst/>
              <a:ahLst/>
              <a:cxnLst/>
              <a:rect l="l" t="t" r="r" b="b"/>
              <a:pathLst>
                <a:path w="2470462" h="812800">
                  <a:moveTo>
                    <a:pt x="0" y="0"/>
                  </a:moveTo>
                  <a:lnTo>
                    <a:pt x="2470462" y="0"/>
                  </a:lnTo>
                  <a:lnTo>
                    <a:pt x="247046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t="-800" b="-800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2953535"/>
            <a:ext cx="7162789" cy="4366179"/>
            <a:chOff x="0" y="0"/>
            <a:chExt cx="9550385" cy="582157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71450"/>
              <a:ext cx="9550385" cy="1448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760"/>
                </a:lnSpc>
              </a:pPr>
              <a:r>
                <a:rPr lang="en-US" sz="8000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Equipe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230876"/>
              <a:ext cx="9550385" cy="590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</a:pPr>
              <a:endParaRPr/>
            </a:p>
          </p:txBody>
        </p:sp>
      </p:grpSp>
      <p:pic>
        <p:nvPicPr>
          <p:cNvPr id="14" name="Imagem 13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DE61ED12-5B6B-5746-B834-40AAA953E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889" y="1635726"/>
            <a:ext cx="7376722" cy="2497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8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4666" y="2408923"/>
            <a:ext cx="9172227" cy="5469154"/>
          </a:xfrm>
          <a:custGeom>
            <a:avLst/>
            <a:gdLst/>
            <a:ahLst/>
            <a:cxnLst/>
            <a:rect l="l" t="t" r="r" b="b"/>
            <a:pathLst>
              <a:path w="9172227" h="5469154">
                <a:moveTo>
                  <a:pt x="0" y="0"/>
                </a:moveTo>
                <a:lnTo>
                  <a:pt x="9172227" y="0"/>
                </a:lnTo>
                <a:lnTo>
                  <a:pt x="9172227" y="5469154"/>
                </a:lnTo>
                <a:lnTo>
                  <a:pt x="0" y="5469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662601" y="2265535"/>
            <a:ext cx="6754713" cy="7583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87"/>
              </a:lnSpc>
              <a:spcBef>
                <a:spcPct val="0"/>
              </a:spcBef>
            </a:pPr>
            <a:r>
              <a:rPr lang="en-US" sz="1925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estudo de mercado é fundamental para o crescimento de uma empresa e o desenvolvimento de um produto e sua melhoria contínua para ele continuar a ser competitivo. Certos fatores que impulsionam o crescimento do mercado incluem o aumento de casos de trauma e lesões acidentais, avanços tecnológicos e a carga crescente do osteossarcoma. Para que essa incidência diminua o uso de palmilhas ortopédicas é o mais recomendável por fisioterapeutas.  As palmilhas, são também meio de correção da postura e auxiliam na melhora do movimento bem como a circulação sanguínea em pessoas que apresentam alguma deficiência locomotora. O mercado Brasileiro demonstra um crescimento de 3.108% de acordo com Agência Nacional de Vigilância Sanitária.</a:t>
            </a:r>
          </a:p>
          <a:p>
            <a:pPr marL="0" lvl="0" indent="0" algn="just">
              <a:lnSpc>
                <a:spcPts val="2887"/>
              </a:lnSpc>
              <a:spcBef>
                <a:spcPct val="0"/>
              </a:spcBef>
            </a:pPr>
            <a:endParaRPr lang="en-US" sz="1925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0" lvl="0" indent="0" algn="just">
              <a:lnSpc>
                <a:spcPts val="2887"/>
              </a:lnSpc>
              <a:spcBef>
                <a:spcPct val="0"/>
              </a:spcBef>
            </a:pPr>
            <a:r>
              <a:rPr lang="en-US" sz="1925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Fonte:https://www.gov.br/anvisa/ptbr/assuntos/noticias-anvisa/2016/precos-de-orteses-e-proteses-podem-variar-ate-3108</a:t>
            </a:r>
          </a:p>
          <a:p>
            <a:pPr marL="0" lvl="0" indent="0" algn="just">
              <a:lnSpc>
                <a:spcPts val="2887"/>
              </a:lnSpc>
              <a:spcBef>
                <a:spcPct val="0"/>
              </a:spcBef>
            </a:pPr>
            <a:endParaRPr lang="en-US" sz="1925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2601" y="-9525"/>
            <a:ext cx="6006168" cy="2143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7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Pesquisa de Mercado</a:t>
            </a:r>
          </a:p>
        </p:txBody>
      </p:sp>
      <p:pic>
        <p:nvPicPr>
          <p:cNvPr id="5" name="ttsMP3.com_VoiceText_2025-4-14_11-24-32">
            <a:hlinkClick r:id="" action="ppaction://media"/>
            <a:extLst>
              <a:ext uri="{FF2B5EF4-FFF2-40B4-BE49-F238E27FC236}">
                <a16:creationId xmlns:a16="http://schemas.microsoft.com/office/drawing/2014/main" id="{0A19E065-CC93-6462-3474-75E10378DF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57579" y="9029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6520">
        <p159:morph option="byObject"/>
      </p:transition>
    </mc:Choice>
    <mc:Fallback>
      <p:transition spd="slow" advClick="0" advTm="365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8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33998" y="6592124"/>
            <a:ext cx="3271405" cy="2327664"/>
          </a:xfrm>
          <a:custGeom>
            <a:avLst/>
            <a:gdLst/>
            <a:ahLst/>
            <a:cxnLst/>
            <a:rect l="l" t="t" r="r" b="b"/>
            <a:pathLst>
              <a:path w="3271405" h="2327664">
                <a:moveTo>
                  <a:pt x="0" y="0"/>
                </a:moveTo>
                <a:lnTo>
                  <a:pt x="3271405" y="0"/>
                </a:lnTo>
                <a:lnTo>
                  <a:pt x="3271405" y="2327664"/>
                </a:lnTo>
                <a:lnTo>
                  <a:pt x="0" y="2327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670" b="-167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5515864" y="6592124"/>
            <a:ext cx="3271405" cy="2327664"/>
          </a:xfrm>
          <a:custGeom>
            <a:avLst/>
            <a:gdLst/>
            <a:ahLst/>
            <a:cxnLst/>
            <a:rect l="l" t="t" r="r" b="b"/>
            <a:pathLst>
              <a:path w="3271405" h="2327664">
                <a:moveTo>
                  <a:pt x="0" y="0"/>
                </a:moveTo>
                <a:lnTo>
                  <a:pt x="3271406" y="0"/>
                </a:lnTo>
                <a:lnTo>
                  <a:pt x="3271406" y="2327664"/>
                </a:lnTo>
                <a:lnTo>
                  <a:pt x="0" y="23276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066" t="-13" r="-11066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9460355" y="6592124"/>
            <a:ext cx="2980014" cy="2980014"/>
          </a:xfrm>
          <a:custGeom>
            <a:avLst/>
            <a:gdLst/>
            <a:ahLst/>
            <a:cxnLst/>
            <a:rect l="l" t="t" r="r" b="b"/>
            <a:pathLst>
              <a:path w="2980014" h="2980014">
                <a:moveTo>
                  <a:pt x="0" y="0"/>
                </a:moveTo>
                <a:lnTo>
                  <a:pt x="2980014" y="0"/>
                </a:lnTo>
                <a:lnTo>
                  <a:pt x="2980014" y="2980014"/>
                </a:lnTo>
                <a:lnTo>
                  <a:pt x="0" y="29800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3116644" y="6592124"/>
            <a:ext cx="3233269" cy="2327664"/>
          </a:xfrm>
          <a:custGeom>
            <a:avLst/>
            <a:gdLst/>
            <a:ahLst/>
            <a:cxnLst/>
            <a:rect l="l" t="t" r="r" b="b"/>
            <a:pathLst>
              <a:path w="3233269" h="2327664">
                <a:moveTo>
                  <a:pt x="0" y="0"/>
                </a:moveTo>
                <a:lnTo>
                  <a:pt x="3233269" y="0"/>
                </a:lnTo>
                <a:lnTo>
                  <a:pt x="3233269" y="2327664"/>
                </a:lnTo>
                <a:lnTo>
                  <a:pt x="0" y="23276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478" r="-31626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3712371" y="288610"/>
            <a:ext cx="10863257" cy="107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7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Requisitos do Produto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12161" y="3041490"/>
            <a:ext cx="2715079" cy="2707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89"/>
              </a:lnSpc>
            </a:pPr>
            <a:r>
              <a:rPr lang="en-US" sz="12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Conforto e Amortecimento: As palmilhas ortopédicas são projetadas para oferecer um alto nível de conforto, com camadas de amortecimento que absorvem impactos e reduzem a pressão nos pontos sensíveis dos pés. Isso ajuda a aliviar dores e desconforto, permitindo que os usuários realizem suas atividades diárias com mais facilidade.</a:t>
            </a:r>
          </a:p>
          <a:p>
            <a:pPr algn="just">
              <a:lnSpc>
                <a:spcPts val="1560"/>
              </a:lnSpc>
            </a:pPr>
            <a:endParaRPr lang="en-US" sz="12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07591" y="2194803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652"/>
              </a:lnSpc>
              <a:spcBef>
                <a:spcPct val="0"/>
              </a:spcBef>
            </a:pPr>
            <a:r>
              <a:rPr lang="en-US" sz="3600" b="1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92822" y="3041490"/>
            <a:ext cx="2715079" cy="188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89"/>
              </a:lnSpc>
            </a:pPr>
            <a:r>
              <a:rPr lang="en-US" sz="12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Material Respirável: Usamos materiais que permitem a circulação de ar, mantendo seus pés frescos e secos. Isso é muito importante para evitar bolhas e desconforto, especialmente se você tem menor sensibilidade ao calor e à umidade.</a:t>
            </a:r>
          </a:p>
          <a:p>
            <a:pPr algn="just">
              <a:lnSpc>
                <a:spcPts val="1689"/>
              </a:lnSpc>
            </a:pPr>
            <a:endParaRPr lang="en-US" sz="12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92822" y="2194803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652"/>
              </a:lnSpc>
              <a:spcBef>
                <a:spcPct val="0"/>
              </a:spcBef>
            </a:pPr>
            <a:r>
              <a:rPr lang="en-US" sz="3600" b="1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33295" y="2976303"/>
            <a:ext cx="2715079" cy="2516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89"/>
              </a:lnSpc>
            </a:pPr>
            <a:r>
              <a:rPr lang="en-US" sz="12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Propriedades Antibacterianas: Nossas palmilhas possuem tratamentos antibacterianos que inibem o crescimento de bactérias e fungos. Isso é particularmente importante para pessoas com neuropatia, que estão em maior risco de infecções. Um ambiente mais limpo e seguro para os pés contribui para a saúde geral.</a:t>
            </a:r>
          </a:p>
          <a:p>
            <a:pPr algn="just">
              <a:lnSpc>
                <a:spcPts val="1689"/>
              </a:lnSpc>
            </a:pPr>
            <a:endParaRPr lang="en-US" sz="12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333295" y="2194803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652"/>
              </a:lnSpc>
              <a:spcBef>
                <a:spcPct val="0"/>
              </a:spcBef>
            </a:pPr>
            <a:r>
              <a:rPr lang="en-US" sz="3600" b="1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55459" y="3046204"/>
            <a:ext cx="2715079" cy="2097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89"/>
              </a:lnSpc>
            </a:pPr>
            <a:r>
              <a:rPr lang="en-US" sz="12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Suporte Adequado: O suporte ao arco do pé é fundamental para evitar cansaço e dor. Nossas palmilhas oferecem um suporte personalizado que ajuda a manter seus pés alinhados, prevenindo problemas nas articulações, como joelhos e quadris.</a:t>
            </a:r>
          </a:p>
          <a:p>
            <a:pPr algn="just">
              <a:lnSpc>
                <a:spcPts val="1689"/>
              </a:lnSpc>
            </a:pPr>
            <a:endParaRPr lang="en-US" sz="12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855459" y="2194803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652"/>
              </a:lnSpc>
              <a:spcBef>
                <a:spcPct val="0"/>
              </a:spcBef>
            </a:pPr>
            <a:r>
              <a:rPr lang="en-US" sz="3600" b="1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pic>
        <p:nvPicPr>
          <p:cNvPr id="15" name="ttsMP3.com_VoiceText_2025-4-14_11-25-50">
            <a:hlinkClick r:id="" action="ppaction://media"/>
            <a:extLst>
              <a:ext uri="{FF2B5EF4-FFF2-40B4-BE49-F238E27FC236}">
                <a16:creationId xmlns:a16="http://schemas.microsoft.com/office/drawing/2014/main" id="{65150D5E-19F2-4399-9FAB-F201C3AE9A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091754" y="9368938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8700">
        <p159:morph option="byObject"/>
      </p:transition>
    </mc:Choice>
    <mc:Fallback>
      <p:transition spd="slow" advClick="0" advTm="28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8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93604" y="4457178"/>
            <a:ext cx="3209544" cy="4114800"/>
          </a:xfrm>
          <a:custGeom>
            <a:avLst/>
            <a:gdLst/>
            <a:ahLst/>
            <a:cxnLst/>
            <a:rect l="l" t="t" r="r" b="b"/>
            <a:pathLst>
              <a:path w="3209544" h="4114800">
                <a:moveTo>
                  <a:pt x="0" y="0"/>
                </a:moveTo>
                <a:lnTo>
                  <a:pt x="3209544" y="0"/>
                </a:lnTo>
                <a:lnTo>
                  <a:pt x="32095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7225177" y="2223805"/>
            <a:ext cx="8024777" cy="1676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69"/>
              </a:lnSpc>
            </a:pPr>
            <a:r>
              <a:rPr lang="en-US" sz="1745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Importância das Normas Técnicas: As normas técnicas são fundamentais para garantir que nossas palmilhas ortopédicas atendam a rigorosos padrões de qualidade e segurança. Elas asseguram que cada produto ofereça o suporte necessário para quem sofre de neuropatia periférica, proporcionando conforto e eficácia.</a:t>
            </a:r>
          </a:p>
          <a:p>
            <a:pPr marL="0" lvl="0" indent="0" algn="l">
              <a:lnSpc>
                <a:spcPts val="2269"/>
              </a:lnSpc>
              <a:spcBef>
                <a:spcPct val="0"/>
              </a:spcBef>
            </a:pPr>
            <a:endParaRPr lang="en-US" sz="1745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25177" y="4097015"/>
            <a:ext cx="8024777" cy="1956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69"/>
              </a:lnSpc>
            </a:pPr>
            <a:r>
              <a:rPr lang="en-US" sz="1745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Certificações Necessárias: Nossas palmilhas são certificadas por órgãos reconhecidos, como ISO 13485 que se refere aos sistemas de gestão da qualidade para dispositivos médicos, o que demonstra nosso compromisso com a qualidade. Essa certificação garante que você está escolhendo um produto que passou por avaliações rigorosas e atende às exigências do mercado.</a:t>
            </a:r>
          </a:p>
          <a:p>
            <a:pPr algn="just">
              <a:lnSpc>
                <a:spcPts val="2269"/>
              </a:lnSpc>
            </a:pPr>
            <a:endParaRPr lang="en-US" sz="1745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25177" y="6505053"/>
            <a:ext cx="8024777" cy="1394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69"/>
              </a:lnSpc>
            </a:pPr>
            <a:r>
              <a:rPr lang="en-US" sz="1745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Testes Realizados: Realizamos testes extensivos de conforto, resistência e durabilidade em nossas palmilhas. Esses testes garantem que cada par não só é seguro para o uso, mas também proporciona uma experiência agradável, mesmo durante longos períodos de uso.</a:t>
            </a:r>
          </a:p>
          <a:p>
            <a:pPr algn="just">
              <a:lnSpc>
                <a:spcPts val="2269"/>
              </a:lnSpc>
            </a:pPr>
            <a:endParaRPr lang="en-US" sz="1745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59555" y="1785391"/>
            <a:ext cx="6687186" cy="211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Normas</a:t>
            </a:r>
          </a:p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b="1" spc="-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Técnicas</a:t>
            </a:r>
          </a:p>
        </p:txBody>
      </p:sp>
      <p:pic>
        <p:nvPicPr>
          <p:cNvPr id="7" name="ttsMP3.com_VoiceText_2025-4-14_11-26-50">
            <a:hlinkClick r:id="" action="ppaction://media"/>
            <a:extLst>
              <a:ext uri="{FF2B5EF4-FFF2-40B4-BE49-F238E27FC236}">
                <a16:creationId xmlns:a16="http://schemas.microsoft.com/office/drawing/2014/main" id="{6B4DF9E3-09D2-B965-A50B-6DF6696600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37565" y="91821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4590">
        <p159:morph option="byObject"/>
      </p:transition>
    </mc:Choice>
    <mc:Fallback>
      <p:transition spd="slow" advClick="0" advTm="24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8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00741" y="3850668"/>
            <a:ext cx="6976958" cy="4974874"/>
          </a:xfrm>
          <a:custGeom>
            <a:avLst/>
            <a:gdLst/>
            <a:ahLst/>
            <a:cxnLst/>
            <a:rect l="l" t="t" r="r" b="b"/>
            <a:pathLst>
              <a:path w="6976958" h="4974874">
                <a:moveTo>
                  <a:pt x="0" y="0"/>
                </a:moveTo>
                <a:lnTo>
                  <a:pt x="6976958" y="0"/>
                </a:lnTo>
                <a:lnTo>
                  <a:pt x="6976958" y="4974875"/>
                </a:lnTo>
                <a:lnTo>
                  <a:pt x="0" y="4974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59408" y="3850668"/>
            <a:ext cx="6348671" cy="5750608"/>
          </a:xfrm>
          <a:custGeom>
            <a:avLst/>
            <a:gdLst/>
            <a:ahLst/>
            <a:cxnLst/>
            <a:rect l="l" t="t" r="r" b="b"/>
            <a:pathLst>
              <a:path w="6348671" h="5750608">
                <a:moveTo>
                  <a:pt x="0" y="0"/>
                </a:moveTo>
                <a:lnTo>
                  <a:pt x="6348671" y="0"/>
                </a:lnTo>
                <a:lnTo>
                  <a:pt x="6348671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228312" y="76371"/>
            <a:ext cx="16230600" cy="12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Patentes</a:t>
            </a:r>
            <a:endParaRPr lang="en-US" sz="800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28312" y="1464169"/>
            <a:ext cx="16230600" cy="2217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  <a:spcBef>
                <a:spcPct val="0"/>
              </a:spcBef>
            </a:pP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o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avanço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da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medicina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juntamente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com a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tecnologia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ao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longo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dos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anos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vemos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um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aumento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publicação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patentes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relacionadas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no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desenvolvimento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novas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técnicas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que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ajudam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no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tratamento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doenças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que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afetam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pés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Vemos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também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quais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são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as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empresas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que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contribuem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melhorar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saúde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dos </a:t>
            </a:r>
            <a:r>
              <a:rPr lang="en-US" sz="2399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pés</a:t>
            </a:r>
            <a:r>
              <a:rPr lang="en-US" sz="23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Nesta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seção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compartilhamos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algumas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patentes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publicadas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Utilizando sites de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buscas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Lens.org;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Espacenet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; INP,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você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tem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acesso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as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tecnologias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aplicadas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produto</a:t>
            </a: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marL="0" lvl="0" indent="0" algn="just">
              <a:lnSpc>
                <a:spcPts val="2879"/>
              </a:lnSpc>
              <a:spcBef>
                <a:spcPct val="0"/>
              </a:spcBef>
            </a:pPr>
            <a:endParaRPr lang="en-US" sz="23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4722845" y="4152900"/>
            <a:ext cx="3565155" cy="3748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4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6" tooltip="https://worldwide.espacenet.com/patent/search?q=pn%3DUS2009049712A1"/>
              </a:rPr>
              <a:t>2009/0049712 A1</a:t>
            </a:r>
          </a:p>
          <a:p>
            <a:pPr algn="l">
              <a:lnSpc>
                <a:spcPts val="4199"/>
              </a:lnSpc>
            </a:pPr>
            <a:endParaRPr lang="en-US" sz="2400" b="1" u="sng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6" tooltip="https://worldwide.espacenet.com/patent/search?q=pn%3DUS2009049712A1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4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7" tooltip="https://worldwide.espacenet.com/patent/search?q=pn%3DUS2017156659A1"/>
              </a:rPr>
              <a:t>2017/0156659 A1</a:t>
            </a:r>
          </a:p>
          <a:p>
            <a:pPr algn="l">
              <a:lnSpc>
                <a:spcPts val="4199"/>
              </a:lnSpc>
            </a:pPr>
            <a:endParaRPr lang="en-US" sz="2400" b="1" u="sng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7" tooltip="https://worldwide.espacenet.com/patent/search?q=pn%3DUS2017156659A1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4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8" tooltip="https://worldwide.espacenet.com/patent/search?q=pn%3DUS2020163405A1"/>
              </a:rPr>
              <a:t>2020/0163405 A1</a:t>
            </a:r>
          </a:p>
          <a:p>
            <a:pPr algn="l">
              <a:lnSpc>
                <a:spcPts val="4199"/>
              </a:lnSpc>
            </a:pPr>
            <a:endParaRPr lang="en-US" sz="2400" b="1" u="sng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8" tooltip="https://worldwide.espacenet.com/patent/search?q=pn%3DUS2020163405A1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4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9" tooltip="https://worldwide.espacenet.com/patent/search?q=pn%3DUS2007033835A1"/>
              </a:rPr>
              <a:t>2007/0033835 A1</a:t>
            </a:r>
          </a:p>
        </p:txBody>
      </p:sp>
      <p:pic>
        <p:nvPicPr>
          <p:cNvPr id="7" name="ttsMP3.com_VoiceText_2025-4-14_11-27-36">
            <a:hlinkClick r:id="" action="ppaction://media"/>
            <a:extLst>
              <a:ext uri="{FF2B5EF4-FFF2-40B4-BE49-F238E27FC236}">
                <a16:creationId xmlns:a16="http://schemas.microsoft.com/office/drawing/2014/main" id="{885D8A47-A599-175F-B9D4-D38F9970CE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356122" y="9568863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1260">
        <p159:morph option="byObject"/>
      </p:transition>
    </mc:Choice>
    <mc:Fallback>
      <p:transition spd="slow" advClick="0" advTm="212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8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07026" y="2125382"/>
            <a:ext cx="3860038" cy="3600228"/>
          </a:xfrm>
          <a:custGeom>
            <a:avLst/>
            <a:gdLst/>
            <a:ahLst/>
            <a:cxnLst/>
            <a:rect l="l" t="t" r="r" b="b"/>
            <a:pathLst>
              <a:path w="3860038" h="3600228">
                <a:moveTo>
                  <a:pt x="0" y="0"/>
                </a:moveTo>
                <a:lnTo>
                  <a:pt x="3860039" y="0"/>
                </a:lnTo>
                <a:lnTo>
                  <a:pt x="3860039" y="3600228"/>
                </a:lnTo>
                <a:lnTo>
                  <a:pt x="0" y="36002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074125" y="6052558"/>
            <a:ext cx="7691320" cy="3568138"/>
          </a:xfrm>
          <a:custGeom>
            <a:avLst/>
            <a:gdLst/>
            <a:ahLst/>
            <a:cxnLst/>
            <a:rect l="l" t="t" r="r" b="b"/>
            <a:pathLst>
              <a:path w="7691320" h="3568138">
                <a:moveTo>
                  <a:pt x="0" y="0"/>
                </a:moveTo>
                <a:lnTo>
                  <a:pt x="7691320" y="0"/>
                </a:lnTo>
                <a:lnTo>
                  <a:pt x="7691320" y="3568138"/>
                </a:lnTo>
                <a:lnTo>
                  <a:pt x="0" y="3568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28700" y="741135"/>
            <a:ext cx="11924608" cy="10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Benchmarking de Mercado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07619"/>
            <a:ext cx="8115300" cy="677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150"/>
              </a:lnSpc>
              <a:spcBef>
                <a:spcPct val="0"/>
              </a:spcBef>
            </a:pP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Atualmente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o mercado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conta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com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grandes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empresas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que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são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referências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no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setor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Pés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sem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Dor 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MuviPalmilhas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Com a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evolução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da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tecnologia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um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ambiente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negócios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aquecido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inovações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impressão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escaneamento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3D,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além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espumas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memória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podem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abrir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novas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oportunidades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nós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marL="0" lvl="0" indent="0" algn="just">
              <a:lnSpc>
                <a:spcPts val="315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Aqui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OrtoCare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acreditamos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que o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acompanhamento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individual de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cliente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é fundamental.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Isso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permite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adaptar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nossas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soluções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às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necessidades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específicas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pessoa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oferecendo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produtos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realmente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customizados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Trabalhamos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com PLA, um material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termoplástico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biodegradável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de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baixo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que é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perfeito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a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impressão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3D de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palmilhas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O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melhor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é que o PLA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está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disponível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várias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opções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com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diferentes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flexibilidade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resistência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garantindo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que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possamos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escolher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melhor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solução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00" b="1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cliente</a:t>
            </a:r>
            <a:r>
              <a:rPr lang="en-US" sz="21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marL="0" lvl="0" indent="0" algn="just">
              <a:lnSpc>
                <a:spcPts val="3150"/>
              </a:lnSpc>
              <a:spcBef>
                <a:spcPct val="0"/>
              </a:spcBef>
            </a:pPr>
            <a:endParaRPr lang="en-US" sz="210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pic>
        <p:nvPicPr>
          <p:cNvPr id="6" name="ttsMP3.com_VoiceText_2025-4-14_11-28-54">
            <a:hlinkClick r:id="" action="ppaction://media"/>
            <a:extLst>
              <a:ext uri="{FF2B5EF4-FFF2-40B4-BE49-F238E27FC236}">
                <a16:creationId xmlns:a16="http://schemas.microsoft.com/office/drawing/2014/main" id="{FB71029C-318E-09FC-FD99-430242C20B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79950" y="9342665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7500">
        <p159:morph option="byObject"/>
      </p:transition>
    </mc:Choice>
    <mc:Fallback>
      <p:transition spd="slow" advClick="0" advTm="27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8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09963" y="1754450"/>
            <a:ext cx="3129884" cy="312988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4C6F8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2461304" y="2521943"/>
            <a:ext cx="3027202" cy="2621557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5F5E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/>
          <p:nvPr/>
        </p:nvSpPr>
        <p:spPr>
          <a:xfrm>
            <a:off x="12238485" y="4499164"/>
            <a:ext cx="3472840" cy="385170"/>
          </a:xfrm>
          <a:custGeom>
            <a:avLst/>
            <a:gdLst/>
            <a:ahLst/>
            <a:cxnLst/>
            <a:rect l="l" t="t" r="r" b="b"/>
            <a:pathLst>
              <a:path w="3472840" h="385170">
                <a:moveTo>
                  <a:pt x="0" y="0"/>
                </a:moveTo>
                <a:lnTo>
                  <a:pt x="3472840" y="0"/>
                </a:lnTo>
                <a:lnTo>
                  <a:pt x="3472840" y="385170"/>
                </a:lnTo>
                <a:lnTo>
                  <a:pt x="0" y="385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2193504" y="2291743"/>
            <a:ext cx="9340922" cy="460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99"/>
              </a:lnSpc>
            </a:pPr>
            <a:r>
              <a:rPr lang="en-US" sz="10082" b="1">
                <a:solidFill>
                  <a:srgbClr val="F5F5E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 OrtoCare agradeçe sua atenção.</a:t>
            </a:r>
          </a:p>
        </p:txBody>
      </p:sp>
      <p:sp>
        <p:nvSpPr>
          <p:cNvPr id="8" name="Freeform 8"/>
          <p:cNvSpPr/>
          <p:nvPr/>
        </p:nvSpPr>
        <p:spPr>
          <a:xfrm>
            <a:off x="12811425" y="2219764"/>
            <a:ext cx="2326961" cy="2923736"/>
          </a:xfrm>
          <a:custGeom>
            <a:avLst/>
            <a:gdLst/>
            <a:ahLst/>
            <a:cxnLst/>
            <a:rect l="l" t="t" r="r" b="b"/>
            <a:pathLst>
              <a:path w="2326961" h="2923736">
                <a:moveTo>
                  <a:pt x="0" y="0"/>
                </a:moveTo>
                <a:lnTo>
                  <a:pt x="2326960" y="0"/>
                </a:lnTo>
                <a:lnTo>
                  <a:pt x="2326960" y="2923736"/>
                </a:lnTo>
                <a:lnTo>
                  <a:pt x="0" y="2923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6704489" y="1076325"/>
            <a:ext cx="554811" cy="284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>
                <a:solidFill>
                  <a:srgbClr val="F5F5EF"/>
                </a:solidFill>
                <a:latin typeface="HK Grotesk"/>
                <a:ea typeface="HK Grotesk"/>
                <a:cs typeface="HK Grotesk"/>
                <a:sym typeface="HK Grotesk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ef9e6b-aa0b-412b-9662-4f9e627ff284" xsi:nil="true"/>
    <lcf76f155ced4ddcb4097134ff3c332f xmlns="6851a143-f796-44e2-b87d-26f37cf734a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8719A704DA7AD4385A5AE32F00FD3F0" ma:contentTypeVersion="12" ma:contentTypeDescription="Crie um novo documento." ma:contentTypeScope="" ma:versionID="20d8e5137e2673c315d7e15e3be675b2">
  <xsd:schema xmlns:xsd="http://www.w3.org/2001/XMLSchema" xmlns:xs="http://www.w3.org/2001/XMLSchema" xmlns:p="http://schemas.microsoft.com/office/2006/metadata/properties" xmlns:ns2="6851a143-f796-44e2-b87d-26f37cf734ab" xmlns:ns3="b2ef9e6b-aa0b-412b-9662-4f9e627ff284" targetNamespace="http://schemas.microsoft.com/office/2006/metadata/properties" ma:root="true" ma:fieldsID="f1c0b17e7fb5f12d4c156317322ae7b0" ns2:_="" ns3:_="">
    <xsd:import namespace="6851a143-f796-44e2-b87d-26f37cf734ab"/>
    <xsd:import namespace="b2ef9e6b-aa0b-412b-9662-4f9e627ff28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1a143-f796-44e2-b87d-26f37cf734a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f9e6b-aa0b-412b-9662-4f9e627ff28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89087fe-fb04-4423-b1d2-133465eac6b5}" ma:internalName="TaxCatchAll" ma:showField="CatchAllData" ma:web="b2ef9e6b-aa0b-412b-9662-4f9e627ff2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A9FF97-F0BB-4485-870C-DEC8DB0619CD}">
  <ds:schemaRefs>
    <ds:schemaRef ds:uri="6851a143-f796-44e2-b87d-26f37cf734ab"/>
    <ds:schemaRef ds:uri="b2ef9e6b-aa0b-412b-9662-4f9e627ff284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748936-EDB6-46DB-A274-8E3D11A18FD1}">
  <ds:schemaRefs>
    <ds:schemaRef ds:uri="6851a143-f796-44e2-b87d-26f37cf734ab"/>
    <ds:schemaRef ds:uri="b2ef9e6b-aa0b-412b-9662-4f9e627ff2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6537E15-51C5-462A-B448-80DA154B74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Dicas Essenciais</dc:title>
  <cp:revision>1</cp:revision>
  <dcterms:created xsi:type="dcterms:W3CDTF">2006-08-16T00:00:00Z</dcterms:created>
  <dcterms:modified xsi:type="dcterms:W3CDTF">2025-04-21T17:58:38Z</dcterms:modified>
  <dc:identifier>DAGhdlEr4fQ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0x01010048719A704DA7AD4385A5AE32F00FD3F0</vt:lpwstr>
  </property>
  <property fmtid="{D5CDD505-2E9C-101B-9397-08002B2CF9AE}" pid="3" name="MediaServiceImageTags">
    <vt:lpwstr/>
  </property>
</Properties>
</file>