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386" r:id="rId6"/>
    <p:sldId id="387" r:id="rId7"/>
    <p:sldId id="394" r:id="rId8"/>
    <p:sldId id="404" r:id="rId9"/>
    <p:sldId id="405" r:id="rId10"/>
    <p:sldId id="388" r:id="rId11"/>
    <p:sldId id="403" r:id="rId12"/>
    <p:sldId id="395" r:id="rId13"/>
    <p:sldId id="406" r:id="rId14"/>
    <p:sldId id="396" r:id="rId15"/>
    <p:sldId id="401" r:id="rId16"/>
    <p:sldId id="402" r:id="rId17"/>
    <p:sldId id="397" r:id="rId18"/>
    <p:sldId id="398" r:id="rId19"/>
    <p:sldId id="393" r:id="rId20"/>
    <p:sldId id="392" r:id="rId21"/>
    <p:sldId id="399" r:id="rId22"/>
    <p:sldId id="400" r:id="rId23"/>
    <p:sldId id="390" r:id="rId24"/>
    <p:sldId id="4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FCDB3"/>
    <a:srgbClr val="B7472A"/>
    <a:srgbClr val="F5F5F5"/>
    <a:srgbClr val="D24726"/>
    <a:srgbClr val="217346"/>
    <a:srgbClr val="000000"/>
    <a:srgbClr val="D9D9D9"/>
    <a:srgbClr val="F3F2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60"/>
  </p:normalViewPr>
  <p:slideViewPr>
    <p:cSldViewPr snapToGrid="0">
      <p:cViewPr varScale="1">
        <p:scale>
          <a:sx n="90" d="100"/>
          <a:sy n="90" d="100"/>
        </p:scale>
        <p:origin x="102" y="1428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https://insights.elyadata.com/real-time-data-synchronization-2938b8115125</a:t>
            </a:r>
            <a:endParaRPr lang="en-US" dirty="0"/>
          </a:p>
          <a:p>
            <a:pPr algn="l"/>
            <a:r>
              <a:rPr lang="tr-TR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Real-time Data Synchronization</a:t>
            </a:r>
          </a:p>
          <a:p>
            <a:br>
              <a:rPr lang="tr-TR" b="0" i="0" u="none" strike="noStrike" dirty="0">
                <a:effectLst/>
                <a:highlight>
                  <a:srgbClr val="FFFFFF"/>
                </a:highlight>
                <a:latin typeface="medium-content-sans-serif-font"/>
              </a:rPr>
            </a:br>
            <a:r>
              <a:rPr lang="tr-T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</a:t>
            </a:r>
            <a:r>
              <a:rPr lang="tr-T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ikro hizmet mimarisinde gerçek zamanlı veri senkronizasyonunu geliştiren güçlü araçlar olarak </a:t>
            </a:r>
            <a:r>
              <a:rPr lang="tr-TR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Debezium</a:t>
            </a:r>
            <a:r>
              <a:rPr lang="tr-T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</a:t>
            </a:r>
            <a:r>
              <a:rPr lang="tr-TR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Kafka Connect ve Kafka Streams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birlikte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kullanılabilir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r>
              <a:rPr lang="tr-TR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Debezium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db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değişiklerini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yakalar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r>
              <a:rPr lang="en-US" dirty="0"/>
              <a:t>Kafka Connect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tüketilmesini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üretilmesini sağlar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r>
              <a:rPr lang="tr-TR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Kafka Streams, gerçek zamanlı veri işlemeyi ve dönüştürmeyi kolaylaştırarak verilerin sistemdeki olaylar akışına göre işlenmesini sağlar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latin typeface="Söhne"/>
              </a:rPr>
              <a:t>En iyi seçenek genellikle "Exactly Once"tır çünkü bu, en yüksek veri güvenliği ve doğruluk düzeyini sağlar. Ancak, "Exactly Once" garantisi sağlamak daha karmaşık bir algoritma ve daha fazla işlem maliyeti gerektirir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8024514/understanding-kafka-topics-and-partition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8024514/understanding-kafka-topics-and-partition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eveloper.com/wp-content/uploads/2021/10/Microservices-versus-Monolithic-tutorial-2-1024x684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8024514/understanding-kafka-topics-and-partition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B3C90EB2-3B4E-F45E-D716-7D0FFE109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7465E-9FB6-4847-2A24-B44C0EEA4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73" y="1709845"/>
            <a:ext cx="8757685" cy="3438305"/>
          </a:xfrm>
        </p:spPr>
        <p:txBody>
          <a:bodyPr>
            <a:normAutofit fontScale="90000"/>
          </a:bodyPr>
          <a:lstStyle/>
          <a:p>
            <a:r>
              <a:rPr lang="en-US" sz="4800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APACHE KAFKA</a:t>
            </a:r>
            <a:br>
              <a:rPr lang="en-US" sz="4800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</a:br>
            <a:r>
              <a:rPr lang="en-US" sz="4800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EVENT DRIVEN ARCHITECTURE</a:t>
            </a:r>
            <a:br>
              <a:rPr lang="en-US" sz="4800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</a:br>
            <a:r>
              <a:rPr lang="en-US" sz="4800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 </a:t>
            </a:r>
            <a:br>
              <a:rPr lang="en-US" sz="4800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</a:br>
            <a:r>
              <a:rPr lang="en-US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(Kafka </a:t>
            </a:r>
            <a:r>
              <a:rPr lang="en-US" spc="600" dirty="0" err="1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ile</a:t>
            </a:r>
            <a:r>
              <a:rPr lang="en-US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 Olay </a:t>
            </a:r>
            <a:r>
              <a:rPr lang="en-US" spc="600" dirty="0" err="1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Odaklı</a:t>
            </a:r>
            <a:r>
              <a:rPr lang="en-US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 </a:t>
            </a:r>
            <a:r>
              <a:rPr lang="en-US" spc="600" dirty="0" err="1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Mimari</a:t>
            </a:r>
            <a:r>
              <a:rPr lang="en-US" spc="6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)</a:t>
            </a:r>
            <a:endParaRPr lang="tr-TR" sz="4800" spc="600" dirty="0">
              <a:solidFill>
                <a:schemeClr val="bg1"/>
              </a:solidFill>
              <a:highlight>
                <a:srgbClr val="000000"/>
              </a:highlight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4EB0C-54AA-AA05-DC94-BB3368211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9457" y="5399076"/>
            <a:ext cx="8408211" cy="113507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</a:rPr>
              <a:t>Osman GÜREL</a:t>
            </a:r>
          </a:p>
          <a:p>
            <a:pPr algn="r"/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</a:rPr>
              <a:t>Bilgisayar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</a:rPr>
              <a:t>Mühendisi</a:t>
            </a:r>
            <a:endParaRPr lang="tr-TR" sz="28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80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9337-EE3A-331D-1C62-BB8801B0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Kafka’da</a:t>
            </a:r>
            <a:r>
              <a:rPr lang="en-US" dirty="0"/>
              <a:t> Olay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Örneği</a:t>
            </a:r>
            <a:endParaRPr lang="tr-TR" dirty="0"/>
          </a:p>
        </p:txBody>
      </p:sp>
      <p:pic>
        <p:nvPicPr>
          <p:cNvPr id="5" name="Content Placeholder 4" descr="A yellow cylinder with blue squares&#10;&#10;Description automatically generated">
            <a:extLst>
              <a:ext uri="{FF2B5EF4-FFF2-40B4-BE49-F238E27FC236}">
                <a16:creationId xmlns:a16="http://schemas.microsoft.com/office/drawing/2014/main" id="{EE529A8C-2F44-6850-56CD-4C4D1C1ED4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4500" y="1148317"/>
            <a:ext cx="11190332" cy="3413050"/>
          </a:xfrm>
        </p:spPr>
      </p:pic>
    </p:spTree>
    <p:extLst>
      <p:ext uri="{BB962C8B-B14F-4D97-AF65-F5344CB8AC3E}">
        <p14:creationId xmlns:p14="http://schemas.microsoft.com/office/powerpoint/2010/main" val="116651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Kavramlar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E5BD1-0488-D78B-B66F-C95A976F2C71}"/>
              </a:ext>
            </a:extLst>
          </p:cNvPr>
          <p:cNvSpPr txBox="1"/>
          <p:nvPr/>
        </p:nvSpPr>
        <p:spPr>
          <a:xfrm>
            <a:off x="444500" y="1250389"/>
            <a:ext cx="11210544" cy="5274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tr-TR" b="1" i="0" dirty="0">
                <a:effectLst/>
                <a:latin typeface="Söhne"/>
              </a:rPr>
              <a:t>Ofset Yönetimi</a:t>
            </a:r>
            <a:endParaRPr lang="en-US" b="1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b="0" i="0" dirty="0">
                <a:effectLst/>
                <a:latin typeface="Söhne"/>
              </a:rPr>
              <a:t>Her consumer grubu, kendi ofset yönetimini yapar.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Her consumer </a:t>
            </a:r>
            <a:r>
              <a:rPr lang="en-US" b="0" i="0" dirty="0" err="1">
                <a:effectLst/>
                <a:latin typeface="Söhne"/>
              </a:rPr>
              <a:t>grubu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tükettiği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olayların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ofsetlerini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yönetir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ofsetler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grup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içindeki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consumer'lar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arasında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paylaşılır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Consumer </a:t>
            </a:r>
            <a:r>
              <a:rPr lang="en-US" b="0" i="0" dirty="0" err="1">
                <a:effectLst/>
                <a:latin typeface="Söhne"/>
              </a:rPr>
              <a:t>grupları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farklı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işleme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hızlarına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gereksinimlerine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göre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yapılandırılabilir</a:t>
            </a:r>
            <a:r>
              <a:rPr lang="en-US" b="0" i="0" dirty="0">
                <a:effectLst/>
                <a:latin typeface="Söhne"/>
              </a:rPr>
              <a:t>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</a:pPr>
            <a:r>
              <a:rPr lang="tr-TR" b="1" i="0" dirty="0">
                <a:effectLst/>
                <a:latin typeface="Söhne"/>
              </a:rPr>
              <a:t>Ofsetlerin Tutulması </a:t>
            </a:r>
            <a:br>
              <a:rPr lang="en-US" b="1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Her consumer grubunun bir Consumer Group Coordinator'ı vardır.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Coordinator, consumer'ların ofsetlerini yönetir ve bu bilgileri ZooKeeper veya Kafka'daki özel bir topic üzerinde saklar.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Consumer'lar, Coordinator ile düzenli olarak iletişim kurarak ofset bilgilerini günceller.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öhne"/>
              </a:rPr>
              <a:t>Bazı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durumlarda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istenilirse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consumer'lar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ofsetleri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manuel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olarak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yönetebilmektedir</a:t>
            </a:r>
            <a:r>
              <a:rPr lang="en-US" dirty="0">
                <a:latin typeface="Söhne"/>
              </a:rPr>
              <a:t>. </a:t>
            </a: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öhne"/>
              </a:rPr>
              <a:t>Ofset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bilgilerinin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dış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bir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veritabanına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veya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depolama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sistemine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kaydedilmesi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yeniden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dengeleme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ve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yüksek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kullanılabilirlik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sağlar</a:t>
            </a:r>
            <a:r>
              <a:rPr lang="en-US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67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 </a:t>
            </a:r>
            <a:r>
              <a:rPr lang="en-US" dirty="0" err="1"/>
              <a:t>ve</a:t>
            </a:r>
            <a:r>
              <a:rPr lang="en-US" dirty="0"/>
              <a:t> Topic-Consumer </a:t>
            </a:r>
            <a:r>
              <a:rPr lang="en-US" dirty="0" err="1"/>
              <a:t>İlişkisi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E5BD1-0488-D78B-B66F-C95A976F2C71}"/>
              </a:ext>
            </a:extLst>
          </p:cNvPr>
          <p:cNvSpPr txBox="1"/>
          <p:nvPr/>
        </p:nvSpPr>
        <p:spPr>
          <a:xfrm>
            <a:off x="444500" y="1250389"/>
            <a:ext cx="112105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effectLst/>
                <a:latin typeface="Söhne"/>
              </a:rPr>
              <a:t>Consumer Group’lar</a:t>
            </a:r>
            <a:endParaRPr lang="en-US" b="1" i="0" dirty="0">
              <a:effectLst/>
              <a:latin typeface="Söhne"/>
            </a:endParaRPr>
          </a:p>
          <a:p>
            <a:pPr algn="l"/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Bir Consumer Group, aynı konuyu paylaşan bir grup consumer'dan oluşur.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Her consumer group, bir topic'ten gelen olayları işlerken birbirinden bağımsızdır.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Consumer group, bir topic'i paralel olarak işlemek ve yükü paylaşmak için kullanılır.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algn="l"/>
            <a:r>
              <a:rPr lang="tr-TR" b="1" i="0" dirty="0">
                <a:effectLst/>
                <a:latin typeface="Söhne"/>
              </a:rPr>
              <a:t>Topic-Consumer İlişkisi</a:t>
            </a:r>
            <a:endParaRPr lang="en-US" b="1" i="0" dirty="0">
              <a:effectLst/>
              <a:latin typeface="Söhne"/>
            </a:endParaRPr>
          </a:p>
          <a:p>
            <a:pPr algn="l"/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Bir consumer, bir veya birden fazla topic'ten gelen olayları tüketir.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Her consumer, bir Consumer Group'a katılır ve bu grup içinde olayların işlenmesinden sorumludur.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Birden fazla consumer, aynı Consumer Group'a katılabilir ve aynı topic'ten gelen olayları işlemek için iş yükünü paylaşabilir</a:t>
            </a:r>
            <a:endParaRPr lang="en-US" b="0" i="0" dirty="0">
              <a:effectLst/>
              <a:latin typeface="Söhne"/>
            </a:endParaRPr>
          </a:p>
          <a:p>
            <a:pPr lvl="1" algn="r"/>
            <a:endParaRPr lang="en-US" dirty="0">
              <a:latin typeface="Söhne"/>
              <a:hlinkClick r:id="rId2"/>
            </a:endParaRPr>
          </a:p>
          <a:p>
            <a:pPr lvl="1" algn="r"/>
            <a:endParaRPr lang="en-US" dirty="0">
              <a:latin typeface="Söhne"/>
              <a:hlinkClick r:id="rId2"/>
            </a:endParaRPr>
          </a:p>
          <a:p>
            <a:pPr lvl="1" algn="r"/>
            <a:endParaRPr lang="en-US" dirty="0">
              <a:latin typeface="Söhne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87168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Sınırlamalar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Noktalar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E5BD1-0488-D78B-B66F-C95A976F2C71}"/>
              </a:ext>
            </a:extLst>
          </p:cNvPr>
          <p:cNvSpPr txBox="1"/>
          <p:nvPr/>
        </p:nvSpPr>
        <p:spPr>
          <a:xfrm>
            <a:off x="444500" y="1250389"/>
            <a:ext cx="112105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effectLst/>
                <a:latin typeface="Söhne"/>
              </a:rPr>
              <a:t>Partition Sayısı ve Consumer Sayısı</a:t>
            </a:r>
            <a:endParaRPr lang="en-US" b="1" i="0" dirty="0">
              <a:effectLst/>
              <a:latin typeface="Söhne"/>
            </a:endParaRPr>
          </a:p>
          <a:p>
            <a:pPr algn="l"/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Bir topic'teki partition sayısı, aynı Consumer Group içindeki consumer sayısından fazla olamaz.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Yani, her consumer bir partition'a atanır ve birden fazla consumer, aynı partition'dan eş zamanlı olarak olayları işleyemez.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algn="l"/>
            <a:r>
              <a:rPr lang="tr-TR" b="1" i="0" dirty="0">
                <a:effectLst/>
                <a:latin typeface="Söhne"/>
              </a:rPr>
              <a:t>Consumer Group İşleme Sırası</a:t>
            </a:r>
            <a:endParaRPr lang="en-US" b="1" i="0" dirty="0">
              <a:effectLst/>
              <a:latin typeface="Söhne"/>
            </a:endParaRPr>
          </a:p>
          <a:p>
            <a:pPr algn="l"/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Aynı Consumer Group içindeki consumer'lar arasında bir olayın işlenme sırası garanti edilmez.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Ancak, aynı partition'dan gelen olaylar, sırasıyla işlenir.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algn="l"/>
            <a:r>
              <a:rPr lang="tr-TR" b="1" i="0" dirty="0">
                <a:effectLst/>
                <a:latin typeface="Söhne"/>
              </a:rPr>
              <a:t>Consumer Lag</a:t>
            </a:r>
            <a:endParaRPr lang="en-US" b="1" i="0" dirty="0">
              <a:effectLst/>
              <a:latin typeface="Söhne"/>
            </a:endParaRPr>
          </a:p>
          <a:p>
            <a:pPr algn="l"/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Consumer lag, bir consumer'ın bir topic'ten aldığı ancak henüz işleyemediği olayların miktarını ifade eder.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Consumer lag'in kontrol altında tutulması önemlidir; aksi takdirde, tüketilmemiş olayların birikmesi performans sorunlarına neden olabilir.</a:t>
            </a:r>
            <a:r>
              <a:rPr lang="en-US" dirty="0">
                <a:latin typeface="Söhne"/>
                <a:hlinkClick r:id="rId2"/>
              </a:rPr>
              <a:t> </a:t>
            </a:r>
          </a:p>
          <a:p>
            <a:pPr lvl="1" algn="r"/>
            <a:r>
              <a:rPr lang="en-US" dirty="0" err="1">
                <a:latin typeface="Söhne"/>
                <a:hlinkClick r:id="rId2"/>
              </a:rPr>
              <a:t>Stackoverflow</a:t>
            </a:r>
            <a:r>
              <a:rPr lang="en-US" dirty="0">
                <a:latin typeface="Söhne"/>
                <a:hlinkClick r:id="rId2"/>
              </a:rPr>
              <a:t>- </a:t>
            </a:r>
            <a:r>
              <a:rPr lang="en-US" b="0" i="0" dirty="0">
                <a:effectLst/>
                <a:latin typeface="Söhne"/>
                <a:hlinkClick r:id="rId2"/>
              </a:rPr>
              <a:t>Kafka Topics and Partitions</a:t>
            </a: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9518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Dayanıklılık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E5BD1-0488-D78B-B66F-C95A976F2C71}"/>
              </a:ext>
            </a:extLst>
          </p:cNvPr>
          <p:cNvSpPr txBox="1"/>
          <p:nvPr/>
        </p:nvSpPr>
        <p:spPr>
          <a:xfrm>
            <a:off x="444500" y="1250389"/>
            <a:ext cx="11210544" cy="4803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tr-TR" b="1" i="0" dirty="0">
                <a:effectLst/>
                <a:latin typeface="Söhne"/>
              </a:rPr>
              <a:t>Yüksek Performans</a:t>
            </a:r>
          </a:p>
          <a:p>
            <a:pPr lvl="1">
              <a:lnSpc>
                <a:spcPct val="85000"/>
              </a:lnSpc>
            </a:pPr>
            <a:endParaRPr lang="en-US" b="1" dirty="0">
              <a:latin typeface="Söhne"/>
            </a:endParaRP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Söhne"/>
              </a:rPr>
              <a:t>Partition'lar, olayların paralel olarak işlenmesini sağlar.</a:t>
            </a:r>
            <a:r>
              <a:rPr lang="en-US" dirty="0">
                <a:latin typeface="Söhne"/>
              </a:rPr>
              <a:t> </a:t>
            </a:r>
            <a:r>
              <a:rPr lang="tr-TR" dirty="0">
                <a:latin typeface="Söhne"/>
              </a:rPr>
              <a:t>Bu sayede, Kafka yüksek performans ve ölçeklenebilirlik sağlar.</a:t>
            </a:r>
            <a:r>
              <a:rPr lang="en-US" dirty="0">
                <a:latin typeface="Söhne"/>
              </a:rPr>
              <a:t> </a:t>
            </a: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Söhne"/>
              </a:rPr>
              <a:t>İletilen olaylar düşük gecikme süreleri ile hızlı bir şekilde tüketiciye iletilir.</a:t>
            </a:r>
            <a:endParaRPr lang="en-US" dirty="0">
              <a:latin typeface="Söhne"/>
            </a:endParaRP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tr-TR" b="1" dirty="0">
              <a:latin typeface="Söhne"/>
            </a:endParaRP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Söhne"/>
              </a:rPr>
              <a:t>Kafka, olayları toplu olarak işleyerek ve sıkıştırarak veri transferi verimliliğini artırır.</a:t>
            </a:r>
            <a:r>
              <a:rPr lang="en-US" dirty="0">
                <a:latin typeface="Söhne"/>
              </a:rPr>
              <a:t>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</a:pPr>
            <a:r>
              <a:rPr lang="en-US" b="1" i="0" dirty="0" err="1">
                <a:effectLst/>
                <a:latin typeface="Söhne"/>
              </a:rPr>
              <a:t>Dayanıklılık</a:t>
            </a:r>
            <a:endParaRPr lang="en-US" b="1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</a:pPr>
            <a:endParaRPr lang="en-US" b="1" i="0" dirty="0">
              <a:effectLst/>
              <a:latin typeface="Söhne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b="1" i="0" dirty="0">
                <a:effectLst/>
                <a:latin typeface="Söhne"/>
              </a:rPr>
              <a:t>Replication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, Partitionlar, birden fazla broker üzerinde replik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e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edilir.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Bu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sayede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, broker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veya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makine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arızalarına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karşı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dayanıklılık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sağlanır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b="1" dirty="0">
                <a:latin typeface="Söhne"/>
              </a:rPr>
              <a:t>Durability</a:t>
            </a:r>
            <a:r>
              <a:rPr lang="en-US" b="1" dirty="0">
                <a:latin typeface="Söhne"/>
              </a:rPr>
              <a:t>, 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Kafka,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olayların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disk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üzerinde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kalıcı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olarak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depolanmasını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sağlar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. </a:t>
            </a:r>
            <a:r>
              <a:rPr lang="tr-TR" dirty="0">
                <a:solidFill>
                  <a:srgbClr val="000000"/>
                </a:solidFill>
                <a:latin typeface="Söhne"/>
              </a:rPr>
              <a:t>Bu sayede, veri kaybı olmadan yüksek uygunluk sağlanır</a:t>
            </a:r>
            <a:r>
              <a:rPr lang="en-US" b="1" dirty="0">
                <a:latin typeface="Söhne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latin typeface="Söhne"/>
            </a:endParaRP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öhne"/>
              </a:rPr>
              <a:t>Fault Tolerance, </a:t>
            </a:r>
            <a:r>
              <a:rPr lang="tr-TR" dirty="0">
                <a:solidFill>
                  <a:srgbClr val="000000"/>
                </a:solidFill>
                <a:latin typeface="Söhne"/>
              </a:rPr>
              <a:t>Kafka, broker ve partition'lar arasında otomatik olarak lider seçimi ve yeniden dengelenme yaparak arızalara karşı direnç sağlar</a:t>
            </a:r>
            <a:r>
              <a:rPr lang="tr-TR" b="1" dirty="0">
                <a:latin typeface="Söhne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</a:pPr>
            <a:endParaRPr lang="tr-TR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2417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Ölçeklenebilirlik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İşlem</a:t>
            </a:r>
            <a:r>
              <a:rPr lang="en-US" dirty="0"/>
              <a:t> </a:t>
            </a:r>
            <a:r>
              <a:rPr lang="en-US" dirty="0" err="1"/>
              <a:t>Garantisi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E5BD1-0488-D78B-B66F-C95A976F2C71}"/>
              </a:ext>
            </a:extLst>
          </p:cNvPr>
          <p:cNvSpPr txBox="1"/>
          <p:nvPr/>
        </p:nvSpPr>
        <p:spPr>
          <a:xfrm>
            <a:off x="444500" y="1250389"/>
            <a:ext cx="11210544" cy="524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tr-TR" b="1" dirty="0">
                <a:latin typeface="Söhne"/>
              </a:rPr>
              <a:t>Ölçeklenebilirlik</a:t>
            </a:r>
            <a:r>
              <a:rPr lang="tr-TR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endParaRPr lang="tr-TR" b="1" i="0" dirty="0">
              <a:effectLst/>
              <a:latin typeface="Söhne"/>
            </a:endParaRPr>
          </a:p>
          <a:p>
            <a:pPr lvl="1">
              <a:lnSpc>
                <a:spcPct val="85000"/>
              </a:lnSpc>
            </a:pPr>
            <a:endParaRPr lang="en-US" b="1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Söhne"/>
              </a:rPr>
              <a:t>Broker ve Partition Ölçeklendirme</a:t>
            </a:r>
            <a:r>
              <a:rPr lang="en-US" b="1" dirty="0">
                <a:latin typeface="Söhne"/>
              </a:rPr>
              <a:t>, </a:t>
            </a:r>
            <a:r>
              <a:rPr lang="tr-TR" dirty="0">
                <a:latin typeface="Söhne"/>
              </a:rPr>
              <a:t>Kafka cluster'ı, broker ve partition sayısının dinamik olarak ölçeklendirilebilmesini sağlar.</a:t>
            </a:r>
            <a:r>
              <a:rPr lang="en-US" dirty="0">
                <a:latin typeface="Söhne"/>
              </a:rPr>
              <a:t> </a:t>
            </a:r>
            <a:r>
              <a:rPr lang="tr-TR" dirty="0">
                <a:latin typeface="Söhne"/>
              </a:rPr>
              <a:t>Bu sayede, yüksek talep anlarında performans sorunları yaşanmaz.</a:t>
            </a:r>
            <a:endParaRPr lang="en-US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Consumer </a:t>
            </a:r>
            <a:r>
              <a:rPr lang="en-US" b="0" i="0" dirty="0" err="1">
                <a:effectLst/>
                <a:latin typeface="Söhne"/>
              </a:rPr>
              <a:t>grupları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isteğe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bağlı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olarak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ölçeklendirilebilir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yük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dengesi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sağlanabilir</a:t>
            </a:r>
            <a:r>
              <a:rPr lang="en-US" b="0" i="0" dirty="0">
                <a:effectLst/>
                <a:latin typeface="Söhne"/>
              </a:rPr>
              <a:t>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</a:pPr>
            <a:r>
              <a:rPr lang="en-US" b="1" i="0" dirty="0" err="1">
                <a:effectLst/>
                <a:latin typeface="Söhne"/>
              </a:rPr>
              <a:t>İşlem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Garantisi</a:t>
            </a:r>
            <a:endParaRPr lang="en-US" b="1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</a:pPr>
            <a:endParaRPr lang="en-US" b="1" i="0" dirty="0">
              <a:effectLst/>
              <a:latin typeface="Söhne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Consumer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Topiclerden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okuma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yaparken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okuma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seçeneklerine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göre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commit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işlemi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yapmaktadır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Söhne"/>
              </a:rPr>
              <a:t>At Most Once, 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En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fazla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kere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oku</a:t>
            </a:r>
            <a:r>
              <a:rPr lang="en-US" b="1" dirty="0">
                <a:solidFill>
                  <a:srgbClr val="000000"/>
                </a:solidFill>
                <a:latin typeface="Söhne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Mesajı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alır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okur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ve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ofset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değiştir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. Okuma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sonrası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hata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olursa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ofset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değiştiği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hata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olabilir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. Log, Analytics vs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yapılarda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öhne"/>
              </a:rPr>
              <a:t>kullanılabilir</a:t>
            </a:r>
            <a:r>
              <a:rPr lang="en-US" dirty="0">
                <a:solidFill>
                  <a:srgbClr val="000000"/>
                </a:solidFill>
                <a:latin typeface="Söhne"/>
              </a:rPr>
              <a:t>. </a:t>
            </a:r>
            <a:endParaRPr lang="en-US" b="1" dirty="0">
              <a:latin typeface="Söhne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latin typeface="Söhne"/>
            </a:endParaRP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öhne"/>
              </a:rPr>
              <a:t>At Least Once, </a:t>
            </a:r>
            <a:r>
              <a:rPr lang="en-US" dirty="0">
                <a:latin typeface="Söhne"/>
              </a:rPr>
              <a:t>En </a:t>
            </a:r>
            <a:r>
              <a:rPr lang="en-US" dirty="0" err="1">
                <a:latin typeface="Söhne"/>
              </a:rPr>
              <a:t>az</a:t>
            </a:r>
            <a:r>
              <a:rPr lang="en-US" dirty="0">
                <a:latin typeface="Söhne"/>
              </a:rPr>
              <a:t> 1 </a:t>
            </a:r>
            <a:r>
              <a:rPr lang="en-US" dirty="0" err="1">
                <a:latin typeface="Söhne"/>
              </a:rPr>
              <a:t>kez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oku</a:t>
            </a:r>
            <a:r>
              <a:rPr lang="en-US" dirty="0">
                <a:latin typeface="Söhne"/>
              </a:rPr>
              <a:t>. </a:t>
            </a:r>
            <a:r>
              <a:rPr lang="en-US" dirty="0" err="1">
                <a:latin typeface="Söhne"/>
              </a:rPr>
              <a:t>Mesajı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alır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okur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ve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işler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sonra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ofset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değiştirir</a:t>
            </a:r>
            <a:r>
              <a:rPr lang="en-US" dirty="0">
                <a:latin typeface="Söhne"/>
              </a:rPr>
              <a:t>. Kafka </a:t>
            </a:r>
            <a:r>
              <a:rPr lang="en-US" dirty="0" err="1">
                <a:latin typeface="Söhne"/>
              </a:rPr>
              <a:t>bakımlarında</a:t>
            </a:r>
            <a:r>
              <a:rPr lang="en-US" dirty="0">
                <a:latin typeface="Söhne"/>
              </a:rPr>
              <a:t> restart </a:t>
            </a:r>
            <a:r>
              <a:rPr lang="en-US" dirty="0" err="1">
                <a:latin typeface="Söhne"/>
              </a:rPr>
              <a:t>durumlarında</a:t>
            </a:r>
            <a:r>
              <a:rPr lang="en-US" dirty="0">
                <a:latin typeface="Söhne"/>
              </a:rPr>
              <a:t> duplicate </a:t>
            </a:r>
            <a:r>
              <a:rPr lang="en-US" dirty="0" err="1">
                <a:latin typeface="Söhne"/>
              </a:rPr>
              <a:t>veri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oluşabilir</a:t>
            </a:r>
            <a:r>
              <a:rPr lang="en-US" dirty="0">
                <a:latin typeface="Söhne"/>
              </a:rPr>
              <a:t>. Duplicate </a:t>
            </a:r>
            <a:r>
              <a:rPr lang="en-US" dirty="0" err="1">
                <a:latin typeface="Söhne"/>
              </a:rPr>
              <a:t>olmaması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için</a:t>
            </a:r>
            <a:r>
              <a:rPr lang="en-US" dirty="0">
                <a:latin typeface="Söhne"/>
              </a:rPr>
              <a:t> logic </a:t>
            </a:r>
            <a:r>
              <a:rPr lang="en-US" dirty="0" err="1">
                <a:latin typeface="Söhne"/>
              </a:rPr>
              <a:t>kurulur</a:t>
            </a:r>
            <a:r>
              <a:rPr lang="en-US" dirty="0">
                <a:latin typeface="Söhne"/>
              </a:rPr>
              <a:t>.</a:t>
            </a: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endParaRPr lang="en-US" b="1" dirty="0">
              <a:latin typeface="Söhne"/>
            </a:endParaRP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öhne"/>
              </a:rPr>
              <a:t>Exactly Once, </a:t>
            </a:r>
            <a:r>
              <a:rPr lang="en-US" dirty="0">
                <a:latin typeface="Söhne"/>
              </a:rPr>
              <a:t>Tam </a:t>
            </a:r>
            <a:r>
              <a:rPr lang="en-US" dirty="0" err="1">
                <a:latin typeface="Söhne"/>
              </a:rPr>
              <a:t>bir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kere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okumadır</a:t>
            </a:r>
            <a:r>
              <a:rPr lang="en-US" dirty="0">
                <a:latin typeface="Söhne"/>
              </a:rPr>
              <a:t>. Bir </a:t>
            </a:r>
            <a:r>
              <a:rPr lang="en-US" dirty="0" err="1">
                <a:latin typeface="Söhne"/>
              </a:rPr>
              <a:t>olayın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bir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kere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ve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yalnızca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bir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kere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işlenmesi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garanti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edilir</a:t>
            </a:r>
            <a:r>
              <a:rPr lang="en-US" dirty="0">
                <a:latin typeface="Söhne"/>
              </a:rPr>
              <a:t>. </a:t>
            </a:r>
          </a:p>
          <a:p>
            <a:pPr marL="742950" lvl="1" indent="-28575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Söhne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</a:pPr>
            <a:endParaRPr lang="tr-TR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4342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1A379-5E51-43E4-035C-2630E682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anchor="t">
            <a:normAutofit/>
          </a:bodyPr>
          <a:lstStyle/>
          <a:p>
            <a:r>
              <a:rPr lang="en-US" dirty="0" err="1"/>
              <a:t>Özet</a:t>
            </a:r>
            <a:r>
              <a:rPr lang="en-US" dirty="0"/>
              <a:t> – Bir Olay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BDDE9F-9876-E700-16C9-B357BC3C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7" y="1004342"/>
            <a:ext cx="10518279" cy="4601748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C8F29EC-DE8A-24CD-BC3D-BAD70C168061}"/>
              </a:ext>
            </a:extLst>
          </p:cNvPr>
          <p:cNvSpPr txBox="1"/>
          <p:nvPr/>
        </p:nvSpPr>
        <p:spPr>
          <a:xfrm>
            <a:off x="752254" y="5668992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Gönderilmesi</a:t>
            </a:r>
            <a:r>
              <a:rPr lang="en-US" dirty="0"/>
              <a:t> (Producing)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Verinin İşlenmesi (Processing)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Verinin Silinmesi (Deleting)</a:t>
            </a:r>
          </a:p>
        </p:txBody>
      </p:sp>
    </p:spTree>
    <p:extLst>
      <p:ext uri="{BB962C8B-B14F-4D97-AF65-F5344CB8AC3E}">
        <p14:creationId xmlns:p14="http://schemas.microsoft.com/office/powerpoint/2010/main" val="156291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A67B56-7257-1DCD-F350-5B867086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Gönderilmesi</a:t>
            </a:r>
            <a:r>
              <a:rPr lang="en-US" dirty="0"/>
              <a:t> (Producing)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BB393-5329-2C86-93CE-5E587E3D3D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US" b="1" dirty="0"/>
              <a:t>Producer </a:t>
            </a:r>
            <a:r>
              <a:rPr lang="en-US" b="1" dirty="0" err="1"/>
              <a:t>Konfigürasyonu</a:t>
            </a:r>
            <a:r>
              <a:rPr lang="en-US" dirty="0"/>
              <a:t>, </a:t>
            </a:r>
            <a:r>
              <a:rPr lang="en-US" dirty="0" err="1"/>
              <a:t>Kafka'ya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producer </a:t>
            </a:r>
            <a:r>
              <a:rPr lang="en-US" dirty="0" err="1"/>
              <a:t>oluşturulur</a:t>
            </a:r>
            <a:r>
              <a:rPr lang="en-US" dirty="0"/>
              <a:t>. Producer, Kafka </a:t>
            </a:r>
            <a:r>
              <a:rPr lang="en-US" dirty="0" err="1"/>
              <a:t>cluster'ına</a:t>
            </a:r>
            <a:r>
              <a:rPr lang="en-US" dirty="0"/>
              <a:t> </a:t>
            </a:r>
            <a:r>
              <a:rPr lang="en-US" dirty="0" err="1"/>
              <a:t>bağlanmak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konfigürasyonları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Topic </a:t>
            </a:r>
            <a:r>
              <a:rPr lang="en-US" b="1" dirty="0" err="1"/>
              <a:t>Seçimi</a:t>
            </a:r>
            <a:r>
              <a:rPr lang="en-US" dirty="0"/>
              <a:t>, </a:t>
            </a:r>
            <a:r>
              <a:rPr lang="en-US" dirty="0" err="1"/>
              <a:t>Gönderilecek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topic </a:t>
            </a:r>
            <a:r>
              <a:rPr lang="en-US" dirty="0" err="1"/>
              <a:t>seçilir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Topic,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kategorize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producer'ın</a:t>
            </a:r>
            <a:r>
              <a:rPr lang="en-US" dirty="0"/>
              <a:t> </a:t>
            </a:r>
            <a:r>
              <a:rPr lang="en-US" dirty="0" err="1"/>
              <a:t>olayları</a:t>
            </a:r>
            <a:r>
              <a:rPr lang="en-US" dirty="0"/>
              <a:t> </a:t>
            </a:r>
            <a:r>
              <a:rPr lang="en-US" dirty="0" err="1"/>
              <a:t>göndermesi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Veri </a:t>
            </a:r>
            <a:r>
              <a:rPr lang="en-US" b="1" dirty="0" err="1"/>
              <a:t>Gönderme</a:t>
            </a:r>
            <a:r>
              <a:rPr lang="en-US" dirty="0"/>
              <a:t>, Producer,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topic'e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partition'a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 partition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ofset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artırılır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 err="1"/>
              <a:t>Onaylama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Geri </a:t>
            </a:r>
            <a:r>
              <a:rPr lang="en-US" b="1" dirty="0" err="1"/>
              <a:t>Bildirim</a:t>
            </a:r>
            <a:r>
              <a:rPr lang="en-US" dirty="0"/>
              <a:t>, Kafka producer,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başarıyla</a:t>
            </a:r>
            <a:r>
              <a:rPr lang="en-US" dirty="0"/>
              <a:t> </a:t>
            </a:r>
            <a:r>
              <a:rPr lang="en-US" dirty="0" err="1"/>
              <a:t>işlenip</a:t>
            </a:r>
            <a:r>
              <a:rPr lang="en-US" dirty="0"/>
              <a:t> </a:t>
            </a:r>
            <a:r>
              <a:rPr lang="en-US" dirty="0" err="1"/>
              <a:t>işlenmediğini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gönderimlerde</a:t>
            </a:r>
            <a:r>
              <a:rPr lang="en-US" dirty="0"/>
              <a:t>, </a:t>
            </a:r>
            <a:r>
              <a:rPr lang="en-US" dirty="0" err="1"/>
              <a:t>producer'lar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ACK (acknowledgement)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25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A67B56-7257-1DCD-F350-5B867086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İşlenmesi</a:t>
            </a:r>
            <a:r>
              <a:rPr lang="en-US" dirty="0"/>
              <a:t> (Processing)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BB393-5329-2C86-93CE-5E587E3D3D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US" b="1" dirty="0"/>
              <a:t>Consumer </a:t>
            </a:r>
            <a:r>
              <a:rPr lang="en-US" b="1" dirty="0" err="1"/>
              <a:t>Gruplarının</a:t>
            </a:r>
            <a:r>
              <a:rPr lang="en-US" b="1" dirty="0"/>
              <a:t> </a:t>
            </a:r>
            <a:r>
              <a:rPr lang="en-US" b="1" dirty="0" err="1"/>
              <a:t>Oluşturulması</a:t>
            </a:r>
            <a:r>
              <a:rPr lang="en-US" dirty="0"/>
              <a:t>, </a:t>
            </a:r>
          </a:p>
          <a:p>
            <a:pPr marL="0" lvl="1" indent="0">
              <a:buNone/>
            </a:pP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işleyecek</a:t>
            </a:r>
            <a:r>
              <a:rPr lang="en-US" dirty="0"/>
              <a:t> </a:t>
            </a:r>
            <a:r>
              <a:rPr lang="en-US" dirty="0" err="1"/>
              <a:t>consumer'lar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consumer </a:t>
            </a:r>
            <a:r>
              <a:rPr lang="en-US" dirty="0" err="1"/>
              <a:t>grubuna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. Consumer </a:t>
            </a:r>
            <a:r>
              <a:rPr lang="en-US" dirty="0" err="1"/>
              <a:t>grupları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topic'ten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b="1" dirty="0" err="1"/>
              <a:t>Verinin</a:t>
            </a:r>
            <a:r>
              <a:rPr lang="en-US" b="1" dirty="0"/>
              <a:t> </a:t>
            </a:r>
            <a:r>
              <a:rPr lang="en-US" b="1" dirty="0" err="1"/>
              <a:t>Tüketilmesi</a:t>
            </a:r>
            <a:r>
              <a:rPr lang="en-US" dirty="0"/>
              <a:t>, </a:t>
            </a:r>
          </a:p>
          <a:p>
            <a:pPr marL="0" lvl="1" indent="0">
              <a:buNone/>
            </a:pPr>
            <a:r>
              <a:rPr lang="en-US" dirty="0" err="1"/>
              <a:t>Consumer'lar</a:t>
            </a:r>
            <a:r>
              <a:rPr lang="en-US" dirty="0"/>
              <a:t>, </a:t>
            </a:r>
            <a:r>
              <a:rPr lang="en-US" dirty="0" err="1"/>
              <a:t>atanmış</a:t>
            </a:r>
            <a:r>
              <a:rPr lang="en-US" dirty="0"/>
              <a:t> </a:t>
            </a:r>
            <a:r>
              <a:rPr lang="en-US" dirty="0" err="1"/>
              <a:t>oldukları</a:t>
            </a:r>
            <a:r>
              <a:rPr lang="en-US" dirty="0"/>
              <a:t> consumer </a:t>
            </a:r>
            <a:r>
              <a:rPr lang="en-US" dirty="0" err="1"/>
              <a:t>grubu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topic'ten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tüketir</a:t>
            </a:r>
            <a:r>
              <a:rPr lang="en-US" dirty="0"/>
              <a:t>. Kafka,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consumer'a</a:t>
            </a:r>
            <a:r>
              <a:rPr lang="en-US" dirty="0"/>
              <a:t>,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işlenmemiş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ofsetlerini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b="1" dirty="0" err="1"/>
              <a:t>İşleme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Mantığı</a:t>
            </a:r>
            <a:r>
              <a:rPr lang="en-US" dirty="0"/>
              <a:t>,</a:t>
            </a:r>
          </a:p>
          <a:p>
            <a:pPr marL="0" lvl="1" indent="0">
              <a:buNone/>
            </a:pPr>
            <a:r>
              <a:rPr lang="en-US" dirty="0" err="1"/>
              <a:t>Consumer'lar</a:t>
            </a:r>
            <a:r>
              <a:rPr lang="en-US" dirty="0"/>
              <a:t>, </a:t>
            </a:r>
            <a:r>
              <a:rPr lang="en-US" dirty="0" err="1"/>
              <a:t>aldıkları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işleyerek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uygularlar</a:t>
            </a:r>
            <a:r>
              <a:rPr lang="en-US" dirty="0"/>
              <a:t>. </a:t>
            </a:r>
            <a:r>
              <a:rPr lang="en-US" dirty="0" err="1"/>
              <a:t>İşlenen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durumlarına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gerçekleştirilebilir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1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A67B56-7257-1DCD-F350-5B867086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(Deleting)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BB393-5329-2C86-93CE-5E587E3D3D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US" b="1" dirty="0"/>
              <a:t>Topic </a:t>
            </a:r>
            <a:r>
              <a:rPr lang="en-US" b="1" dirty="0" err="1"/>
              <a:t>Temizliği</a:t>
            </a:r>
            <a:r>
              <a:rPr lang="en-US" b="1" dirty="0"/>
              <a:t>,</a:t>
            </a:r>
          </a:p>
          <a:p>
            <a:pPr marL="0" lvl="1" indent="0">
              <a:buNone/>
            </a:pPr>
            <a:r>
              <a:rPr lang="en-US" dirty="0" err="1"/>
              <a:t>Kafka'da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korunur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silinir</a:t>
            </a:r>
            <a:r>
              <a:rPr lang="en-US" dirty="0"/>
              <a:t>. </a:t>
            </a:r>
          </a:p>
          <a:p>
            <a:pPr marL="0" lvl="1" indent="0">
              <a:buNone/>
            </a:pPr>
            <a:r>
              <a:rPr lang="en-US" dirty="0" err="1"/>
              <a:t>Topic'lerde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saklama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belirlenebilir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b="1" dirty="0"/>
              <a:t>Veri </a:t>
            </a:r>
            <a:r>
              <a:rPr lang="en-US" b="1" dirty="0" err="1"/>
              <a:t>Saklama</a:t>
            </a:r>
            <a:r>
              <a:rPr lang="en-US" b="1" dirty="0"/>
              <a:t> </a:t>
            </a:r>
            <a:r>
              <a:rPr lang="en-US" b="1" dirty="0" err="1"/>
              <a:t>Politikası</a:t>
            </a:r>
            <a:r>
              <a:rPr lang="en-US" b="1" dirty="0"/>
              <a:t>,</a:t>
            </a:r>
          </a:p>
          <a:p>
            <a:pPr marL="0" lvl="1" indent="0">
              <a:buNone/>
            </a:pPr>
            <a:r>
              <a:rPr lang="en-US" dirty="0"/>
              <a:t>Kafka, </a:t>
            </a:r>
            <a:r>
              <a:rPr lang="en-US" dirty="0" err="1"/>
              <a:t>topic'ler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saklama</a:t>
            </a:r>
            <a:r>
              <a:rPr lang="en-US" dirty="0"/>
              <a:t> </a:t>
            </a:r>
            <a:r>
              <a:rPr lang="en-US" dirty="0" err="1"/>
              <a:t>politikası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/>
              <a:t>aralığında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7 </a:t>
            </a:r>
            <a:r>
              <a:rPr lang="en-US" dirty="0" err="1"/>
              <a:t>gün</a:t>
            </a:r>
            <a:r>
              <a:rPr lang="en-US" dirty="0"/>
              <a:t>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boyutta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1 TB) </a:t>
            </a:r>
            <a:r>
              <a:rPr lang="en-US" dirty="0" err="1"/>
              <a:t>saklanabilir</a:t>
            </a:r>
            <a:r>
              <a:rPr lang="en-US" dirty="0"/>
              <a:t>.</a:t>
            </a:r>
          </a:p>
          <a:p>
            <a:pPr marL="0" lvl="1" indent="0">
              <a:buNone/>
            </a:pPr>
            <a:r>
              <a:rPr lang="en-US" b="1" dirty="0"/>
              <a:t>Veri Silme </a:t>
            </a:r>
            <a:r>
              <a:rPr lang="en-US" b="1" dirty="0" err="1"/>
              <a:t>İşlemi</a:t>
            </a:r>
            <a:r>
              <a:rPr lang="en-US" b="1" dirty="0"/>
              <a:t>,</a:t>
            </a:r>
          </a:p>
          <a:p>
            <a:pPr marL="0" lvl="1" indent="0">
              <a:buNone/>
            </a:pPr>
            <a:r>
              <a:rPr lang="en-US" dirty="0"/>
              <a:t>Veri </a:t>
            </a:r>
            <a:r>
              <a:rPr lang="en-US" dirty="0" err="1"/>
              <a:t>saklama</a:t>
            </a:r>
            <a:r>
              <a:rPr lang="en-US" dirty="0"/>
              <a:t> </a:t>
            </a:r>
            <a:r>
              <a:rPr lang="en-US" dirty="0" err="1"/>
              <a:t>politikasına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Kafka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temizler</a:t>
            </a:r>
            <a:r>
              <a:rPr lang="en-US" dirty="0"/>
              <a:t>. </a:t>
            </a:r>
          </a:p>
          <a:p>
            <a:pPr marL="0" lvl="1" indent="0">
              <a:buNone/>
            </a:pPr>
            <a:r>
              <a:rPr lang="en-US" dirty="0"/>
              <a:t>Veri </a:t>
            </a:r>
            <a:r>
              <a:rPr lang="en-US" dirty="0" err="1"/>
              <a:t>temizleme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,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ofsetlerini</a:t>
            </a:r>
            <a:r>
              <a:rPr lang="en-US" dirty="0"/>
              <a:t> </a:t>
            </a:r>
            <a:r>
              <a:rPr lang="en-US" dirty="0" err="1"/>
              <a:t>güncelleyerek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diskten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silerek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Giriş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endParaRPr lang="en-US" sz="1400" b="1" dirty="0"/>
          </a:p>
          <a:p>
            <a:pPr marL="0" lvl="1" indent="0">
              <a:buNone/>
            </a:pPr>
            <a:r>
              <a:rPr lang="en-US" sz="1400" b="1" dirty="0" err="1"/>
              <a:t>Neden</a:t>
            </a:r>
            <a:r>
              <a:rPr lang="en-US" sz="1400" b="1" dirty="0"/>
              <a:t> Event Driven? </a:t>
            </a:r>
          </a:p>
          <a:p>
            <a:pPr marL="0" lvl="1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Geleneksel</a:t>
            </a:r>
            <a:r>
              <a:rPr lang="en-US" sz="1400" dirty="0"/>
              <a:t> </a:t>
            </a:r>
            <a:r>
              <a:rPr lang="en-US" sz="1400" dirty="0" err="1"/>
              <a:t>monolitik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RPC </a:t>
            </a:r>
            <a:r>
              <a:rPr lang="en-US" sz="1400" dirty="0" err="1"/>
              <a:t>tabanlı</a:t>
            </a:r>
            <a:r>
              <a:rPr lang="en-US" sz="1400" dirty="0"/>
              <a:t> </a:t>
            </a:r>
            <a:r>
              <a:rPr lang="en-US" sz="1400" dirty="0" err="1"/>
              <a:t>mimarilere</a:t>
            </a:r>
            <a:r>
              <a:rPr lang="en-US" sz="1400" dirty="0"/>
              <a:t> </a:t>
            </a:r>
            <a:r>
              <a:rPr lang="en-US" sz="1400" dirty="0" err="1"/>
              <a:t>alternatif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esneklik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ölçeklenebilirlik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 </a:t>
            </a:r>
          </a:p>
          <a:p>
            <a:pPr marL="0" lvl="1" indent="0">
              <a:buNone/>
            </a:pPr>
            <a:r>
              <a:rPr lang="en-US" sz="1400" dirty="0"/>
              <a:t>	Bir </a:t>
            </a:r>
            <a:r>
              <a:rPr lang="en-US" sz="1400" dirty="0" err="1"/>
              <a:t>olay</a:t>
            </a:r>
            <a:r>
              <a:rPr lang="en-US" sz="1400" dirty="0"/>
              <a:t> </a:t>
            </a:r>
            <a:r>
              <a:rPr lang="en-US" sz="1400" dirty="0" err="1"/>
              <a:t>gerçekleştiğinde</a:t>
            </a:r>
            <a:r>
              <a:rPr lang="en-US" sz="1400" dirty="0"/>
              <a:t>,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olayın</a:t>
            </a:r>
            <a:r>
              <a:rPr lang="en-US" sz="1400" dirty="0"/>
              <a:t> </a:t>
            </a:r>
            <a:r>
              <a:rPr lang="en-US" sz="1400" dirty="0" err="1"/>
              <a:t>başlması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olayların</a:t>
            </a:r>
            <a:r>
              <a:rPr lang="en-US" sz="1400" dirty="0"/>
              <a:t> </a:t>
            </a:r>
            <a:r>
              <a:rPr lang="en-US" sz="1400" dirty="0" err="1"/>
              <a:t>bağımlılıklarının</a:t>
            </a:r>
            <a:r>
              <a:rPr lang="en-US" sz="1400" dirty="0"/>
              <a:t> </a:t>
            </a:r>
            <a:r>
              <a:rPr lang="en-US" sz="1400" dirty="0" err="1"/>
              <a:t>esnek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yönetilebilmesini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</a:t>
            </a:r>
          </a:p>
          <a:p>
            <a:pPr marL="0" lvl="1" indent="0">
              <a:buNone/>
            </a:pPr>
            <a:r>
              <a:rPr lang="en-US" sz="1400" b="1" dirty="0"/>
              <a:t>	</a:t>
            </a:r>
            <a:r>
              <a:rPr lang="en-US" sz="1200" dirty="0">
                <a:hlinkClick r:id="rId2"/>
              </a:rPr>
              <a:t>Monolith vs Microservice</a:t>
            </a:r>
            <a:r>
              <a:rPr lang="en-US" sz="1600" dirty="0"/>
              <a:t> </a:t>
            </a:r>
            <a:endParaRPr lang="tr-TR" sz="1600" dirty="0"/>
          </a:p>
          <a:p>
            <a:pPr marL="0" lvl="1" indent="0">
              <a:buNone/>
            </a:pPr>
            <a:r>
              <a:rPr lang="en-US" sz="1400" b="1" dirty="0" err="1"/>
              <a:t>Neden</a:t>
            </a:r>
            <a:r>
              <a:rPr lang="en-US" sz="1400" b="1" dirty="0"/>
              <a:t> Kafka?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performanslı</a:t>
            </a:r>
            <a:r>
              <a:rPr lang="en-US" sz="1400" dirty="0"/>
              <a:t>, </a:t>
            </a:r>
            <a:r>
              <a:rPr lang="en-US" sz="1400" dirty="0" err="1"/>
              <a:t>dağıtılmış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event streaming </a:t>
            </a:r>
            <a:r>
              <a:rPr lang="en-US" sz="1400" dirty="0" err="1"/>
              <a:t>platformu</a:t>
            </a:r>
            <a:r>
              <a:rPr lang="en-US" sz="1400" dirty="0"/>
              <a:t>.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Olayların</a:t>
            </a:r>
            <a:r>
              <a:rPr lang="en-US" sz="1400" dirty="0"/>
              <a:t> </a:t>
            </a:r>
            <a:r>
              <a:rPr lang="en-US" sz="1400" dirty="0" err="1"/>
              <a:t>güvenli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toplanması</a:t>
            </a:r>
            <a:r>
              <a:rPr lang="en-US" sz="1400" dirty="0"/>
              <a:t>, </a:t>
            </a:r>
            <a:r>
              <a:rPr lang="en-US" sz="1400" dirty="0" err="1"/>
              <a:t>işlenmesi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dağıtılmasını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</a:t>
            </a:r>
          </a:p>
        </p:txBody>
      </p:sp>
      <p:grpSp>
        <p:nvGrpSpPr>
          <p:cNvPr id="8" name="Group 7" descr="Hurdle outline in a circle">
            <a:extLst>
              <a:ext uri="{FF2B5EF4-FFF2-40B4-BE49-F238E27FC236}">
                <a16:creationId xmlns:a16="http://schemas.microsoft.com/office/drawing/2014/main" id="{A05D3EF4-6AE4-1FC1-C7BA-B5F28A65D048}"/>
              </a:ext>
            </a:extLst>
          </p:cNvPr>
          <p:cNvGrpSpPr/>
          <p:nvPr/>
        </p:nvGrpSpPr>
        <p:grpSpPr>
          <a:xfrm>
            <a:off x="536956" y="292703"/>
            <a:ext cx="731520" cy="731520"/>
            <a:chOff x="1028700" y="4589170"/>
            <a:chExt cx="731520" cy="7315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2C62D0-58A4-5976-8C60-50830E9EA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700" y="4589170"/>
              <a:ext cx="731520" cy="731520"/>
            </a:xfrm>
            <a:prstGeom prst="ellipse">
              <a:avLst/>
            </a:prstGeom>
            <a:solidFill>
              <a:srgbClr val="F5F5F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Hurdle outline">
              <a:extLst>
                <a:ext uri="{FF2B5EF4-FFF2-40B4-BE49-F238E27FC236}">
                  <a16:creationId xmlns:a16="http://schemas.microsoft.com/office/drawing/2014/main" id="{3EB06417-7023-331E-20D1-9F134F2F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5860" y="4726330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5FE4D2E-91F0-C812-DC56-C8B766F7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8B20-7E48-9EAF-E7A9-6CDFFE753E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Kaynaklar</a:t>
            </a:r>
          </a:p>
          <a:p>
            <a:r>
              <a:rPr lang="tr-TR" dirty="0"/>
              <a:t>Kafka Dökümantasyonu</a:t>
            </a:r>
            <a:r>
              <a:rPr lang="en-US" dirty="0"/>
              <a:t> : https://kafka.apache.org/documentation/</a:t>
            </a:r>
            <a:endParaRPr lang="tr-TR" dirty="0"/>
          </a:p>
          <a:p>
            <a:r>
              <a:rPr lang="tr-TR" dirty="0"/>
              <a:t>Confluent Blog</a:t>
            </a:r>
            <a:br>
              <a:rPr lang="en-US" dirty="0"/>
            </a:br>
            <a:r>
              <a:rPr lang="en-US" dirty="0"/>
              <a:t>https://www.confluent.io/blog/</a:t>
            </a:r>
          </a:p>
          <a:p>
            <a:r>
              <a:rPr lang="en-US" dirty="0" err="1">
                <a:latin typeface="Söhne"/>
              </a:rPr>
              <a:t>Stackoverflow</a:t>
            </a:r>
            <a:br>
              <a:rPr lang="en-US" dirty="0">
                <a:latin typeface="Söhne"/>
              </a:rPr>
            </a:br>
            <a:r>
              <a:rPr lang="en-US" dirty="0">
                <a:latin typeface="Söhne"/>
                <a:hlinkClick r:id="rId2"/>
              </a:rPr>
              <a:t>https://stackoverflow.com/questions/38024514/understanding-kafka-topics-and-partitions</a:t>
            </a:r>
            <a:endParaRPr lang="en-US" dirty="0">
              <a:latin typeface="Söhne"/>
            </a:endParaRPr>
          </a:p>
          <a:p>
            <a:r>
              <a:rPr lang="tr-TR" dirty="0"/>
              <a:t>Elyadata</a:t>
            </a:r>
            <a:r>
              <a:rPr lang="en-US" dirty="0"/>
              <a:t>.com – Real Time Data Synchronization </a:t>
            </a:r>
            <a:r>
              <a:rPr lang="tr-TR" dirty="0"/>
              <a:t>https://insights.elyadata.com/real-time-data-synchronization-2938b8115125</a:t>
            </a:r>
            <a:endParaRPr lang="en-US" dirty="0"/>
          </a:p>
          <a:p>
            <a:endParaRPr lang="tr-TR" b="0" i="0" dirty="0"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öhne"/>
            </a:endParaRPr>
          </a:p>
          <a:p>
            <a:pPr algn="l"/>
            <a:endParaRPr lang="tr-TR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91EEDA-64BA-1020-60F8-3D6367636E85}"/>
              </a:ext>
            </a:extLst>
          </p:cNvPr>
          <p:cNvSpPr txBox="1">
            <a:spLocks/>
          </p:cNvSpPr>
          <p:nvPr/>
        </p:nvSpPr>
        <p:spPr>
          <a:xfrm>
            <a:off x="5775452" y="1463040"/>
            <a:ext cx="5330952" cy="460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300000"/>
              </a:lnSpc>
            </a:pPr>
            <a:r>
              <a:rPr lang="en-US" sz="6000" dirty="0" err="1">
                <a:solidFill>
                  <a:schemeClr val="tx1"/>
                </a:solidFill>
              </a:rPr>
              <a:t>Teşekkürler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tr-TR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A7977-2556-2D17-8E63-06584B8B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9656431" cy="4778272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b="1" dirty="0"/>
              <a:t>Olay </a:t>
            </a:r>
            <a:r>
              <a:rPr lang="en-US" b="1" dirty="0" err="1"/>
              <a:t>Temelli</a:t>
            </a:r>
            <a:r>
              <a:rPr lang="en-US" b="1" dirty="0"/>
              <a:t> </a:t>
            </a:r>
            <a:r>
              <a:rPr lang="en-US" b="1" dirty="0" err="1"/>
              <a:t>Yaklaşım</a:t>
            </a:r>
            <a:endParaRPr lang="en-US" b="1" dirty="0"/>
          </a:p>
          <a:p>
            <a:pPr lvl="1"/>
            <a:r>
              <a:rPr lang="en-US" dirty="0" err="1"/>
              <a:t>Sistemdeki</a:t>
            </a:r>
            <a:r>
              <a:rPr lang="en-US" dirty="0"/>
              <a:t> her </a:t>
            </a:r>
            <a:r>
              <a:rPr lang="en-US" dirty="0" err="1"/>
              <a:t>eylem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olay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Olaylar</a:t>
            </a:r>
            <a:r>
              <a:rPr lang="en-US" dirty="0"/>
              <a:t>,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sistemlerle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b="1" dirty="0"/>
              <a:t>Loosely Coupled (</a:t>
            </a:r>
            <a:r>
              <a:rPr lang="en-US" b="1" dirty="0" err="1"/>
              <a:t>Gevşek</a:t>
            </a:r>
            <a:r>
              <a:rPr lang="en-US" b="1" dirty="0"/>
              <a:t> </a:t>
            </a:r>
            <a:r>
              <a:rPr lang="en-US" b="1" dirty="0" err="1"/>
              <a:t>Bağlantılı</a:t>
            </a:r>
            <a:r>
              <a:rPr lang="en-US" b="1" dirty="0"/>
              <a:t>)</a:t>
            </a:r>
          </a:p>
          <a:p>
            <a:pPr lvl="1"/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çağrılar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olaylar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ölçeklendirilir</a:t>
            </a:r>
            <a:r>
              <a:rPr lang="en-US" dirty="0"/>
              <a:t>. </a:t>
            </a:r>
          </a:p>
          <a:p>
            <a:pPr algn="l"/>
            <a:r>
              <a:rPr lang="tr-TR" sz="1600" b="1" dirty="0">
                <a:solidFill>
                  <a:schemeClr val="bg2">
                    <a:lumMod val="25000"/>
                  </a:schemeClr>
                </a:solidFill>
              </a:rPr>
              <a:t>Zorluklar</a:t>
            </a:r>
          </a:p>
          <a:p>
            <a:pPr marL="283464" lvl="1" indent="-283464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bg2">
                    <a:lumMod val="25000"/>
                  </a:schemeClr>
                </a:solidFill>
              </a:rPr>
              <a:t>Karmaşıklık: Gelen olaylar ve servisler arasındaki ilişkilerin yönetilmesi.</a:t>
            </a:r>
          </a:p>
          <a:p>
            <a:pPr marL="283464" lvl="1" indent="-283464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bg2">
                    <a:lumMod val="25000"/>
                  </a:schemeClr>
                </a:solidFill>
              </a:rPr>
              <a:t>Operasyonel Karmaşıklık: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Kullanılan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Teknolojinin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r-TR" sz="1600" dirty="0">
                <a:solidFill>
                  <a:schemeClr val="bg2">
                    <a:lumMod val="25000"/>
                  </a:schemeClr>
                </a:solidFill>
              </a:rPr>
              <a:t>yönetimi ve işletilmesi gerekliliği.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(Kafka Cluster, RabbitMQ, Redis Pub-Sub vb.)</a:t>
            </a:r>
            <a:endParaRPr lang="tr-TR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Driven Architecture </a:t>
            </a:r>
            <a:r>
              <a:rPr lang="tr-TR" dirty="0"/>
              <a:t>Uygulama</a:t>
            </a:r>
            <a:r>
              <a:rPr lang="en-US" dirty="0"/>
              <a:t> </a:t>
            </a:r>
            <a:r>
              <a:rPr lang="en-US" dirty="0" err="1"/>
              <a:t>Alanları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E1CCBE7-FE97-87C9-B6D1-5E117476DAD9}"/>
              </a:ext>
            </a:extLst>
          </p:cNvPr>
          <p:cNvSpPr txBox="1">
            <a:spLocks/>
          </p:cNvSpPr>
          <p:nvPr/>
        </p:nvSpPr>
        <p:spPr>
          <a:xfrm>
            <a:off x="444500" y="1498482"/>
            <a:ext cx="5541631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b="1" dirty="0"/>
              <a:t>Mikroservisler</a:t>
            </a:r>
          </a:p>
          <a:p>
            <a:pPr lvl="1"/>
            <a:r>
              <a:rPr lang="tr-TR" dirty="0"/>
              <a:t>Her servis, kendi verilerini ve iş mantığını yönetir.</a:t>
            </a:r>
            <a:endParaRPr lang="en-US" dirty="0"/>
          </a:p>
          <a:p>
            <a:pPr lvl="1"/>
            <a:r>
              <a:rPr lang="tr-TR" dirty="0"/>
              <a:t>Servisler arası iletişim olaylar aracılığıyla sağlanır.</a:t>
            </a:r>
          </a:p>
          <a:p>
            <a:r>
              <a:rPr lang="tr-TR" b="1" dirty="0"/>
              <a:t>Gerçek Zamanlı Analiz</a:t>
            </a:r>
          </a:p>
          <a:p>
            <a:pPr lvl="1"/>
            <a:r>
              <a:rPr lang="tr-TR" dirty="0"/>
              <a:t>Büyük veri akışlarını işlemek ve anlamak için kullanılır.</a:t>
            </a:r>
            <a:r>
              <a:rPr lang="en-US" dirty="0"/>
              <a:t> </a:t>
            </a:r>
            <a:endParaRPr lang="tr-TR" dirty="0"/>
          </a:p>
          <a:p>
            <a:pPr lvl="1"/>
            <a:r>
              <a:rPr lang="tr-TR" dirty="0"/>
              <a:t>Örneğin: Sahtekarlık algılama, gerçek zamanlı raporlama vb.</a:t>
            </a:r>
          </a:p>
        </p:txBody>
      </p:sp>
      <p:pic>
        <p:nvPicPr>
          <p:cNvPr id="10" name="Picture 9" descr="A computer screen with icons and symbols&#10;&#10;Description automatically generated with medium confidence">
            <a:extLst>
              <a:ext uri="{FF2B5EF4-FFF2-40B4-BE49-F238E27FC236}">
                <a16:creationId xmlns:a16="http://schemas.microsoft.com/office/drawing/2014/main" id="{BE8C6CED-1AC4-3263-4FB8-E9E8136D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78" y="1498482"/>
            <a:ext cx="6421450" cy="37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2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E1CCBE7-FE97-87C9-B6D1-5E117476DAD9}"/>
              </a:ext>
            </a:extLst>
          </p:cNvPr>
          <p:cNvSpPr txBox="1">
            <a:spLocks/>
          </p:cNvSpPr>
          <p:nvPr/>
        </p:nvSpPr>
        <p:spPr>
          <a:xfrm>
            <a:off x="444500" y="1498482"/>
            <a:ext cx="5541631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B9B15D-F884-F818-3149-836A3BA1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Driven Architecture </a:t>
            </a:r>
            <a:r>
              <a:rPr lang="tr-TR" dirty="0"/>
              <a:t>Uygulama</a:t>
            </a:r>
            <a:r>
              <a:rPr lang="en-US" dirty="0"/>
              <a:t> </a:t>
            </a:r>
            <a:r>
              <a:rPr lang="en-US" dirty="0" err="1"/>
              <a:t>Alanları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E1CCBE7-FE97-87C9-B6D1-5E117476DAD9}"/>
              </a:ext>
            </a:extLst>
          </p:cNvPr>
          <p:cNvSpPr txBox="1">
            <a:spLocks/>
          </p:cNvSpPr>
          <p:nvPr/>
        </p:nvSpPr>
        <p:spPr>
          <a:xfrm>
            <a:off x="444500" y="1498482"/>
            <a:ext cx="5541631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b="1" dirty="0"/>
              <a:t>Mikroservisler</a:t>
            </a:r>
          </a:p>
          <a:p>
            <a:pPr lvl="1"/>
            <a:r>
              <a:rPr lang="tr-TR" dirty="0"/>
              <a:t>Her servis, kendi verilerini ve iş mantığını yönetir.</a:t>
            </a:r>
            <a:endParaRPr lang="en-US" dirty="0"/>
          </a:p>
          <a:p>
            <a:pPr lvl="1"/>
            <a:r>
              <a:rPr lang="tr-TR" dirty="0"/>
              <a:t>Servisler arası iletişim olaylar aracılığıyla sağlanır.</a:t>
            </a:r>
          </a:p>
          <a:p>
            <a:r>
              <a:rPr lang="tr-TR" b="1" dirty="0"/>
              <a:t>Gerçek Zamanlı Analiz</a:t>
            </a:r>
          </a:p>
          <a:p>
            <a:pPr lvl="1"/>
            <a:r>
              <a:rPr lang="tr-TR" dirty="0"/>
              <a:t>Büyük veri akışlarını işlemek ve anlamak için kullanılır.</a:t>
            </a:r>
            <a:r>
              <a:rPr lang="en-US" dirty="0"/>
              <a:t> </a:t>
            </a:r>
            <a:endParaRPr lang="tr-TR" dirty="0"/>
          </a:p>
          <a:p>
            <a:pPr lvl="1"/>
            <a:r>
              <a:rPr lang="tr-TR" dirty="0"/>
              <a:t>Örneğin: Sahtekarlık algılama, gerçek zamanlı raporlama vb.</a:t>
            </a:r>
          </a:p>
        </p:txBody>
      </p:sp>
      <p:pic>
        <p:nvPicPr>
          <p:cNvPr id="10" name="Picture 9" descr="A computer screen with icons and symbols&#10;&#10;Description automatically generated with medium confidence">
            <a:extLst>
              <a:ext uri="{FF2B5EF4-FFF2-40B4-BE49-F238E27FC236}">
                <a16:creationId xmlns:a16="http://schemas.microsoft.com/office/drawing/2014/main" id="{BE8C6CED-1AC4-3263-4FB8-E9E8136D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78" y="1498482"/>
            <a:ext cx="6421450" cy="37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3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2130B-7050-46B1-D2A2-9D25F564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anchor="t">
            <a:normAutofit/>
          </a:bodyPr>
          <a:lstStyle/>
          <a:p>
            <a:r>
              <a:rPr lang="en-US" dirty="0"/>
              <a:t>Apache Kafka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4D1993A7-9D86-ACED-BB64-E78D2A3E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47" y="1128126"/>
            <a:ext cx="9296462" cy="4601748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6119D6-8BC2-E85D-AC17-814B50DC3E51}"/>
              </a:ext>
            </a:extLst>
          </p:cNvPr>
          <p:cNvSpPr txBox="1"/>
          <p:nvPr/>
        </p:nvSpPr>
        <p:spPr>
          <a:xfrm>
            <a:off x="444501" y="5407942"/>
            <a:ext cx="11210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Yüksek performanslı, dağıtılmış bir event streaming platformu.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tr-TR" dirty="0"/>
              <a:t>Olayların güvenli bir şekilde toplanması, işlenmesi ve dağıtılmasını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6789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Kavramlar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E5BD1-0488-D78B-B66F-C95A976F2C71}"/>
              </a:ext>
            </a:extLst>
          </p:cNvPr>
          <p:cNvSpPr txBox="1"/>
          <p:nvPr/>
        </p:nvSpPr>
        <p:spPr>
          <a:xfrm>
            <a:off x="444500" y="1250389"/>
            <a:ext cx="112105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effectLst/>
                <a:latin typeface="Söhne"/>
              </a:rPr>
              <a:t>Broker ve Cluster</a:t>
            </a: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Kafka, bir veya daha fazla broker'dan oluşan bir cluster'dan oluşur.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Broker, olayları depolar ve tüketiciye iletilmesini sağlar.</a:t>
            </a:r>
            <a:r>
              <a:rPr lang="en-US" b="0" i="0" dirty="0">
                <a:effectLst/>
                <a:latin typeface="Söhne"/>
              </a:rPr>
              <a:t> Cluster </a:t>
            </a:r>
            <a:r>
              <a:rPr lang="en-US" b="0" i="0" dirty="0" err="1">
                <a:effectLst/>
                <a:latin typeface="Söhne"/>
              </a:rPr>
              <a:t>içerisinde</a:t>
            </a:r>
            <a:r>
              <a:rPr lang="en-US" b="0" i="0" dirty="0">
                <a:effectLst/>
                <a:latin typeface="Söhne"/>
              </a:rPr>
              <a:t> n </a:t>
            </a:r>
            <a:r>
              <a:rPr lang="en-US" b="0" i="0" dirty="0" err="1">
                <a:effectLst/>
                <a:latin typeface="Söhne"/>
              </a:rPr>
              <a:t>kadar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olabilir</a:t>
            </a:r>
            <a:r>
              <a:rPr lang="en-US" b="0" i="0" dirty="0">
                <a:effectLst/>
                <a:latin typeface="Söhne"/>
              </a:rPr>
              <a:t>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algn="l"/>
            <a:r>
              <a:rPr lang="tr-TR" b="1" i="0" dirty="0">
                <a:effectLst/>
                <a:latin typeface="Söhne"/>
              </a:rPr>
              <a:t>Topic</a:t>
            </a:r>
            <a:br>
              <a:rPr lang="en-US" b="1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Olayların kategorize edildiği ve depolandığı isimlendirilmiş kanallardır.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Topic'ler, partition'lar halinde bölünmüştür ve her bir partition birden fazla broker üzerinde replike edilir.</a:t>
            </a:r>
            <a:endParaRPr lang="en-US" b="0" i="0" dirty="0">
              <a:effectLst/>
              <a:latin typeface="Söhne"/>
            </a:endParaRPr>
          </a:p>
          <a:p>
            <a:pPr lvl="1" algn="l"/>
            <a:endParaRPr lang="tr-TR" b="0" i="0" dirty="0">
              <a:effectLst/>
              <a:latin typeface="Söhne"/>
            </a:endParaRPr>
          </a:p>
          <a:p>
            <a:pPr algn="l"/>
            <a:r>
              <a:rPr lang="tr-TR" b="1" i="0" dirty="0">
                <a:effectLst/>
                <a:latin typeface="Söhne"/>
              </a:rPr>
              <a:t>Producer ve Consumer</a:t>
            </a:r>
            <a:br>
              <a:rPr lang="en-US" b="1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Producer'lar, olayları belirli bir topic'e gönderir.</a:t>
            </a:r>
            <a:r>
              <a:rPr lang="en-US" b="0" i="0" dirty="0">
                <a:effectLst/>
                <a:latin typeface="Söhne"/>
              </a:rPr>
              <a:t> Her </a:t>
            </a:r>
            <a:r>
              <a:rPr lang="en-US" b="0" i="0" dirty="0" err="1">
                <a:effectLst/>
                <a:latin typeface="Söhne"/>
              </a:rPr>
              <a:t>makro</a:t>
            </a:r>
            <a:r>
              <a:rPr lang="en-US" b="0" i="0" dirty="0">
                <a:effectLst/>
                <a:latin typeface="Söhne"/>
              </a:rPr>
              <a:t> yada </a:t>
            </a:r>
            <a:r>
              <a:rPr lang="en-US" b="0" i="0" dirty="0" err="1">
                <a:effectLst/>
                <a:latin typeface="Söhne"/>
              </a:rPr>
              <a:t>mikro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 err="1">
                <a:latin typeface="Söhne"/>
              </a:rPr>
              <a:t>o</a:t>
            </a:r>
            <a:r>
              <a:rPr lang="en-US" b="0" i="0" dirty="0" err="1">
                <a:effectLst/>
                <a:latin typeface="Söhne"/>
              </a:rPr>
              <a:t>lay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producer </a:t>
            </a:r>
            <a:r>
              <a:rPr lang="en-US" b="0" i="0" dirty="0" err="1">
                <a:effectLst/>
                <a:latin typeface="Söhne"/>
              </a:rPr>
              <a:t>tarafından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üretilen</a:t>
            </a:r>
            <a:r>
              <a:rPr lang="en-US" b="0" i="0" dirty="0">
                <a:effectLst/>
                <a:latin typeface="Söhne"/>
              </a:rPr>
              <a:t> data </a:t>
            </a:r>
            <a:r>
              <a:rPr lang="en-US" b="0" i="0" dirty="0" err="1">
                <a:effectLst/>
                <a:latin typeface="Söhne"/>
              </a:rPr>
              <a:t>ile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başlar</a:t>
            </a:r>
            <a:r>
              <a:rPr lang="en-US" b="0" i="0" dirty="0">
                <a:effectLst/>
                <a:latin typeface="Söhne"/>
              </a:rPr>
              <a:t>. 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Consumer'lar, belirli bir topic'ten olayları alır ve işler.</a:t>
            </a:r>
            <a:r>
              <a:rPr lang="en-US" b="0" i="0" dirty="0">
                <a:effectLst/>
                <a:latin typeface="Söhne"/>
              </a:rPr>
              <a:t> Producer </a:t>
            </a:r>
            <a:r>
              <a:rPr lang="en-US" b="0" i="0" dirty="0" err="1">
                <a:effectLst/>
                <a:latin typeface="Söhne"/>
              </a:rPr>
              <a:t>tarafından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üretilen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tetiklenen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olayı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gerçekleştirmek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üzere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topic’i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dinler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gerekli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işlemi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yapar</a:t>
            </a:r>
            <a:r>
              <a:rPr lang="en-US" b="0" i="0" dirty="0">
                <a:effectLst/>
                <a:latin typeface="Söhne"/>
              </a:rPr>
              <a:t>.</a:t>
            </a:r>
            <a:endParaRPr lang="tr-T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317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Kavramlar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E5BD1-0488-D78B-B66F-C95A976F2C71}"/>
              </a:ext>
            </a:extLst>
          </p:cNvPr>
          <p:cNvSpPr txBox="1"/>
          <p:nvPr/>
        </p:nvSpPr>
        <p:spPr>
          <a:xfrm>
            <a:off x="444500" y="1250389"/>
            <a:ext cx="11210544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tr-TR" b="1" i="0" dirty="0">
                <a:effectLst/>
                <a:latin typeface="Söhne"/>
              </a:rPr>
              <a:t>Partitionlar</a:t>
            </a:r>
            <a:endParaRPr lang="en-US" b="1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Bir topic, birden fazla partition'a bölünebilir.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Her partition, </a:t>
            </a:r>
            <a:r>
              <a:rPr lang="en-US" b="0" i="0" dirty="0" err="1">
                <a:effectLst/>
                <a:latin typeface="Söhne"/>
              </a:rPr>
              <a:t>kendi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ofset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dizisine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sahiptir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ofsetler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partition'dan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diğerine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aktarılmaz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lvl="1" algn="l">
              <a:lnSpc>
                <a:spcPct val="85000"/>
              </a:lnSpc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Bu </a:t>
            </a:r>
            <a:r>
              <a:rPr lang="en-US" b="0" i="0" dirty="0" err="1">
                <a:effectLst/>
                <a:latin typeface="Söhne"/>
              </a:rPr>
              <a:t>nedenle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partitionlar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arasında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ofset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takibi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yapılamaz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her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partition </a:t>
            </a:r>
            <a:r>
              <a:rPr lang="en-US" b="0" i="0" dirty="0" err="1">
                <a:effectLst/>
                <a:latin typeface="Söhne"/>
              </a:rPr>
              <a:t>kendi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içinde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ofsetlerin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tutulur</a:t>
            </a:r>
            <a:r>
              <a:rPr lang="en-US" b="0" i="0" dirty="0">
                <a:effectLst/>
                <a:latin typeface="Söhne"/>
              </a:rPr>
              <a:t>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algn="l">
              <a:lnSpc>
                <a:spcPct val="85000"/>
              </a:lnSpc>
            </a:pPr>
            <a:r>
              <a:rPr lang="tr-TR" b="1" i="0" dirty="0">
                <a:effectLst/>
                <a:latin typeface="Söhne"/>
              </a:rPr>
              <a:t>Ofset </a:t>
            </a:r>
            <a:br>
              <a:rPr lang="en-US" b="1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Ofset: Kafka'da her bir partition'daki her bir olayın benzersiz bir kimliğidir.</a:t>
            </a:r>
            <a:br>
              <a:rPr lang="en-US" b="0" i="0" dirty="0">
                <a:effectLst/>
                <a:latin typeface="Söhne"/>
              </a:rPr>
            </a:br>
            <a:endParaRPr lang="tr-TR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Her olayın bir ofset değeri vardır ve bu ofset, o olayın konumu veya sırasını belirtir.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Consumer'lar, topic'ten gelen olayları işlerken ofset değerlerini kullanarak işlenen ve işlenmemiş olayları izler.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Bir </a:t>
            </a:r>
            <a:r>
              <a:rPr lang="en-US" dirty="0" err="1">
                <a:latin typeface="Söhne"/>
              </a:rPr>
              <a:t>olay</a:t>
            </a:r>
            <a:r>
              <a:rPr lang="en-US" dirty="0">
                <a:latin typeface="Söhne"/>
              </a:rPr>
              <a:t> Topic[</a:t>
            </a:r>
            <a:r>
              <a:rPr lang="en-US" dirty="0" err="1">
                <a:latin typeface="Söhne"/>
              </a:rPr>
              <a:t>partion</a:t>
            </a:r>
            <a:r>
              <a:rPr lang="en-US" dirty="0">
                <a:latin typeface="Söhne"/>
              </a:rPr>
              <a:t>][</a:t>
            </a:r>
            <a:r>
              <a:rPr lang="en-US" dirty="0" err="1">
                <a:latin typeface="Söhne"/>
              </a:rPr>
              <a:t>ofset</a:t>
            </a:r>
            <a:r>
              <a:rPr lang="en-US" dirty="0">
                <a:latin typeface="Söhne"/>
              </a:rPr>
              <a:t>] </a:t>
            </a:r>
            <a:r>
              <a:rPr lang="en-US" dirty="0" err="1">
                <a:latin typeface="Söhne"/>
              </a:rPr>
              <a:t>söz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dizimi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ile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temsil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edilir</a:t>
            </a:r>
            <a:r>
              <a:rPr lang="en-US" dirty="0">
                <a:latin typeface="Söhne"/>
              </a:rPr>
              <a:t>.</a:t>
            </a: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742950" lvl="1" indent="-285750" algn="l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lvl="1" algn="l"/>
            <a:r>
              <a:rPr lang="en-US" dirty="0">
                <a:highlight>
                  <a:srgbClr val="9FCDB3"/>
                </a:highlight>
                <a:latin typeface="Söhne"/>
              </a:rPr>
              <a:t> </a:t>
            </a:r>
            <a:r>
              <a:rPr lang="en-US" dirty="0" err="1">
                <a:highlight>
                  <a:srgbClr val="9FCDB3"/>
                </a:highlight>
                <a:latin typeface="Söhne"/>
              </a:rPr>
              <a:t>TopicA</a:t>
            </a:r>
            <a:r>
              <a:rPr lang="en-US" dirty="0">
                <a:highlight>
                  <a:srgbClr val="9FCDB3"/>
                </a:highlight>
                <a:latin typeface="Söhne"/>
              </a:rPr>
              <a:t>[0][0].</a:t>
            </a:r>
            <a:r>
              <a:rPr lang="en-US" dirty="0" err="1">
                <a:highlight>
                  <a:srgbClr val="9FCDB3"/>
                </a:highlight>
                <a:latin typeface="Söhne"/>
              </a:rPr>
              <a:t>CreateDate</a:t>
            </a:r>
            <a:r>
              <a:rPr lang="en-US" dirty="0">
                <a:highlight>
                  <a:srgbClr val="9FCDB3"/>
                </a:highlight>
                <a:latin typeface="Söhne"/>
              </a:rPr>
              <a:t> </a:t>
            </a:r>
            <a:r>
              <a:rPr lang="en-US" sz="3200" dirty="0">
                <a:highlight>
                  <a:srgbClr val="9FCDB3"/>
                </a:highlight>
                <a:latin typeface="Söhne"/>
              </a:rPr>
              <a:t>&lt;</a:t>
            </a:r>
            <a:r>
              <a:rPr lang="en-US" dirty="0">
                <a:highlight>
                  <a:srgbClr val="9FCDB3"/>
                </a:highlight>
                <a:latin typeface="Söhne"/>
              </a:rPr>
              <a:t> </a:t>
            </a:r>
            <a:r>
              <a:rPr lang="en-US" dirty="0" err="1">
                <a:highlight>
                  <a:srgbClr val="9FCDB3"/>
                </a:highlight>
                <a:latin typeface="Söhne"/>
              </a:rPr>
              <a:t>TopicA</a:t>
            </a:r>
            <a:r>
              <a:rPr lang="en-US" dirty="0">
                <a:highlight>
                  <a:srgbClr val="9FCDB3"/>
                </a:highlight>
                <a:latin typeface="Söhne"/>
              </a:rPr>
              <a:t>[0][1].</a:t>
            </a:r>
            <a:r>
              <a:rPr lang="en-US" dirty="0" err="1">
                <a:highlight>
                  <a:srgbClr val="9FCDB3"/>
                </a:highlight>
                <a:latin typeface="Söhne"/>
              </a:rPr>
              <a:t>CreateDate</a:t>
            </a:r>
            <a:r>
              <a:rPr lang="en-US" dirty="0">
                <a:highlight>
                  <a:srgbClr val="9FCDB3"/>
                </a:highlight>
                <a:latin typeface="Söhne"/>
              </a:rPr>
              <a:t>  </a:t>
            </a:r>
            <a:r>
              <a:rPr lang="en-US" dirty="0">
                <a:highlight>
                  <a:srgbClr val="000000"/>
                </a:highlight>
                <a:latin typeface="Söhne"/>
              </a:rPr>
              <a:t>   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|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   </a:t>
            </a:r>
            <a:r>
              <a:rPr lang="en-US" dirty="0">
                <a:highlight>
                  <a:srgbClr val="FF0066"/>
                </a:highlight>
                <a:latin typeface="Söhne"/>
              </a:rPr>
              <a:t> </a:t>
            </a:r>
            <a:r>
              <a:rPr lang="en-US" dirty="0" err="1">
                <a:highlight>
                  <a:srgbClr val="FF0066"/>
                </a:highlight>
                <a:latin typeface="Söhne"/>
              </a:rPr>
              <a:t>TopicA</a:t>
            </a:r>
            <a:r>
              <a:rPr lang="en-US" dirty="0">
                <a:highlight>
                  <a:srgbClr val="FF0066"/>
                </a:highlight>
                <a:latin typeface="Söhne"/>
              </a:rPr>
              <a:t>[0][0].</a:t>
            </a:r>
            <a:r>
              <a:rPr lang="en-US" dirty="0" err="1">
                <a:highlight>
                  <a:srgbClr val="FF0066"/>
                </a:highlight>
                <a:latin typeface="Söhne"/>
              </a:rPr>
              <a:t>CreateDate</a:t>
            </a:r>
            <a:r>
              <a:rPr lang="en-US" dirty="0">
                <a:highlight>
                  <a:srgbClr val="FF0066"/>
                </a:highlight>
                <a:latin typeface="Söhne"/>
              </a:rPr>
              <a:t> </a:t>
            </a:r>
            <a:r>
              <a:rPr lang="en-US" sz="3200" dirty="0">
                <a:highlight>
                  <a:srgbClr val="FF0066"/>
                </a:highlight>
                <a:latin typeface="Söhne"/>
              </a:rPr>
              <a:t>&lt;</a:t>
            </a:r>
            <a:r>
              <a:rPr lang="en-US" dirty="0">
                <a:highlight>
                  <a:srgbClr val="FF0066"/>
                </a:highlight>
                <a:latin typeface="Söhne"/>
              </a:rPr>
              <a:t> </a:t>
            </a:r>
            <a:r>
              <a:rPr lang="en-US" dirty="0" err="1">
                <a:highlight>
                  <a:srgbClr val="FF0066"/>
                </a:highlight>
                <a:latin typeface="Söhne"/>
              </a:rPr>
              <a:t>TopicA</a:t>
            </a:r>
            <a:r>
              <a:rPr lang="en-US" dirty="0">
                <a:highlight>
                  <a:srgbClr val="FF0066"/>
                </a:highlight>
                <a:latin typeface="Söhne"/>
              </a:rPr>
              <a:t>[1][0].</a:t>
            </a:r>
            <a:r>
              <a:rPr lang="en-US" dirty="0" err="1">
                <a:highlight>
                  <a:srgbClr val="FF0066"/>
                </a:highlight>
                <a:latin typeface="Söhne"/>
              </a:rPr>
              <a:t>CreateDate</a:t>
            </a:r>
            <a:r>
              <a:rPr lang="en-US" dirty="0">
                <a:highlight>
                  <a:srgbClr val="FF0066"/>
                </a:highlight>
                <a:latin typeface="Söhne"/>
              </a:rPr>
              <a:t> </a:t>
            </a:r>
            <a:r>
              <a:rPr lang="en-US" dirty="0">
                <a:latin typeface="Söhne"/>
              </a:rPr>
              <a:t>	</a:t>
            </a:r>
          </a:p>
          <a:p>
            <a:pPr lvl="1" algn="r"/>
            <a:endParaRPr lang="tr-T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263471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1604</Words>
  <Application>Microsoft Office PowerPoint</Application>
  <PresentationFormat>Widescreen</PresentationFormat>
  <Paragraphs>203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Grandview</vt:lpstr>
      <vt:lpstr>medium-content-sans-serif-font</vt:lpstr>
      <vt:lpstr>Segoe UI</vt:lpstr>
      <vt:lpstr>sohne</vt:lpstr>
      <vt:lpstr>source-serif-pro</vt:lpstr>
      <vt:lpstr>Söhne</vt:lpstr>
      <vt:lpstr>Wingdings</vt:lpstr>
      <vt:lpstr>WelcomeDoc</vt:lpstr>
      <vt:lpstr>APACHE KAFKA EVENT DRIVEN ARCHITECTURE   (Kafka ile Olay Odaklı Mimari)</vt:lpstr>
      <vt:lpstr> Giriş</vt:lpstr>
      <vt:lpstr>Event Driven Architecture Nedir?</vt:lpstr>
      <vt:lpstr>Event Driven Architecture Uygulama Alanları</vt:lpstr>
      <vt:lpstr>PowerPoint Presentation</vt:lpstr>
      <vt:lpstr>Event Driven Architecture Uygulama Alanları</vt:lpstr>
      <vt:lpstr>Apache Kafka Nedir?</vt:lpstr>
      <vt:lpstr>Temel Kavramlar</vt:lpstr>
      <vt:lpstr>Temel Kavramlar</vt:lpstr>
      <vt:lpstr>Kafka’da Olay Yaşam Döngüsü Örneği</vt:lpstr>
      <vt:lpstr>Temel Kavramlar</vt:lpstr>
      <vt:lpstr>Consumer Group ve Topic-Consumer İlişkisi</vt:lpstr>
      <vt:lpstr>Sınırlamalar ve Önemli Noktalar</vt:lpstr>
      <vt:lpstr>Dayanıklılık ve Yüksek Performans</vt:lpstr>
      <vt:lpstr>Ölçeklenebilirlik ve İşlem Garantisi</vt:lpstr>
      <vt:lpstr>Özet – Bir Olay Yaşam Döngüsü</vt:lpstr>
      <vt:lpstr>Verinin Gönderilmesi (Producing)</vt:lpstr>
      <vt:lpstr>Verinin İşlenmesi (Processing)</vt:lpstr>
      <vt:lpstr>Verinin Silinmesi (Deleting)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online presentations</dc:title>
  <dc:creator>Osman Gürel</dc:creator>
  <cp:keywords/>
  <cp:lastModifiedBy>Osman Gürel</cp:lastModifiedBy>
  <cp:revision>7</cp:revision>
  <dcterms:created xsi:type="dcterms:W3CDTF">2024-04-22T08:46:35Z</dcterms:created>
  <dcterms:modified xsi:type="dcterms:W3CDTF">2024-04-22T13:36:27Z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