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746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4661444321427092E-2"/>
          <c:y val="0.10392474399644197"/>
          <c:w val="0.81942004935640078"/>
          <c:h val="0.7022255003750445"/>
        </c:manualLayout>
      </c:layout>
      <c:bar3DChart>
        <c:barDir val="col"/>
        <c:grouping val="standard"/>
        <c:varyColors val="0"/>
        <c:ser>
          <c:idx val="0"/>
          <c:order val="0"/>
          <c:tx>
            <c:strRef>
              <c:f>Sheet1!$B$1</c:f>
              <c:strCache>
                <c:ptCount val="1"/>
                <c:pt idx="0">
                  <c:v>Asexual</c:v>
                </c:pt>
              </c:strCache>
            </c:strRef>
          </c:tx>
          <c:spPr>
            <a:solidFill>
              <a:schemeClr val="accent1"/>
            </a:solidFill>
            <a:ln>
              <a:noFill/>
            </a:ln>
            <a:effectLst/>
            <a:sp3d/>
          </c:spPr>
          <c:invertIfNegative val="0"/>
          <c:cat>
            <c:strRef>
              <c:f>Sheet1!$A$2:$A$5</c:f>
              <c:strCache>
                <c:ptCount val="1"/>
                <c:pt idx="0">
                  <c:v>Percentage of how farmers grow potatoes</c:v>
                </c:pt>
              </c:strCache>
            </c:strRef>
          </c:cat>
          <c:val>
            <c:numRef>
              <c:f>Sheet1!$B$2:$B$5</c:f>
              <c:numCache>
                <c:formatCode>General</c:formatCode>
                <c:ptCount val="4"/>
                <c:pt idx="0" formatCode="0%">
                  <c:v>0.9</c:v>
                </c:pt>
              </c:numCache>
            </c:numRef>
          </c:val>
          <c:extLst>
            <c:ext xmlns:c16="http://schemas.microsoft.com/office/drawing/2014/chart" uri="{C3380CC4-5D6E-409C-BE32-E72D297353CC}">
              <c16:uniqueId val="{00000000-413A-463C-B369-3C0CB0C896FA}"/>
            </c:ext>
          </c:extLst>
        </c:ser>
        <c:ser>
          <c:idx val="1"/>
          <c:order val="1"/>
          <c:tx>
            <c:strRef>
              <c:f>Sheet1!$C$1</c:f>
              <c:strCache>
                <c:ptCount val="1"/>
                <c:pt idx="0">
                  <c:v>Sexual</c:v>
                </c:pt>
              </c:strCache>
            </c:strRef>
          </c:tx>
          <c:spPr>
            <a:solidFill>
              <a:schemeClr val="accent2"/>
            </a:solidFill>
            <a:ln>
              <a:noFill/>
            </a:ln>
            <a:effectLst/>
            <a:sp3d/>
          </c:spPr>
          <c:invertIfNegative val="0"/>
          <c:cat>
            <c:strRef>
              <c:f>Sheet1!$A$2:$A$5</c:f>
              <c:strCache>
                <c:ptCount val="1"/>
                <c:pt idx="0">
                  <c:v>Percentage of how farmers grow potatoes</c:v>
                </c:pt>
              </c:strCache>
            </c:strRef>
          </c:cat>
          <c:val>
            <c:numRef>
              <c:f>Sheet1!$C$2:$C$5</c:f>
              <c:numCache>
                <c:formatCode>General</c:formatCode>
                <c:ptCount val="4"/>
                <c:pt idx="0" formatCode="0.00%">
                  <c:v>0.1</c:v>
                </c:pt>
              </c:numCache>
            </c:numRef>
          </c:val>
          <c:extLst>
            <c:ext xmlns:c16="http://schemas.microsoft.com/office/drawing/2014/chart" uri="{C3380CC4-5D6E-409C-BE32-E72D297353CC}">
              <c16:uniqueId val="{00000001-413A-463C-B369-3C0CB0C896FA}"/>
            </c:ext>
          </c:extLst>
        </c:ser>
        <c:ser>
          <c:idx val="2"/>
          <c:order val="2"/>
          <c:tx>
            <c:strRef>
              <c:f>Sheet1!$F$1</c:f>
              <c:strCache>
                <c:ptCount val="1"/>
              </c:strCache>
            </c:strRef>
          </c:tx>
          <c:spPr>
            <a:solidFill>
              <a:schemeClr val="accent3"/>
            </a:solidFill>
            <a:ln>
              <a:noFill/>
            </a:ln>
            <a:effectLst/>
            <a:sp3d/>
          </c:spPr>
          <c:invertIfNegative val="0"/>
          <c:cat>
            <c:strRef>
              <c:f>Sheet1!$A$2:$A$5</c:f>
              <c:strCache>
                <c:ptCount val="1"/>
                <c:pt idx="0">
                  <c:v>Percentage of how farmers grow potatoes</c:v>
                </c:pt>
              </c:strCache>
            </c:strRef>
          </c:cat>
          <c:val>
            <c:numRef>
              <c:f>Sheet1!$D$2:$D$5</c:f>
              <c:numCache>
                <c:formatCode>General</c:formatCode>
                <c:ptCount val="4"/>
              </c:numCache>
            </c:numRef>
          </c:val>
          <c:extLst>
            <c:ext xmlns:c16="http://schemas.microsoft.com/office/drawing/2014/chart" uri="{C3380CC4-5D6E-409C-BE32-E72D297353CC}">
              <c16:uniqueId val="{00000002-413A-463C-B369-3C0CB0C896FA}"/>
            </c:ext>
          </c:extLst>
        </c:ser>
        <c:dLbls>
          <c:showLegendKey val="0"/>
          <c:showVal val="0"/>
          <c:showCatName val="0"/>
          <c:showSerName val="0"/>
          <c:showPercent val="0"/>
          <c:showBubbleSize val="0"/>
        </c:dLbls>
        <c:gapWidth val="150"/>
        <c:shape val="box"/>
        <c:axId val="1566882511"/>
        <c:axId val="1566881071"/>
        <c:axId val="1320654863"/>
      </c:bar3DChart>
      <c:catAx>
        <c:axId val="15668825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1566881071"/>
        <c:crosses val="autoZero"/>
        <c:auto val="1"/>
        <c:lblAlgn val="ctr"/>
        <c:lblOffset val="100"/>
        <c:noMultiLvlLbl val="0"/>
      </c:catAx>
      <c:valAx>
        <c:axId val="15668810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1566882511"/>
        <c:crosses val="autoZero"/>
        <c:crossBetween val="between"/>
      </c:valAx>
      <c:serAx>
        <c:axId val="1320654863"/>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1566881071"/>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April 20,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5148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April 20,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5376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April 20,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5673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April 20,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04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April 20,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5239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April 20,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2960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April 20,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5985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April 20,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9807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April 20,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2817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April 20,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4882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April 20,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441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Saturday, April 20,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07355409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EE4AA-2F5D-38A9-8B3A-69721DBDAA66}"/>
              </a:ext>
            </a:extLst>
          </p:cNvPr>
          <p:cNvSpPr>
            <a:spLocks noGrp="1"/>
          </p:cNvSpPr>
          <p:nvPr>
            <p:ph type="ctrTitle"/>
          </p:nvPr>
        </p:nvSpPr>
        <p:spPr>
          <a:xfrm>
            <a:off x="6203950" y="549275"/>
            <a:ext cx="5437187" cy="2986234"/>
          </a:xfrm>
        </p:spPr>
        <p:txBody>
          <a:bodyPr anchor="b">
            <a:normAutofit/>
          </a:bodyPr>
          <a:lstStyle/>
          <a:p>
            <a:r>
              <a:rPr lang="en-US" b="1" dirty="0"/>
              <a:t>Asexual reproduction in plants</a:t>
            </a:r>
            <a:endParaRPr lang="LID4096" b="1" dirty="0"/>
          </a:p>
        </p:txBody>
      </p:sp>
      <p:sp>
        <p:nvSpPr>
          <p:cNvPr id="3" name="Subtitle 2">
            <a:extLst>
              <a:ext uri="{FF2B5EF4-FFF2-40B4-BE49-F238E27FC236}">
                <a16:creationId xmlns:a16="http://schemas.microsoft.com/office/drawing/2014/main" id="{B9A96995-6A17-761B-8EAA-8E326146A14E}"/>
              </a:ext>
            </a:extLst>
          </p:cNvPr>
          <p:cNvSpPr>
            <a:spLocks noGrp="1"/>
          </p:cNvSpPr>
          <p:nvPr>
            <p:ph type="subTitle" idx="1"/>
          </p:nvPr>
        </p:nvSpPr>
        <p:spPr>
          <a:xfrm>
            <a:off x="6203950" y="3827610"/>
            <a:ext cx="5437187" cy="2265216"/>
          </a:xfrm>
        </p:spPr>
        <p:txBody>
          <a:bodyPr>
            <a:normAutofit/>
          </a:bodyPr>
          <a:lstStyle/>
          <a:p>
            <a:r>
              <a:rPr lang="en-US" b="1" i="1" dirty="0">
                <a:solidFill>
                  <a:schemeClr val="tx1">
                    <a:alpha val="60000"/>
                  </a:schemeClr>
                </a:solidFill>
              </a:rPr>
              <a:t>By Akhyar Osman</a:t>
            </a:r>
          </a:p>
          <a:p>
            <a:endParaRPr lang="LID4096" b="1" i="1" dirty="0">
              <a:solidFill>
                <a:schemeClr val="tx1">
                  <a:alpha val="60000"/>
                </a:schemeClr>
              </a:solidFill>
            </a:endParaRPr>
          </a:p>
        </p:txBody>
      </p:sp>
      <p:pic>
        <p:nvPicPr>
          <p:cNvPr id="4" name="Picture 3" descr="Green patterned leaves">
            <a:extLst>
              <a:ext uri="{FF2B5EF4-FFF2-40B4-BE49-F238E27FC236}">
                <a16:creationId xmlns:a16="http://schemas.microsoft.com/office/drawing/2014/main" id="{56204A29-7D51-E1E3-8C87-46DC57962C30}"/>
              </a:ext>
            </a:extLst>
          </p:cNvPr>
          <p:cNvPicPr>
            <a:picLocks noChangeAspect="1"/>
          </p:cNvPicPr>
          <p:nvPr/>
        </p:nvPicPr>
        <p:blipFill rotWithShape="1">
          <a:blip r:embed="rId2"/>
          <a:srcRect l="23722" r="9527" b="-1"/>
          <a:stretch/>
        </p:blipFill>
        <p:spPr>
          <a:xfrm>
            <a:off x="550863" y="878694"/>
            <a:ext cx="5102225" cy="5102198"/>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826009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9D13-E40C-7577-785C-42FA79DC1DD2}"/>
              </a:ext>
            </a:extLst>
          </p:cNvPr>
          <p:cNvSpPr>
            <a:spLocks noGrp="1"/>
          </p:cNvSpPr>
          <p:nvPr>
            <p:ph type="title"/>
          </p:nvPr>
        </p:nvSpPr>
        <p:spPr/>
        <p:txBody>
          <a:bodyPr/>
          <a:lstStyle/>
          <a:p>
            <a:r>
              <a:rPr lang="en-US" dirty="0"/>
              <a:t>What is Asexual Reproduction?</a:t>
            </a:r>
            <a:endParaRPr lang="LID4096" dirty="0"/>
          </a:p>
        </p:txBody>
      </p:sp>
      <p:sp>
        <p:nvSpPr>
          <p:cNvPr id="3" name="Content Placeholder 2">
            <a:extLst>
              <a:ext uri="{FF2B5EF4-FFF2-40B4-BE49-F238E27FC236}">
                <a16:creationId xmlns:a16="http://schemas.microsoft.com/office/drawing/2014/main" id="{734BF07F-A0B9-E44A-8FCE-A047B092A71B}"/>
              </a:ext>
            </a:extLst>
          </p:cNvPr>
          <p:cNvSpPr>
            <a:spLocks noGrp="1"/>
          </p:cNvSpPr>
          <p:nvPr>
            <p:ph idx="1"/>
          </p:nvPr>
        </p:nvSpPr>
        <p:spPr/>
        <p:txBody>
          <a:bodyPr/>
          <a:lstStyle/>
          <a:p>
            <a:pPr>
              <a:buFont typeface="Wingdings" panose="05000000000000000000" pitchFamily="2" charset="2"/>
              <a:buChar char="Ø"/>
            </a:pPr>
            <a:r>
              <a:rPr lang="en-US" dirty="0">
                <a:solidFill>
                  <a:srgbClr val="FFFFFF"/>
                </a:solidFill>
              </a:rPr>
              <a:t>It is the process In which a new organism forms from a single parent.</a:t>
            </a:r>
          </a:p>
          <a:p>
            <a:pPr>
              <a:buFont typeface="Wingdings" panose="05000000000000000000" pitchFamily="2" charset="2"/>
              <a:buChar char="Ø"/>
            </a:pPr>
            <a:r>
              <a:rPr lang="en-US" dirty="0">
                <a:solidFill>
                  <a:srgbClr val="FFFFFF"/>
                </a:solidFill>
              </a:rPr>
              <a:t>This results in offspring more like the parent plant.</a:t>
            </a:r>
          </a:p>
          <a:p>
            <a:pPr>
              <a:buFont typeface="Wingdings" panose="05000000000000000000" pitchFamily="2" charset="2"/>
              <a:buChar char="Ø"/>
            </a:pPr>
            <a:r>
              <a:rPr lang="en-US" dirty="0">
                <a:solidFill>
                  <a:srgbClr val="FFFFFF"/>
                </a:solidFill>
              </a:rPr>
              <a:t>This type of reproduction in plants can occur through various ways such as budding, fragmentation, vegetative propagation, and spore formation.</a:t>
            </a:r>
          </a:p>
          <a:p>
            <a:pPr>
              <a:buFont typeface="Wingdings" panose="05000000000000000000" pitchFamily="2" charset="2"/>
              <a:buChar char="Ø"/>
            </a:pPr>
            <a:r>
              <a:rPr lang="en-US" dirty="0">
                <a:solidFill>
                  <a:srgbClr val="FFFFFF"/>
                </a:solidFill>
              </a:rPr>
              <a:t>Asexual reproduction is also used by unicellular and multicellular organisms.</a:t>
            </a:r>
          </a:p>
          <a:p>
            <a:endParaRPr lang="en-US" dirty="0"/>
          </a:p>
          <a:p>
            <a:endParaRPr lang="en-US" dirty="0"/>
          </a:p>
        </p:txBody>
      </p:sp>
    </p:spTree>
    <p:extLst>
      <p:ext uri="{BB962C8B-B14F-4D97-AF65-F5344CB8AC3E}">
        <p14:creationId xmlns:p14="http://schemas.microsoft.com/office/powerpoint/2010/main" val="29592450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0"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xit" presetSubtype="10" fill="hold" grpId="0" nodeType="clickEffect">
                                  <p:stCondLst>
                                    <p:cond delay="0"/>
                                  </p:stCondLst>
                                  <p:childTnLst>
                                    <p:animEffect transition="out" filter="randombar(horizontal)">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7D138-D31A-A854-0EFB-181171743EB5}"/>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r>
              <a:rPr lang="en-US" sz="6400" kern="1200" dirty="0">
                <a:solidFill>
                  <a:schemeClr val="tx1"/>
                </a:solidFill>
                <a:latin typeface="+mj-lt"/>
                <a:ea typeface="+mj-ea"/>
                <a:cs typeface="+mj-cs"/>
              </a:rPr>
              <a:t>Potato reproduction</a:t>
            </a:r>
          </a:p>
        </p:txBody>
      </p:sp>
      <p:sp>
        <p:nvSpPr>
          <p:cNvPr id="4" name="Text Placeholder 3">
            <a:extLst>
              <a:ext uri="{FF2B5EF4-FFF2-40B4-BE49-F238E27FC236}">
                <a16:creationId xmlns:a16="http://schemas.microsoft.com/office/drawing/2014/main" id="{7F4EC733-C980-7CA7-6B8D-979A7BA4F281}"/>
              </a:ext>
            </a:extLst>
          </p:cNvPr>
          <p:cNvSpPr>
            <a:spLocks noGrp="1"/>
          </p:cNvSpPr>
          <p:nvPr>
            <p:ph type="body" sz="half" idx="2"/>
          </p:nvPr>
        </p:nvSpPr>
        <p:spPr>
          <a:xfrm>
            <a:off x="550863" y="3827610"/>
            <a:ext cx="5437187" cy="2265216"/>
          </a:xfrm>
        </p:spPr>
        <p:txBody>
          <a:bodyPr vert="horz" wrap="square" lIns="0" tIns="0" rIns="0" bIns="0" rtlCol="0">
            <a:normAutofit/>
          </a:bodyPr>
          <a:lstStyle/>
          <a:p>
            <a:pPr marL="285750" indent="-285750">
              <a:lnSpc>
                <a:spcPct val="100000"/>
              </a:lnSpc>
              <a:buFont typeface="Wingdings" panose="05000000000000000000" pitchFamily="2" charset="2"/>
              <a:buChar char="Ø"/>
            </a:pPr>
            <a:r>
              <a:rPr lang="en-US" sz="1800" kern="1200" dirty="0">
                <a:solidFill>
                  <a:srgbClr val="FFFFFF"/>
                </a:solidFill>
                <a:latin typeface="+mn-lt"/>
                <a:ea typeface="+mn-ea"/>
                <a:cs typeface="+mn-cs"/>
              </a:rPr>
              <a:t>Potatoes reproduce asexually through vegetative propagation.</a:t>
            </a:r>
          </a:p>
          <a:p>
            <a:pPr marL="285750" indent="-285750">
              <a:lnSpc>
                <a:spcPct val="100000"/>
              </a:lnSpc>
              <a:buFont typeface="Wingdings" panose="05000000000000000000" pitchFamily="2" charset="2"/>
              <a:buChar char="Ø"/>
            </a:pPr>
            <a:r>
              <a:rPr lang="en-US" sz="1800" dirty="0">
                <a:solidFill>
                  <a:srgbClr val="FFFFFF"/>
                </a:solidFill>
              </a:rPr>
              <a:t>The growth and development of “stolons” is involved in it, which are horizontal stems that grow beneath the ground.</a:t>
            </a:r>
            <a:endParaRPr lang="en-US" sz="1800" kern="1200" dirty="0">
              <a:solidFill>
                <a:srgbClr val="FFFFFF"/>
              </a:solidFill>
              <a:latin typeface="+mn-lt"/>
              <a:ea typeface="+mn-ea"/>
              <a:cs typeface="+mn-cs"/>
            </a:endParaRPr>
          </a:p>
          <a:p>
            <a:pPr>
              <a:lnSpc>
                <a:spcPct val="100000"/>
              </a:lnSpc>
            </a:pPr>
            <a:endParaRPr lang="en-US" sz="1800" dirty="0">
              <a:solidFill>
                <a:srgbClr val="FFFFFF"/>
              </a:solidFill>
            </a:endParaRPr>
          </a:p>
          <a:p>
            <a:pPr>
              <a:lnSpc>
                <a:spcPct val="100000"/>
              </a:lnSpc>
            </a:pPr>
            <a:endParaRPr lang="en-US" kern="1200" dirty="0">
              <a:latin typeface="+mn-lt"/>
              <a:ea typeface="+mn-ea"/>
              <a:cs typeface="+mn-cs"/>
            </a:endParaRPr>
          </a:p>
        </p:txBody>
      </p:sp>
      <p:pic>
        <p:nvPicPr>
          <p:cNvPr id="5" name="Picture Placeholder 4">
            <a:extLst>
              <a:ext uri="{FF2B5EF4-FFF2-40B4-BE49-F238E27FC236}">
                <a16:creationId xmlns:a16="http://schemas.microsoft.com/office/drawing/2014/main" id="{C79648A9-7666-1C3D-3740-0FB44C01D205}"/>
              </a:ext>
            </a:extLst>
          </p:cNvPr>
          <p:cNvPicPr>
            <a:picLocks noGrp="1" noChangeAspect="1"/>
          </p:cNvPicPr>
          <p:nvPr>
            <p:ph type="pic" idx="1"/>
          </p:nvPr>
        </p:nvPicPr>
        <p:blipFill rotWithShape="1">
          <a:blip r:embed="rId2"/>
          <a:srcRect l="14867" r="26069"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42" name="Group 41">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43" name="Freeform: Shape 42">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6" name="Oval 45">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786233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9" name="Group 5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0" name="Freeform: Shape 5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Oval 6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4" name="Rectangle 6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7F65D-DC10-3E9C-CAA3-C08B78B5C1F9}"/>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r>
              <a:rPr lang="en-US" sz="6400" kern="1200">
                <a:solidFill>
                  <a:schemeClr val="tx1"/>
                </a:solidFill>
                <a:latin typeface="+mj-lt"/>
                <a:ea typeface="+mj-ea"/>
                <a:cs typeface="+mj-cs"/>
              </a:rPr>
              <a:t>Stolons</a:t>
            </a:r>
          </a:p>
        </p:txBody>
      </p:sp>
      <p:pic>
        <p:nvPicPr>
          <p:cNvPr id="5" name="Picture Placeholder 4" descr="A potato with roots growing out of it&#10;&#10;Description automatically generated">
            <a:extLst>
              <a:ext uri="{FF2B5EF4-FFF2-40B4-BE49-F238E27FC236}">
                <a16:creationId xmlns:a16="http://schemas.microsoft.com/office/drawing/2014/main" id="{7A951285-F56F-1E9C-5664-46CDA801A652}"/>
              </a:ext>
            </a:extLst>
          </p:cNvPr>
          <p:cNvPicPr>
            <a:picLocks noGrp="1" noChangeAspect="1"/>
          </p:cNvPicPr>
          <p:nvPr>
            <p:ph type="pic" idx="1"/>
          </p:nvPr>
        </p:nvPicPr>
        <p:blipFill rotWithShape="1">
          <a:blip r:embed="rId2"/>
          <a:srcRect r="-1" b="27749"/>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65" name="Group 64">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2" name="Freeform: Shape 51">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5" name="Oval 54">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72375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5" name="Freeform: Shape 3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Oval 3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Shape 3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0" name="Rectangle 3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7F9BB-8EAB-3B0F-81B3-ED6A00035C6F}"/>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sz="4800" dirty="0"/>
              <a:t>How And Why?</a:t>
            </a:r>
          </a:p>
        </p:txBody>
      </p:sp>
      <p:grpSp>
        <p:nvGrpSpPr>
          <p:cNvPr id="42" name="Group 41">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43"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7" name="Oval 46">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646D5661-986C-D6A0-D42F-3B5B165DD941}"/>
              </a:ext>
            </a:extLst>
          </p:cNvPr>
          <p:cNvSpPr>
            <a:spLocks noGrp="1"/>
          </p:cNvSpPr>
          <p:nvPr>
            <p:ph type="body" sz="half" idx="2"/>
          </p:nvPr>
        </p:nvSpPr>
        <p:spPr>
          <a:xfrm>
            <a:off x="550863" y="2677306"/>
            <a:ext cx="3565525" cy="3415519"/>
          </a:xfrm>
        </p:spPr>
        <p:txBody>
          <a:bodyPr vert="horz" wrap="square" lIns="0" tIns="0" rIns="0" bIns="0" rtlCol="0" anchor="t">
            <a:normAutofit/>
          </a:bodyPr>
          <a:lstStyle/>
          <a:p>
            <a:pPr>
              <a:lnSpc>
                <a:spcPct val="100000"/>
              </a:lnSpc>
            </a:pPr>
            <a:r>
              <a:rPr lang="en-US" dirty="0"/>
              <a:t>After some research, researchers have found out that almost 90 percent of farmers use asexual reproduction methods while farming because of its many benefits such as every plant is identical to its parent, there is an increase in disease resistance. It is also more cost effective. Another reason is its simplicity, it doesn’t involve the complicated process of pollination and seed development. Also, there’s no need to pay the additional cost of seeds.</a:t>
            </a:r>
          </a:p>
        </p:txBody>
      </p:sp>
      <p:graphicFrame>
        <p:nvGraphicFramePr>
          <p:cNvPr id="7" name="Chart 6">
            <a:extLst>
              <a:ext uri="{FF2B5EF4-FFF2-40B4-BE49-F238E27FC236}">
                <a16:creationId xmlns:a16="http://schemas.microsoft.com/office/drawing/2014/main" id="{80EDE3B3-5E77-8CFF-9A24-D94121ABAA18}"/>
              </a:ext>
            </a:extLst>
          </p:cNvPr>
          <p:cNvGraphicFramePr/>
          <p:nvPr>
            <p:extLst>
              <p:ext uri="{D42A27DB-BD31-4B8C-83A1-F6EECF244321}">
                <p14:modId xmlns:p14="http://schemas.microsoft.com/office/powerpoint/2010/main" val="2687835355"/>
              </p:ext>
            </p:extLst>
          </p:nvPr>
        </p:nvGraphicFramePr>
        <p:xfrm>
          <a:off x="4550900" y="549275"/>
          <a:ext cx="7090237" cy="57594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959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xit" presetSubtype="0" fill="hold" nodeType="clickEffect">
                                  <p:stCondLst>
                                    <p:cond delay="0"/>
                                  </p:stCondLst>
                                  <p:iterate type="lt">
                                    <p:tmPct val="10000"/>
                                  </p:iterate>
                                  <p:childTnLst>
                                    <p:anim calcmode="lin" valueType="num">
                                      <p:cBhvr>
                                        <p:cTn id="12" dur="500"/>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p:tgtEl>
                                          <p:spTgt spid="4">
                                            <p:txEl>
                                              <p:pRg st="0" end="0"/>
                                            </p:txEl>
                                          </p:spTgt>
                                        </p:tgtEl>
                                        <p:attrNameLst>
                                          <p:attrName>ppt_y</p:attrName>
                                        </p:attrNameLst>
                                      </p:cBhvr>
                                      <p:tavLst>
                                        <p:tav tm="0">
                                          <p:val>
                                            <p:strVal val="ppt_y"/>
                                          </p:val>
                                        </p:tav>
                                        <p:tav tm="100000">
                                          <p:val>
                                            <p:strVal val="ppt_y"/>
                                          </p:val>
                                        </p:tav>
                                      </p:tavLst>
                                    </p:anim>
                                    <p:anim calcmode="lin" valueType="num">
                                      <p:cBhvr>
                                        <p:cTn id="14" dur="500"/>
                                        <p:tgtEl>
                                          <p:spTgt spid="4">
                                            <p:txEl>
                                              <p:pRg st="0" end="0"/>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15" dur="500"/>
                                        <p:tgtEl>
                                          <p:spTgt spid="4">
                                            <p:txEl>
                                              <p:pRg st="0" end="0"/>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16" dur="500" tmFilter="0,0; .5, 0; 1, 1"/>
                                        <p:tgtEl>
                                          <p:spTgt spid="4">
                                            <p:txEl>
                                              <p:pRg st="0" end="0"/>
                                            </p:txEl>
                                          </p:spTgt>
                                        </p:tgtEl>
                                      </p:cBhvr>
                                    </p:animEffect>
                                    <p:set>
                                      <p:cBhvr>
                                        <p:cTn id="1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diagram of a plant growing from seed&#10;&#10;Description automatically generated">
            <a:extLst>
              <a:ext uri="{FF2B5EF4-FFF2-40B4-BE49-F238E27FC236}">
                <a16:creationId xmlns:a16="http://schemas.microsoft.com/office/drawing/2014/main" id="{28E571DB-7048-F460-2207-B3E3DBA57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798"/>
            <a:ext cx="12191999" cy="5486399"/>
          </a:xfrm>
          <a:prstGeom prst="rect">
            <a:avLst/>
          </a:prstGeom>
        </p:spPr>
      </p:pic>
      <p:sp>
        <p:nvSpPr>
          <p:cNvPr id="51" name="Rectangle 50">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E9DDD081-E347-AD25-8158-8C8572C5804C}"/>
              </a:ext>
            </a:extLst>
          </p:cNvPr>
          <p:cNvSpPr>
            <a:spLocks noGrp="1"/>
          </p:cNvSpPr>
          <p:nvPr>
            <p:ph type="title"/>
          </p:nvPr>
        </p:nvSpPr>
        <p:spPr>
          <a:xfrm>
            <a:off x="134303" y="243530"/>
            <a:ext cx="5437187" cy="2986234"/>
          </a:xfrm>
        </p:spPr>
        <p:txBody>
          <a:bodyPr vert="horz" wrap="square" lIns="0" tIns="0" rIns="0" bIns="0" rtlCol="0" anchor="b" anchorCtr="0">
            <a:normAutofit/>
          </a:bodyPr>
          <a:lstStyle/>
          <a:p>
            <a:r>
              <a:rPr lang="en-US" sz="5900" dirty="0"/>
              <a:t>Asexual Reproduction cycle of potato</a:t>
            </a:r>
          </a:p>
        </p:txBody>
      </p:sp>
      <p:sp>
        <p:nvSpPr>
          <p:cNvPr id="53" name="Rectangle 52">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001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80">
                                          <p:stCondLst>
                                            <p:cond delay="0"/>
                                          </p:stCondLst>
                                        </p:cTn>
                                        <p:tgtEl>
                                          <p:spTgt spid="31"/>
                                        </p:tgtEl>
                                      </p:cBhvr>
                                    </p:animEffect>
                                    <p:anim calcmode="lin" valueType="num">
                                      <p:cBhvr>
                                        <p:cTn id="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3" dur="26">
                                          <p:stCondLst>
                                            <p:cond delay="650"/>
                                          </p:stCondLst>
                                        </p:cTn>
                                        <p:tgtEl>
                                          <p:spTgt spid="31"/>
                                        </p:tgtEl>
                                      </p:cBhvr>
                                      <p:to x="100000" y="60000"/>
                                    </p:animScale>
                                    <p:animScale>
                                      <p:cBhvr>
                                        <p:cTn id="14" dur="166" decel="50000">
                                          <p:stCondLst>
                                            <p:cond delay="676"/>
                                          </p:stCondLst>
                                        </p:cTn>
                                        <p:tgtEl>
                                          <p:spTgt spid="31"/>
                                        </p:tgtEl>
                                      </p:cBhvr>
                                      <p:to x="100000" y="100000"/>
                                    </p:animScale>
                                    <p:animScale>
                                      <p:cBhvr>
                                        <p:cTn id="15" dur="26">
                                          <p:stCondLst>
                                            <p:cond delay="1312"/>
                                          </p:stCondLst>
                                        </p:cTn>
                                        <p:tgtEl>
                                          <p:spTgt spid="31"/>
                                        </p:tgtEl>
                                      </p:cBhvr>
                                      <p:to x="100000" y="80000"/>
                                    </p:animScale>
                                    <p:animScale>
                                      <p:cBhvr>
                                        <p:cTn id="16" dur="166" decel="50000">
                                          <p:stCondLst>
                                            <p:cond delay="1338"/>
                                          </p:stCondLst>
                                        </p:cTn>
                                        <p:tgtEl>
                                          <p:spTgt spid="31"/>
                                        </p:tgtEl>
                                      </p:cBhvr>
                                      <p:to x="100000" y="100000"/>
                                    </p:animScale>
                                    <p:animScale>
                                      <p:cBhvr>
                                        <p:cTn id="17" dur="26">
                                          <p:stCondLst>
                                            <p:cond delay="1642"/>
                                          </p:stCondLst>
                                        </p:cTn>
                                        <p:tgtEl>
                                          <p:spTgt spid="31"/>
                                        </p:tgtEl>
                                      </p:cBhvr>
                                      <p:to x="100000" y="90000"/>
                                    </p:animScale>
                                    <p:animScale>
                                      <p:cBhvr>
                                        <p:cTn id="18" dur="166" decel="50000">
                                          <p:stCondLst>
                                            <p:cond delay="1668"/>
                                          </p:stCondLst>
                                        </p:cTn>
                                        <p:tgtEl>
                                          <p:spTgt spid="31"/>
                                        </p:tgtEl>
                                      </p:cBhvr>
                                      <p:to x="100000" y="100000"/>
                                    </p:animScale>
                                    <p:animScale>
                                      <p:cBhvr>
                                        <p:cTn id="19" dur="26">
                                          <p:stCondLst>
                                            <p:cond delay="1808"/>
                                          </p:stCondLst>
                                        </p:cTn>
                                        <p:tgtEl>
                                          <p:spTgt spid="31"/>
                                        </p:tgtEl>
                                      </p:cBhvr>
                                      <p:to x="100000" y="95000"/>
                                    </p:animScale>
                                    <p:animScale>
                                      <p:cBhvr>
                                        <p:cTn id="20"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TM04033937[[fn=Vapor Trail]]</Template>
  <TotalTime>251</TotalTime>
  <Words>195</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Wingdings</vt:lpstr>
      <vt:lpstr>3DFloatVTI</vt:lpstr>
      <vt:lpstr>Asexual reproduction in plants</vt:lpstr>
      <vt:lpstr>What is Asexual Reproduction?</vt:lpstr>
      <vt:lpstr>Potato reproduction</vt:lpstr>
      <vt:lpstr>Stolons</vt:lpstr>
      <vt:lpstr>How And Why?</vt:lpstr>
      <vt:lpstr>Asexual Reproduction cycle of potato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Asexual reproduction in plants</dc:title>
  <dc:creator>Osman Khalid</dc:creator>
  <cp:lastModifiedBy>Osman Khalid</cp:lastModifiedBy>
  <cp:revision>18</cp:revision>
  <dcterms:created xsi:type="dcterms:W3CDTF">2024-04-20T04:42:20Z</dcterms:created>
  <dcterms:modified xsi:type="dcterms:W3CDTF">2024-04-20T10:21:58Z</dcterms:modified>
</cp:coreProperties>
</file>