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322" r:id="rId3"/>
    <p:sldId id="323" r:id="rId4"/>
    <p:sldId id="332" r:id="rId5"/>
    <p:sldId id="333" r:id="rId6"/>
    <p:sldId id="334" r:id="rId7"/>
    <p:sldId id="324" r:id="rId8"/>
    <p:sldId id="325" r:id="rId9"/>
    <p:sldId id="335" r:id="rId10"/>
    <p:sldId id="327" r:id="rId11"/>
    <p:sldId id="326" r:id="rId12"/>
    <p:sldId id="330" r:id="rId13"/>
    <p:sldId id="331" r:id="rId14"/>
    <p:sldId id="328" r:id="rId15"/>
    <p:sldId id="336" r:id="rId16"/>
    <p:sldId id="337" r:id="rId17"/>
    <p:sldId id="339" r:id="rId18"/>
    <p:sldId id="340" r:id="rId19"/>
    <p:sldId id="338" r:id="rId20"/>
    <p:sldId id="364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848" autoAdjust="0"/>
  </p:normalViewPr>
  <p:slideViewPr>
    <p:cSldViewPr snapToGrid="0">
      <p:cViewPr varScale="1">
        <p:scale>
          <a:sx n="55" d="100"/>
          <a:sy n="55" d="100"/>
        </p:scale>
        <p:origin x="88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7E97C-FA34-44DA-BE81-697F97A44776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1FC42-7CFC-4C5A-ACDB-F695FE7B624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402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ea typeface="ＭＳ Ｐゴシック" panose="020B0600070205080204" pitchFamily="34" charset="-128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32EC243-C8F9-45D7-B18F-43A7042F493D}" type="slidenum">
              <a:rPr lang="en-US" altLang="tr-TR">
                <a:latin typeface="Times New Roman" panose="02020603050405020304" pitchFamily="18" charset="0"/>
              </a:rPr>
              <a:pPr/>
              <a:t>2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33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ea typeface="ＭＳ Ｐゴシック" panose="020B0600070205080204" pitchFamily="34" charset="-128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95AFE87-35E4-4F26-8929-2C5BD753BC1F}" type="slidenum">
              <a:rPr lang="en-US" altLang="tr-TR">
                <a:latin typeface="Times New Roman" panose="02020603050405020304" pitchFamily="18" charset="0"/>
              </a:rPr>
              <a:pPr/>
              <a:t>11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73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ea typeface="ＭＳ Ｐゴシック" panose="020B0600070205080204" pitchFamily="34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80761-DFC2-43B8-B535-C4B135730EE7}" type="slidenum">
              <a:rPr lang="en-US" altLang="tr-TR">
                <a:latin typeface="Times New Roman" panose="02020603050405020304" pitchFamily="18" charset="0"/>
              </a:rPr>
              <a:pPr/>
              <a:t>12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60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ea typeface="ＭＳ Ｐゴシック" panose="020B0600070205080204" pitchFamily="34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80761-DFC2-43B8-B535-C4B135730EE7}" type="slidenum">
              <a:rPr lang="en-US" altLang="tr-TR">
                <a:latin typeface="Times New Roman" panose="02020603050405020304" pitchFamily="18" charset="0"/>
              </a:rPr>
              <a:pPr/>
              <a:t>13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1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ea typeface="ＭＳ Ｐゴシック" panose="020B0600070205080204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7A88462-CAE9-4CB5-A7B0-C0C2CE04195F}" type="slidenum">
              <a:rPr lang="en-US" altLang="tr-TR">
                <a:latin typeface="Times New Roman" panose="02020603050405020304" pitchFamily="18" charset="0"/>
              </a:rPr>
              <a:pPr/>
              <a:t>14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40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ea typeface="ＭＳ Ｐゴシック" panose="020B0600070205080204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7A88462-CAE9-4CB5-A7B0-C0C2CE04195F}" type="slidenum">
              <a:rPr lang="en-US" altLang="tr-TR">
                <a:latin typeface="Times New Roman" panose="02020603050405020304" pitchFamily="18" charset="0"/>
              </a:rPr>
              <a:pPr/>
              <a:t>15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848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ea typeface="ＭＳ Ｐゴシック" panose="020B0600070205080204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7A88462-CAE9-4CB5-A7B0-C0C2CE04195F}" type="slidenum">
              <a:rPr lang="en-US" altLang="tr-TR">
                <a:latin typeface="Times New Roman" panose="02020603050405020304" pitchFamily="18" charset="0"/>
              </a:rPr>
              <a:pPr/>
              <a:t>16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073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ea typeface="ＭＳ Ｐゴシック" panose="020B0600070205080204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7A88462-CAE9-4CB5-A7B0-C0C2CE04195F}" type="slidenum">
              <a:rPr lang="en-US" altLang="tr-TR">
                <a:latin typeface="Times New Roman" panose="02020603050405020304" pitchFamily="18" charset="0"/>
              </a:rPr>
              <a:pPr/>
              <a:t>17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9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ea typeface="ＭＳ Ｐゴシック" panose="020B0600070205080204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7A88462-CAE9-4CB5-A7B0-C0C2CE04195F}" type="slidenum">
              <a:rPr lang="en-US" altLang="tr-TR">
                <a:latin typeface="Times New Roman" panose="02020603050405020304" pitchFamily="18" charset="0"/>
              </a:rPr>
              <a:pPr/>
              <a:t>18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987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ea typeface="ＭＳ Ｐゴシック" panose="020B0600070205080204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7A88462-CAE9-4CB5-A7B0-C0C2CE04195F}" type="slidenum">
              <a:rPr lang="en-US" altLang="tr-TR">
                <a:latin typeface="Times New Roman" panose="02020603050405020304" pitchFamily="18" charset="0"/>
              </a:rPr>
              <a:pPr/>
              <a:t>19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85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ea typeface="ＭＳ Ｐゴシック" panose="020B0600070205080204" pitchFamily="34" charset="-128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7A88462-CAE9-4CB5-A7B0-C0C2CE04195F}" type="slidenum">
              <a:rPr lang="en-US" altLang="tr-TR">
                <a:latin typeface="Times New Roman" panose="02020603050405020304" pitchFamily="18" charset="0"/>
              </a:rPr>
              <a:pPr/>
              <a:t>20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8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ea typeface="ＭＳ Ｐゴシック" panose="020B0600070205080204" pitchFamily="34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63863B-2797-46EB-8185-B8EFFE65B7DA}" type="slidenum">
              <a:rPr lang="en-US" altLang="tr-TR">
                <a:latin typeface="Times New Roman" panose="02020603050405020304" pitchFamily="18" charset="0"/>
              </a:rPr>
              <a:pPr/>
              <a:t>3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9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ea typeface="ＭＳ Ｐゴシック" panose="020B0600070205080204" pitchFamily="34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63863B-2797-46EB-8185-B8EFFE65B7DA}" type="slidenum">
              <a:rPr lang="en-US" altLang="tr-TR">
                <a:latin typeface="Times New Roman" panose="02020603050405020304" pitchFamily="18" charset="0"/>
              </a:rPr>
              <a:pPr/>
              <a:t>4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43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ea typeface="ＭＳ Ｐゴシック" panose="020B0600070205080204" pitchFamily="34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63863B-2797-46EB-8185-B8EFFE65B7DA}" type="slidenum">
              <a:rPr lang="en-US" altLang="tr-TR">
                <a:latin typeface="Times New Roman" panose="02020603050405020304" pitchFamily="18" charset="0"/>
              </a:rPr>
              <a:pPr/>
              <a:t>5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26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ea typeface="ＭＳ Ｐゴシック" panose="020B0600070205080204" pitchFamily="34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63863B-2797-46EB-8185-B8EFFE65B7DA}" type="slidenum">
              <a:rPr lang="en-US" altLang="tr-TR">
                <a:latin typeface="Times New Roman" panose="02020603050405020304" pitchFamily="18" charset="0"/>
              </a:rPr>
              <a:pPr/>
              <a:t>6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674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ea typeface="ＭＳ Ｐゴシック" panose="020B0600070205080204" pitchFamily="34" charset="-128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F130F2-4D32-42E4-B1F2-1A346E8217F4}" type="slidenum">
              <a:rPr lang="en-US" altLang="tr-TR">
                <a:latin typeface="Times New Roman" panose="02020603050405020304" pitchFamily="18" charset="0"/>
              </a:rPr>
              <a:pPr/>
              <a:t>7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099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ea typeface="ＭＳ Ｐゴシック" panose="020B0600070205080204" pitchFamily="34" charset="-128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E98B9D8-EACD-4812-AA4B-7DB2DA3B1398}" type="slidenum">
              <a:rPr lang="en-US" altLang="tr-TR">
                <a:latin typeface="Times New Roman" panose="02020603050405020304" pitchFamily="18" charset="0"/>
              </a:rPr>
              <a:pPr/>
              <a:t>8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002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ea typeface="ＭＳ Ｐゴシック" panose="020B0600070205080204" pitchFamily="34" charset="-128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E98B9D8-EACD-4812-AA4B-7DB2DA3B1398}" type="slidenum">
              <a:rPr lang="en-US" altLang="tr-TR">
                <a:latin typeface="Times New Roman" panose="02020603050405020304" pitchFamily="18" charset="0"/>
              </a:rPr>
              <a:pPr/>
              <a:t>9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35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ea typeface="ＭＳ Ｐゴシック" panose="020B0600070205080204" pitchFamily="34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3701A9-8660-434E-8488-69E21AE1480F}" type="slidenum">
              <a:rPr lang="en-US" altLang="tr-TR">
                <a:latin typeface="Times New Roman" panose="02020603050405020304" pitchFamily="18" charset="0"/>
              </a:rPr>
              <a:pPr/>
              <a:t>10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73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418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511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45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2757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521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8195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3631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291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511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24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840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097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530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246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016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2141-E798-4364-BB90-BBEC060F6FA8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120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2141-E798-4364-BB90-BBEC060F6FA8}" type="datetimeFigureOut">
              <a:rPr lang="tr-TR" smtClean="0"/>
              <a:t>5.12.2018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DEB1DA-D4E2-47B3-A575-E8067A74A9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714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tr-TR" dirty="0" smtClean="0"/>
              <a:t>VERİTABANI TASARIM ve YÖNETİMİ</a:t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endParaRPr lang="tr-TR" sz="3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ÖGR.GÖR.DR</a:t>
            </a:r>
            <a:r>
              <a:rPr lang="tr-TR" dirty="0"/>
              <a:t>. </a:t>
            </a:r>
            <a:r>
              <a:rPr lang="tr-TR" dirty="0" smtClean="0"/>
              <a:t>SEYİT KAYA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991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smtClean="0">
                <a:ea typeface="ＭＳ Ｐゴシック" panose="020B0600070205080204" pitchFamily="34" charset="-128"/>
              </a:rPr>
              <a:t>5-</a:t>
            </a:r>
            <a:r>
              <a:rPr lang="en-US" altLang="tr-TR" dirty="0" smtClean="0">
                <a:ea typeface="ＭＳ Ｐゴシック" panose="020B0600070205080204" pitchFamily="34" charset="-128"/>
              </a:rPr>
              <a:t>FROM Subqueries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dirty="0" smtClean="0">
                <a:ea typeface="ＭＳ Ｐゴシック" panose="020B0600070205080204" pitchFamily="34" charset="-128"/>
              </a:rPr>
              <a:t>Specifies the tables from which the data will be drawn</a:t>
            </a:r>
          </a:p>
          <a:p>
            <a:r>
              <a:rPr lang="en-US" altLang="tr-TR" dirty="0" smtClean="0">
                <a:ea typeface="ＭＳ Ｐゴシック" panose="020B0600070205080204" pitchFamily="34" charset="-128"/>
              </a:rPr>
              <a:t>Can use SELECT subquery in the FROM clause</a:t>
            </a:r>
          </a:p>
          <a:p>
            <a:pPr lvl="1"/>
            <a:r>
              <a:rPr lang="en-US" altLang="tr-TR" dirty="0" smtClean="0">
                <a:ea typeface="ＭＳ Ｐゴシック" panose="020B0600070205080204" pitchFamily="34" charset="-128"/>
              </a:rPr>
              <a:t>View name can be used anywhere a table is expected</a:t>
            </a:r>
          </a:p>
          <a:p>
            <a:pPr lvl="1"/>
            <a:endParaRPr lang="en-US" altLang="tr-TR" dirty="0" smtClean="0">
              <a:ea typeface="ＭＳ Ｐゴシック" panose="020B0600070205080204" pitchFamily="34" charset="-128"/>
            </a:endParaRP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8D5B336-AC05-4E1D-9C10-8AABB5EFBA68}" type="slidenum">
              <a:rPr lang="en-US" altLang="tr-TR">
                <a:latin typeface="Times New Roman" panose="02020603050405020304" pitchFamily="18" charset="0"/>
              </a:rPr>
              <a:pPr/>
              <a:t>10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2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smtClean="0">
                <a:ea typeface="ＭＳ Ｐゴシック" panose="020B0600070205080204" pitchFamily="34" charset="-128"/>
              </a:rPr>
              <a:t>4-</a:t>
            </a:r>
            <a:r>
              <a:rPr lang="en-US" altLang="tr-TR" dirty="0" err="1" smtClean="0">
                <a:ea typeface="ＭＳ Ｐゴシック" panose="020B0600070205080204" pitchFamily="34" charset="-128"/>
              </a:rPr>
              <a:t>Multirow</a:t>
            </a:r>
            <a:r>
              <a:rPr lang="en-US" altLang="tr-TR" dirty="0" smtClean="0">
                <a:ea typeface="ＭＳ Ｐゴシック" panose="020B0600070205080204" pitchFamily="34" charset="-128"/>
              </a:rPr>
              <a:t> Subquery Operators: </a:t>
            </a:r>
            <a:br>
              <a:rPr lang="en-US" altLang="tr-TR" dirty="0" smtClean="0">
                <a:ea typeface="ＭＳ Ｐゴシック" panose="020B0600070205080204" pitchFamily="34" charset="-128"/>
              </a:rPr>
            </a:br>
            <a:r>
              <a:rPr lang="en-US" altLang="tr-TR" dirty="0" smtClean="0">
                <a:ea typeface="ＭＳ Ｐゴシック" panose="020B0600070205080204" pitchFamily="34" charset="-128"/>
              </a:rPr>
              <a:t> </a:t>
            </a:r>
            <a:r>
              <a:rPr lang="tr-TR" altLang="tr-TR" dirty="0" smtClean="0">
                <a:ea typeface="ＭＳ Ｐゴシック" panose="020B0600070205080204" pitchFamily="34" charset="-128"/>
              </a:rPr>
              <a:t>IN, </a:t>
            </a:r>
            <a:r>
              <a:rPr lang="en-US" altLang="tr-TR" dirty="0" smtClean="0">
                <a:ea typeface="ＭＳ Ｐゴシック" panose="020B0600070205080204" pitchFamily="34" charset="-128"/>
              </a:rPr>
              <a:t>ANY </a:t>
            </a:r>
            <a:r>
              <a:rPr lang="en-US" altLang="tr-TR" dirty="0" smtClean="0">
                <a:ea typeface="ＭＳ Ｐゴシック" panose="020B0600070205080204" pitchFamily="34" charset="-128"/>
              </a:rPr>
              <a:t>and ALL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dirty="0" smtClean="0">
                <a:ea typeface="ＭＳ Ｐゴシック" panose="020B0600070205080204" pitchFamily="34" charset="-128"/>
              </a:rPr>
              <a:t>Dış sorgudaki bir değerin İÇ sorgudan dönen liste ile karşılaştırılmasını sağlar.</a:t>
            </a:r>
          </a:p>
          <a:p>
            <a:r>
              <a:rPr lang="en-US" altLang="tr-TR" dirty="0" smtClean="0">
                <a:ea typeface="ＭＳ Ｐゴシック" panose="020B0600070205080204" pitchFamily="34" charset="-128"/>
              </a:rPr>
              <a:t>“Greater than ALL” equivalent to “greater than the highest in list”</a:t>
            </a:r>
          </a:p>
          <a:p>
            <a:r>
              <a:rPr lang="en-US" altLang="tr-TR" dirty="0" smtClean="0">
                <a:ea typeface="ＭＳ Ｐゴシック" panose="020B0600070205080204" pitchFamily="34" charset="-128"/>
              </a:rPr>
              <a:t>“Less than ALL” equivalent to “less than lowest”</a:t>
            </a:r>
          </a:p>
          <a:p>
            <a:r>
              <a:rPr lang="en-US" altLang="tr-TR" dirty="0" smtClean="0">
                <a:ea typeface="ＭＳ Ｐゴシック" panose="020B0600070205080204" pitchFamily="34" charset="-128"/>
              </a:rPr>
              <a:t>Using equal to ANY operator equivalent to IN operator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BFD039-5A33-4C2F-BD9C-EFD1C500C5DF}" type="slidenum">
              <a:rPr lang="en-US" altLang="tr-TR">
                <a:latin typeface="Times New Roman" panose="02020603050405020304" pitchFamily="18" charset="0"/>
              </a:rPr>
              <a:pPr/>
              <a:t>11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80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smtClean="0">
                <a:ea typeface="ＭＳ Ｐゴシック" panose="020B0600070205080204" pitchFamily="34" charset="-128"/>
              </a:rPr>
              <a:t>ANY, ALL</a:t>
            </a:r>
            <a:endParaRPr lang="en-US" altLang="tr-TR" dirty="0" smtClean="0">
              <a:ea typeface="ＭＳ Ｐゴシック" panose="020B0600070205080204" pitchFamily="34" charset="-128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533571"/>
            <a:ext cx="8596668" cy="2315617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ANY and ALL operators are used with a </a:t>
            </a:r>
            <a:r>
              <a:rPr lang="en-US" b="1" u="sng" dirty="0"/>
              <a:t>WHERE</a:t>
            </a:r>
            <a:r>
              <a:rPr lang="en-US" dirty="0"/>
              <a:t> or </a:t>
            </a:r>
            <a:r>
              <a:rPr lang="en-US" b="1" u="sng" dirty="0"/>
              <a:t>HAVING </a:t>
            </a:r>
            <a:r>
              <a:rPr lang="en-US" dirty="0"/>
              <a:t>clause.</a:t>
            </a:r>
          </a:p>
          <a:p>
            <a:r>
              <a:rPr lang="tr-TR" dirty="0" smtClean="0"/>
              <a:t>ANY operatör </a:t>
            </a:r>
            <a:r>
              <a:rPr lang="tr-TR" dirty="0" err="1" smtClean="0"/>
              <a:t>Subquery’den</a:t>
            </a:r>
            <a:r>
              <a:rPr lang="tr-TR" dirty="0" smtClean="0"/>
              <a:t> dönen değerlerden </a:t>
            </a:r>
            <a:r>
              <a:rPr lang="tr-TR" b="1" u="sng" dirty="0" smtClean="0"/>
              <a:t>herhangi birine </a:t>
            </a:r>
            <a:r>
              <a:rPr lang="tr-TR" dirty="0" smtClean="0"/>
              <a:t>uyuyorsa </a:t>
            </a:r>
            <a:r>
              <a:rPr lang="tr-TR" b="1" u="sng" dirty="0" smtClean="0"/>
              <a:t>DOĞRU </a:t>
            </a:r>
            <a:r>
              <a:rPr lang="tr-TR" dirty="0" smtClean="0"/>
              <a:t>döndürür.</a:t>
            </a:r>
            <a:endParaRPr lang="en-US" dirty="0"/>
          </a:p>
          <a:p>
            <a:r>
              <a:rPr lang="tr-TR" dirty="0" smtClean="0"/>
              <a:t>ALL </a:t>
            </a:r>
            <a:r>
              <a:rPr lang="tr-TR" dirty="0"/>
              <a:t>operatör </a:t>
            </a:r>
            <a:r>
              <a:rPr lang="tr-TR" dirty="0" err="1"/>
              <a:t>Subquery’den</a:t>
            </a:r>
            <a:r>
              <a:rPr lang="tr-TR" dirty="0"/>
              <a:t> dönen değerlerden </a:t>
            </a:r>
            <a:r>
              <a:rPr lang="tr-TR" b="1" u="sng" dirty="0" err="1" smtClean="0"/>
              <a:t>tümünw</a:t>
            </a:r>
            <a:r>
              <a:rPr lang="tr-TR" b="1" u="sng" dirty="0" smtClean="0"/>
              <a:t> </a:t>
            </a:r>
            <a:r>
              <a:rPr lang="tr-TR" dirty="0"/>
              <a:t>uyuyorsa </a:t>
            </a:r>
            <a:r>
              <a:rPr lang="tr-TR" b="1" u="sng" dirty="0"/>
              <a:t>DOĞRU </a:t>
            </a:r>
            <a:r>
              <a:rPr lang="tr-TR" dirty="0"/>
              <a:t>döndürür.</a:t>
            </a:r>
            <a:endParaRPr lang="en-US" dirty="0"/>
          </a:p>
          <a:p>
            <a:endParaRPr lang="en-US" dirty="0"/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6F3782-CE1F-40ED-9017-04847AD86FD5}" type="slidenum">
              <a:rPr lang="en-US" altLang="tr-TR">
                <a:latin typeface="Times New Roman" panose="02020603050405020304" pitchFamily="18" charset="0"/>
              </a:rPr>
              <a:pPr/>
              <a:t>12</a:t>
            </a:fld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8139" y="3630861"/>
            <a:ext cx="95153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(s)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 operator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ANY</a:t>
            </a:r>
            <a:r>
              <a:rPr lang="tr-TR" sz="24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A</a:t>
            </a:r>
            <a:r>
              <a:rPr lang="tr-TR" sz="2400" dirty="0" smtClean="0">
                <a:solidFill>
                  <a:srgbClr val="0000CD"/>
                </a:solidFill>
                <a:latin typeface="Consolas" panose="020B0609020204030204" pitchFamily="49" charset="0"/>
              </a:rPr>
              <a:t>LL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condition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304266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smtClean="0">
                <a:ea typeface="ＭＳ Ｐゴシック" panose="020B0600070205080204" pitchFamily="34" charset="-128"/>
              </a:rPr>
              <a:t>ANY, ALL</a:t>
            </a:r>
            <a:endParaRPr lang="en-US" altLang="tr-TR" dirty="0" smtClean="0">
              <a:ea typeface="ＭＳ Ｐゴシック" panose="020B0600070205080204" pitchFamily="34" charset="-128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3" y="1533571"/>
            <a:ext cx="10469637" cy="2315617"/>
          </a:xfrm>
        </p:spPr>
        <p:txBody>
          <a:bodyPr/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Products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Quantity = 10);</a:t>
            </a:r>
            <a:endParaRPr lang="en-US" dirty="0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6F3782-CE1F-40ED-9017-04847AD86FD5}" type="slidenum">
              <a:rPr lang="en-US" altLang="tr-TR">
                <a:latin typeface="Times New Roman" panose="02020603050405020304" pitchFamily="18" charset="0"/>
              </a:rPr>
              <a:pPr/>
              <a:t>13</a:t>
            </a:fld>
            <a:endParaRPr lang="en-US" altLang="tr-TR"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8138" y="3630861"/>
            <a:ext cx="116838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Products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ALL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Quantity = 10);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60611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smtClean="0">
                <a:ea typeface="ＭＳ Ｐゴシック" panose="020B0600070205080204" pitchFamily="34" charset="-128"/>
              </a:rPr>
              <a:t>6-</a:t>
            </a:r>
            <a:r>
              <a:rPr lang="en-US" altLang="tr-TR" dirty="0" smtClean="0">
                <a:ea typeface="ＭＳ Ｐゴシック" panose="020B0600070205080204" pitchFamily="34" charset="-128"/>
              </a:rPr>
              <a:t>Attribute List Subqueries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mtClean="0">
                <a:ea typeface="ＭＳ Ｐゴシック" panose="020B0600070205080204" pitchFamily="34" charset="-128"/>
              </a:rPr>
              <a:t>SELECT statement uses attribute list to indicate columns to project resulting set</a:t>
            </a:r>
          </a:p>
          <a:p>
            <a:pPr lvl="1"/>
            <a:r>
              <a:rPr lang="en-US" altLang="tr-TR" smtClean="0">
                <a:ea typeface="ＭＳ Ｐゴシック" panose="020B0600070205080204" pitchFamily="34" charset="-128"/>
              </a:rPr>
              <a:t>Columns can be attributes of base tables</a:t>
            </a:r>
          </a:p>
          <a:p>
            <a:pPr lvl="1"/>
            <a:r>
              <a:rPr lang="en-US" altLang="tr-TR" smtClean="0">
                <a:ea typeface="ＭＳ Ｐゴシック" panose="020B0600070205080204" pitchFamily="34" charset="-128"/>
              </a:rPr>
              <a:t>Result of aggregate function</a:t>
            </a:r>
          </a:p>
          <a:p>
            <a:r>
              <a:rPr lang="en-US" altLang="tr-TR" smtClean="0">
                <a:ea typeface="ＭＳ Ｐゴシック" panose="020B0600070205080204" pitchFamily="34" charset="-128"/>
              </a:rPr>
              <a:t>Attribute list can also include subquery expression: inline subquery</a:t>
            </a:r>
          </a:p>
          <a:p>
            <a:pPr lvl="1"/>
            <a:r>
              <a:rPr lang="en-US" altLang="tr-TR" smtClean="0">
                <a:ea typeface="ＭＳ Ｐゴシック" panose="020B0600070205080204" pitchFamily="34" charset="-128"/>
              </a:rPr>
              <a:t>Must return one single value</a:t>
            </a:r>
          </a:p>
          <a:p>
            <a:r>
              <a:rPr lang="en-US" altLang="tr-TR" smtClean="0">
                <a:ea typeface="ＭＳ Ｐゴシック" panose="020B0600070205080204" pitchFamily="34" charset="-128"/>
              </a:rPr>
              <a:t>Cannot use an alias in the attribute list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7CBB7A-7597-4C49-8EF6-01A14143705E}" type="slidenum">
              <a:rPr lang="en-US" altLang="tr-TR">
                <a:latin typeface="Times New Roman" panose="02020603050405020304" pitchFamily="18" charset="0"/>
              </a:rPr>
              <a:pPr/>
              <a:t>14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smtClean="0">
                <a:ea typeface="ＭＳ Ｐゴシック" panose="020B0600070205080204" pitchFamily="34" charset="-128"/>
              </a:rPr>
              <a:t>6-</a:t>
            </a:r>
            <a:r>
              <a:rPr lang="en-US" altLang="tr-TR" dirty="0" smtClean="0">
                <a:ea typeface="ＭＳ Ｐゴシック" panose="020B0600070205080204" pitchFamily="34" charset="-128"/>
              </a:rPr>
              <a:t>Attribute List Subqueries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8080"/>
                </a:solidFill>
                <a:latin typeface="Consolas" panose="020B0609020204030204" pitchFamily="49" charset="0"/>
              </a:rPr>
              <a:t>PRODUCT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8080"/>
                </a:solidFill>
                <a:latin typeface="Consolas" panose="020B0609020204030204" pitchFamily="49" charset="0"/>
              </a:rPr>
              <a:t>p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7CBB7A-7597-4C49-8EF6-01A14143705E}" type="slidenum">
              <a:rPr lang="en-US" altLang="tr-TR">
                <a:latin typeface="Times New Roman" panose="02020603050405020304" pitchFamily="18" charset="0"/>
              </a:rPr>
              <a:pPr/>
              <a:t>15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76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smtClean="0">
                <a:ea typeface="ＭＳ Ｐゴシック" panose="020B0600070205080204" pitchFamily="34" charset="-128"/>
              </a:rPr>
              <a:t>6-</a:t>
            </a:r>
            <a:r>
              <a:rPr lang="en-US" altLang="tr-TR" dirty="0" smtClean="0">
                <a:ea typeface="ＭＳ Ｐゴシック" panose="020B0600070205080204" pitchFamily="34" charset="-128"/>
              </a:rPr>
              <a:t>Attribute List Subqueries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LINE_UNITS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P_DESCRIPT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'%claw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%'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7CBB7A-7597-4C49-8EF6-01A14143705E}" type="slidenum">
              <a:rPr lang="en-US" altLang="tr-TR">
                <a:latin typeface="Times New Roman" panose="02020603050405020304" pitchFamily="18" charset="0"/>
              </a:rPr>
              <a:pPr/>
              <a:t>16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18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smtClean="0">
                <a:ea typeface="ＭＳ Ｐゴシック" panose="020B0600070205080204" pitchFamily="34" charset="-128"/>
              </a:rPr>
              <a:t>6-</a:t>
            </a:r>
            <a:r>
              <a:rPr lang="en-US" altLang="tr-TR" dirty="0" smtClean="0">
                <a:ea typeface="ＭＳ Ｐゴシック" panose="020B0600070205080204" pitchFamily="34" charset="-128"/>
              </a:rPr>
              <a:t>Attribute List Subqueries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LINE_UNITS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P_DESCRIPT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'%claw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%'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7CBB7A-7597-4C49-8EF6-01A14143705E}" type="slidenum">
              <a:rPr lang="en-US" altLang="tr-TR">
                <a:latin typeface="Times New Roman" panose="02020603050405020304" pitchFamily="18" charset="0"/>
              </a:rPr>
              <a:pPr/>
              <a:t>17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17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smtClean="0">
                <a:ea typeface="ＭＳ Ｐゴシック" panose="020B0600070205080204" pitchFamily="34" charset="-128"/>
              </a:rPr>
              <a:t>6-</a:t>
            </a:r>
            <a:r>
              <a:rPr lang="en-US" altLang="tr-TR" dirty="0" smtClean="0">
                <a:ea typeface="ＭＳ Ｐゴシック" panose="020B0600070205080204" pitchFamily="34" charset="-128"/>
              </a:rPr>
              <a:t>Attribute List Subqueries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LINE_UNITS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l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P_CODE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P_CODE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P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7CBB7A-7597-4C49-8EF6-01A14143705E}" type="slidenum">
              <a:rPr lang="en-US" altLang="tr-TR">
                <a:latin typeface="Times New Roman" panose="02020603050405020304" pitchFamily="18" charset="0"/>
              </a:rPr>
              <a:pPr/>
              <a:t>18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01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smtClean="0">
                <a:ea typeface="ＭＳ Ｐゴシック" panose="020B0600070205080204" pitchFamily="34" charset="-128"/>
              </a:rPr>
              <a:t>6-</a:t>
            </a:r>
            <a:r>
              <a:rPr lang="en-US" altLang="tr-TR" dirty="0" smtClean="0">
                <a:ea typeface="ＭＳ Ｐゴシック" panose="020B0600070205080204" pitchFamily="34" charset="-128"/>
              </a:rPr>
              <a:t>Attribute List Subqueries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*,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V_NAME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VENDOR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v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V_CODE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v_CODE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p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7CBB7A-7597-4C49-8EF6-01A14143705E}" type="slidenum">
              <a:rPr lang="en-US" altLang="tr-TR">
                <a:latin typeface="Times New Roman" panose="02020603050405020304" pitchFamily="18" charset="0"/>
              </a:rPr>
              <a:pPr/>
              <a:t>19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9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 err="1" smtClean="0">
                <a:ea typeface="ＭＳ Ｐゴシック" panose="020B0600070205080204" pitchFamily="34" charset="-128"/>
              </a:rPr>
              <a:t>Subquer</a:t>
            </a:r>
            <a:r>
              <a:rPr lang="tr-TR" altLang="tr-TR" dirty="0" smtClean="0">
                <a:ea typeface="ＭＳ Ｐゴシック" panose="020B0600070205080204" pitchFamily="34" charset="-128"/>
              </a:rPr>
              <a:t>y’ler</a:t>
            </a:r>
            <a:r>
              <a:rPr lang="en-US" altLang="tr-TR" dirty="0" smtClean="0">
                <a:ea typeface="ＭＳ Ｐゴシック" panose="020B0600070205080204" pitchFamily="34" charset="-128"/>
              </a:rPr>
              <a:t> </a:t>
            </a:r>
            <a:r>
              <a:rPr lang="tr-TR" altLang="tr-TR" dirty="0" smtClean="0">
                <a:ea typeface="ＭＳ Ｐゴシック" panose="020B0600070205080204" pitchFamily="34" charset="-128"/>
              </a:rPr>
              <a:t>ve İlişkili </a:t>
            </a:r>
            <a:r>
              <a:rPr lang="tr-TR" altLang="tr-TR" dirty="0" err="1" smtClean="0">
                <a:ea typeface="ＭＳ Ｐゴシック" panose="020B0600070205080204" pitchFamily="34" charset="-128"/>
              </a:rPr>
              <a:t>Query’ler</a:t>
            </a:r>
            <a:endParaRPr lang="en-US" altLang="tr-TR" dirty="0" smtClean="0">
              <a:ea typeface="ＭＳ Ｐゴシック" panose="020B0600070205080204" pitchFamily="34" charset="-128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447800"/>
            <a:ext cx="8077200" cy="4572000"/>
          </a:xfrm>
        </p:spPr>
        <p:txBody>
          <a:bodyPr/>
          <a:lstStyle/>
          <a:p>
            <a:r>
              <a:rPr lang="tr-TR" altLang="tr-TR" dirty="0" smtClean="0">
                <a:ea typeface="ＭＳ Ｐゴシック" panose="020B0600070205080204" pitchFamily="34" charset="-128"/>
              </a:rPr>
              <a:t>Genellikle daha önce işlenmiş bir dataya bağlı olarak sorgu yazmak gerektiğinde kullanılır</a:t>
            </a:r>
            <a:endParaRPr lang="en-US" altLang="tr-TR" dirty="0" smtClean="0">
              <a:ea typeface="ＭＳ Ｐゴシック" panose="020B0600070205080204" pitchFamily="34" charset="-128"/>
            </a:endParaRPr>
          </a:p>
          <a:p>
            <a:r>
              <a:rPr lang="en-US" altLang="tr-TR" dirty="0" smtClean="0">
                <a:ea typeface="ＭＳ Ｐゴシック" panose="020B0600070205080204" pitchFamily="34" charset="-128"/>
              </a:rPr>
              <a:t>Subquery is a query inside a query, normally inside parentheses</a:t>
            </a:r>
            <a:endParaRPr lang="tr-TR" altLang="tr-TR" dirty="0" smtClean="0">
              <a:ea typeface="ＭＳ Ｐゴシック" panose="020B0600070205080204" pitchFamily="34" charset="-128"/>
            </a:endParaRPr>
          </a:p>
          <a:p>
            <a:r>
              <a:rPr lang="tr-TR" altLang="tr-TR" dirty="0" err="1" smtClean="0">
                <a:ea typeface="ＭＳ Ｐゴシック" panose="020B0600070205080204" pitchFamily="34" charset="-128"/>
              </a:rPr>
              <a:t>SubQuery</a:t>
            </a:r>
            <a:r>
              <a:rPr lang="tr-TR" altLang="tr-TR" dirty="0" smtClean="0">
                <a:ea typeface="ＭＳ Ｐゴシック" panose="020B0600070205080204" pitchFamily="34" charset="-128"/>
              </a:rPr>
              <a:t>, başka bir sorgu içindeki sorgudur. Ve parantez içinde yazılır.</a:t>
            </a:r>
            <a:endParaRPr lang="en-US" altLang="tr-TR" dirty="0" smtClean="0">
              <a:ea typeface="ＭＳ Ｐゴシック" panose="020B0600070205080204" pitchFamily="34" charset="-128"/>
            </a:endParaRPr>
          </a:p>
          <a:p>
            <a:r>
              <a:rPr lang="tr-TR" altLang="tr-TR" dirty="0" smtClean="0">
                <a:ea typeface="ＭＳ Ｐゴシック" panose="020B0600070205080204" pitchFamily="34" charset="-128"/>
              </a:rPr>
              <a:t>İlk sorgu DIŞ sorgudur</a:t>
            </a:r>
            <a:endParaRPr lang="en-US" altLang="tr-TR" dirty="0" smtClean="0">
              <a:ea typeface="ＭＳ Ｐゴシック" panose="020B0600070205080204" pitchFamily="34" charset="-128"/>
            </a:endParaRPr>
          </a:p>
          <a:p>
            <a:pPr lvl="1"/>
            <a:r>
              <a:rPr lang="tr-TR" altLang="tr-TR" dirty="0" smtClean="0">
                <a:ea typeface="ＭＳ Ｐゴシック" panose="020B0600070205080204" pitchFamily="34" charset="-128"/>
              </a:rPr>
              <a:t>Parantez içinde olan sorgu İÇ sorgudur</a:t>
            </a:r>
            <a:endParaRPr lang="en-US" altLang="tr-TR" dirty="0" smtClean="0">
              <a:ea typeface="ＭＳ Ｐゴシック" panose="020B0600070205080204" pitchFamily="34" charset="-128"/>
            </a:endParaRPr>
          </a:p>
          <a:p>
            <a:r>
              <a:rPr lang="tr-TR" altLang="tr-TR" dirty="0" smtClean="0">
                <a:ea typeface="ＭＳ Ｐゴシック" panose="020B0600070205080204" pitchFamily="34" charset="-128"/>
              </a:rPr>
              <a:t>İç sorgu önce çalıştırılır</a:t>
            </a:r>
            <a:endParaRPr lang="en-US" altLang="tr-TR" dirty="0" smtClean="0">
              <a:ea typeface="ＭＳ Ｐゴシック" panose="020B0600070205080204" pitchFamily="34" charset="-128"/>
            </a:endParaRPr>
          </a:p>
          <a:p>
            <a:r>
              <a:rPr lang="tr-TR" altLang="tr-TR" dirty="0" smtClean="0">
                <a:ea typeface="ＭＳ Ｐゴシック" panose="020B0600070205080204" pitchFamily="34" charset="-128"/>
              </a:rPr>
              <a:t>İç sorgu sonucunda gelen çıktı, DIŞ sorgu için bir girdi olur.</a:t>
            </a:r>
            <a:endParaRPr lang="en-US" altLang="tr-TR" dirty="0" smtClean="0">
              <a:ea typeface="ＭＳ Ｐゴシック" panose="020B0600070205080204" pitchFamily="34" charset="-128"/>
            </a:endParaRPr>
          </a:p>
          <a:p>
            <a:r>
              <a:rPr lang="tr-TR" altLang="tr-TR" dirty="0" smtClean="0">
                <a:ea typeface="ＭＳ Ｐゴシック" panose="020B0600070205080204" pitchFamily="34" charset="-128"/>
              </a:rPr>
              <a:t>Bazen İÇ-İÇE (</a:t>
            </a:r>
            <a:r>
              <a:rPr lang="tr-TR" altLang="tr-TR" dirty="0" err="1" smtClean="0">
                <a:ea typeface="ＭＳ Ｐゴシック" panose="020B0600070205080204" pitchFamily="34" charset="-128"/>
              </a:rPr>
              <a:t>Nested</a:t>
            </a:r>
            <a:r>
              <a:rPr lang="tr-TR" altLang="tr-TR" dirty="0" smtClean="0">
                <a:ea typeface="ＭＳ Ｐゴシック" panose="020B0600070205080204" pitchFamily="34" charset="-128"/>
              </a:rPr>
              <a:t>) sorgu </a:t>
            </a:r>
            <a:r>
              <a:rPr lang="tr-TR" altLang="tr-TR" dirty="0" err="1" smtClean="0">
                <a:ea typeface="ＭＳ Ｐゴシック" panose="020B0600070205080204" pitchFamily="34" charset="-128"/>
              </a:rPr>
              <a:t>olarakta</a:t>
            </a:r>
            <a:r>
              <a:rPr lang="tr-TR" altLang="tr-TR" dirty="0" smtClean="0">
                <a:ea typeface="ＭＳ Ｐゴシック" panose="020B0600070205080204" pitchFamily="34" charset="-128"/>
              </a:rPr>
              <a:t> adlandırılır.</a:t>
            </a:r>
          </a:p>
          <a:p>
            <a:r>
              <a:rPr lang="tr-TR" altLang="tr-TR" dirty="0" smtClean="0">
                <a:ea typeface="ＭＳ Ｐゴシック" panose="020B0600070205080204" pitchFamily="34" charset="-128"/>
              </a:rPr>
              <a:t>Aynı sorgu içinde birden çok SUBQUERY yazılabilir. </a:t>
            </a:r>
            <a:endParaRPr lang="en-US" altLang="tr-TR" dirty="0" smtClean="0">
              <a:ea typeface="ＭＳ Ｐゴシック" panose="020B0600070205080204" pitchFamily="34" charset="-128"/>
            </a:endParaRP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28C30E-A254-4411-8835-F225E535F75B}" type="slidenum">
              <a:rPr lang="en-US" altLang="tr-TR">
                <a:latin typeface="Times New Roman" panose="02020603050405020304" pitchFamily="18" charset="0"/>
              </a:rPr>
              <a:pPr/>
              <a:t>2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914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smtClean="0">
                <a:ea typeface="ＭＳ Ｐゴシック" panose="020B0600070205080204" pitchFamily="34" charset="-128"/>
              </a:rPr>
              <a:t>Kısa bir ara</a:t>
            </a:r>
            <a:endParaRPr lang="en-US" altLang="tr-TR" dirty="0" smtClean="0">
              <a:ea typeface="ＭＳ Ｐゴシック" panose="020B0600070205080204" pitchFamily="34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7CBB7A-7597-4C49-8EF6-01A14143705E}" type="slidenum">
              <a:rPr lang="en-US" altLang="tr-TR">
                <a:latin typeface="Times New Roman" panose="02020603050405020304" pitchFamily="18" charset="0"/>
              </a:rPr>
              <a:pPr/>
              <a:t>20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529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00B0F0"/>
                </a:solidFill>
              </a:rPr>
              <a:t>SQL Server - </a:t>
            </a:r>
            <a:r>
              <a:rPr lang="tr-TR" b="1" dirty="0" err="1" smtClean="0">
                <a:solidFill>
                  <a:srgbClr val="00B0F0"/>
                </a:solidFill>
              </a:rPr>
              <a:t>Stored</a:t>
            </a:r>
            <a:r>
              <a:rPr lang="tr-TR" b="1" dirty="0" smtClean="0">
                <a:solidFill>
                  <a:srgbClr val="00B0F0"/>
                </a:solidFill>
              </a:rPr>
              <a:t> </a:t>
            </a:r>
            <a:r>
              <a:rPr lang="tr-TR" b="1" dirty="0" err="1" smtClean="0">
                <a:solidFill>
                  <a:srgbClr val="00B0F0"/>
                </a:solidFill>
              </a:rPr>
              <a:t>Procedures</a:t>
            </a:r>
            <a:endParaRPr lang="tr-TR" b="1" dirty="0">
              <a:solidFill>
                <a:srgbClr val="00B0F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6754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b="1" dirty="0" err="1" smtClean="0">
                <a:solidFill>
                  <a:srgbClr val="00B0F0"/>
                </a:solidFill>
              </a:rPr>
              <a:t>Procedure</a:t>
            </a:r>
            <a:r>
              <a:rPr lang="tr-TR" b="1" dirty="0" smtClean="0">
                <a:solidFill>
                  <a:srgbClr val="00B0F0"/>
                </a:solidFill>
              </a:rPr>
              <a:t> ve </a:t>
            </a:r>
            <a:r>
              <a:rPr lang="tr-TR" b="1" dirty="0" err="1" smtClean="0">
                <a:solidFill>
                  <a:srgbClr val="00B0F0"/>
                </a:solidFill>
              </a:rPr>
              <a:t>Stored</a:t>
            </a:r>
            <a:r>
              <a:rPr lang="tr-TR" b="1" dirty="0" smtClean="0">
                <a:solidFill>
                  <a:srgbClr val="00B0F0"/>
                </a:solidFill>
              </a:rPr>
              <a:t> </a:t>
            </a:r>
            <a:r>
              <a:rPr lang="tr-TR" b="1" dirty="0" err="1" smtClean="0">
                <a:solidFill>
                  <a:srgbClr val="00B0F0"/>
                </a:solidFill>
              </a:rPr>
              <a:t>Procedure</a:t>
            </a:r>
            <a:r>
              <a:rPr lang="tr-TR" b="1" dirty="0" smtClean="0">
                <a:solidFill>
                  <a:srgbClr val="00B0F0"/>
                </a:solidFill>
              </a:rPr>
              <a:t> (</a:t>
            </a:r>
            <a:r>
              <a:rPr lang="tr-TR" b="1" dirty="0" err="1" smtClean="0">
                <a:solidFill>
                  <a:srgbClr val="00B0F0"/>
                </a:solidFill>
              </a:rPr>
              <a:t>Sp</a:t>
            </a:r>
            <a:r>
              <a:rPr lang="tr-TR" b="1" dirty="0" smtClean="0">
                <a:solidFill>
                  <a:srgbClr val="00B0F0"/>
                </a:solidFill>
              </a:rPr>
              <a:t>)</a:t>
            </a:r>
            <a:endParaRPr lang="tr-TR" b="1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b="1" dirty="0" err="1" smtClean="0"/>
              <a:t>Procedure</a:t>
            </a:r>
            <a:r>
              <a:rPr lang="tr-TR" b="1" dirty="0" smtClean="0"/>
              <a:t>: </a:t>
            </a:r>
            <a:r>
              <a:rPr lang="tr-TR" dirty="0" smtClean="0"/>
              <a:t>Programlama dillerinde sık kullanılan işlemler için yazılmış olan kodların, bir defa yazılıp çok defa kullanılabilmesine imkan sağlayan kod bloklarıdır</a:t>
            </a:r>
            <a:r>
              <a:rPr lang="tr-TR" smtClean="0"/>
              <a:t>.  </a:t>
            </a:r>
            <a:endParaRPr lang="tr-TR" dirty="0" smtClean="0"/>
          </a:p>
          <a:p>
            <a:pPr algn="just"/>
            <a:r>
              <a:rPr lang="tr-TR" b="1" dirty="0" err="1" smtClean="0"/>
              <a:t>Stored</a:t>
            </a:r>
            <a:r>
              <a:rPr lang="tr-TR" b="1" dirty="0" smtClean="0"/>
              <a:t> </a:t>
            </a:r>
            <a:r>
              <a:rPr lang="tr-TR" b="1" dirty="0" err="1" smtClean="0"/>
              <a:t>Procedure</a:t>
            </a:r>
            <a:r>
              <a:rPr lang="tr-TR" b="1" dirty="0" smtClean="0"/>
              <a:t> (</a:t>
            </a:r>
            <a:r>
              <a:rPr lang="tr-TR" b="1" dirty="0" err="1" smtClean="0"/>
              <a:t>sp</a:t>
            </a:r>
            <a:r>
              <a:rPr lang="tr-TR" b="1" dirty="0" smtClean="0"/>
              <a:t>): </a:t>
            </a:r>
            <a:r>
              <a:rPr lang="tr-TR" dirty="0" err="1" smtClean="0"/>
              <a:t>Veritabanı</a:t>
            </a:r>
            <a:r>
              <a:rPr lang="tr-TR" dirty="0" smtClean="0"/>
              <a:t> programlamada belirli işlemleri yerine getirmek için yazılıp derlenmiş ve gerektiğinde defalarca çağrılabilen ve VTYS ile aynı ortamda çalıştığından dolayı hızlı bir şekilde sonuç döndüren kod bloklarıdır.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407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Her ihtiyaç duyulduğunda çağrılabilir.</a:t>
            </a:r>
          </a:p>
          <a:p>
            <a:pPr algn="just"/>
            <a:r>
              <a:rPr lang="tr-TR" dirty="0" smtClean="0"/>
              <a:t>Bir </a:t>
            </a:r>
            <a:r>
              <a:rPr lang="tr-TR" dirty="0" err="1" smtClean="0"/>
              <a:t>sp</a:t>
            </a:r>
            <a:r>
              <a:rPr lang="tr-TR" dirty="0" smtClean="0"/>
              <a:t>, başka bir </a:t>
            </a:r>
            <a:r>
              <a:rPr lang="tr-TR" dirty="0" err="1" smtClean="0"/>
              <a:t>sp</a:t>
            </a:r>
            <a:r>
              <a:rPr lang="tr-TR" dirty="0" smtClean="0"/>
              <a:t> tarafından çağrılabilir. Fakat en fazla 32 seviyeye kadar iç içe </a:t>
            </a:r>
            <a:r>
              <a:rPr lang="tr-TR" dirty="0" err="1" smtClean="0"/>
              <a:t>sp</a:t>
            </a:r>
            <a:r>
              <a:rPr lang="tr-TR" dirty="0" smtClean="0"/>
              <a:t> çağırma işlemine destek verilir. (SQL Server 2012)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7138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err="1" smtClean="0">
                <a:solidFill>
                  <a:srgbClr val="00B0F0"/>
                </a:solidFill>
              </a:rPr>
              <a:t>Stored</a:t>
            </a:r>
            <a:r>
              <a:rPr lang="tr-TR" b="1" dirty="0" smtClean="0">
                <a:solidFill>
                  <a:srgbClr val="00B0F0"/>
                </a:solidFill>
              </a:rPr>
              <a:t> </a:t>
            </a:r>
            <a:r>
              <a:rPr lang="tr-TR" b="1" dirty="0" err="1" smtClean="0">
                <a:solidFill>
                  <a:srgbClr val="00B0F0"/>
                </a:solidFill>
              </a:rPr>
              <a:t>Procedure</a:t>
            </a:r>
            <a:r>
              <a:rPr lang="tr-TR" b="1" dirty="0" smtClean="0">
                <a:solidFill>
                  <a:srgbClr val="00B0F0"/>
                </a:solidFill>
              </a:rPr>
              <a:t> Çeşitleri</a:t>
            </a:r>
            <a:endParaRPr lang="tr-TR" b="1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 smtClean="0"/>
              <a:t>System</a:t>
            </a:r>
            <a:r>
              <a:rPr lang="tr-TR" b="1" dirty="0" smtClean="0"/>
              <a:t> </a:t>
            </a:r>
            <a:r>
              <a:rPr lang="tr-TR" b="1" dirty="0" err="1" smtClean="0"/>
              <a:t>Stored</a:t>
            </a:r>
            <a:r>
              <a:rPr lang="tr-TR" b="1" dirty="0" smtClean="0"/>
              <a:t> </a:t>
            </a:r>
            <a:r>
              <a:rPr lang="tr-TR" b="1" dirty="0" err="1" smtClean="0"/>
              <a:t>Procedures</a:t>
            </a:r>
            <a:r>
              <a:rPr lang="tr-TR" b="1" dirty="0" smtClean="0"/>
              <a:t>: </a:t>
            </a:r>
            <a:r>
              <a:rPr lang="tr-TR" dirty="0" smtClean="0"/>
              <a:t>Genellikle «</a:t>
            </a:r>
            <a:r>
              <a:rPr lang="tr-TR" dirty="0" err="1" smtClean="0"/>
              <a:t>sp</a:t>
            </a:r>
            <a:r>
              <a:rPr lang="tr-TR" dirty="0" smtClean="0"/>
              <a:t>_» öneki başlayan ve </a:t>
            </a:r>
            <a:r>
              <a:rPr lang="tr-TR" dirty="0" err="1" smtClean="0"/>
              <a:t>master</a:t>
            </a:r>
            <a:r>
              <a:rPr lang="tr-TR" dirty="0" smtClean="0"/>
              <a:t> </a:t>
            </a:r>
            <a:r>
              <a:rPr lang="tr-TR" dirty="0" err="1" smtClean="0"/>
              <a:t>veritabanı</a:t>
            </a:r>
            <a:r>
              <a:rPr lang="tr-TR" dirty="0" smtClean="0"/>
              <a:t> içerisinde tutulan kod bloklarıdır.</a:t>
            </a:r>
          </a:p>
          <a:p>
            <a:pPr algn="just"/>
            <a:r>
              <a:rPr lang="tr-TR" b="1" dirty="0" smtClean="0"/>
              <a:t>User </a:t>
            </a:r>
            <a:r>
              <a:rPr lang="tr-TR" b="1" dirty="0" err="1" smtClean="0"/>
              <a:t>Defined</a:t>
            </a:r>
            <a:r>
              <a:rPr lang="tr-TR" b="1" dirty="0" smtClean="0"/>
              <a:t> </a:t>
            </a:r>
            <a:r>
              <a:rPr lang="tr-TR" b="1" dirty="0" err="1" smtClean="0"/>
              <a:t>Stored</a:t>
            </a:r>
            <a:r>
              <a:rPr lang="tr-TR" b="1" dirty="0" smtClean="0"/>
              <a:t> </a:t>
            </a:r>
            <a:r>
              <a:rPr lang="tr-TR" b="1" dirty="0" err="1" smtClean="0"/>
              <a:t>Procedures</a:t>
            </a:r>
            <a:r>
              <a:rPr lang="tr-TR" dirty="0" smtClean="0"/>
              <a:t>: Kullanıcılar tarafından yazılmış olan kod bloklarıdır.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7513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smtClean="0">
                <a:solidFill>
                  <a:srgbClr val="00B0F0"/>
                </a:solidFill>
              </a:rPr>
              <a:t>SP Oluşturma</a:t>
            </a:r>
            <a:endParaRPr lang="tr-TR" b="1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sz="2600" b="1" dirty="0">
                <a:solidFill>
                  <a:srgbClr val="FF0000"/>
                </a:solidFill>
              </a:rPr>
              <a:t>CREATE</a:t>
            </a:r>
            <a:r>
              <a:rPr lang="tr-TR" sz="2600" dirty="0">
                <a:solidFill>
                  <a:srgbClr val="FF0000"/>
                </a:solidFill>
              </a:rPr>
              <a:t> </a:t>
            </a:r>
            <a:r>
              <a:rPr lang="tr-TR" sz="2600" b="1" dirty="0">
                <a:solidFill>
                  <a:srgbClr val="FF0000"/>
                </a:solidFill>
              </a:rPr>
              <a:t>PROC[EDURE</a:t>
            </a:r>
            <a:r>
              <a:rPr lang="tr-TR" sz="2600" dirty="0">
                <a:solidFill>
                  <a:srgbClr val="FF0000"/>
                </a:solidFill>
              </a:rPr>
              <a:t>] </a:t>
            </a:r>
            <a:r>
              <a:rPr lang="tr-TR" sz="2600" dirty="0" err="1">
                <a:solidFill>
                  <a:srgbClr val="FF0000"/>
                </a:solidFill>
              </a:rPr>
              <a:t>prosedurad</a:t>
            </a:r>
            <a:r>
              <a:rPr lang="tr-TR" sz="2600" dirty="0">
                <a:solidFill>
                  <a:srgbClr val="FF0000"/>
                </a:solidFill>
              </a:rPr>
              <a:t> [</a:t>
            </a:r>
            <a:r>
              <a:rPr lang="tr-TR" sz="2600" b="1" dirty="0">
                <a:solidFill>
                  <a:srgbClr val="FF0000"/>
                </a:solidFill>
              </a:rPr>
              <a:t>WITH</a:t>
            </a:r>
            <a:r>
              <a:rPr lang="tr-TR" sz="2600" dirty="0">
                <a:solidFill>
                  <a:srgbClr val="FF0000"/>
                </a:solidFill>
              </a:rPr>
              <a:t> </a:t>
            </a:r>
            <a:r>
              <a:rPr lang="tr-TR" sz="2600" dirty="0" err="1">
                <a:solidFill>
                  <a:srgbClr val="FF0000"/>
                </a:solidFill>
              </a:rPr>
              <a:t>options</a:t>
            </a:r>
            <a:r>
              <a:rPr lang="tr-TR" sz="2600" dirty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tr-TR" sz="2600" b="1" dirty="0">
                <a:solidFill>
                  <a:srgbClr val="FF0000"/>
                </a:solidFill>
              </a:rPr>
              <a:t>AS</a:t>
            </a:r>
          </a:p>
          <a:p>
            <a:pPr marL="0" indent="0">
              <a:buNone/>
            </a:pPr>
            <a:r>
              <a:rPr lang="tr-TR" sz="2600" dirty="0">
                <a:solidFill>
                  <a:srgbClr val="FF0000"/>
                </a:solidFill>
              </a:rPr>
              <a:t>	</a:t>
            </a:r>
            <a:r>
              <a:rPr lang="tr-TR" sz="2600" dirty="0">
                <a:solidFill>
                  <a:srgbClr val="FF0000"/>
                </a:solidFill>
              </a:rPr>
              <a:t>SQL ifadeleri</a:t>
            </a:r>
          </a:p>
          <a:p>
            <a:pPr marL="0" indent="0">
              <a:buNone/>
            </a:pPr>
            <a:r>
              <a:rPr lang="tr-TR" sz="2600" b="1" dirty="0">
                <a:solidFill>
                  <a:srgbClr val="FF0000"/>
                </a:solidFill>
              </a:rPr>
              <a:t>GO</a:t>
            </a:r>
            <a:r>
              <a:rPr lang="tr-TR" sz="2600" dirty="0">
                <a:solidFill>
                  <a:srgbClr val="FF0000"/>
                </a:solidFill>
              </a:rPr>
              <a:t> (şart değil)</a:t>
            </a:r>
          </a:p>
          <a:p>
            <a:pPr marL="0" indent="0">
              <a:buNone/>
            </a:pPr>
            <a:endParaRPr lang="tr-TR" sz="2600" dirty="0"/>
          </a:p>
          <a:p>
            <a:pPr marL="0" indent="0" algn="just">
              <a:buNone/>
            </a:pPr>
            <a:r>
              <a:rPr lang="tr-TR" sz="2600" b="1" dirty="0" err="1"/>
              <a:t>With</a:t>
            </a:r>
            <a:r>
              <a:rPr lang="tr-TR" sz="2600" b="1" dirty="0"/>
              <a:t> </a:t>
            </a:r>
            <a:r>
              <a:rPr lang="tr-TR" sz="2600" b="1" dirty="0" err="1"/>
              <a:t>encryption</a:t>
            </a:r>
            <a:r>
              <a:rPr lang="tr-TR" sz="2600" b="1" dirty="0"/>
              <a:t>:</a:t>
            </a:r>
            <a:r>
              <a:rPr lang="tr-TR" sz="2600" dirty="0"/>
              <a:t> Yazılmış prosedürün içeriği şifrelenerek saklanır. Kodu gösterilmez.</a:t>
            </a:r>
          </a:p>
          <a:p>
            <a:pPr marL="0" indent="0" algn="just">
              <a:buNone/>
            </a:pPr>
            <a:endParaRPr lang="tr-TR" sz="2600" dirty="0"/>
          </a:p>
          <a:p>
            <a:pPr marL="0" indent="0" algn="just">
              <a:buNone/>
            </a:pPr>
            <a:r>
              <a:rPr lang="tr-TR" sz="2600" b="1" dirty="0" err="1"/>
              <a:t>With</a:t>
            </a:r>
            <a:r>
              <a:rPr lang="tr-TR" sz="2600" b="1" dirty="0"/>
              <a:t> </a:t>
            </a:r>
            <a:r>
              <a:rPr lang="tr-TR" sz="2600" b="1" dirty="0" err="1"/>
              <a:t>recompile</a:t>
            </a:r>
            <a:r>
              <a:rPr lang="tr-TR" sz="2600" b="1" dirty="0"/>
              <a:t>:</a:t>
            </a:r>
            <a:r>
              <a:rPr lang="tr-TR" sz="2600" dirty="0"/>
              <a:t> Her çalıştırılmada tekrar </a:t>
            </a:r>
            <a:r>
              <a:rPr lang="tr-TR" sz="2600" dirty="0" err="1"/>
              <a:t>compile</a:t>
            </a:r>
            <a:r>
              <a:rPr lang="tr-TR" sz="2600" dirty="0"/>
              <a:t> edilecek şekilde oluşturur. (Kullanılan tablo veya </a:t>
            </a:r>
            <a:r>
              <a:rPr lang="tr-TR" sz="2600" dirty="0" err="1"/>
              <a:t>indexlerin</a:t>
            </a:r>
            <a:r>
              <a:rPr lang="tr-TR" sz="2600" dirty="0"/>
              <a:t> değişmesi durumlarında)</a:t>
            </a:r>
          </a:p>
          <a:p>
            <a:pPr marL="0" indent="0" algn="just">
              <a:buNone/>
            </a:pPr>
            <a:endParaRPr lang="tr-TR" sz="2600" dirty="0"/>
          </a:p>
          <a:p>
            <a:pPr marL="0" indent="0" algn="just">
              <a:buNone/>
            </a:pPr>
            <a:r>
              <a:rPr lang="tr-TR" sz="2600" b="1" dirty="0"/>
              <a:t>Set </a:t>
            </a:r>
            <a:r>
              <a:rPr lang="tr-TR" sz="2600" b="1" dirty="0" err="1"/>
              <a:t>NoCount</a:t>
            </a:r>
            <a:r>
              <a:rPr lang="tr-TR" sz="2600" b="1" dirty="0"/>
              <a:t> On:</a:t>
            </a:r>
            <a:r>
              <a:rPr lang="tr-TR" sz="2600" dirty="0"/>
              <a:t> prosedürün çalışmasından etkilenen kayıt sayısının döndürülmesi istenmiyorsa kullanılır. Her seferinde hesaplanacak olursa performans kaybına sebep olur. </a:t>
            </a: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3229034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smtClean="0">
                <a:solidFill>
                  <a:srgbClr val="00B0F0"/>
                </a:solidFill>
              </a:rPr>
              <a:t>SP Oluşturma ve Çalıştırma</a:t>
            </a:r>
            <a:endParaRPr lang="tr-TR" b="1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2600" dirty="0"/>
              <a:t>CREATE PROC </a:t>
            </a:r>
            <a:r>
              <a:rPr lang="tr-TR" sz="2600" dirty="0" err="1"/>
              <a:t>spDisplayAll</a:t>
            </a:r>
            <a:endParaRPr lang="tr-TR" sz="2600" dirty="0"/>
          </a:p>
          <a:p>
            <a:pPr marL="0" indent="0">
              <a:buNone/>
            </a:pPr>
            <a:r>
              <a:rPr lang="tr-TR" sz="2600" dirty="0"/>
              <a:t>AS</a:t>
            </a:r>
          </a:p>
          <a:p>
            <a:pPr marL="0" indent="0">
              <a:buNone/>
            </a:pPr>
            <a:r>
              <a:rPr lang="tr-TR" sz="2600" dirty="0"/>
              <a:t>	SELECT * FROM </a:t>
            </a:r>
            <a:r>
              <a:rPr lang="tr-TR" sz="2600" dirty="0" err="1"/>
              <a:t>tbOgrenci</a:t>
            </a:r>
            <a:endParaRPr lang="tr-TR" sz="2600" dirty="0"/>
          </a:p>
          <a:p>
            <a:pPr marL="0" indent="0">
              <a:buNone/>
            </a:pPr>
            <a:r>
              <a:rPr lang="tr-TR" sz="2600" dirty="0"/>
              <a:t>GO</a:t>
            </a:r>
          </a:p>
          <a:p>
            <a:pPr marL="0" indent="0">
              <a:buNone/>
            </a:pPr>
            <a:endParaRPr lang="tr-TR" sz="2600" dirty="0"/>
          </a:p>
          <a:p>
            <a:pPr marL="0" indent="0">
              <a:buNone/>
            </a:pPr>
            <a:r>
              <a:rPr lang="tr-TR" sz="2600" b="1" u="sng" dirty="0"/>
              <a:t>Çalıştırma yolları</a:t>
            </a:r>
          </a:p>
          <a:p>
            <a:pPr marL="0" indent="0">
              <a:buNone/>
            </a:pPr>
            <a:r>
              <a:rPr lang="tr-TR" sz="2600" dirty="0" err="1"/>
              <a:t>Exec</a:t>
            </a:r>
            <a:r>
              <a:rPr lang="tr-TR" sz="2600" dirty="0"/>
              <a:t> </a:t>
            </a:r>
            <a:r>
              <a:rPr lang="tr-TR" sz="2600" dirty="0" err="1"/>
              <a:t>spDisplayAll</a:t>
            </a:r>
            <a:endParaRPr lang="tr-TR" sz="2600" dirty="0"/>
          </a:p>
          <a:p>
            <a:pPr marL="0" indent="0">
              <a:buNone/>
            </a:pPr>
            <a:r>
              <a:rPr lang="tr-TR" sz="2600" dirty="0" err="1"/>
              <a:t>Execute</a:t>
            </a:r>
            <a:r>
              <a:rPr lang="tr-TR" sz="2600" dirty="0"/>
              <a:t> </a:t>
            </a:r>
            <a:r>
              <a:rPr lang="tr-TR" sz="2600" dirty="0" err="1"/>
              <a:t>spDisplayAll</a:t>
            </a:r>
            <a:endParaRPr lang="tr-TR" sz="2600" dirty="0"/>
          </a:p>
          <a:p>
            <a:pPr marL="0" indent="0">
              <a:buNone/>
            </a:pPr>
            <a:r>
              <a:rPr lang="tr-TR" sz="2600" dirty="0" err="1"/>
              <a:t>spDisplayALL</a:t>
            </a:r>
            <a:r>
              <a:rPr lang="tr-TR" sz="2600" dirty="0"/>
              <a:t> (çalıştırılacak kod bloğunun ilk satırı ise)</a:t>
            </a:r>
            <a:endParaRPr lang="tr-TR" sz="2600" dirty="0"/>
          </a:p>
          <a:p>
            <a:pPr marL="0" indent="0">
              <a:buNone/>
            </a:pPr>
            <a:endParaRPr lang="tr-TR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700808"/>
            <a:ext cx="2450236" cy="13681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699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smtClean="0">
                <a:solidFill>
                  <a:srgbClr val="00B0F0"/>
                </a:solidFill>
              </a:rPr>
              <a:t>SP Yapısını Değiştirme</a:t>
            </a:r>
            <a:endParaRPr lang="tr-TR" b="1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600" dirty="0"/>
              <a:t>ALTER PROC </a:t>
            </a:r>
            <a:r>
              <a:rPr lang="tr-TR" sz="2600" dirty="0" err="1"/>
              <a:t>spDisplayAll</a:t>
            </a:r>
            <a:endParaRPr lang="tr-TR" sz="2600" dirty="0"/>
          </a:p>
          <a:p>
            <a:pPr marL="0" indent="0">
              <a:buNone/>
            </a:pPr>
            <a:r>
              <a:rPr lang="tr-TR" sz="2600" dirty="0"/>
              <a:t>AS</a:t>
            </a:r>
          </a:p>
          <a:p>
            <a:pPr marL="0" indent="0">
              <a:buNone/>
            </a:pPr>
            <a:r>
              <a:rPr lang="tr-TR" sz="2600" dirty="0"/>
              <a:t>	</a:t>
            </a:r>
            <a:r>
              <a:rPr lang="tr-TR" sz="2600" dirty="0"/>
              <a:t>SELECT * FROM </a:t>
            </a:r>
            <a:r>
              <a:rPr lang="tr-TR" sz="2600" dirty="0" err="1"/>
              <a:t>tbOgrenci</a:t>
            </a:r>
            <a:endParaRPr lang="tr-TR" sz="2600" dirty="0"/>
          </a:p>
          <a:p>
            <a:pPr marL="0" indent="0">
              <a:buNone/>
            </a:pPr>
            <a:r>
              <a:rPr lang="tr-TR" sz="2600" dirty="0"/>
              <a:t>	</a:t>
            </a:r>
            <a:r>
              <a:rPr lang="tr-TR" sz="2600" dirty="0"/>
              <a:t>WHERE ad LIKE 'a</a:t>
            </a:r>
            <a:r>
              <a:rPr lang="tr-TR" sz="2600" dirty="0"/>
              <a:t>%'</a:t>
            </a:r>
          </a:p>
          <a:p>
            <a:pPr marL="0" indent="0">
              <a:buNone/>
            </a:pPr>
            <a:r>
              <a:rPr lang="tr-TR" sz="2600" dirty="0"/>
              <a:t>GO</a:t>
            </a:r>
          </a:p>
          <a:p>
            <a:pPr marL="0" indent="0">
              <a:buNone/>
            </a:pPr>
            <a:endParaRPr lang="tr-TR" sz="2600" dirty="0"/>
          </a:p>
          <a:p>
            <a:pPr marL="0" indent="0" algn="just">
              <a:buNone/>
            </a:pPr>
            <a:r>
              <a:rPr lang="tr-TR" sz="2600" dirty="0"/>
              <a:t>* </a:t>
            </a:r>
            <a:r>
              <a:rPr lang="tr-TR" sz="2600" b="1" dirty="0" err="1"/>
              <a:t>sp_helptext</a:t>
            </a:r>
            <a:r>
              <a:rPr lang="tr-TR" sz="2600" b="1" dirty="0"/>
              <a:t> </a:t>
            </a:r>
            <a:r>
              <a:rPr lang="tr-TR" sz="2600" b="1" dirty="0" err="1"/>
              <a:t>prosedurad</a:t>
            </a:r>
            <a:r>
              <a:rPr lang="tr-TR" sz="2600" dirty="0"/>
              <a:t>: </a:t>
            </a:r>
            <a:r>
              <a:rPr lang="tr-TR" sz="2600" dirty="0" err="1"/>
              <a:t>Varolan</a:t>
            </a:r>
            <a:r>
              <a:rPr lang="tr-TR" sz="2600" dirty="0"/>
              <a:t> prosedürün kodunu listeler</a:t>
            </a: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1586208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Bir </a:t>
            </a:r>
            <a:r>
              <a:rPr lang="tr-TR" dirty="0" err="1" smtClean="0"/>
              <a:t>sp</a:t>
            </a:r>
            <a:r>
              <a:rPr lang="tr-TR" dirty="0" smtClean="0"/>
              <a:t>, CREATE DEFAULT, CREATE PROC, CREATE RULE, CREATE TRIGGER VE CREATE VIEW gibi kodları içeremez. Ancak </a:t>
            </a:r>
            <a:r>
              <a:rPr lang="tr-TR" dirty="0" err="1" smtClean="0"/>
              <a:t>view</a:t>
            </a:r>
            <a:r>
              <a:rPr lang="tr-TR" dirty="0" smtClean="0"/>
              <a:t>, fonksiyon, </a:t>
            </a:r>
            <a:r>
              <a:rPr lang="tr-TR" dirty="0" err="1" smtClean="0"/>
              <a:t>procedure</a:t>
            </a:r>
            <a:r>
              <a:rPr lang="tr-TR" dirty="0" smtClean="0"/>
              <a:t>, tablo gibi sistemdeki nesnelerden veri alabilir. </a:t>
            </a:r>
          </a:p>
          <a:p>
            <a:pPr marL="0" indent="0" algn="just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5137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Bir sorgu sonucundan kaç kayıt eklendiğinin gösterilmesi mesajı «</a:t>
            </a:r>
            <a:r>
              <a:rPr lang="tr-TR" dirty="0" err="1" smtClean="0"/>
              <a:t>nocount»un</a:t>
            </a:r>
            <a:r>
              <a:rPr lang="tr-TR" dirty="0" smtClean="0"/>
              <a:t> ON edilmesi ile durdurulabilir. Ama sorgudan kaç kayıtın etkilendiği @@</a:t>
            </a:r>
            <a:r>
              <a:rPr lang="tr-TR" dirty="0" err="1" smtClean="0"/>
              <a:t>rowcount</a:t>
            </a:r>
            <a:r>
              <a:rPr lang="tr-TR" dirty="0" smtClean="0"/>
              <a:t> parametresinde hesaplanmaya devam edilecektir. </a:t>
            </a:r>
          </a:p>
          <a:p>
            <a:endParaRPr lang="tr-TR" dirty="0"/>
          </a:p>
          <a:p>
            <a:r>
              <a:rPr lang="tr-TR" b="1" dirty="0" err="1" smtClean="0"/>
              <a:t>Exec</a:t>
            </a:r>
            <a:r>
              <a:rPr lang="tr-TR" b="1" dirty="0" smtClean="0"/>
              <a:t> </a:t>
            </a:r>
            <a:r>
              <a:rPr lang="tr-TR" b="1" dirty="0" err="1" smtClean="0"/>
              <a:t>spDisplayAll</a:t>
            </a:r>
            <a:r>
              <a:rPr lang="tr-TR" dirty="0" smtClean="0"/>
              <a:t> --- x adet kayıt listeler</a:t>
            </a:r>
          </a:p>
          <a:p>
            <a:r>
              <a:rPr lang="tr-TR" b="1" dirty="0" smtClean="0"/>
              <a:t>Select @@</a:t>
            </a:r>
            <a:r>
              <a:rPr lang="tr-TR" b="1" dirty="0" err="1" smtClean="0"/>
              <a:t>rowcount</a:t>
            </a:r>
            <a:r>
              <a:rPr lang="tr-TR" dirty="0" smtClean="0"/>
              <a:t> --- «3» yazar</a:t>
            </a:r>
          </a:p>
          <a:p>
            <a:endParaRPr lang="tr-TR" dirty="0"/>
          </a:p>
          <a:p>
            <a:pPr algn="just"/>
            <a:r>
              <a:rPr lang="tr-TR" b="1" dirty="0" err="1" smtClean="0"/>
              <a:t>Exec</a:t>
            </a:r>
            <a:r>
              <a:rPr lang="tr-TR" b="1" dirty="0" smtClean="0"/>
              <a:t> </a:t>
            </a:r>
            <a:r>
              <a:rPr lang="tr-TR" b="1" dirty="0" err="1" smtClean="0"/>
              <a:t>spornek</a:t>
            </a:r>
            <a:r>
              <a:rPr lang="tr-TR" b="1" dirty="0" smtClean="0"/>
              <a:t> </a:t>
            </a:r>
            <a:r>
              <a:rPr lang="tr-TR" b="1" dirty="0" err="1" smtClean="0"/>
              <a:t>with</a:t>
            </a:r>
            <a:r>
              <a:rPr lang="tr-TR" b="1" dirty="0" smtClean="0"/>
              <a:t> </a:t>
            </a:r>
            <a:r>
              <a:rPr lang="tr-TR" b="1" dirty="0" err="1" smtClean="0"/>
              <a:t>recompile</a:t>
            </a:r>
            <a:r>
              <a:rPr lang="tr-TR" dirty="0" smtClean="0"/>
              <a:t> ---  tekrar </a:t>
            </a:r>
            <a:r>
              <a:rPr lang="tr-TR" dirty="0" err="1" smtClean="0"/>
              <a:t>compile</a:t>
            </a:r>
            <a:r>
              <a:rPr lang="tr-TR" dirty="0" smtClean="0"/>
              <a:t> edilerek çalıştır anlamına gelir.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491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2724" y="473798"/>
            <a:ext cx="8596668" cy="657885"/>
          </a:xfrm>
        </p:spPr>
        <p:txBody>
          <a:bodyPr/>
          <a:lstStyle/>
          <a:p>
            <a:r>
              <a:rPr lang="en-US" altLang="tr-TR" dirty="0" smtClean="0">
                <a:ea typeface="ＭＳ Ｐゴシック" panose="020B0600070205080204" pitchFamily="34" charset="-128"/>
              </a:rPr>
              <a:t>Subqueries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44952"/>
            <a:ext cx="11614422" cy="4031983"/>
          </a:xfrm>
          <a:prstGeom prst="rect">
            <a:avLst/>
          </a:prstGeom>
        </p:spPr>
      </p:pic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955E598-97E9-44F6-9ED0-D9FF8F8061A9}" type="slidenum">
              <a:rPr lang="en-US" altLang="tr-TR">
                <a:latin typeface="Times New Roman" panose="02020603050405020304" pitchFamily="18" charset="0"/>
              </a:rPr>
              <a:pPr/>
              <a:t>3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74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err="1" smtClean="0">
                <a:solidFill>
                  <a:srgbClr val="00B0F0"/>
                </a:solidFill>
              </a:rPr>
              <a:t>Sp</a:t>
            </a:r>
            <a:r>
              <a:rPr lang="tr-TR" b="1" dirty="0" smtClean="0">
                <a:solidFill>
                  <a:srgbClr val="00B0F0"/>
                </a:solidFill>
              </a:rPr>
              <a:t> Silmek</a:t>
            </a:r>
            <a:endParaRPr lang="tr-TR" b="1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DROP PROC </a:t>
            </a:r>
            <a:r>
              <a:rPr lang="tr-TR" dirty="0" err="1" smtClean="0"/>
              <a:t>spOrnek</a:t>
            </a:r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023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b="1" dirty="0" err="1" smtClean="0">
                <a:solidFill>
                  <a:srgbClr val="00B0F0"/>
                </a:solidFill>
              </a:rPr>
              <a:t>SP’lerin</a:t>
            </a:r>
            <a:r>
              <a:rPr lang="tr-TR" b="1" dirty="0" smtClean="0">
                <a:solidFill>
                  <a:srgbClr val="00B0F0"/>
                </a:solidFill>
              </a:rPr>
              <a:t> Girdi Parametreli Kullanımı</a:t>
            </a:r>
            <a:endParaRPr lang="tr-TR" b="1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sz="2600" dirty="0"/>
              <a:t>CREATE PROC </a:t>
            </a:r>
            <a:r>
              <a:rPr lang="tr-TR" sz="2600" dirty="0" err="1"/>
              <a:t>procad</a:t>
            </a:r>
            <a:r>
              <a:rPr lang="tr-TR" sz="2600" dirty="0"/>
              <a:t> @par1 </a:t>
            </a:r>
            <a:r>
              <a:rPr lang="tr-TR" sz="2600" dirty="0" err="1"/>
              <a:t>veritipi</a:t>
            </a:r>
            <a:r>
              <a:rPr lang="tr-TR" sz="2600" dirty="0"/>
              <a:t> [=</a:t>
            </a:r>
            <a:r>
              <a:rPr lang="tr-TR" sz="2600" dirty="0" err="1"/>
              <a:t>default</a:t>
            </a:r>
            <a:r>
              <a:rPr lang="tr-TR" sz="2600" dirty="0"/>
              <a:t>] [,...]</a:t>
            </a:r>
          </a:p>
          <a:p>
            <a:pPr marL="0" indent="0">
              <a:buNone/>
            </a:pPr>
            <a:r>
              <a:rPr lang="tr-TR" sz="2600" dirty="0"/>
              <a:t>AS</a:t>
            </a:r>
          </a:p>
          <a:p>
            <a:pPr marL="0" indent="0">
              <a:buNone/>
            </a:pPr>
            <a:r>
              <a:rPr lang="tr-TR" sz="2600" dirty="0"/>
              <a:t>	SQL İfadeleri</a:t>
            </a:r>
          </a:p>
          <a:p>
            <a:pPr marL="0" indent="0">
              <a:buNone/>
            </a:pPr>
            <a:r>
              <a:rPr lang="tr-TR" sz="2600" dirty="0"/>
              <a:t>GO</a:t>
            </a:r>
          </a:p>
          <a:p>
            <a:pPr marL="0" indent="0">
              <a:buNone/>
            </a:pPr>
            <a:endParaRPr lang="tr-TR" sz="2600" dirty="0"/>
          </a:p>
          <a:p>
            <a:pPr marL="0" indent="0">
              <a:buNone/>
            </a:pPr>
            <a:r>
              <a:rPr lang="tr-TR" sz="2600" dirty="0"/>
              <a:t>------------------------------------------------------------------------------------------------------------------</a:t>
            </a:r>
          </a:p>
          <a:p>
            <a:pPr marL="0" indent="0">
              <a:buNone/>
            </a:pPr>
            <a:endParaRPr lang="tr-TR" sz="2600" dirty="0"/>
          </a:p>
          <a:p>
            <a:pPr marL="0" indent="0">
              <a:buNone/>
            </a:pPr>
            <a:r>
              <a:rPr lang="tr-TR" sz="2600" dirty="0"/>
              <a:t>CREATE PROC spDisplayParam1</a:t>
            </a:r>
          </a:p>
          <a:p>
            <a:pPr marL="0" indent="0">
              <a:buNone/>
            </a:pPr>
            <a:r>
              <a:rPr lang="tr-TR" sz="2600" dirty="0"/>
              <a:t>	</a:t>
            </a:r>
            <a:r>
              <a:rPr lang="tr-TR" sz="2600" dirty="0"/>
              <a:t>@isim </a:t>
            </a:r>
            <a:r>
              <a:rPr lang="tr-TR" sz="2600" dirty="0" err="1"/>
              <a:t>varchar</a:t>
            </a:r>
            <a:r>
              <a:rPr lang="tr-TR" sz="2600" dirty="0"/>
              <a:t>(10)</a:t>
            </a:r>
          </a:p>
          <a:p>
            <a:pPr marL="0" indent="0">
              <a:buNone/>
            </a:pPr>
            <a:r>
              <a:rPr lang="tr-TR" sz="2600" dirty="0"/>
              <a:t>AS</a:t>
            </a:r>
          </a:p>
          <a:p>
            <a:pPr marL="0" indent="0">
              <a:buNone/>
            </a:pPr>
            <a:r>
              <a:rPr lang="tr-TR" sz="2600" dirty="0"/>
              <a:t>	Select * </a:t>
            </a:r>
            <a:r>
              <a:rPr lang="tr-TR" sz="2600" dirty="0" err="1"/>
              <a:t>From</a:t>
            </a:r>
            <a:r>
              <a:rPr lang="tr-TR" sz="2600" dirty="0"/>
              <a:t> </a:t>
            </a:r>
            <a:r>
              <a:rPr lang="tr-TR" sz="2600" dirty="0" err="1"/>
              <a:t>tbOgrenci</a:t>
            </a:r>
            <a:r>
              <a:rPr lang="tr-TR" sz="2600" dirty="0"/>
              <a:t> </a:t>
            </a:r>
          </a:p>
          <a:p>
            <a:pPr marL="0" indent="0">
              <a:buNone/>
            </a:pPr>
            <a:r>
              <a:rPr lang="tr-TR" sz="2600" dirty="0"/>
              <a:t>	</a:t>
            </a:r>
            <a:r>
              <a:rPr lang="tr-TR" sz="2600" dirty="0" err="1"/>
              <a:t>Where</a:t>
            </a:r>
            <a:r>
              <a:rPr lang="tr-TR" sz="2600" dirty="0"/>
              <a:t> ad=@isim</a:t>
            </a:r>
          </a:p>
          <a:p>
            <a:pPr marL="0" indent="0">
              <a:buNone/>
            </a:pPr>
            <a:r>
              <a:rPr lang="tr-TR" sz="2600" dirty="0"/>
              <a:t>GO</a:t>
            </a:r>
          </a:p>
          <a:p>
            <a:pPr marL="0" indent="0">
              <a:buNone/>
            </a:pPr>
            <a:endParaRPr lang="tr-TR" sz="2600" dirty="0"/>
          </a:p>
          <a:p>
            <a:pPr marL="0" indent="0">
              <a:buNone/>
            </a:pPr>
            <a:r>
              <a:rPr lang="tr-TR" sz="2600" dirty="0"/>
              <a:t>EXEC spDisplayParam1 @isim=‘can’</a:t>
            </a:r>
          </a:p>
          <a:p>
            <a:pPr marL="0" indent="0">
              <a:buNone/>
            </a:pPr>
            <a:r>
              <a:rPr lang="tr-TR" sz="2600" dirty="0"/>
              <a:t>EXEC spDisplayParam1 ‘can’</a:t>
            </a:r>
          </a:p>
          <a:p>
            <a:pPr marL="0" indent="0">
              <a:buNone/>
            </a:pP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669326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dirty="0"/>
              <a:t>CREATE PROC spParam2</a:t>
            </a:r>
            <a:endParaRPr lang="tr-TR" sz="2800" dirty="0"/>
          </a:p>
          <a:p>
            <a:pPr marL="0" indent="0">
              <a:buNone/>
            </a:pPr>
            <a:r>
              <a:rPr lang="tr-TR" sz="2800" dirty="0"/>
              <a:t>	@</a:t>
            </a:r>
            <a:r>
              <a:rPr lang="tr-TR" sz="2800" dirty="0"/>
              <a:t>harf </a:t>
            </a:r>
            <a:r>
              <a:rPr lang="tr-TR" sz="2800" dirty="0" err="1"/>
              <a:t>varchar</a:t>
            </a:r>
            <a:r>
              <a:rPr lang="tr-TR" sz="2800" dirty="0"/>
              <a:t>(1), @boy </a:t>
            </a:r>
            <a:r>
              <a:rPr lang="tr-TR" sz="2800" dirty="0" err="1"/>
              <a:t>int</a:t>
            </a:r>
            <a:endParaRPr lang="tr-TR" sz="2800" dirty="0"/>
          </a:p>
          <a:p>
            <a:pPr marL="0" indent="0">
              <a:buNone/>
            </a:pPr>
            <a:r>
              <a:rPr lang="tr-TR" sz="2800" dirty="0"/>
              <a:t>AS</a:t>
            </a:r>
          </a:p>
          <a:p>
            <a:pPr marL="0" indent="0">
              <a:buNone/>
            </a:pPr>
            <a:r>
              <a:rPr lang="tr-TR" sz="2800" dirty="0"/>
              <a:t>	SELECT * FROM </a:t>
            </a:r>
            <a:r>
              <a:rPr lang="tr-TR" sz="2800" dirty="0" err="1"/>
              <a:t>tbOgrenci</a:t>
            </a:r>
            <a:endParaRPr lang="tr-TR" sz="2800" dirty="0"/>
          </a:p>
          <a:p>
            <a:pPr marL="0" indent="0">
              <a:buNone/>
            </a:pPr>
            <a:r>
              <a:rPr lang="tr-TR" sz="2800" dirty="0"/>
              <a:t>	</a:t>
            </a:r>
            <a:r>
              <a:rPr lang="en-US" sz="2800" dirty="0"/>
              <a:t>WHERE </a:t>
            </a:r>
            <a:r>
              <a:rPr lang="tr-TR" sz="2800" dirty="0"/>
              <a:t> </a:t>
            </a:r>
            <a:r>
              <a:rPr lang="en-US" sz="2800" dirty="0"/>
              <a:t>ad L</a:t>
            </a:r>
            <a:r>
              <a:rPr lang="tr-TR" sz="2800" dirty="0"/>
              <a:t>I</a:t>
            </a:r>
            <a:r>
              <a:rPr lang="en-US" sz="2800" dirty="0"/>
              <a:t>KE @</a:t>
            </a:r>
            <a:r>
              <a:rPr lang="en-US" sz="2800" dirty="0" err="1"/>
              <a:t>harf</a:t>
            </a:r>
            <a:r>
              <a:rPr lang="en-US" sz="2800" dirty="0"/>
              <a:t>+'%' </a:t>
            </a:r>
            <a:r>
              <a:rPr lang="en-US" sz="2800" dirty="0"/>
              <a:t>AND boy</a:t>
            </a:r>
            <a:r>
              <a:rPr lang="en-US" sz="2800" dirty="0"/>
              <a:t>&gt;@</a:t>
            </a:r>
            <a:r>
              <a:rPr lang="en-US" sz="2800" dirty="0"/>
              <a:t>boy</a:t>
            </a:r>
            <a:endParaRPr lang="tr-TR" sz="2800" dirty="0"/>
          </a:p>
          <a:p>
            <a:pPr marL="0" indent="0">
              <a:buNone/>
            </a:pPr>
            <a:endParaRPr lang="tr-TR" sz="2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4544276"/>
            <a:ext cx="4335911" cy="172819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166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sz="2400" dirty="0"/>
              <a:t>CREATE PROC </a:t>
            </a:r>
            <a:r>
              <a:rPr lang="tr-TR" sz="2400" dirty="0" err="1"/>
              <a:t>spListe</a:t>
            </a:r>
            <a:r>
              <a:rPr lang="tr-TR" sz="2400" dirty="0"/>
              <a:t> </a:t>
            </a:r>
            <a:r>
              <a:rPr lang="tr-TR" sz="2400" dirty="0"/>
              <a:t>(@boy </a:t>
            </a:r>
            <a:r>
              <a:rPr lang="tr-TR" sz="2400" dirty="0" err="1"/>
              <a:t>int</a:t>
            </a:r>
            <a:r>
              <a:rPr lang="tr-TR" sz="2400" dirty="0"/>
              <a:t>=175, @bolum </a:t>
            </a:r>
            <a:r>
              <a:rPr lang="tr-TR" sz="2400" dirty="0" err="1"/>
              <a:t>varchar</a:t>
            </a:r>
            <a:r>
              <a:rPr lang="tr-TR" sz="2400" dirty="0"/>
              <a:t>(10)='BM')</a:t>
            </a:r>
          </a:p>
          <a:p>
            <a:pPr marL="0" indent="0">
              <a:buNone/>
            </a:pPr>
            <a:r>
              <a:rPr lang="tr-TR" sz="2400" dirty="0"/>
              <a:t>AS</a:t>
            </a:r>
          </a:p>
          <a:p>
            <a:pPr marL="0" indent="0">
              <a:buNone/>
            </a:pPr>
            <a:r>
              <a:rPr lang="tr-TR" sz="2400" dirty="0"/>
              <a:t>	SELECT * </a:t>
            </a:r>
            <a:r>
              <a:rPr lang="tr-TR" sz="2400" dirty="0" err="1"/>
              <a:t>From</a:t>
            </a:r>
            <a:r>
              <a:rPr lang="tr-TR" sz="2400" dirty="0"/>
              <a:t> </a:t>
            </a:r>
            <a:r>
              <a:rPr lang="tr-TR" sz="2400" dirty="0" err="1"/>
              <a:t>tbOgrenci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en-US" sz="2400" dirty="0"/>
              <a:t>WHERE </a:t>
            </a:r>
            <a:r>
              <a:rPr lang="en-US" sz="2400" dirty="0" err="1"/>
              <a:t>bolum</a:t>
            </a:r>
            <a:r>
              <a:rPr lang="en-US" sz="2400" dirty="0"/>
              <a:t>=@</a:t>
            </a:r>
            <a:r>
              <a:rPr lang="en-US" sz="2400" dirty="0" err="1"/>
              <a:t>bolum</a:t>
            </a:r>
            <a:r>
              <a:rPr lang="en-US" sz="2400" dirty="0"/>
              <a:t> </a:t>
            </a:r>
            <a:r>
              <a:rPr lang="en-US" sz="2400" dirty="0"/>
              <a:t>And boy</a:t>
            </a:r>
            <a:r>
              <a:rPr lang="en-US" sz="2400" dirty="0"/>
              <a:t>=@boy</a:t>
            </a:r>
          </a:p>
          <a:p>
            <a:pPr marL="0" indent="0">
              <a:buNone/>
            </a:pPr>
            <a:r>
              <a:rPr lang="tr-TR" sz="2400" dirty="0"/>
              <a:t>GO</a:t>
            </a:r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 err="1"/>
              <a:t>Exec</a:t>
            </a:r>
            <a:r>
              <a:rPr lang="tr-TR" sz="2400" dirty="0"/>
              <a:t> </a:t>
            </a:r>
            <a:r>
              <a:rPr lang="tr-TR" sz="2400" dirty="0" err="1"/>
              <a:t>spListe</a:t>
            </a:r>
            <a:r>
              <a:rPr lang="tr-TR" sz="2400" dirty="0"/>
              <a:t> --- </a:t>
            </a:r>
            <a:r>
              <a:rPr lang="tr-TR" sz="2400" dirty="0" err="1"/>
              <a:t>D</a:t>
            </a:r>
            <a:r>
              <a:rPr lang="tr-TR" sz="2400" dirty="0" err="1"/>
              <a:t>efault</a:t>
            </a:r>
            <a:r>
              <a:rPr lang="tr-TR" sz="2400" dirty="0"/>
              <a:t> değerlere göre çalışır</a:t>
            </a:r>
          </a:p>
          <a:p>
            <a:pPr marL="0" indent="0">
              <a:buNone/>
            </a:pPr>
            <a:r>
              <a:rPr lang="tr-TR" sz="2400" dirty="0" err="1"/>
              <a:t>Exec</a:t>
            </a:r>
            <a:r>
              <a:rPr lang="tr-TR" sz="2400" dirty="0"/>
              <a:t> </a:t>
            </a:r>
            <a:r>
              <a:rPr lang="tr-TR" sz="2400" dirty="0" err="1"/>
              <a:t>spListe</a:t>
            </a:r>
            <a:r>
              <a:rPr lang="tr-TR" sz="2400" dirty="0"/>
              <a:t> </a:t>
            </a:r>
            <a:r>
              <a:rPr lang="tr-TR" sz="2400" dirty="0"/>
              <a:t>170,</a:t>
            </a:r>
            <a:r>
              <a:rPr lang="tr-TR" sz="2400" dirty="0"/>
              <a:t>'EM‘ --- Verilen değerlere göre çalışır</a:t>
            </a:r>
          </a:p>
          <a:p>
            <a:pPr marL="0" indent="0">
              <a:buNone/>
            </a:pPr>
            <a:endParaRPr lang="tr-TR" sz="2400" dirty="0"/>
          </a:p>
          <a:p>
            <a:pPr marL="0" indent="0" algn="just">
              <a:buNone/>
            </a:pPr>
            <a:r>
              <a:rPr lang="tr-TR" sz="2400" dirty="0"/>
              <a:t>Tanımlama satırındaki değişkenler parantez içerisinde olmasa da kabul edilir.</a:t>
            </a:r>
          </a:p>
          <a:p>
            <a:pPr marL="0" indent="0" algn="just">
              <a:buNone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800494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sz="2400" dirty="0"/>
              <a:t>ALTER PROC </a:t>
            </a:r>
            <a:r>
              <a:rPr lang="tr-TR" sz="2400" dirty="0" err="1"/>
              <a:t>spListe</a:t>
            </a:r>
            <a:r>
              <a:rPr lang="tr-TR" sz="2400" dirty="0"/>
              <a:t> </a:t>
            </a:r>
            <a:r>
              <a:rPr lang="tr-TR" sz="2400" dirty="0"/>
              <a:t>@boy </a:t>
            </a:r>
            <a:r>
              <a:rPr lang="tr-TR" sz="2400" dirty="0" err="1"/>
              <a:t>int</a:t>
            </a:r>
            <a:r>
              <a:rPr lang="tr-TR" sz="2400" dirty="0"/>
              <a:t>=175, @bolum </a:t>
            </a:r>
            <a:r>
              <a:rPr lang="tr-TR" sz="2400" dirty="0" err="1"/>
              <a:t>varchar</a:t>
            </a:r>
            <a:r>
              <a:rPr lang="tr-TR" sz="2400" dirty="0"/>
              <a:t>(10)=NULL</a:t>
            </a:r>
          </a:p>
          <a:p>
            <a:pPr marL="0" indent="0">
              <a:buNone/>
            </a:pPr>
            <a:r>
              <a:rPr lang="tr-TR" sz="2400" dirty="0"/>
              <a:t>AS</a:t>
            </a:r>
          </a:p>
          <a:p>
            <a:pPr marL="0" indent="0">
              <a:buNone/>
            </a:pPr>
            <a:r>
              <a:rPr lang="tr-TR" sz="2400" dirty="0"/>
              <a:t>	SELECT * FROM </a:t>
            </a:r>
            <a:r>
              <a:rPr lang="tr-TR" sz="2400" dirty="0" err="1"/>
              <a:t>tbOgrenci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en-US" sz="2400" dirty="0"/>
              <a:t>WHERE </a:t>
            </a:r>
            <a:r>
              <a:rPr lang="en-US" sz="2400" dirty="0" err="1"/>
              <a:t>bolum</a:t>
            </a:r>
            <a:r>
              <a:rPr lang="en-US" sz="2400" dirty="0"/>
              <a:t>=@</a:t>
            </a:r>
            <a:r>
              <a:rPr lang="en-US" sz="2400" dirty="0" err="1"/>
              <a:t>bolum</a:t>
            </a:r>
            <a:r>
              <a:rPr lang="en-US" sz="2400" dirty="0"/>
              <a:t> OR boy=@boy</a:t>
            </a:r>
          </a:p>
          <a:p>
            <a:pPr marL="0" indent="0">
              <a:buNone/>
            </a:pPr>
            <a:r>
              <a:rPr lang="tr-TR" sz="2400" dirty="0"/>
              <a:t>GO</a:t>
            </a:r>
            <a:endParaRPr lang="tr-TR" sz="2400" dirty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 err="1"/>
              <a:t>Exec</a:t>
            </a:r>
            <a:r>
              <a:rPr lang="tr-TR" sz="2400" dirty="0"/>
              <a:t> </a:t>
            </a:r>
            <a:r>
              <a:rPr lang="tr-TR" sz="2400" dirty="0" err="1"/>
              <a:t>spListe</a:t>
            </a:r>
            <a:r>
              <a:rPr lang="tr-TR" sz="2400" dirty="0"/>
              <a:t> 170,’EM’</a:t>
            </a:r>
          </a:p>
          <a:p>
            <a:pPr marL="0" indent="0">
              <a:buNone/>
            </a:pPr>
            <a:r>
              <a:rPr lang="tr-TR" sz="2400" dirty="0" err="1"/>
              <a:t>Exec</a:t>
            </a:r>
            <a:r>
              <a:rPr lang="tr-TR" sz="2400" dirty="0"/>
              <a:t> </a:t>
            </a:r>
            <a:r>
              <a:rPr lang="tr-TR" sz="2400" dirty="0" err="1"/>
              <a:t>spListe</a:t>
            </a:r>
            <a:r>
              <a:rPr lang="tr-TR" sz="2400" dirty="0"/>
              <a:t> </a:t>
            </a:r>
            <a:r>
              <a:rPr lang="tr-TR" sz="2400" dirty="0"/>
              <a:t>170</a:t>
            </a:r>
          </a:p>
          <a:p>
            <a:pPr marL="0" indent="0">
              <a:buNone/>
            </a:pPr>
            <a:r>
              <a:rPr lang="tr-TR" sz="2400" dirty="0" err="1"/>
              <a:t>Exec</a:t>
            </a:r>
            <a:r>
              <a:rPr lang="tr-TR" sz="2400" dirty="0"/>
              <a:t> </a:t>
            </a:r>
            <a:r>
              <a:rPr lang="tr-TR" sz="2400" dirty="0" err="1"/>
              <a:t>spListe</a:t>
            </a:r>
            <a:r>
              <a:rPr lang="tr-TR" sz="2400" dirty="0"/>
              <a:t> NULL,</a:t>
            </a:r>
            <a:r>
              <a:rPr lang="tr-TR" sz="2400" dirty="0"/>
              <a:t>'EM‘</a:t>
            </a:r>
          </a:p>
          <a:p>
            <a:pPr marL="0" indent="0">
              <a:buNone/>
            </a:pPr>
            <a:r>
              <a:rPr lang="tr-TR" sz="2400" dirty="0" err="1"/>
              <a:t>Exec</a:t>
            </a:r>
            <a:r>
              <a:rPr lang="tr-TR" sz="2400" dirty="0"/>
              <a:t> </a:t>
            </a:r>
            <a:r>
              <a:rPr lang="tr-TR" sz="2400" dirty="0" err="1"/>
              <a:t>spListe</a:t>
            </a:r>
            <a:r>
              <a:rPr lang="tr-TR" sz="2400" dirty="0"/>
              <a:t> </a:t>
            </a:r>
            <a:r>
              <a:rPr lang="tr-TR" sz="2400" dirty="0"/>
              <a:t>170,NULL</a:t>
            </a:r>
          </a:p>
          <a:p>
            <a:pPr marL="0" indent="0">
              <a:buNone/>
            </a:pPr>
            <a:endParaRPr lang="tr-TR" sz="2400" dirty="0"/>
          </a:p>
          <a:p>
            <a:pPr marL="0" indent="0" algn="just">
              <a:buNone/>
            </a:pPr>
            <a:r>
              <a:rPr lang="tr-TR" sz="2400" dirty="0"/>
              <a:t>* </a:t>
            </a:r>
            <a:r>
              <a:rPr lang="tr-TR" sz="2400" dirty="0" err="1">
                <a:solidFill>
                  <a:srgbClr val="FF0000"/>
                </a:solidFill>
              </a:rPr>
              <a:t>Default</a:t>
            </a:r>
            <a:r>
              <a:rPr lang="tr-TR" sz="2400" dirty="0">
                <a:solidFill>
                  <a:srgbClr val="FF0000"/>
                </a:solidFill>
              </a:rPr>
              <a:t> değer ataması yaparken ya sabit değer ya da NULL olabilir.  </a:t>
            </a:r>
            <a:r>
              <a:rPr lang="tr-TR" sz="2400" dirty="0" err="1">
                <a:solidFill>
                  <a:srgbClr val="FF0000"/>
                </a:solidFill>
              </a:rPr>
              <a:t>Getdate</a:t>
            </a:r>
            <a:r>
              <a:rPr lang="tr-TR" sz="2400" dirty="0">
                <a:solidFill>
                  <a:srgbClr val="FF0000"/>
                </a:solidFill>
              </a:rPr>
              <a:t>() gibi fonksiyonlar kullanılamaz</a:t>
            </a:r>
            <a:endParaRPr lang="tr-T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380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2600" dirty="0"/>
              <a:t>CREATE PROC </a:t>
            </a:r>
            <a:r>
              <a:rPr lang="tr-TR" sz="2600" dirty="0" err="1"/>
              <a:t>spGetList</a:t>
            </a:r>
            <a:endParaRPr lang="tr-TR" sz="2600" dirty="0"/>
          </a:p>
          <a:p>
            <a:pPr marL="0" indent="0">
              <a:buNone/>
            </a:pPr>
            <a:r>
              <a:rPr lang="tr-TR" sz="2600" dirty="0"/>
              <a:t>	@ad </a:t>
            </a:r>
            <a:r>
              <a:rPr lang="tr-TR" sz="2600" dirty="0" err="1"/>
              <a:t>varchar</a:t>
            </a:r>
            <a:r>
              <a:rPr lang="tr-TR" sz="2600" dirty="0"/>
              <a:t>(15)=NULL</a:t>
            </a:r>
          </a:p>
          <a:p>
            <a:pPr marL="0" indent="0">
              <a:buNone/>
            </a:pPr>
            <a:r>
              <a:rPr lang="tr-TR" sz="2600" dirty="0"/>
              <a:t>AS</a:t>
            </a:r>
            <a:endParaRPr lang="tr-TR" sz="2600" dirty="0"/>
          </a:p>
          <a:p>
            <a:pPr marL="0" indent="0">
              <a:buNone/>
            </a:pPr>
            <a:r>
              <a:rPr lang="tr-TR" sz="2600" dirty="0"/>
              <a:t>	</a:t>
            </a:r>
            <a:r>
              <a:rPr lang="tr-TR" sz="2600" dirty="0"/>
              <a:t>SELECT * FROM </a:t>
            </a:r>
            <a:r>
              <a:rPr lang="tr-TR" sz="2600" dirty="0" err="1"/>
              <a:t>tbOgrenci</a:t>
            </a:r>
            <a:endParaRPr lang="tr-TR" sz="2600" dirty="0"/>
          </a:p>
          <a:p>
            <a:pPr marL="0" indent="0">
              <a:buNone/>
            </a:pPr>
            <a:r>
              <a:rPr lang="tr-TR" sz="2600" dirty="0"/>
              <a:t>	</a:t>
            </a:r>
            <a:r>
              <a:rPr lang="tr-TR" sz="2600" dirty="0"/>
              <a:t>WHERE ad=ISNULL</a:t>
            </a:r>
            <a:r>
              <a:rPr lang="tr-TR" sz="2600" dirty="0"/>
              <a:t>(@</a:t>
            </a:r>
            <a:r>
              <a:rPr lang="tr-TR" sz="2600" dirty="0" err="1"/>
              <a:t>ad,ad</a:t>
            </a:r>
            <a:r>
              <a:rPr lang="tr-TR" sz="2600" dirty="0"/>
              <a:t>)</a:t>
            </a:r>
          </a:p>
          <a:p>
            <a:pPr marL="0" indent="0">
              <a:buNone/>
            </a:pPr>
            <a:r>
              <a:rPr lang="tr-TR" sz="2600" dirty="0"/>
              <a:t>GO</a:t>
            </a:r>
          </a:p>
          <a:p>
            <a:pPr marL="0" indent="0">
              <a:buNone/>
            </a:pPr>
            <a:endParaRPr lang="tr-TR" sz="2600" dirty="0"/>
          </a:p>
          <a:p>
            <a:pPr marL="0" indent="0">
              <a:buNone/>
            </a:pPr>
            <a:r>
              <a:rPr lang="tr-TR" sz="2600" dirty="0" err="1"/>
              <a:t>Exec</a:t>
            </a:r>
            <a:r>
              <a:rPr lang="tr-TR" sz="2600" dirty="0"/>
              <a:t> </a:t>
            </a:r>
            <a:r>
              <a:rPr lang="tr-TR" sz="2600" dirty="0" err="1"/>
              <a:t>spGetlist</a:t>
            </a:r>
            <a:r>
              <a:rPr lang="tr-TR" sz="2600" dirty="0"/>
              <a:t>  --- «ad» alanı NULL olanların haricindeki 		       tümü listelenir.</a:t>
            </a:r>
            <a:endParaRPr lang="tr-TR" sz="2600" dirty="0"/>
          </a:p>
          <a:p>
            <a:pPr marL="0" indent="0">
              <a:buNone/>
            </a:pPr>
            <a:r>
              <a:rPr lang="tr-TR" sz="2600" dirty="0" err="1"/>
              <a:t>Exec</a:t>
            </a:r>
            <a:r>
              <a:rPr lang="tr-TR" sz="2600" dirty="0"/>
              <a:t> </a:t>
            </a:r>
            <a:r>
              <a:rPr lang="tr-TR" sz="2600" dirty="0" err="1"/>
              <a:t>spGetlist</a:t>
            </a:r>
            <a:r>
              <a:rPr lang="tr-TR" sz="2600" dirty="0"/>
              <a:t> </a:t>
            </a:r>
            <a:r>
              <a:rPr lang="tr-TR" sz="2600" dirty="0"/>
              <a:t>'Fatma‘ --- «</a:t>
            </a:r>
            <a:r>
              <a:rPr lang="tr-TR" sz="2600" dirty="0" err="1"/>
              <a:t>ad»’ı</a:t>
            </a:r>
            <a:r>
              <a:rPr lang="tr-TR" sz="2600" dirty="0"/>
              <a:t> Fatma olanlar listelenir</a:t>
            </a: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2747421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b="1" dirty="0" err="1">
                <a:solidFill>
                  <a:srgbClr val="00B0F0"/>
                </a:solidFill>
              </a:rPr>
              <a:t>SP’lerin</a:t>
            </a:r>
            <a:r>
              <a:rPr lang="tr-TR" b="1" dirty="0">
                <a:solidFill>
                  <a:srgbClr val="00B0F0"/>
                </a:solidFill>
              </a:rPr>
              <a:t> Girdi ve Çıktı Parametreli Kullanımı</a:t>
            </a:r>
            <a:endParaRPr lang="tr-TR" b="1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981200" y="1600201"/>
            <a:ext cx="84352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200" dirty="0"/>
              <a:t>CREATE PROC </a:t>
            </a:r>
            <a:r>
              <a:rPr lang="tr-TR" sz="2200" dirty="0" err="1"/>
              <a:t>spToplam</a:t>
            </a:r>
            <a:endParaRPr lang="tr-TR" sz="2200" dirty="0"/>
          </a:p>
          <a:p>
            <a:pPr marL="0" indent="0">
              <a:buNone/>
            </a:pPr>
            <a:r>
              <a:rPr lang="tr-TR" sz="2200" dirty="0"/>
              <a:t>	@bir </a:t>
            </a:r>
            <a:r>
              <a:rPr lang="tr-TR" sz="2200" dirty="0" err="1"/>
              <a:t>int</a:t>
            </a:r>
            <a:r>
              <a:rPr lang="tr-TR" sz="2200" dirty="0"/>
              <a:t>, @iki </a:t>
            </a:r>
            <a:r>
              <a:rPr lang="tr-TR" sz="2200" dirty="0" err="1"/>
              <a:t>int</a:t>
            </a:r>
            <a:r>
              <a:rPr lang="tr-TR" sz="2200" dirty="0"/>
              <a:t>, @toplam </a:t>
            </a:r>
            <a:r>
              <a:rPr lang="tr-TR" sz="2200" dirty="0" err="1"/>
              <a:t>int</a:t>
            </a:r>
            <a:r>
              <a:rPr lang="tr-TR" sz="2200" dirty="0"/>
              <a:t> </a:t>
            </a:r>
            <a:r>
              <a:rPr lang="tr-TR" sz="2200" dirty="0"/>
              <a:t>OUTPUT</a:t>
            </a:r>
            <a:endParaRPr lang="tr-TR" sz="2200" dirty="0"/>
          </a:p>
          <a:p>
            <a:pPr marL="0" indent="0">
              <a:buNone/>
            </a:pPr>
            <a:r>
              <a:rPr lang="tr-TR" sz="2200" dirty="0"/>
              <a:t>AS</a:t>
            </a:r>
            <a:endParaRPr lang="tr-TR" sz="2200" dirty="0"/>
          </a:p>
          <a:p>
            <a:pPr marL="0" indent="0">
              <a:buNone/>
            </a:pPr>
            <a:r>
              <a:rPr lang="tr-TR" sz="2200" dirty="0"/>
              <a:t>	</a:t>
            </a:r>
            <a:r>
              <a:rPr lang="tr-TR" sz="2200" dirty="0"/>
              <a:t>SELECT @</a:t>
            </a:r>
            <a:r>
              <a:rPr lang="tr-TR" sz="2200" dirty="0"/>
              <a:t>toplam=@bir+@iki</a:t>
            </a:r>
          </a:p>
          <a:p>
            <a:pPr marL="0" indent="0">
              <a:buNone/>
            </a:pPr>
            <a:r>
              <a:rPr lang="tr-TR" sz="2200" dirty="0"/>
              <a:t>GO</a:t>
            </a:r>
            <a:endParaRPr lang="tr-TR" sz="2200" dirty="0"/>
          </a:p>
          <a:p>
            <a:pPr marL="0" indent="0">
              <a:buNone/>
            </a:pPr>
            <a:endParaRPr lang="tr-TR" sz="2200" dirty="0"/>
          </a:p>
          <a:p>
            <a:pPr marL="0" indent="0">
              <a:buNone/>
            </a:pPr>
            <a:r>
              <a:rPr lang="tr-TR" sz="2200" dirty="0"/>
              <a:t>DECLARE @</a:t>
            </a:r>
            <a:r>
              <a:rPr lang="tr-TR" sz="2200" dirty="0" err="1"/>
              <a:t>sonuc</a:t>
            </a:r>
            <a:r>
              <a:rPr lang="tr-TR" sz="2200" dirty="0"/>
              <a:t> </a:t>
            </a:r>
            <a:r>
              <a:rPr lang="tr-TR" sz="2200" dirty="0" err="1"/>
              <a:t>int</a:t>
            </a:r>
            <a:endParaRPr lang="tr-TR" sz="2200" dirty="0"/>
          </a:p>
          <a:p>
            <a:pPr marL="0" indent="0">
              <a:buNone/>
            </a:pPr>
            <a:r>
              <a:rPr lang="pt-BR" sz="2200" dirty="0"/>
              <a:t>EXEC spToplam </a:t>
            </a:r>
            <a:r>
              <a:rPr lang="pt-BR" sz="2200" dirty="0"/>
              <a:t>3,5,@sonuc </a:t>
            </a:r>
            <a:r>
              <a:rPr lang="pt-BR" sz="2200" dirty="0"/>
              <a:t>OUTPUT</a:t>
            </a:r>
            <a:endParaRPr lang="pt-BR" sz="2200" dirty="0"/>
          </a:p>
          <a:p>
            <a:pPr marL="0" indent="0">
              <a:buNone/>
            </a:pPr>
            <a:r>
              <a:rPr lang="tr-TR" sz="2200" dirty="0"/>
              <a:t>SELECT @</a:t>
            </a:r>
            <a:r>
              <a:rPr lang="tr-TR" sz="2200" dirty="0" err="1"/>
              <a:t>sonuc</a:t>
            </a:r>
            <a:endParaRPr lang="tr-TR" sz="2200" dirty="0"/>
          </a:p>
          <a:p>
            <a:pPr marL="0" indent="0">
              <a:buNone/>
            </a:pPr>
            <a:r>
              <a:rPr lang="en-US" sz="2200" dirty="0"/>
              <a:t>SELECT '</a:t>
            </a:r>
            <a:r>
              <a:rPr lang="en-US" sz="2200" dirty="0" err="1"/>
              <a:t>Sonucumuz</a:t>
            </a:r>
            <a:r>
              <a:rPr lang="en-US" sz="2200" dirty="0"/>
              <a:t> </a:t>
            </a:r>
            <a:r>
              <a:rPr lang="en-US" sz="2200" dirty="0"/>
              <a:t>='+cast</a:t>
            </a:r>
            <a:r>
              <a:rPr lang="en-US" sz="2200" dirty="0"/>
              <a:t>(@</a:t>
            </a:r>
            <a:r>
              <a:rPr lang="en-US" sz="2200" dirty="0" err="1"/>
              <a:t>sonuc</a:t>
            </a:r>
            <a:r>
              <a:rPr lang="en-US" sz="2200" dirty="0"/>
              <a:t> </a:t>
            </a:r>
            <a:r>
              <a:rPr lang="en-US" sz="2200" dirty="0"/>
              <a:t>as </a:t>
            </a:r>
            <a:r>
              <a:rPr lang="en-US" sz="2200" dirty="0" err="1"/>
              <a:t>varchar</a:t>
            </a:r>
            <a:r>
              <a:rPr lang="en-US" sz="2200" dirty="0"/>
              <a:t>(16)) as </a:t>
            </a:r>
            <a:r>
              <a:rPr lang="en-US" sz="2200" dirty="0"/>
              <a:t>TOPLAMSONUCU</a:t>
            </a:r>
            <a:endParaRPr lang="tr-TR" sz="2200" dirty="0"/>
          </a:p>
          <a:p>
            <a:pPr marL="0" indent="0">
              <a:buNone/>
            </a:pPr>
            <a:endParaRPr lang="tr-TR" sz="2200" dirty="0"/>
          </a:p>
          <a:p>
            <a:pPr marL="0" indent="0">
              <a:buNone/>
            </a:pPr>
            <a:r>
              <a:rPr lang="tr-TR" sz="2200" dirty="0"/>
              <a:t>*</a:t>
            </a:r>
            <a:r>
              <a:rPr lang="tr-TR" sz="2200" dirty="0" err="1"/>
              <a:t>OUTPUT’lar</a:t>
            </a:r>
            <a:r>
              <a:rPr lang="tr-TR" sz="2200" dirty="0"/>
              <a:t> yerine OUT şeklinde de kullanılabilir.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1576811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/>
              <a:t>CREATE PROC </a:t>
            </a:r>
            <a:r>
              <a:rPr lang="tr-TR" sz="2400" dirty="0" err="1"/>
              <a:t>spHarfsay</a:t>
            </a:r>
            <a:endParaRPr lang="tr-TR" sz="2400" dirty="0"/>
          </a:p>
          <a:p>
            <a:pPr marL="0" indent="0">
              <a:buNone/>
            </a:pPr>
            <a:r>
              <a:rPr lang="en-US" sz="2400" dirty="0"/>
              <a:t>	@say </a:t>
            </a:r>
            <a:r>
              <a:rPr lang="en-US" sz="2400" dirty="0" err="1"/>
              <a:t>int</a:t>
            </a:r>
            <a:r>
              <a:rPr lang="en-US" sz="2400" dirty="0"/>
              <a:t>, @</a:t>
            </a:r>
            <a:r>
              <a:rPr lang="en-US" sz="2400" dirty="0" err="1"/>
              <a:t>adet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OUT</a:t>
            </a:r>
          </a:p>
          <a:p>
            <a:pPr marL="0" indent="0">
              <a:buNone/>
            </a:pPr>
            <a:r>
              <a:rPr lang="tr-TR" sz="2400" dirty="0"/>
              <a:t>AS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tr-TR" sz="2400" dirty="0"/>
              <a:t>SELECT @</a:t>
            </a:r>
            <a:r>
              <a:rPr lang="tr-TR" sz="2400" dirty="0"/>
              <a:t>adet=COUNT(*) </a:t>
            </a:r>
            <a:r>
              <a:rPr lang="tr-TR" sz="2400" dirty="0"/>
              <a:t>FROM </a:t>
            </a:r>
            <a:r>
              <a:rPr lang="tr-TR" sz="2400" dirty="0" err="1"/>
              <a:t>tbOgrenci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tr-TR" sz="2400" dirty="0"/>
              <a:t>WHERE LEN(ad</a:t>
            </a:r>
            <a:r>
              <a:rPr lang="tr-TR" sz="2400" dirty="0"/>
              <a:t>)=@say</a:t>
            </a:r>
          </a:p>
          <a:p>
            <a:pPr marL="0" indent="0">
              <a:buNone/>
            </a:pPr>
            <a:r>
              <a:rPr lang="tr-TR" sz="2400" dirty="0"/>
              <a:t>GO</a:t>
            </a:r>
            <a:endParaRPr lang="tr-TR" sz="2400" dirty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/>
              <a:t>DECLARE @</a:t>
            </a:r>
            <a:r>
              <a:rPr lang="tr-TR" sz="2400" dirty="0" err="1"/>
              <a:t>result</a:t>
            </a:r>
            <a:r>
              <a:rPr lang="tr-TR" sz="2400" dirty="0"/>
              <a:t> </a:t>
            </a:r>
            <a:r>
              <a:rPr lang="tr-TR" sz="2400" dirty="0" err="1"/>
              <a:t>int</a:t>
            </a:r>
            <a:endParaRPr lang="tr-TR" sz="2400" dirty="0"/>
          </a:p>
          <a:p>
            <a:pPr marL="0" indent="0">
              <a:buNone/>
            </a:pPr>
            <a:r>
              <a:rPr lang="en-US" sz="2400" dirty="0"/>
              <a:t>EXEC </a:t>
            </a:r>
            <a:r>
              <a:rPr lang="en-US" sz="2400" dirty="0" err="1"/>
              <a:t>spHarfsay</a:t>
            </a:r>
            <a:r>
              <a:rPr lang="en-US" sz="2400" dirty="0"/>
              <a:t> </a:t>
            </a:r>
            <a:r>
              <a:rPr lang="en-US" sz="2400" dirty="0"/>
              <a:t>5,@result </a:t>
            </a:r>
            <a:r>
              <a:rPr lang="en-US" sz="2400" dirty="0"/>
              <a:t>OUT</a:t>
            </a:r>
            <a:endParaRPr lang="en-US" sz="2400" dirty="0"/>
          </a:p>
          <a:p>
            <a:pPr marL="0" indent="0">
              <a:buNone/>
            </a:pPr>
            <a:r>
              <a:rPr lang="tr-TR" sz="2400" dirty="0"/>
              <a:t>SELECT @</a:t>
            </a:r>
            <a:r>
              <a:rPr lang="tr-TR" sz="2400" dirty="0" err="1"/>
              <a:t>result</a:t>
            </a:r>
            <a:r>
              <a:rPr lang="tr-TR" sz="2400" dirty="0"/>
              <a:t> </a:t>
            </a:r>
            <a:r>
              <a:rPr lang="tr-TR" sz="2400" dirty="0"/>
              <a:t>AS SONUC --- İsmi 5 harfli kişilerin sayısını yazar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654588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smtClean="0"/>
              <a:t>CREATE PROC Harfsay2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@say </a:t>
            </a:r>
            <a:r>
              <a:rPr lang="tr-TR" dirty="0" err="1"/>
              <a:t>int</a:t>
            </a:r>
            <a:r>
              <a:rPr lang="tr-TR" dirty="0"/>
              <a:t>=4</a:t>
            </a:r>
          </a:p>
          <a:p>
            <a:pPr marL="0" indent="0">
              <a:buNone/>
            </a:pPr>
            <a:r>
              <a:rPr lang="tr-TR" dirty="0" smtClean="0"/>
              <a:t>AS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DECLARE @</a:t>
            </a:r>
            <a:r>
              <a:rPr lang="tr-TR" dirty="0" err="1"/>
              <a:t>donecek</a:t>
            </a:r>
            <a:r>
              <a:rPr lang="tr-TR" dirty="0"/>
              <a:t> </a:t>
            </a:r>
            <a:r>
              <a:rPr lang="tr-TR" dirty="0" err="1"/>
              <a:t>int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SELECT @</a:t>
            </a:r>
            <a:r>
              <a:rPr lang="tr-TR" dirty="0" err="1"/>
              <a:t>donecek</a:t>
            </a:r>
            <a:r>
              <a:rPr lang="tr-TR" dirty="0"/>
              <a:t>=COUNT(*) </a:t>
            </a:r>
            <a:r>
              <a:rPr lang="tr-TR" dirty="0" smtClean="0"/>
              <a:t>FROM </a:t>
            </a:r>
            <a:r>
              <a:rPr lang="tr-TR" dirty="0" err="1" smtClean="0"/>
              <a:t>tbOgrenci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WHERE LEN(ad</a:t>
            </a:r>
            <a:r>
              <a:rPr lang="tr-TR" dirty="0"/>
              <a:t>)=@say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RETURN @</a:t>
            </a:r>
            <a:r>
              <a:rPr lang="tr-TR" dirty="0" err="1"/>
              <a:t>donecek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GO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DECLARE @</a:t>
            </a:r>
            <a:r>
              <a:rPr lang="tr-TR" dirty="0" err="1"/>
              <a:t>sonuc</a:t>
            </a:r>
            <a:r>
              <a:rPr lang="tr-TR" dirty="0"/>
              <a:t> </a:t>
            </a:r>
            <a:r>
              <a:rPr lang="tr-TR" dirty="0" err="1"/>
              <a:t>int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EXEC @</a:t>
            </a:r>
            <a:r>
              <a:rPr lang="tr-TR" dirty="0" err="1"/>
              <a:t>sonuc</a:t>
            </a:r>
            <a:r>
              <a:rPr lang="tr-TR" dirty="0"/>
              <a:t>=Harfsay2 </a:t>
            </a:r>
            <a:r>
              <a:rPr lang="tr-TR" dirty="0" smtClean="0"/>
              <a:t> 5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SELECT @</a:t>
            </a:r>
            <a:r>
              <a:rPr lang="tr-TR" dirty="0" err="1"/>
              <a:t>sonuc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65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err="1" smtClean="0">
                <a:solidFill>
                  <a:srgbClr val="00B0F0"/>
                </a:solidFill>
              </a:rPr>
              <a:t>Sp’ler</a:t>
            </a:r>
            <a:r>
              <a:rPr lang="tr-TR" b="1" dirty="0" smtClean="0">
                <a:solidFill>
                  <a:srgbClr val="00B0F0"/>
                </a:solidFill>
              </a:rPr>
              <a:t> ile Kayıt İşlem Örnekleri</a:t>
            </a:r>
            <a:endParaRPr lang="tr-TR" b="1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Tabloya kayıt girme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CREATE PROC </a:t>
            </a:r>
            <a:r>
              <a:rPr lang="tr-TR" dirty="0" err="1" smtClean="0"/>
              <a:t>spInsert</a:t>
            </a:r>
            <a:endParaRPr lang="tr-TR" dirty="0"/>
          </a:p>
          <a:p>
            <a:pPr marL="0" indent="0">
              <a:buNone/>
            </a:pPr>
            <a:r>
              <a:rPr lang="sv-SE" dirty="0"/>
              <a:t>@isim varchar(20), @bolum varchar(10), @boy tinyint</a:t>
            </a:r>
          </a:p>
          <a:p>
            <a:pPr marL="0" indent="0">
              <a:buNone/>
            </a:pPr>
            <a:r>
              <a:rPr lang="tr-TR" dirty="0" smtClean="0"/>
              <a:t>AS</a:t>
            </a:r>
            <a:endParaRPr lang="tr-TR" dirty="0"/>
          </a:p>
          <a:p>
            <a:pPr marL="0" indent="0">
              <a:buNone/>
            </a:pPr>
            <a:r>
              <a:rPr lang="nn-NO" dirty="0"/>
              <a:t>	</a:t>
            </a:r>
            <a:r>
              <a:rPr lang="nn-NO" dirty="0" smtClean="0"/>
              <a:t>INSERT tbOgrenci Values(@</a:t>
            </a:r>
            <a:r>
              <a:rPr lang="nn-NO" dirty="0"/>
              <a:t>isim,@bolum,@boy)</a:t>
            </a:r>
          </a:p>
          <a:p>
            <a:pPr marL="0" indent="0">
              <a:buNone/>
            </a:pPr>
            <a:r>
              <a:rPr lang="tr-TR" dirty="0" smtClean="0"/>
              <a:t>GO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EXEC </a:t>
            </a:r>
            <a:r>
              <a:rPr lang="tr-TR" dirty="0" err="1" smtClean="0"/>
              <a:t>spInsert</a:t>
            </a:r>
            <a:r>
              <a:rPr lang="tr-TR" dirty="0" smtClean="0"/>
              <a:t> </a:t>
            </a:r>
            <a:r>
              <a:rPr lang="tr-TR" dirty="0"/>
              <a:t>'fahri','TM',190</a:t>
            </a:r>
          </a:p>
          <a:p>
            <a:pPr marL="0" indent="0">
              <a:buNone/>
            </a:pPr>
            <a:r>
              <a:rPr lang="tr-TR" dirty="0" smtClean="0"/>
              <a:t>SELECT * FROM </a:t>
            </a:r>
            <a:r>
              <a:rPr lang="tr-TR" dirty="0" err="1" smtClean="0"/>
              <a:t>tbOgrenci</a:t>
            </a: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613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smtClean="0">
                <a:ea typeface="ＭＳ Ｐゴシック" panose="020B0600070205080204" pitchFamily="34" charset="-128"/>
              </a:rPr>
              <a:t>1- </a:t>
            </a:r>
            <a:r>
              <a:rPr lang="en-US" altLang="tr-TR" dirty="0" smtClean="0">
                <a:ea typeface="ＭＳ Ｐゴシック" panose="020B0600070205080204" pitchFamily="34" charset="-128"/>
              </a:rPr>
              <a:t>WHERE Subqueries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dirty="0" smtClean="0">
                <a:ea typeface="ＭＳ Ｐゴシック" panose="020B0600070205080204" pitchFamily="34" charset="-128"/>
              </a:rPr>
              <a:t>En çok kullanılan </a:t>
            </a:r>
            <a:r>
              <a:rPr lang="tr-TR" altLang="tr-TR" dirty="0" err="1" smtClean="0">
                <a:ea typeface="ＭＳ Ｐゴシック" panose="020B0600070205080204" pitchFamily="34" charset="-128"/>
              </a:rPr>
              <a:t>subquery</a:t>
            </a:r>
            <a:r>
              <a:rPr lang="tr-TR" altLang="tr-TR" dirty="0" smtClean="0">
                <a:ea typeface="ＭＳ Ｐゴシック" panose="020B0600070205080204" pitchFamily="34" charset="-128"/>
              </a:rPr>
              <a:t> çeşididir. </a:t>
            </a:r>
            <a:r>
              <a:rPr lang="tr-TR" altLang="tr-TR" dirty="0" err="1" smtClean="0">
                <a:ea typeface="ＭＳ Ｐゴシック" panose="020B0600070205080204" pitchFamily="34" charset="-128"/>
              </a:rPr>
              <a:t>Where</a:t>
            </a:r>
            <a:r>
              <a:rPr lang="tr-TR" altLang="tr-TR" dirty="0" smtClean="0">
                <a:ea typeface="ＭＳ Ｐゴシック" panose="020B0600070205080204" pitchFamily="34" charset="-128"/>
              </a:rPr>
              <a:t> kriterlerinde sağda karşılaştırma olarak kullanılır.</a:t>
            </a:r>
            <a:endParaRPr lang="en-US" altLang="tr-TR" dirty="0" smtClean="0">
              <a:ea typeface="ＭＳ Ｐゴシック" panose="020B0600070205080204" pitchFamily="34" charset="-128"/>
            </a:endParaRPr>
          </a:p>
          <a:p>
            <a:pPr lvl="1"/>
            <a:r>
              <a:rPr lang="tr-TR" altLang="tr-TR" dirty="0" smtClean="0">
                <a:ea typeface="ＭＳ Ｐゴシック" panose="020B0600070205080204" pitchFamily="34" charset="-128"/>
              </a:rPr>
              <a:t>Eğer «EŞİTLİK» ile kullanılacaksa sadece BİR değer dönmelidir.</a:t>
            </a:r>
          </a:p>
          <a:p>
            <a:pPr lvl="1"/>
            <a:r>
              <a:rPr lang="tr-TR" altLang="tr-TR" dirty="0" smtClean="0">
                <a:ea typeface="ＭＳ Ｐゴシック" panose="020B0600070205080204" pitchFamily="34" charset="-128"/>
              </a:rPr>
              <a:t>Eğer IN operatörü ile kullanılacaksa birden çok değer dönebilir.</a:t>
            </a:r>
          </a:p>
          <a:p>
            <a:pPr lvl="1"/>
            <a:endParaRPr lang="en-US" altLang="tr-TR" dirty="0" smtClean="0">
              <a:ea typeface="ＭＳ Ｐゴシック" panose="020B0600070205080204" pitchFamily="34" charset="-128"/>
            </a:endParaRPr>
          </a:p>
          <a:p>
            <a:r>
              <a:rPr lang="tr-TR" altLang="tr-TR" dirty="0" smtClean="0">
                <a:ea typeface="ＭＳ Ｐゴシック" panose="020B0600070205080204" pitchFamily="34" charset="-128"/>
              </a:rPr>
              <a:t>Döndürülen değer ile karşılaştırılan değerin data tipi benzer olmalıdır.</a:t>
            </a:r>
            <a:endParaRPr lang="en-US" altLang="tr-TR" dirty="0" smtClean="0">
              <a:ea typeface="ＭＳ Ｐゴシック" panose="020B0600070205080204" pitchFamily="34" charset="-128"/>
            </a:endParaRPr>
          </a:p>
          <a:p>
            <a:r>
              <a:rPr lang="tr-TR" altLang="tr-TR" dirty="0" err="1" smtClean="0">
                <a:ea typeface="ＭＳ Ｐゴシック" panose="020B0600070205080204" pitchFamily="34" charset="-128"/>
              </a:rPr>
              <a:t>Join’ler</a:t>
            </a:r>
            <a:r>
              <a:rPr lang="tr-TR" altLang="tr-TR" dirty="0" smtClean="0">
                <a:ea typeface="ＭＳ Ｐゴシック" panose="020B0600070205080204" pitchFamily="34" charset="-128"/>
              </a:rPr>
              <a:t> ile birlikte kullanılabilir. </a:t>
            </a:r>
            <a:endParaRPr lang="en-US" altLang="tr-TR" dirty="0" smtClean="0">
              <a:ea typeface="ＭＳ Ｐゴシック" panose="020B0600070205080204" pitchFamily="34" charset="-128"/>
            </a:endParaRP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955E598-97E9-44F6-9ED0-D9FF8F8061A9}" type="slidenum">
              <a:rPr lang="en-US" altLang="tr-TR">
                <a:latin typeface="Times New Roman" panose="02020603050405020304" pitchFamily="18" charset="0"/>
              </a:rPr>
              <a:pPr/>
              <a:t>4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7679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Tablodan kayıt silme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CREATE PROC </a:t>
            </a:r>
            <a:r>
              <a:rPr lang="tr-TR" dirty="0" err="1" smtClean="0"/>
              <a:t>spSilme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@</a:t>
            </a:r>
            <a:r>
              <a:rPr lang="tr-TR" dirty="0" err="1"/>
              <a:t>ogrno</a:t>
            </a:r>
            <a:r>
              <a:rPr lang="tr-TR" dirty="0"/>
              <a:t> </a:t>
            </a:r>
            <a:r>
              <a:rPr lang="tr-TR" dirty="0" err="1"/>
              <a:t>int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AS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DELETE FROM </a:t>
            </a:r>
            <a:r>
              <a:rPr lang="tr-TR" dirty="0" err="1" smtClean="0"/>
              <a:t>tbOgrenci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WHERE </a:t>
            </a:r>
            <a:r>
              <a:rPr lang="tr-TR" dirty="0" err="1" smtClean="0"/>
              <a:t>ogrno</a:t>
            </a:r>
            <a:r>
              <a:rPr lang="tr-TR" dirty="0"/>
              <a:t>=@</a:t>
            </a:r>
            <a:r>
              <a:rPr lang="tr-TR" dirty="0" err="1"/>
              <a:t>ogrno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GO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EXEC </a:t>
            </a:r>
            <a:r>
              <a:rPr lang="tr-TR" dirty="0" err="1" smtClean="0"/>
              <a:t>spSilme</a:t>
            </a:r>
            <a:r>
              <a:rPr lang="tr-TR" dirty="0" smtClean="0"/>
              <a:t> </a:t>
            </a:r>
            <a:r>
              <a:rPr lang="tr-TR" dirty="0"/>
              <a:t>5</a:t>
            </a:r>
          </a:p>
          <a:p>
            <a:pPr marL="0" indent="0">
              <a:buNone/>
            </a:pPr>
            <a:r>
              <a:rPr lang="tr-TR" dirty="0" smtClean="0"/>
              <a:t>SELECT * FROM </a:t>
            </a:r>
            <a:r>
              <a:rPr lang="tr-TR" dirty="0" err="1" smtClean="0"/>
              <a:t>tbOgrenci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2388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Tabloda kayıt güncelleme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CREATE PROC </a:t>
            </a:r>
            <a:r>
              <a:rPr lang="tr-TR" dirty="0" err="1" smtClean="0"/>
              <a:t>spupdate</a:t>
            </a:r>
            <a:endParaRPr lang="tr-TR" dirty="0"/>
          </a:p>
          <a:p>
            <a:pPr marL="0" indent="0">
              <a:buNone/>
            </a:pPr>
            <a:r>
              <a:rPr lang="sv-SE" dirty="0"/>
              <a:t>	@ogrno int, @ad varchar(20), @bolum varchar(10)</a:t>
            </a:r>
          </a:p>
          <a:p>
            <a:pPr marL="0" indent="0">
              <a:buNone/>
            </a:pPr>
            <a:r>
              <a:rPr lang="tr-TR" dirty="0" smtClean="0"/>
              <a:t>AS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UPDATE </a:t>
            </a:r>
            <a:r>
              <a:rPr lang="tr-TR" dirty="0" err="1" smtClean="0"/>
              <a:t>tbOgrenci</a:t>
            </a:r>
            <a:endParaRPr lang="tr-TR" dirty="0"/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smtClean="0"/>
              <a:t>SET ad</a:t>
            </a:r>
            <a:r>
              <a:rPr lang="da-DK" dirty="0"/>
              <a:t>=@ad, bolum=@bolum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WHERE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ogrno</a:t>
            </a:r>
            <a:r>
              <a:rPr lang="tr-TR" dirty="0"/>
              <a:t>=@</a:t>
            </a:r>
            <a:r>
              <a:rPr lang="tr-TR" dirty="0" err="1"/>
              <a:t>ogrno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GO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EXEC </a:t>
            </a:r>
            <a:r>
              <a:rPr lang="tr-TR" dirty="0" err="1" smtClean="0"/>
              <a:t>spupdate</a:t>
            </a:r>
            <a:r>
              <a:rPr lang="tr-TR" dirty="0" smtClean="0"/>
              <a:t> </a:t>
            </a:r>
            <a:r>
              <a:rPr lang="tr-TR" dirty="0"/>
              <a:t>6,'musaaaa','BM'</a:t>
            </a:r>
          </a:p>
        </p:txBody>
      </p:sp>
    </p:spTree>
    <p:extLst>
      <p:ext uri="{BB962C8B-B14F-4D97-AF65-F5344CB8AC3E}">
        <p14:creationId xmlns:p14="http://schemas.microsoft.com/office/powerpoint/2010/main" val="3176529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smtClean="0">
                <a:solidFill>
                  <a:srgbClr val="00B0F0"/>
                </a:solidFill>
              </a:rPr>
              <a:t>Uygulamalar</a:t>
            </a:r>
            <a:endParaRPr lang="tr-TR" b="1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tr-TR" sz="2600" dirty="0" err="1"/>
              <a:t>tbNotlar</a:t>
            </a:r>
            <a:r>
              <a:rPr lang="tr-TR" sz="2600" dirty="0"/>
              <a:t> tablosunu oluşturunuz.(</a:t>
            </a:r>
            <a:r>
              <a:rPr lang="tr-TR" sz="2600" dirty="0" err="1"/>
              <a:t>notnum</a:t>
            </a:r>
            <a:r>
              <a:rPr lang="tr-TR" sz="2600" dirty="0"/>
              <a:t> oto. </a:t>
            </a:r>
            <a:r>
              <a:rPr lang="tr-TR" sz="2600" dirty="0" err="1"/>
              <a:t>sayı,ogrno</a:t>
            </a:r>
            <a:r>
              <a:rPr lang="tr-TR" sz="2600" dirty="0"/>
              <a:t>, ad, </a:t>
            </a:r>
            <a:r>
              <a:rPr lang="tr-TR" sz="2600" dirty="0" err="1"/>
              <a:t>derskod</a:t>
            </a:r>
            <a:r>
              <a:rPr lang="tr-TR" sz="2600" dirty="0"/>
              <a:t>, vize, final)</a:t>
            </a:r>
          </a:p>
          <a:p>
            <a:pPr algn="just"/>
            <a:r>
              <a:rPr lang="tr-TR" sz="2600" dirty="0" err="1"/>
              <a:t>tbNotlar</a:t>
            </a:r>
            <a:r>
              <a:rPr lang="tr-TR" sz="2600" dirty="0"/>
              <a:t> tablosuna örnek kayıt girişi yapan </a:t>
            </a:r>
            <a:r>
              <a:rPr lang="tr-TR" sz="2600" dirty="0" err="1"/>
              <a:t>sp</a:t>
            </a:r>
            <a:endParaRPr lang="tr-TR" sz="2600" dirty="0"/>
          </a:p>
          <a:p>
            <a:pPr algn="just"/>
            <a:r>
              <a:rPr lang="tr-TR" sz="2600" dirty="0" err="1"/>
              <a:t>tbNotlar</a:t>
            </a:r>
            <a:r>
              <a:rPr lang="tr-TR" sz="2600" dirty="0"/>
              <a:t> tablosundaki belirtilecek öğrencinin notlarını listeleyen </a:t>
            </a:r>
            <a:r>
              <a:rPr lang="tr-TR" sz="2600" dirty="0" err="1"/>
              <a:t>sp</a:t>
            </a:r>
            <a:endParaRPr lang="tr-TR" sz="2600" dirty="0"/>
          </a:p>
          <a:p>
            <a:pPr algn="just"/>
            <a:r>
              <a:rPr lang="tr-TR" sz="2600" dirty="0" err="1"/>
              <a:t>tbNotlar</a:t>
            </a:r>
            <a:r>
              <a:rPr lang="tr-TR" sz="2600" dirty="0"/>
              <a:t> tablosundaki belirtilecek dersten, belirtilecek </a:t>
            </a:r>
            <a:r>
              <a:rPr lang="tr-TR" sz="2600" dirty="0" err="1"/>
              <a:t>nolu</a:t>
            </a:r>
            <a:r>
              <a:rPr lang="tr-TR" sz="2600" dirty="0"/>
              <a:t> öğrencinin kayıtlarını silen </a:t>
            </a:r>
            <a:r>
              <a:rPr lang="tr-TR" sz="2600" dirty="0" err="1"/>
              <a:t>sp</a:t>
            </a:r>
            <a:endParaRPr lang="tr-TR" sz="2600" dirty="0"/>
          </a:p>
          <a:p>
            <a:pPr algn="just"/>
            <a:r>
              <a:rPr lang="tr-TR" sz="2600" dirty="0" err="1"/>
              <a:t>tbNotlar</a:t>
            </a:r>
            <a:r>
              <a:rPr lang="tr-TR" sz="2600" dirty="0"/>
              <a:t> tablosundaki belirtilecek dersteki belirtilecek </a:t>
            </a:r>
            <a:r>
              <a:rPr lang="tr-TR" sz="2600" dirty="0" err="1"/>
              <a:t>nolu</a:t>
            </a:r>
            <a:r>
              <a:rPr lang="tr-TR" sz="2600" dirty="0"/>
              <a:t> öğrencinin vize ve final notlarını girilen değerlere göre güncelleyen </a:t>
            </a:r>
            <a:r>
              <a:rPr lang="tr-TR" sz="2600" dirty="0" err="1"/>
              <a:t>sp</a:t>
            </a:r>
            <a:endParaRPr lang="tr-TR" sz="2600" dirty="0"/>
          </a:p>
          <a:p>
            <a:pPr algn="just"/>
            <a:r>
              <a:rPr lang="tr-TR" sz="2600" dirty="0" err="1"/>
              <a:t>tbNotlar</a:t>
            </a:r>
            <a:r>
              <a:rPr lang="tr-TR" sz="2600" dirty="0"/>
              <a:t> tablosundaki tanımlı her ders için kaç öğrenci notu girildiğini listeleyen </a:t>
            </a:r>
            <a:r>
              <a:rPr lang="tr-TR" sz="2600" dirty="0" err="1"/>
              <a:t>sp</a:t>
            </a:r>
            <a:endParaRPr lang="tr-TR" sz="2600" dirty="0"/>
          </a:p>
          <a:p>
            <a:pPr algn="just"/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5565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 dirty="0" smtClean="0">
                <a:solidFill>
                  <a:srgbClr val="00B0F0"/>
                </a:solidFill>
              </a:rPr>
              <a:t>Kaynaklar</a:t>
            </a:r>
            <a:endParaRPr lang="tr-TR" b="1" dirty="0">
              <a:solidFill>
                <a:srgbClr val="00B0F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Yazılımcılar için SQL Server 2012 ve </a:t>
            </a:r>
            <a:r>
              <a:rPr lang="tr-TR" dirty="0" err="1" smtClean="0"/>
              <a:t>veritabanı</a:t>
            </a:r>
            <a:r>
              <a:rPr lang="tr-TR" dirty="0" smtClean="0"/>
              <a:t> Programlama, </a:t>
            </a:r>
            <a:r>
              <a:rPr lang="tr-TR" dirty="0" err="1" smtClean="0"/>
              <a:t>Y.Gözüdeli</a:t>
            </a:r>
            <a:r>
              <a:rPr lang="tr-TR" dirty="0" smtClean="0"/>
              <a:t>, Seçkin Yayınevi.</a:t>
            </a:r>
          </a:p>
          <a:p>
            <a:pPr algn="just"/>
            <a:r>
              <a:rPr lang="tr-TR" dirty="0" err="1" smtClean="0"/>
              <a:t>Veritabanı</a:t>
            </a:r>
            <a:r>
              <a:rPr lang="tr-TR" dirty="0" smtClean="0"/>
              <a:t> Yönetim Sistemleri I, T.ÖZSEVEN, Murathan Yayınevi.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5379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smtClean="0">
                <a:ea typeface="ＭＳ Ｐゴシック" panose="020B0600070205080204" pitchFamily="34" charset="-128"/>
              </a:rPr>
              <a:t>1- </a:t>
            </a:r>
            <a:r>
              <a:rPr lang="en-US" altLang="tr-TR" dirty="0" smtClean="0">
                <a:ea typeface="ＭＳ Ｐゴシック" panose="020B0600070205080204" pitchFamily="34" charset="-128"/>
              </a:rPr>
              <a:t>WHERE Subqueries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0739" y="1548275"/>
            <a:ext cx="4364929" cy="3880773"/>
          </a:xfrm>
        </p:spPr>
        <p:txBody>
          <a:bodyPr/>
          <a:lstStyle/>
          <a:p>
            <a:r>
              <a:rPr lang="tr-TR" altLang="tr-TR" dirty="0" smtClean="0">
                <a:ea typeface="ＭＳ Ｐゴシック" panose="020B0600070205080204" pitchFamily="34" charset="-128"/>
              </a:rPr>
              <a:t>Fiyatı ortalama ürün fiyatından büyük eşit olan kayıtları getiren bir sorgu yazınız.</a:t>
            </a:r>
            <a:endParaRPr lang="en-US" altLang="tr-TR" dirty="0" smtClean="0">
              <a:ea typeface="ＭＳ Ｐゴシック" panose="020B0600070205080204" pitchFamily="34" charset="-128"/>
            </a:endParaRP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955E598-97E9-44F6-9ED0-D9FF8F8061A9}" type="slidenum">
              <a:rPr lang="en-US" altLang="tr-TR">
                <a:latin typeface="Times New Roman" panose="02020603050405020304" pitchFamily="18" charset="0"/>
              </a:rPr>
              <a:pPr/>
              <a:t>5</a:t>
            </a:fld>
            <a:endParaRPr lang="en-US" altLang="tr-TR"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663874"/>
            <a:ext cx="10060335" cy="416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7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smtClean="0">
                <a:ea typeface="ＭＳ Ｐゴシック" panose="020B0600070205080204" pitchFamily="34" charset="-128"/>
              </a:rPr>
              <a:t>1- </a:t>
            </a:r>
            <a:r>
              <a:rPr lang="en-US" altLang="tr-TR" dirty="0" smtClean="0">
                <a:ea typeface="ＭＳ Ｐゴシック" panose="020B0600070205080204" pitchFamily="34" charset="-128"/>
              </a:rPr>
              <a:t>WHERE Subqueries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dirty="0">
                <a:ea typeface="ＭＳ Ｐゴシック" panose="020B0600070205080204" pitchFamily="34" charset="-128"/>
              </a:rPr>
              <a:t>SELECT P_CODE, P_PRICE FROM PRODUCT</a:t>
            </a:r>
          </a:p>
          <a:p>
            <a:pPr marL="0" indent="0">
              <a:buNone/>
            </a:pPr>
            <a:r>
              <a:rPr lang="en-US" altLang="tr-TR" dirty="0">
                <a:ea typeface="ＭＳ Ｐゴシック" panose="020B0600070205080204" pitchFamily="34" charset="-128"/>
              </a:rPr>
              <a:t>WHERE P_PRICE &gt;= (SELECT AVG(P_PRICE) FROM PRODUCT);</a:t>
            </a:r>
            <a:endParaRPr lang="en-US" altLang="tr-TR" dirty="0" smtClean="0">
              <a:ea typeface="ＭＳ Ｐゴシック" panose="020B0600070205080204" pitchFamily="34" charset="-128"/>
            </a:endParaRP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955E598-97E9-44F6-9ED0-D9FF8F8061A9}" type="slidenum">
              <a:rPr lang="en-US" altLang="tr-TR">
                <a:latin typeface="Times New Roman" panose="02020603050405020304" pitchFamily="18" charset="0"/>
              </a:rPr>
              <a:pPr/>
              <a:t>6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12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Fig08-14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9" y="2667001"/>
            <a:ext cx="6499225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smtClean="0">
                <a:ea typeface="ＭＳ Ｐゴシック" panose="020B0600070205080204" pitchFamily="34" charset="-128"/>
              </a:rPr>
              <a:t>2- </a:t>
            </a:r>
            <a:r>
              <a:rPr lang="en-US" altLang="tr-TR" dirty="0" smtClean="0">
                <a:ea typeface="ＭＳ Ｐゴシック" panose="020B0600070205080204" pitchFamily="34" charset="-128"/>
              </a:rPr>
              <a:t>IN Subqueries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76400"/>
            <a:ext cx="8077200" cy="990600"/>
          </a:xfrm>
        </p:spPr>
        <p:txBody>
          <a:bodyPr/>
          <a:lstStyle/>
          <a:p>
            <a:r>
              <a:rPr lang="tr-TR" altLang="tr-TR" dirty="0" smtClean="0">
                <a:ea typeface="ＭＳ Ｐゴシック" panose="020B0600070205080204" pitchFamily="34" charset="-128"/>
              </a:rPr>
              <a:t>Dış sorgudaki bir kolonu bir liste ile karşılaştırmak için kullanılır.</a:t>
            </a:r>
            <a:endParaRPr lang="en-US" altLang="tr-TR" dirty="0" smtClean="0">
              <a:ea typeface="ＭＳ Ｐゴシック" panose="020B0600070205080204" pitchFamily="34" charset="-128"/>
            </a:endParaRP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184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A6F82C-4249-4F17-869C-FCA629E1827D}" type="slidenum">
              <a:rPr lang="en-US" altLang="tr-TR">
                <a:latin typeface="Times New Roman" panose="02020603050405020304" pitchFamily="18" charset="0"/>
              </a:rPr>
              <a:pPr/>
              <a:t>7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92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smtClean="0">
                <a:ea typeface="ＭＳ Ｐゴシック" panose="020B0600070205080204" pitchFamily="34" charset="-128"/>
              </a:rPr>
              <a:t>3-</a:t>
            </a:r>
            <a:r>
              <a:rPr lang="en-US" altLang="tr-TR" dirty="0" smtClean="0">
                <a:ea typeface="ＭＳ Ｐゴシック" panose="020B0600070205080204" pitchFamily="34" charset="-128"/>
              </a:rPr>
              <a:t>HAVING Subqueries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76400"/>
            <a:ext cx="8077200" cy="1828800"/>
          </a:xfrm>
        </p:spPr>
        <p:txBody>
          <a:bodyPr/>
          <a:lstStyle/>
          <a:p>
            <a:r>
              <a:rPr lang="en-US" altLang="tr-TR" dirty="0" smtClean="0">
                <a:ea typeface="ＭＳ Ｐゴシック" panose="020B0600070205080204" pitchFamily="34" charset="-128"/>
              </a:rPr>
              <a:t>HAVING clause restricts the output of a GROUP BY query</a:t>
            </a:r>
          </a:p>
          <a:p>
            <a:pPr lvl="1"/>
            <a:r>
              <a:rPr lang="en-US" altLang="tr-TR" dirty="0" smtClean="0">
                <a:ea typeface="ＭＳ Ｐゴシック" panose="020B0600070205080204" pitchFamily="34" charset="-128"/>
              </a:rPr>
              <a:t>Applies conditional criterion to the grouped rows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194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0F2141-1039-4CF6-BD46-7D2787986B3C}" type="slidenum">
              <a:rPr lang="en-US" altLang="tr-TR">
                <a:latin typeface="Times New Roman" panose="02020603050405020304" pitchFamily="18" charset="0"/>
              </a:rPr>
              <a:pPr/>
              <a:t>8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1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 smtClean="0">
                <a:ea typeface="ＭＳ Ｐゴシック" panose="020B0600070205080204" pitchFamily="34" charset="-128"/>
              </a:rPr>
              <a:t>3-</a:t>
            </a:r>
            <a:r>
              <a:rPr lang="en-US" altLang="tr-TR" dirty="0" smtClean="0">
                <a:ea typeface="ＭＳ Ｐゴシック" panose="020B0600070205080204" pitchFamily="34" charset="-128"/>
              </a:rPr>
              <a:t>HAVING Subqueries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76400"/>
            <a:ext cx="8077200" cy="33571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8080"/>
                </a:solidFill>
                <a:latin typeface="Consolas" panose="020B0609020204030204" pitchFamily="49" charset="0"/>
              </a:rPr>
              <a:t>P_CODE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8080"/>
                </a:solidFill>
                <a:latin typeface="Consolas" panose="020B0609020204030204" pitchFamily="49" charset="0"/>
              </a:rPr>
              <a:t>LINE_UNITS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8080"/>
                </a:solidFill>
                <a:latin typeface="Consolas" panose="020B0609020204030204" pitchFamily="49" charset="0"/>
              </a:rPr>
              <a:t>LINE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tr-TR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8080"/>
                </a:solidFill>
                <a:latin typeface="Consolas" panose="020B0609020204030204" pitchFamily="49" charset="0"/>
              </a:rPr>
              <a:t>P_CODE</a:t>
            </a: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LINE_UNITS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LINE_UNITS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Database Systems, 10th Edition</a:t>
            </a:r>
          </a:p>
        </p:txBody>
      </p:sp>
      <p:sp>
        <p:nvSpPr>
          <p:cNvPr id="194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0F2141-1039-4CF6-BD46-7D2787986B3C}" type="slidenum">
              <a:rPr lang="en-US" altLang="tr-TR">
                <a:latin typeface="Times New Roman" panose="02020603050405020304" pitchFamily="18" charset="0"/>
              </a:rPr>
              <a:pPr/>
              <a:t>9</a:t>
            </a:fld>
            <a:endParaRPr lang="en-US" altLang="tr-T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088925"/>
      </p:ext>
    </p:extLst>
  </p:cSld>
  <p:clrMapOvr>
    <a:masterClrMapping/>
  </p:clrMapOvr>
</p:sld>
</file>

<file path=ppt/theme/theme1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Kristal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istal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1207</TotalTime>
  <Words>1067</Words>
  <Application>Microsoft Office PowerPoint</Application>
  <PresentationFormat>Widescreen</PresentationFormat>
  <Paragraphs>302</Paragraphs>
  <Slides>43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MS PGothic</vt:lpstr>
      <vt:lpstr>Arial</vt:lpstr>
      <vt:lpstr>Calibri</vt:lpstr>
      <vt:lpstr>Consolas</vt:lpstr>
      <vt:lpstr>Times New Roman</vt:lpstr>
      <vt:lpstr>Trebuchet MS</vt:lpstr>
      <vt:lpstr>Wingdings 3</vt:lpstr>
      <vt:lpstr>Kristal</vt:lpstr>
      <vt:lpstr>VERİTABANI TASARIM ve YÖNETİMİ  </vt:lpstr>
      <vt:lpstr>Subquery’ler ve İlişkili Query’ler</vt:lpstr>
      <vt:lpstr>Subqueries</vt:lpstr>
      <vt:lpstr>1- WHERE Subqueries</vt:lpstr>
      <vt:lpstr>1- WHERE Subqueries</vt:lpstr>
      <vt:lpstr>1- WHERE Subqueries</vt:lpstr>
      <vt:lpstr>2- IN Subqueries</vt:lpstr>
      <vt:lpstr>3-HAVING Subqueries</vt:lpstr>
      <vt:lpstr>3-HAVING Subqueries</vt:lpstr>
      <vt:lpstr>5-FROM Subqueries</vt:lpstr>
      <vt:lpstr>4-Multirow Subquery Operators:   IN, ANY and ALL</vt:lpstr>
      <vt:lpstr>ANY, ALL</vt:lpstr>
      <vt:lpstr>ANY, ALL</vt:lpstr>
      <vt:lpstr>6-Attribute List Subqueries</vt:lpstr>
      <vt:lpstr>6-Attribute List Subqueries</vt:lpstr>
      <vt:lpstr>6-Attribute List Subqueries</vt:lpstr>
      <vt:lpstr>6-Attribute List Subqueries</vt:lpstr>
      <vt:lpstr>6-Attribute List Subqueries</vt:lpstr>
      <vt:lpstr>6-Attribute List Subqueries</vt:lpstr>
      <vt:lpstr>Kısa bir ara</vt:lpstr>
      <vt:lpstr>SQL Server - Stored Procedures</vt:lpstr>
      <vt:lpstr>Procedure ve Stored Procedure (Sp)</vt:lpstr>
      <vt:lpstr>PowerPoint Presentation</vt:lpstr>
      <vt:lpstr>Stored Procedure Çeşitleri</vt:lpstr>
      <vt:lpstr>SP Oluşturma</vt:lpstr>
      <vt:lpstr>SP Oluşturma ve Çalıştırma</vt:lpstr>
      <vt:lpstr>SP Yapısını Değiştirme</vt:lpstr>
      <vt:lpstr>PowerPoint Presentation</vt:lpstr>
      <vt:lpstr>PowerPoint Presentation</vt:lpstr>
      <vt:lpstr>Sp Silmek</vt:lpstr>
      <vt:lpstr>SP’lerin Girdi Parametreli Kullanımı</vt:lpstr>
      <vt:lpstr>PowerPoint Presentation</vt:lpstr>
      <vt:lpstr>PowerPoint Presentation</vt:lpstr>
      <vt:lpstr>PowerPoint Presentation</vt:lpstr>
      <vt:lpstr>PowerPoint Presentation</vt:lpstr>
      <vt:lpstr>SP’lerin Girdi ve Çıktı Parametreli Kullanımı</vt:lpstr>
      <vt:lpstr>PowerPoint Presentation</vt:lpstr>
      <vt:lpstr>PowerPoint Presentation</vt:lpstr>
      <vt:lpstr>Sp’ler ile Kayıt İşlem Örnekleri</vt:lpstr>
      <vt:lpstr>PowerPoint Presentation</vt:lpstr>
      <vt:lpstr>PowerPoint Presentation</vt:lpstr>
      <vt:lpstr>Uygulamalar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VERİTABANI YÖNETİM SİSTEMLERİ  2- Tasarım ve Normalizasyon</dc:title>
  <dc:creator>fatih</dc:creator>
  <cp:lastModifiedBy>sky</cp:lastModifiedBy>
  <cp:revision>369</cp:revision>
  <dcterms:created xsi:type="dcterms:W3CDTF">2014-09-08T11:46:27Z</dcterms:created>
  <dcterms:modified xsi:type="dcterms:W3CDTF">2018-12-05T10:59:27Z</dcterms:modified>
</cp:coreProperties>
</file>