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41" r:id="rId3"/>
    <p:sldId id="342" r:id="rId4"/>
    <p:sldId id="343" r:id="rId5"/>
    <p:sldId id="344" r:id="rId6"/>
    <p:sldId id="345" r:id="rId7"/>
    <p:sldId id="346" r:id="rId8"/>
    <p:sldId id="365" r:id="rId9"/>
    <p:sldId id="347" r:id="rId10"/>
    <p:sldId id="366" r:id="rId11"/>
    <p:sldId id="368" r:id="rId12"/>
    <p:sldId id="348" r:id="rId13"/>
    <p:sldId id="349" r:id="rId14"/>
    <p:sldId id="350" r:id="rId15"/>
    <p:sldId id="351" r:id="rId16"/>
    <p:sldId id="367" r:id="rId17"/>
    <p:sldId id="353" r:id="rId18"/>
    <p:sldId id="364" r:id="rId19"/>
    <p:sldId id="354" r:id="rId20"/>
    <p:sldId id="355" r:id="rId21"/>
    <p:sldId id="359" r:id="rId22"/>
    <p:sldId id="360" r:id="rId23"/>
    <p:sldId id="361" r:id="rId24"/>
    <p:sldId id="356" r:id="rId25"/>
    <p:sldId id="357" r:id="rId26"/>
    <p:sldId id="358" r:id="rId27"/>
    <p:sldId id="362" r:id="rId28"/>
    <p:sldId id="363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848" autoAdjust="0"/>
  </p:normalViewPr>
  <p:slideViewPr>
    <p:cSldViewPr snapToGrid="0">
      <p:cViewPr varScale="1">
        <p:scale>
          <a:sx n="55" d="100"/>
          <a:sy n="55" d="100"/>
        </p:scale>
        <p:origin x="8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7E97C-FA34-44DA-BE81-697F97A44776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1FC42-7CFC-4C5A-ACDB-F695FE7B6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402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418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1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45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757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521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19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631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91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11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4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40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097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530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46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016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12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2141-E798-4364-BB90-BBEC060F6FA8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714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tr-TR" dirty="0" smtClean="0"/>
              <a:t>VERİTABANI TASARIM ve YÖNETİMİ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sz="3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ÖGR.GÖR.DR</a:t>
            </a:r>
            <a:r>
              <a:rPr lang="tr-TR" dirty="0"/>
              <a:t>. </a:t>
            </a:r>
            <a:r>
              <a:rPr lang="tr-TR" dirty="0" smtClean="0"/>
              <a:t>SEYİT KAYA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99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77334" y="165463"/>
            <a:ext cx="8596668" cy="1320800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rgbClr val="92D050"/>
                </a:solidFill>
              </a:rPr>
              <a:t>Sistem </a:t>
            </a:r>
            <a:r>
              <a:rPr lang="tr-TR" b="1" dirty="0" err="1" smtClean="0">
                <a:solidFill>
                  <a:srgbClr val="92D050"/>
                </a:solidFill>
              </a:rPr>
              <a:t>SP’leri</a:t>
            </a:r>
            <a:r>
              <a:rPr lang="tr-TR" b="1" dirty="0" smtClean="0">
                <a:solidFill>
                  <a:srgbClr val="92D050"/>
                </a:solidFill>
              </a:rPr>
              <a:t> ne işe yarar? 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690326"/>
            <a:ext cx="540124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600" dirty="0" smtClean="0"/>
              <a:t>Sistem </a:t>
            </a:r>
            <a:r>
              <a:rPr lang="tr-TR" sz="2600" dirty="0" err="1" smtClean="0"/>
              <a:t>SP’lerini</a:t>
            </a:r>
            <a:r>
              <a:rPr lang="tr-TR" sz="2600" dirty="0" smtClean="0"/>
              <a:t> kullanırız.</a:t>
            </a:r>
          </a:p>
          <a:p>
            <a:pPr marL="0" indent="0">
              <a:buNone/>
            </a:pPr>
            <a:endParaRPr lang="tr-TR" sz="2600" dirty="0"/>
          </a:p>
          <a:p>
            <a:pPr marL="0" indent="0">
              <a:buNone/>
            </a:pPr>
            <a:r>
              <a:rPr lang="tr-TR" sz="3000" dirty="0" err="1" smtClean="0">
                <a:solidFill>
                  <a:srgbClr val="FF0000"/>
                </a:solidFill>
              </a:rPr>
              <a:t>sp_rename</a:t>
            </a:r>
            <a:r>
              <a:rPr lang="tr-TR" sz="3000" dirty="0" smtClean="0">
                <a:solidFill>
                  <a:srgbClr val="FF0000"/>
                </a:solidFill>
              </a:rPr>
              <a:t> : </a:t>
            </a:r>
            <a:r>
              <a:rPr lang="tr-TR" sz="3000" dirty="0" err="1" smtClean="0">
                <a:solidFill>
                  <a:srgbClr val="FF0000"/>
                </a:solidFill>
              </a:rPr>
              <a:t>SP’lerin</a:t>
            </a:r>
            <a:r>
              <a:rPr lang="tr-TR" sz="3000" dirty="0" smtClean="0">
                <a:solidFill>
                  <a:srgbClr val="FF0000"/>
                </a:solidFill>
              </a:rPr>
              <a:t> adını değiştirmeyi sağlar</a:t>
            </a:r>
            <a:endParaRPr lang="tr-TR" sz="3000" dirty="0">
              <a:solidFill>
                <a:srgbClr val="FF0000"/>
              </a:solidFill>
            </a:endParaRP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6281300" y="1690326"/>
            <a:ext cx="5401249" cy="3880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4000" dirty="0" err="1" smtClean="0"/>
              <a:t>Exec</a:t>
            </a:r>
            <a:r>
              <a:rPr lang="tr-TR" sz="4000" dirty="0" smtClean="0"/>
              <a:t> </a:t>
            </a:r>
            <a:r>
              <a:rPr lang="tr-TR" sz="4000" dirty="0" err="1" smtClean="0"/>
              <a:t>sp_rename</a:t>
            </a:r>
            <a:r>
              <a:rPr lang="tr-TR" sz="4000" dirty="0" smtClean="0"/>
              <a:t> OLDNAME</a:t>
            </a:r>
            <a:r>
              <a:rPr lang="tr-TR" sz="4000" dirty="0"/>
              <a:t>, NEWNAME</a:t>
            </a:r>
          </a:p>
        </p:txBody>
      </p:sp>
    </p:spTree>
    <p:extLst>
      <p:ext uri="{BB962C8B-B14F-4D97-AF65-F5344CB8AC3E}">
        <p14:creationId xmlns:p14="http://schemas.microsoft.com/office/powerpoint/2010/main" val="33912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8329" y="156754"/>
            <a:ext cx="8596668" cy="905692"/>
          </a:xfrm>
        </p:spPr>
        <p:txBody>
          <a:bodyPr>
            <a:normAutofit/>
          </a:bodyPr>
          <a:lstStyle/>
          <a:p>
            <a:pPr algn="l"/>
            <a:r>
              <a:rPr lang="tr-TR" b="1" dirty="0" smtClean="0">
                <a:solidFill>
                  <a:srgbClr val="92D050"/>
                </a:solidFill>
              </a:rPr>
              <a:t>SIRA Sizde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98441"/>
            <a:ext cx="8596668" cy="1679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600" dirty="0" smtClean="0"/>
              <a:t>Yukarıda yazdığınızı </a:t>
            </a:r>
            <a:r>
              <a:rPr lang="tr-TR" sz="2600" dirty="0" err="1" smtClean="0"/>
              <a:t>SP’yi</a:t>
            </a:r>
            <a:r>
              <a:rPr lang="tr-TR" sz="2600" dirty="0" smtClean="0"/>
              <a:t> değiştirerek </a:t>
            </a:r>
            <a:r>
              <a:rPr lang="tr-TR" sz="2600" b="1" dirty="0" smtClean="0"/>
              <a:t>«</a:t>
            </a:r>
            <a:r>
              <a:rPr lang="tr-TR" sz="2600" b="1" dirty="0" err="1" smtClean="0"/>
              <a:t>Mexico</a:t>
            </a:r>
            <a:r>
              <a:rPr lang="tr-TR" sz="2600" b="1" dirty="0" smtClean="0"/>
              <a:t>»’ya </a:t>
            </a:r>
            <a:r>
              <a:rPr lang="tr-TR" sz="2600" dirty="0" smtClean="0"/>
              <a:t>ait müşterileri döndüren sorguyu yazınız.</a:t>
            </a:r>
          </a:p>
          <a:p>
            <a:pPr marL="0" indent="0">
              <a:buNone/>
            </a:pPr>
            <a:r>
              <a:rPr lang="tr-TR" sz="2600" dirty="0" smtClean="0"/>
              <a:t>Tablo adı: </a:t>
            </a:r>
            <a:r>
              <a:rPr lang="tr-TR" sz="2600" dirty="0" err="1" smtClean="0"/>
              <a:t>tbCustomer</a:t>
            </a:r>
            <a:endParaRPr lang="tr-TR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5" y="3110321"/>
            <a:ext cx="10987034" cy="27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7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 Not: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000" dirty="0" smtClean="0"/>
              <a:t>Bir </a:t>
            </a:r>
            <a:r>
              <a:rPr lang="tr-TR" sz="3000" dirty="0" err="1" smtClean="0"/>
              <a:t>sp</a:t>
            </a:r>
            <a:r>
              <a:rPr lang="tr-TR" sz="3000" dirty="0" smtClean="0"/>
              <a:t>, CREATE DEFAULT, CREATE PROC, CREATE RULE, CREATE TRIGGER VE CREATE VIEW gibi kodları içeremez. </a:t>
            </a:r>
            <a:endParaRPr lang="tr-TR" sz="3000" dirty="0" smtClean="0"/>
          </a:p>
          <a:p>
            <a:pPr algn="just"/>
            <a:r>
              <a:rPr lang="tr-TR" sz="3000" b="1" dirty="0" smtClean="0"/>
              <a:t>Ancak </a:t>
            </a:r>
            <a:r>
              <a:rPr lang="tr-TR" sz="3000" dirty="0" err="1" smtClean="0"/>
              <a:t>view</a:t>
            </a:r>
            <a:r>
              <a:rPr lang="tr-TR" sz="3000" dirty="0" smtClean="0"/>
              <a:t>, fonksiyon, </a:t>
            </a:r>
            <a:r>
              <a:rPr lang="tr-TR" sz="3000" dirty="0" err="1" smtClean="0"/>
              <a:t>procedure</a:t>
            </a:r>
            <a:r>
              <a:rPr lang="tr-TR" sz="3000" dirty="0" smtClean="0"/>
              <a:t>, tablo gibi sistemdeki nesnelerden veri alabilir. </a:t>
            </a:r>
          </a:p>
          <a:p>
            <a:pPr marL="0" indent="0" algn="just">
              <a:buNone/>
            </a:pP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306513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@@ROWCOUNT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Bir sorgu sonucundan kaç kayıt eklendiğinin gösterilmesi mesajı «</a:t>
            </a:r>
            <a:r>
              <a:rPr lang="tr-TR" dirty="0" err="1" smtClean="0"/>
              <a:t>nocount»un</a:t>
            </a:r>
            <a:r>
              <a:rPr lang="tr-TR" dirty="0" smtClean="0"/>
              <a:t> ON edilmesi ile durdurulabilir. Ama sorgudan kaç kayıtın etkilendiği @@</a:t>
            </a:r>
            <a:r>
              <a:rPr lang="tr-TR" dirty="0" err="1" smtClean="0"/>
              <a:t>rowcount</a:t>
            </a:r>
            <a:r>
              <a:rPr lang="tr-TR" dirty="0" smtClean="0"/>
              <a:t> parametresinde hesaplanmaya devam edilecektir. </a:t>
            </a:r>
          </a:p>
          <a:p>
            <a:endParaRPr lang="tr-TR" dirty="0"/>
          </a:p>
          <a:p>
            <a:r>
              <a:rPr lang="tr-TR" b="1" dirty="0" err="1" smtClean="0"/>
              <a:t>Exec</a:t>
            </a:r>
            <a:r>
              <a:rPr lang="tr-TR" b="1" dirty="0" smtClean="0"/>
              <a:t> </a:t>
            </a:r>
            <a:r>
              <a:rPr lang="tr-TR" b="1" dirty="0" err="1" smtClean="0"/>
              <a:t>spDisplayAll</a:t>
            </a:r>
            <a:r>
              <a:rPr lang="tr-TR" dirty="0" smtClean="0"/>
              <a:t> --- x adet kayıt listeler</a:t>
            </a:r>
          </a:p>
          <a:p>
            <a:r>
              <a:rPr lang="tr-TR" b="1" dirty="0" smtClean="0"/>
              <a:t>Select @@</a:t>
            </a:r>
            <a:r>
              <a:rPr lang="tr-TR" b="1" dirty="0" err="1" smtClean="0"/>
              <a:t>rowcount</a:t>
            </a:r>
            <a:r>
              <a:rPr lang="tr-TR" dirty="0" smtClean="0"/>
              <a:t> --- «3» yazar</a:t>
            </a:r>
          </a:p>
          <a:p>
            <a:endParaRPr lang="tr-TR" dirty="0"/>
          </a:p>
          <a:p>
            <a:pPr algn="just"/>
            <a:r>
              <a:rPr lang="tr-TR" b="1" dirty="0" err="1" smtClean="0"/>
              <a:t>Exec</a:t>
            </a:r>
            <a:r>
              <a:rPr lang="tr-TR" b="1" dirty="0" smtClean="0"/>
              <a:t> </a:t>
            </a:r>
            <a:r>
              <a:rPr lang="tr-TR" b="1" dirty="0" err="1" smtClean="0"/>
              <a:t>spornek</a:t>
            </a:r>
            <a:r>
              <a:rPr lang="tr-TR" b="1" dirty="0" smtClean="0"/>
              <a:t> </a:t>
            </a:r>
            <a:r>
              <a:rPr lang="tr-TR" b="1" dirty="0" err="1" smtClean="0"/>
              <a:t>with</a:t>
            </a:r>
            <a:r>
              <a:rPr lang="tr-TR" b="1" dirty="0" smtClean="0"/>
              <a:t> </a:t>
            </a:r>
            <a:r>
              <a:rPr lang="tr-TR" b="1" dirty="0" err="1" smtClean="0"/>
              <a:t>recompile</a:t>
            </a:r>
            <a:r>
              <a:rPr lang="tr-TR" dirty="0" smtClean="0"/>
              <a:t> ---  tekrar </a:t>
            </a:r>
            <a:r>
              <a:rPr lang="tr-TR" dirty="0" err="1" smtClean="0"/>
              <a:t>compile</a:t>
            </a:r>
            <a:r>
              <a:rPr lang="tr-TR" dirty="0" smtClean="0"/>
              <a:t> edilerek çalıştır anlamına gelir.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491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err="1" smtClean="0">
                <a:solidFill>
                  <a:srgbClr val="92D050"/>
                </a:solidFill>
              </a:rPr>
              <a:t>Sp</a:t>
            </a:r>
            <a:r>
              <a:rPr lang="tr-TR" b="1" dirty="0" smtClean="0">
                <a:solidFill>
                  <a:srgbClr val="92D050"/>
                </a:solidFill>
              </a:rPr>
              <a:t> Silmek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500" dirty="0" smtClean="0"/>
              <a:t>DROP PROC </a:t>
            </a:r>
            <a:r>
              <a:rPr lang="tr-TR" sz="4500" dirty="0" err="1" smtClean="0"/>
              <a:t>spOrnek</a:t>
            </a:r>
            <a:endParaRPr lang="tr-TR" sz="4500" dirty="0" smtClean="0"/>
          </a:p>
          <a:p>
            <a:endParaRPr lang="tr-TR" sz="4500" dirty="0" smtClean="0"/>
          </a:p>
          <a:p>
            <a:pPr marL="0" indent="0">
              <a:buNone/>
            </a:pPr>
            <a:endParaRPr lang="tr-TR" sz="4500" dirty="0"/>
          </a:p>
        </p:txBody>
      </p:sp>
    </p:spTree>
    <p:extLst>
      <p:ext uri="{BB962C8B-B14F-4D97-AF65-F5344CB8AC3E}">
        <p14:creationId xmlns:p14="http://schemas.microsoft.com/office/powerpoint/2010/main" val="15302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6374" y="0"/>
            <a:ext cx="8596668" cy="1320800"/>
          </a:xfrm>
        </p:spPr>
        <p:txBody>
          <a:bodyPr>
            <a:normAutofit/>
          </a:bodyPr>
          <a:lstStyle/>
          <a:p>
            <a:pPr algn="l"/>
            <a:r>
              <a:rPr lang="tr-TR" b="1" dirty="0" err="1" smtClean="0">
                <a:solidFill>
                  <a:srgbClr val="92D050"/>
                </a:solidFill>
              </a:rPr>
              <a:t>SP’lerin</a:t>
            </a:r>
            <a:r>
              <a:rPr lang="tr-TR" b="1" dirty="0" smtClean="0">
                <a:solidFill>
                  <a:srgbClr val="92D050"/>
                </a:solidFill>
              </a:rPr>
              <a:t> Girdi Parametreli Kullanımı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8754" y="1320801"/>
            <a:ext cx="6117772" cy="188395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dirty="0"/>
              <a:t>CREATE PROC </a:t>
            </a:r>
            <a:r>
              <a:rPr lang="tr-TR" sz="2000" dirty="0" err="1"/>
              <a:t>procad</a:t>
            </a:r>
            <a:r>
              <a:rPr lang="tr-TR" sz="2000" dirty="0"/>
              <a:t> @par1 </a:t>
            </a:r>
            <a:r>
              <a:rPr lang="tr-TR" sz="2000" dirty="0" err="1"/>
              <a:t>veritipi</a:t>
            </a:r>
            <a:r>
              <a:rPr lang="tr-TR" sz="2000" dirty="0"/>
              <a:t> [=</a:t>
            </a:r>
            <a:r>
              <a:rPr lang="tr-TR" sz="2000" dirty="0" err="1"/>
              <a:t>default</a:t>
            </a:r>
            <a:r>
              <a:rPr lang="tr-TR" sz="2000" dirty="0"/>
              <a:t>] [,...]</a:t>
            </a:r>
          </a:p>
          <a:p>
            <a:pPr marL="0" indent="0">
              <a:buNone/>
            </a:pPr>
            <a:r>
              <a:rPr lang="tr-TR" sz="2000" dirty="0"/>
              <a:t>AS</a:t>
            </a:r>
          </a:p>
          <a:p>
            <a:pPr marL="0" indent="0">
              <a:buNone/>
            </a:pPr>
            <a:r>
              <a:rPr lang="tr-TR" sz="2000" dirty="0"/>
              <a:t>	SQL İfadeleri</a:t>
            </a:r>
          </a:p>
          <a:p>
            <a:pPr marL="0" indent="0">
              <a:buNone/>
            </a:pPr>
            <a:r>
              <a:rPr lang="tr-TR" sz="2000" dirty="0" smtClean="0"/>
              <a:t>GO</a:t>
            </a:r>
            <a:endParaRPr lang="tr-TR" sz="2000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918754" y="3802742"/>
            <a:ext cx="6117772" cy="2423161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/>
              <a:t>CREATE PROC spDisplayParam1</a:t>
            </a:r>
          </a:p>
          <a:p>
            <a:pPr marL="0" indent="0">
              <a:buNone/>
            </a:pPr>
            <a:r>
              <a:rPr lang="tr-TR" sz="2000" dirty="0"/>
              <a:t>	@isim </a:t>
            </a:r>
            <a:r>
              <a:rPr lang="tr-TR" sz="2000" dirty="0" err="1"/>
              <a:t>varchar</a:t>
            </a:r>
            <a:r>
              <a:rPr lang="tr-TR" sz="2000" dirty="0"/>
              <a:t>(10)</a:t>
            </a:r>
          </a:p>
          <a:p>
            <a:pPr marL="0" indent="0">
              <a:buNone/>
            </a:pPr>
            <a:r>
              <a:rPr lang="tr-TR" sz="2000" dirty="0"/>
              <a:t>AS</a:t>
            </a:r>
          </a:p>
          <a:p>
            <a:pPr marL="0" indent="0">
              <a:buNone/>
            </a:pPr>
            <a:r>
              <a:rPr lang="tr-TR" sz="2000" dirty="0"/>
              <a:t>	Select *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tbOgrenci</a:t>
            </a:r>
            <a:r>
              <a:rPr lang="tr-TR" sz="2000" dirty="0"/>
              <a:t> 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err="1"/>
              <a:t>Where</a:t>
            </a:r>
            <a:r>
              <a:rPr lang="tr-TR" sz="2000" dirty="0"/>
              <a:t> ad=@isim</a:t>
            </a:r>
          </a:p>
          <a:p>
            <a:pPr marL="0" indent="0">
              <a:buNone/>
            </a:pPr>
            <a:r>
              <a:rPr lang="tr-TR" sz="2000" dirty="0"/>
              <a:t>GO</a:t>
            </a:r>
          </a:p>
          <a:p>
            <a:pPr marL="0" indent="0">
              <a:buNone/>
            </a:pPr>
            <a:endParaRPr lang="tr-TR" sz="2000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7338906" y="2130697"/>
            <a:ext cx="4322255" cy="24231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/>
              <a:t>EXEC spDisplayParam1 @isim=‘can’</a:t>
            </a:r>
          </a:p>
          <a:p>
            <a:pPr marL="0" indent="0">
              <a:buNone/>
            </a:pPr>
            <a:r>
              <a:rPr lang="tr-TR" sz="2000" dirty="0"/>
              <a:t>EXEC spDisplayParam1 ‘can’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66932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8329" y="156754"/>
            <a:ext cx="8596668" cy="905692"/>
          </a:xfrm>
        </p:spPr>
        <p:txBody>
          <a:bodyPr>
            <a:normAutofit/>
          </a:bodyPr>
          <a:lstStyle/>
          <a:p>
            <a:pPr algn="l"/>
            <a:r>
              <a:rPr lang="tr-TR" b="1" dirty="0" smtClean="0">
                <a:solidFill>
                  <a:srgbClr val="92D050"/>
                </a:solidFill>
              </a:rPr>
              <a:t>SIRA Sizde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98441"/>
            <a:ext cx="8596668" cy="1679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600" dirty="0" smtClean="0"/>
              <a:t>Yukarıda yazdığınızı </a:t>
            </a:r>
            <a:r>
              <a:rPr lang="tr-TR" sz="2600" dirty="0" err="1" smtClean="0"/>
              <a:t>SP’yi</a:t>
            </a:r>
            <a:r>
              <a:rPr lang="tr-TR" sz="2600" dirty="0" smtClean="0"/>
              <a:t> değiştirerek parametre olarak verilen ülkeye ait müşterileri döndüren sorguyu yazınız.</a:t>
            </a:r>
          </a:p>
          <a:p>
            <a:pPr marL="0" indent="0">
              <a:buNone/>
            </a:pPr>
            <a:r>
              <a:rPr lang="tr-TR" sz="2600" dirty="0" smtClean="0"/>
              <a:t>Tablo adı: </a:t>
            </a:r>
            <a:r>
              <a:rPr lang="tr-TR" sz="2600" dirty="0" err="1" smtClean="0"/>
              <a:t>tbCustomer</a:t>
            </a:r>
            <a:endParaRPr lang="tr-TR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5" y="3110321"/>
            <a:ext cx="10987034" cy="27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8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SIRA SİZDE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656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400" dirty="0"/>
              <a:t>Tablo adı: </a:t>
            </a:r>
            <a:r>
              <a:rPr lang="tr-TR" sz="3400" dirty="0" err="1" smtClean="0"/>
              <a:t>tbOgrenci</a:t>
            </a:r>
            <a:endParaRPr lang="tr-TR" sz="3400" dirty="0"/>
          </a:p>
          <a:p>
            <a:pPr marL="0" indent="0">
              <a:buNone/>
            </a:pPr>
            <a:r>
              <a:rPr lang="tr-TR" sz="3400" dirty="0" smtClean="0"/>
              <a:t>Filtrelenecek kolonlar: boy (</a:t>
            </a:r>
            <a:r>
              <a:rPr lang="tr-TR" sz="3400" dirty="0" err="1" smtClean="0"/>
              <a:t>int</a:t>
            </a:r>
            <a:r>
              <a:rPr lang="tr-TR" sz="3400" dirty="0" smtClean="0"/>
              <a:t>), bolum (</a:t>
            </a:r>
            <a:r>
              <a:rPr lang="tr-TR" sz="3400" dirty="0" err="1" smtClean="0"/>
              <a:t>varchar</a:t>
            </a:r>
            <a:r>
              <a:rPr lang="tr-TR" sz="3400" dirty="0" smtClean="0"/>
              <a:t>)</a:t>
            </a:r>
            <a:endParaRPr lang="tr-TR" sz="3400" dirty="0" smtClean="0"/>
          </a:p>
          <a:p>
            <a:pPr marL="0" indent="0" algn="just">
              <a:buNone/>
            </a:pPr>
            <a:r>
              <a:rPr lang="tr-TR" sz="3400" dirty="0" err="1" smtClean="0"/>
              <a:t>spOgrenciListe</a:t>
            </a:r>
            <a:r>
              <a:rPr lang="tr-TR" sz="3400" dirty="0" smtClean="0"/>
              <a:t> adında bir SP yazarak ilgili tabloyu verilecek kriterlere göre filtreleyip sonucu döndüren SP ve sorguyu yazınız.</a:t>
            </a:r>
            <a:endParaRPr lang="tr-TR" sz="3400" dirty="0"/>
          </a:p>
        </p:txBody>
      </p:sp>
    </p:spTree>
    <p:extLst>
      <p:ext uri="{BB962C8B-B14F-4D97-AF65-F5344CB8AC3E}">
        <p14:creationId xmlns:p14="http://schemas.microsoft.com/office/powerpoint/2010/main" val="380049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Cevap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sz="2400" dirty="0"/>
              <a:t>CREATE PROC </a:t>
            </a:r>
            <a:r>
              <a:rPr lang="tr-TR" sz="2400" dirty="0" err="1"/>
              <a:t>spOgrenciListe</a:t>
            </a:r>
            <a:r>
              <a:rPr lang="tr-TR" sz="2400" dirty="0"/>
              <a:t> </a:t>
            </a:r>
            <a:r>
              <a:rPr lang="tr-TR" sz="2400" dirty="0"/>
              <a:t>(@boy </a:t>
            </a:r>
            <a:r>
              <a:rPr lang="tr-TR" sz="2400" dirty="0" err="1"/>
              <a:t>int</a:t>
            </a:r>
            <a:r>
              <a:rPr lang="tr-TR" sz="2400" dirty="0"/>
              <a:t>=175, @bolum </a:t>
            </a:r>
            <a:r>
              <a:rPr lang="tr-TR" sz="2400" dirty="0" err="1"/>
              <a:t>varchar</a:t>
            </a:r>
            <a:r>
              <a:rPr lang="tr-TR" sz="2400" dirty="0"/>
              <a:t>(10)='BM')</a:t>
            </a:r>
          </a:p>
          <a:p>
            <a:pPr marL="0" indent="0">
              <a:buNone/>
            </a:pPr>
            <a:r>
              <a:rPr lang="tr-TR" sz="2400" dirty="0"/>
              <a:t>AS</a:t>
            </a:r>
          </a:p>
          <a:p>
            <a:pPr marL="0" indent="0">
              <a:buNone/>
            </a:pPr>
            <a:r>
              <a:rPr lang="tr-TR" sz="2400" dirty="0"/>
              <a:t>	SELECT * </a:t>
            </a:r>
            <a:r>
              <a:rPr lang="tr-TR" sz="2400" dirty="0" err="1"/>
              <a:t>From</a:t>
            </a:r>
            <a:r>
              <a:rPr lang="tr-TR" sz="2400" dirty="0"/>
              <a:t> </a:t>
            </a:r>
            <a:r>
              <a:rPr lang="tr-TR" sz="2400" dirty="0" err="1"/>
              <a:t>tbOgrenci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en-US" sz="2400" dirty="0"/>
              <a:t>WHERE </a:t>
            </a:r>
            <a:r>
              <a:rPr lang="en-US" sz="2400" dirty="0" err="1"/>
              <a:t>bolum</a:t>
            </a:r>
            <a:r>
              <a:rPr lang="en-US" sz="2400" dirty="0"/>
              <a:t>=@</a:t>
            </a:r>
            <a:r>
              <a:rPr lang="en-US" sz="2400" dirty="0" err="1"/>
              <a:t>bolum</a:t>
            </a:r>
            <a:r>
              <a:rPr lang="en-US" sz="2400" dirty="0"/>
              <a:t> And boy=@boy</a:t>
            </a:r>
          </a:p>
          <a:p>
            <a:pPr marL="0" indent="0">
              <a:buNone/>
            </a:pPr>
            <a:r>
              <a:rPr lang="tr-TR" sz="2400" dirty="0"/>
              <a:t>GO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 err="1"/>
              <a:t>Exec</a:t>
            </a:r>
            <a:r>
              <a:rPr lang="tr-TR" sz="2400" dirty="0"/>
              <a:t> </a:t>
            </a:r>
            <a:r>
              <a:rPr lang="tr-TR" sz="2400" dirty="0" err="1"/>
              <a:t>spOgrenciListe</a:t>
            </a:r>
            <a:r>
              <a:rPr lang="tr-TR" sz="2400" dirty="0"/>
              <a:t> </a:t>
            </a:r>
            <a:r>
              <a:rPr lang="tr-TR" sz="2400" dirty="0"/>
              <a:t>--- </a:t>
            </a:r>
            <a:r>
              <a:rPr lang="tr-TR" sz="2400" dirty="0" err="1"/>
              <a:t>Default</a:t>
            </a:r>
            <a:r>
              <a:rPr lang="tr-TR" sz="2400" dirty="0"/>
              <a:t> değerlere göre çalışır</a:t>
            </a:r>
          </a:p>
          <a:p>
            <a:pPr marL="0" indent="0">
              <a:buNone/>
            </a:pPr>
            <a:r>
              <a:rPr lang="tr-TR" sz="2400" dirty="0" err="1"/>
              <a:t>Exec</a:t>
            </a:r>
            <a:r>
              <a:rPr lang="tr-TR" sz="2400" dirty="0"/>
              <a:t> </a:t>
            </a:r>
            <a:r>
              <a:rPr lang="tr-TR" sz="2400" dirty="0" err="1"/>
              <a:t>spOgrenciListe</a:t>
            </a:r>
            <a:r>
              <a:rPr lang="tr-TR" sz="2400" dirty="0"/>
              <a:t> </a:t>
            </a:r>
            <a:r>
              <a:rPr lang="tr-TR" sz="2400" dirty="0"/>
              <a:t>170,'EM‘ --- Verilen değerlere göre çalışır</a:t>
            </a:r>
          </a:p>
          <a:p>
            <a:pPr marL="0" indent="0">
              <a:buNone/>
            </a:pPr>
            <a:endParaRPr lang="tr-TR" sz="2400" dirty="0"/>
          </a:p>
          <a:p>
            <a:pPr marL="0" indent="0" algn="just">
              <a:buNone/>
            </a:pPr>
            <a:r>
              <a:rPr lang="tr-TR" sz="2400" dirty="0"/>
              <a:t>Tanımlama satırındaki değişkenler parantez içerisinde olmasa da kabul edilir.</a:t>
            </a:r>
          </a:p>
          <a:p>
            <a:pPr marL="0" indent="0" algn="just"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165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77334" y="156754"/>
            <a:ext cx="8596668" cy="722812"/>
          </a:xfrm>
        </p:spPr>
        <p:txBody>
          <a:bodyPr/>
          <a:lstStyle/>
          <a:p>
            <a:r>
              <a:rPr lang="tr-TR" dirty="0" smtClean="0"/>
              <a:t>Parametrelerde </a:t>
            </a:r>
            <a:r>
              <a:rPr lang="tr-TR" dirty="0" err="1" smtClean="0"/>
              <a:t>Default</a:t>
            </a:r>
            <a:r>
              <a:rPr lang="tr-TR" dirty="0" smtClean="0"/>
              <a:t> Değer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9253" y="1237480"/>
            <a:ext cx="10373843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/>
              <a:t>ALTER PROC </a:t>
            </a:r>
            <a:r>
              <a:rPr lang="tr-TR" sz="2400" dirty="0" err="1"/>
              <a:t>spListe</a:t>
            </a:r>
            <a:r>
              <a:rPr lang="tr-TR" sz="2400" dirty="0"/>
              <a:t> @boy </a:t>
            </a:r>
            <a:r>
              <a:rPr lang="tr-TR" sz="2400" dirty="0" err="1"/>
              <a:t>int</a:t>
            </a:r>
            <a:r>
              <a:rPr lang="tr-TR" sz="2400" dirty="0"/>
              <a:t>=175, @bolum </a:t>
            </a:r>
            <a:r>
              <a:rPr lang="tr-TR" sz="2400" dirty="0" err="1"/>
              <a:t>varchar</a:t>
            </a:r>
            <a:r>
              <a:rPr lang="tr-TR" sz="2400" dirty="0"/>
              <a:t>(10)=NULL</a:t>
            </a:r>
          </a:p>
          <a:p>
            <a:pPr marL="0" indent="0">
              <a:buNone/>
            </a:pPr>
            <a:r>
              <a:rPr lang="tr-TR" sz="2400" dirty="0"/>
              <a:t>AS</a:t>
            </a:r>
          </a:p>
          <a:p>
            <a:pPr marL="0" indent="0">
              <a:buNone/>
            </a:pPr>
            <a:r>
              <a:rPr lang="tr-TR" sz="2400" dirty="0"/>
              <a:t>	SELECT * FROM </a:t>
            </a:r>
            <a:r>
              <a:rPr lang="tr-TR" sz="2400" dirty="0" err="1"/>
              <a:t>tbOgrenci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en-US" sz="2400" dirty="0"/>
              <a:t>WHERE </a:t>
            </a:r>
            <a:r>
              <a:rPr lang="en-US" sz="2400" dirty="0" err="1"/>
              <a:t>bolum</a:t>
            </a:r>
            <a:r>
              <a:rPr lang="en-US" sz="2400" dirty="0"/>
              <a:t>=@</a:t>
            </a:r>
            <a:r>
              <a:rPr lang="en-US" sz="2400" dirty="0" err="1"/>
              <a:t>bolum</a:t>
            </a:r>
            <a:r>
              <a:rPr lang="en-US" sz="2400" dirty="0"/>
              <a:t> OR boy=@boy</a:t>
            </a:r>
          </a:p>
          <a:p>
            <a:pPr marL="0" indent="0">
              <a:buNone/>
            </a:pPr>
            <a:r>
              <a:rPr lang="tr-TR" sz="2400" dirty="0" smtClean="0"/>
              <a:t>GO</a:t>
            </a:r>
            <a:endParaRPr lang="tr-TR" sz="2400" dirty="0"/>
          </a:p>
          <a:p>
            <a:pPr marL="0" indent="0">
              <a:buNone/>
            </a:pPr>
            <a:r>
              <a:rPr lang="tr-TR" sz="2400" dirty="0" err="1"/>
              <a:t>Exec</a:t>
            </a:r>
            <a:r>
              <a:rPr lang="tr-TR" sz="2400" dirty="0"/>
              <a:t> </a:t>
            </a:r>
            <a:r>
              <a:rPr lang="tr-TR" sz="2400" dirty="0" err="1"/>
              <a:t>spListe</a:t>
            </a:r>
            <a:r>
              <a:rPr lang="tr-TR" sz="2400" dirty="0"/>
              <a:t> 170,’EM’</a:t>
            </a:r>
          </a:p>
          <a:p>
            <a:pPr marL="0" indent="0">
              <a:buNone/>
            </a:pPr>
            <a:r>
              <a:rPr lang="tr-TR" sz="2400" dirty="0" err="1"/>
              <a:t>Exec</a:t>
            </a:r>
            <a:r>
              <a:rPr lang="tr-TR" sz="2400" dirty="0"/>
              <a:t> </a:t>
            </a:r>
            <a:r>
              <a:rPr lang="tr-TR" sz="2400" dirty="0" err="1"/>
              <a:t>spListe</a:t>
            </a:r>
            <a:r>
              <a:rPr lang="tr-TR" sz="2400" dirty="0"/>
              <a:t> </a:t>
            </a:r>
            <a:r>
              <a:rPr lang="tr-TR" sz="2400" dirty="0" smtClean="0"/>
              <a:t>170</a:t>
            </a:r>
            <a:endParaRPr lang="tr-TR" sz="2400" dirty="0"/>
          </a:p>
          <a:p>
            <a:pPr marL="0" indent="0">
              <a:buNone/>
            </a:pPr>
            <a:r>
              <a:rPr lang="tr-TR" sz="2400" dirty="0" err="1"/>
              <a:t>Exec</a:t>
            </a:r>
            <a:r>
              <a:rPr lang="tr-TR" sz="2400" dirty="0"/>
              <a:t> </a:t>
            </a:r>
            <a:r>
              <a:rPr lang="tr-TR" sz="2400" dirty="0" err="1"/>
              <a:t>spListe</a:t>
            </a:r>
            <a:r>
              <a:rPr lang="tr-TR" sz="2400" dirty="0"/>
              <a:t> NULL,'EM‘</a:t>
            </a:r>
          </a:p>
          <a:p>
            <a:pPr marL="0" indent="0">
              <a:buNone/>
            </a:pPr>
            <a:r>
              <a:rPr lang="tr-TR" sz="2400" dirty="0" err="1"/>
              <a:t>Exec</a:t>
            </a:r>
            <a:r>
              <a:rPr lang="tr-TR" sz="2400" dirty="0"/>
              <a:t> </a:t>
            </a:r>
            <a:r>
              <a:rPr lang="tr-TR" sz="2400" dirty="0" err="1"/>
              <a:t>spListe</a:t>
            </a:r>
            <a:r>
              <a:rPr lang="tr-TR" sz="2400" dirty="0"/>
              <a:t> 170,NULL</a:t>
            </a:r>
          </a:p>
          <a:p>
            <a:pPr marL="0" indent="0" algn="just">
              <a:buNone/>
            </a:pPr>
            <a:r>
              <a:rPr lang="tr-TR" sz="2400" dirty="0" smtClean="0"/>
              <a:t>* </a:t>
            </a:r>
            <a:r>
              <a:rPr lang="tr-TR" sz="2400" dirty="0" err="1">
                <a:solidFill>
                  <a:srgbClr val="FF0000"/>
                </a:solidFill>
              </a:rPr>
              <a:t>Default</a:t>
            </a:r>
            <a:r>
              <a:rPr lang="tr-TR" sz="2400" dirty="0">
                <a:solidFill>
                  <a:srgbClr val="FF0000"/>
                </a:solidFill>
              </a:rPr>
              <a:t> değer ataması yaparken ya sabit değer ya da NULL olabilir.  </a:t>
            </a:r>
            <a:r>
              <a:rPr lang="tr-TR" sz="2400" dirty="0" err="1">
                <a:solidFill>
                  <a:srgbClr val="FF0000"/>
                </a:solidFill>
              </a:rPr>
              <a:t>Getdate</a:t>
            </a:r>
            <a:r>
              <a:rPr lang="tr-TR" sz="2400" dirty="0">
                <a:solidFill>
                  <a:srgbClr val="FF0000"/>
                </a:solidFill>
              </a:rPr>
              <a:t>() gibi fonksiyonlar kullanılamaz</a:t>
            </a:r>
          </a:p>
        </p:txBody>
      </p:sp>
    </p:spTree>
    <p:extLst>
      <p:ext uri="{BB962C8B-B14F-4D97-AF65-F5344CB8AC3E}">
        <p14:creationId xmlns:p14="http://schemas.microsoft.com/office/powerpoint/2010/main" val="213638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92D050"/>
                </a:solidFill>
              </a:rPr>
              <a:t>SQL Server - </a:t>
            </a:r>
            <a:r>
              <a:rPr lang="tr-TR" b="1" dirty="0" err="1" smtClean="0">
                <a:solidFill>
                  <a:srgbClr val="92D050"/>
                </a:solidFill>
              </a:rPr>
              <a:t>Stored</a:t>
            </a:r>
            <a:r>
              <a:rPr lang="tr-TR" b="1" dirty="0" smtClean="0">
                <a:solidFill>
                  <a:srgbClr val="92D050"/>
                </a:solidFill>
              </a:rPr>
              <a:t> </a:t>
            </a:r>
            <a:r>
              <a:rPr lang="tr-TR" b="1" dirty="0" err="1" smtClean="0">
                <a:solidFill>
                  <a:srgbClr val="92D050"/>
                </a:solidFill>
              </a:rPr>
              <a:t>Procedures</a:t>
            </a:r>
            <a:endParaRPr lang="tr-TR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5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8923" y="741092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600" dirty="0"/>
              <a:t>CREATE PROC </a:t>
            </a:r>
            <a:r>
              <a:rPr lang="tr-TR" sz="2600" dirty="0" err="1"/>
              <a:t>spGetList</a:t>
            </a:r>
            <a:endParaRPr lang="tr-TR" sz="2600" dirty="0"/>
          </a:p>
          <a:p>
            <a:pPr marL="0" indent="0">
              <a:buNone/>
            </a:pPr>
            <a:r>
              <a:rPr lang="tr-TR" sz="2600" dirty="0"/>
              <a:t>	@ad </a:t>
            </a:r>
            <a:r>
              <a:rPr lang="tr-TR" sz="2600" dirty="0" err="1"/>
              <a:t>varchar</a:t>
            </a:r>
            <a:r>
              <a:rPr lang="tr-TR" sz="2600" dirty="0"/>
              <a:t>(15)=NULL</a:t>
            </a:r>
          </a:p>
          <a:p>
            <a:pPr marL="0" indent="0">
              <a:buNone/>
            </a:pPr>
            <a:r>
              <a:rPr lang="tr-TR" sz="2600" dirty="0"/>
              <a:t>AS</a:t>
            </a:r>
          </a:p>
          <a:p>
            <a:pPr marL="0" indent="0">
              <a:buNone/>
            </a:pPr>
            <a:r>
              <a:rPr lang="tr-TR" sz="2600" dirty="0"/>
              <a:t>	SELECT * FROM </a:t>
            </a:r>
            <a:r>
              <a:rPr lang="tr-TR" sz="2600" dirty="0" err="1"/>
              <a:t>tbOgrenci</a:t>
            </a:r>
            <a:endParaRPr lang="tr-TR" sz="2600" dirty="0"/>
          </a:p>
          <a:p>
            <a:pPr marL="0" indent="0">
              <a:buNone/>
            </a:pPr>
            <a:r>
              <a:rPr lang="tr-TR" sz="2600" dirty="0"/>
              <a:t>	WHERE ad=ISNULL(@</a:t>
            </a:r>
            <a:r>
              <a:rPr lang="tr-TR" sz="2600" dirty="0" err="1"/>
              <a:t>ad,ad</a:t>
            </a:r>
            <a:r>
              <a:rPr lang="tr-TR" sz="2600" dirty="0"/>
              <a:t>)</a:t>
            </a:r>
          </a:p>
          <a:p>
            <a:pPr marL="0" indent="0">
              <a:buNone/>
            </a:pPr>
            <a:r>
              <a:rPr lang="tr-TR" sz="2600" dirty="0"/>
              <a:t>GO</a:t>
            </a:r>
          </a:p>
          <a:p>
            <a:pPr marL="0" indent="0">
              <a:buNone/>
            </a:pPr>
            <a:endParaRPr lang="tr-TR" sz="2600" dirty="0"/>
          </a:p>
          <a:p>
            <a:pPr marL="0" indent="0">
              <a:buNone/>
            </a:pPr>
            <a:r>
              <a:rPr lang="tr-TR" sz="2600" dirty="0" err="1"/>
              <a:t>Exec</a:t>
            </a:r>
            <a:r>
              <a:rPr lang="tr-TR" sz="2600" dirty="0"/>
              <a:t> </a:t>
            </a:r>
            <a:r>
              <a:rPr lang="tr-TR" sz="2600" dirty="0" err="1"/>
              <a:t>spGetlist</a:t>
            </a:r>
            <a:r>
              <a:rPr lang="tr-TR" sz="2600" dirty="0"/>
              <a:t>  --- «ad» alanı NULL olanların haricindeki 		       tümü listelenir.</a:t>
            </a:r>
          </a:p>
          <a:p>
            <a:pPr marL="0" indent="0">
              <a:buNone/>
            </a:pPr>
            <a:r>
              <a:rPr lang="tr-TR" sz="2600" dirty="0" err="1"/>
              <a:t>Exec</a:t>
            </a:r>
            <a:r>
              <a:rPr lang="tr-TR" sz="2600" dirty="0"/>
              <a:t> </a:t>
            </a:r>
            <a:r>
              <a:rPr lang="tr-TR" sz="2600" dirty="0" err="1"/>
              <a:t>spGetlist</a:t>
            </a:r>
            <a:r>
              <a:rPr lang="tr-TR" sz="2600" dirty="0"/>
              <a:t> 'Fatma‘ --- «</a:t>
            </a:r>
            <a:r>
              <a:rPr lang="tr-TR" sz="2600" dirty="0" err="1"/>
              <a:t>ad»’ı</a:t>
            </a:r>
            <a:r>
              <a:rPr lang="tr-TR" sz="2600" dirty="0"/>
              <a:t> Fatma olanlar listelenir</a:t>
            </a:r>
          </a:p>
        </p:txBody>
      </p:sp>
    </p:spTree>
    <p:extLst>
      <p:ext uri="{BB962C8B-B14F-4D97-AF65-F5344CB8AC3E}">
        <p14:creationId xmlns:p14="http://schemas.microsoft.com/office/powerpoint/2010/main" val="274742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Sp’ler</a:t>
            </a:r>
            <a:r>
              <a:rPr lang="tr-T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ile Kayıt İşlem Örnekleri</a:t>
            </a:r>
            <a:endParaRPr lang="tr-T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655492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sz="2200" dirty="0" smtClean="0"/>
          </a:p>
          <a:p>
            <a:pPr marL="0" indent="0">
              <a:buNone/>
            </a:pPr>
            <a:r>
              <a:rPr lang="tr-TR" sz="2200" dirty="0" smtClean="0"/>
              <a:t>CREATE PROC </a:t>
            </a:r>
            <a:r>
              <a:rPr lang="tr-TR" sz="2200" dirty="0" err="1" smtClean="0"/>
              <a:t>spInsert</a:t>
            </a:r>
            <a:endParaRPr lang="tr-TR" sz="2200" dirty="0"/>
          </a:p>
          <a:p>
            <a:pPr marL="0" indent="0">
              <a:buNone/>
            </a:pPr>
            <a:r>
              <a:rPr lang="sv-SE" sz="2200" dirty="0"/>
              <a:t>@isim varchar(20), @bolum varchar(10), @boy tinyint</a:t>
            </a:r>
          </a:p>
          <a:p>
            <a:pPr marL="0" indent="0">
              <a:buNone/>
            </a:pPr>
            <a:r>
              <a:rPr lang="tr-TR" sz="2200" dirty="0" smtClean="0"/>
              <a:t>AS</a:t>
            </a:r>
            <a:endParaRPr lang="tr-TR" sz="2200" dirty="0"/>
          </a:p>
          <a:p>
            <a:pPr marL="0" indent="0">
              <a:buNone/>
            </a:pPr>
            <a:r>
              <a:rPr lang="nn-NO" sz="2200" dirty="0"/>
              <a:t>	</a:t>
            </a:r>
            <a:r>
              <a:rPr lang="nn-NO" sz="2200" dirty="0" smtClean="0"/>
              <a:t>INSERT tbOgrenci Values(@</a:t>
            </a:r>
            <a:r>
              <a:rPr lang="nn-NO" sz="2200" dirty="0"/>
              <a:t>isim,@bolum,@boy)</a:t>
            </a:r>
          </a:p>
          <a:p>
            <a:pPr marL="0" indent="0">
              <a:buNone/>
            </a:pPr>
            <a:r>
              <a:rPr lang="tr-TR" sz="2200" dirty="0" smtClean="0"/>
              <a:t>GO</a:t>
            </a:r>
            <a:endParaRPr lang="tr-TR" sz="2200" dirty="0"/>
          </a:p>
          <a:p>
            <a:pPr marL="0" indent="0">
              <a:buNone/>
            </a:pPr>
            <a:endParaRPr lang="tr-TR" sz="2200" dirty="0"/>
          </a:p>
          <a:p>
            <a:pPr marL="0" indent="0">
              <a:buNone/>
            </a:pPr>
            <a:r>
              <a:rPr lang="tr-TR" sz="2200" dirty="0" smtClean="0"/>
              <a:t>EXEC </a:t>
            </a:r>
            <a:r>
              <a:rPr lang="tr-TR" sz="2200" dirty="0" err="1" smtClean="0"/>
              <a:t>spInsert</a:t>
            </a:r>
            <a:r>
              <a:rPr lang="tr-TR" sz="2200" dirty="0" smtClean="0"/>
              <a:t> </a:t>
            </a:r>
            <a:r>
              <a:rPr lang="tr-TR" sz="2200" dirty="0"/>
              <a:t>'fahri','TM',190</a:t>
            </a:r>
          </a:p>
          <a:p>
            <a:pPr marL="0" indent="0">
              <a:buNone/>
            </a:pPr>
            <a:r>
              <a:rPr lang="tr-TR" sz="2200" dirty="0" smtClean="0"/>
              <a:t>SELECT * FROM </a:t>
            </a:r>
            <a:r>
              <a:rPr lang="tr-TR" sz="2200" dirty="0" err="1" smtClean="0"/>
              <a:t>tbOgrenci</a:t>
            </a:r>
            <a:endParaRPr lang="tr-TR" sz="2200" dirty="0"/>
          </a:p>
          <a:p>
            <a:pPr marL="0" indent="0">
              <a:buNone/>
            </a:pPr>
            <a:endParaRPr lang="tr-TR" sz="2200" dirty="0" smtClean="0"/>
          </a:p>
          <a:p>
            <a:pPr marL="0" indent="0">
              <a:buNone/>
            </a:pP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4256139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Tablodan kayıt </a:t>
            </a:r>
            <a:r>
              <a:rPr lang="tr-TR" dirty="0" smtClean="0"/>
              <a:t>silme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150394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2400" dirty="0" smtClean="0"/>
              <a:t>CREATE PROC </a:t>
            </a:r>
            <a:r>
              <a:rPr lang="tr-TR" sz="2400" dirty="0" err="1" smtClean="0"/>
              <a:t>spSilme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@</a:t>
            </a:r>
            <a:r>
              <a:rPr lang="tr-TR" sz="2400" dirty="0" err="1"/>
              <a:t>ogrno</a:t>
            </a:r>
            <a:r>
              <a:rPr lang="tr-TR" sz="2400" dirty="0"/>
              <a:t> </a:t>
            </a:r>
            <a:r>
              <a:rPr lang="tr-TR" sz="2400" dirty="0" err="1"/>
              <a:t>int</a:t>
            </a:r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AS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smtClean="0"/>
              <a:t>DELETE FROM </a:t>
            </a:r>
            <a:r>
              <a:rPr lang="tr-TR" sz="2400" dirty="0" err="1" smtClean="0"/>
              <a:t>tbOgrenci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smtClean="0"/>
              <a:t>WHERE </a:t>
            </a:r>
            <a:r>
              <a:rPr lang="tr-TR" sz="2400" dirty="0" err="1" smtClean="0"/>
              <a:t>ogrno</a:t>
            </a:r>
            <a:r>
              <a:rPr lang="tr-TR" sz="2400" dirty="0"/>
              <a:t>=@</a:t>
            </a:r>
            <a:r>
              <a:rPr lang="tr-TR" sz="2400" dirty="0" err="1"/>
              <a:t>ogrno</a:t>
            </a:r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GO</a:t>
            </a:r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EXEC </a:t>
            </a:r>
            <a:r>
              <a:rPr lang="tr-TR" sz="2400" dirty="0" err="1" smtClean="0"/>
              <a:t>spSilme</a:t>
            </a:r>
            <a:r>
              <a:rPr lang="tr-TR" sz="2400" dirty="0" smtClean="0"/>
              <a:t> </a:t>
            </a:r>
            <a:r>
              <a:rPr lang="tr-TR" sz="2400" dirty="0"/>
              <a:t>5</a:t>
            </a:r>
          </a:p>
          <a:p>
            <a:pPr marL="0" indent="0">
              <a:buNone/>
            </a:pPr>
            <a:r>
              <a:rPr lang="tr-TR" sz="2400" dirty="0" smtClean="0"/>
              <a:t>SELECT * FROM </a:t>
            </a:r>
            <a:r>
              <a:rPr lang="tr-TR" sz="2400" dirty="0" err="1" smtClean="0"/>
              <a:t>tbOgrenci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34238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77334" y="200297"/>
            <a:ext cx="8596668" cy="1320800"/>
          </a:xfrm>
        </p:spPr>
        <p:txBody>
          <a:bodyPr/>
          <a:lstStyle/>
          <a:p>
            <a:r>
              <a:rPr lang="tr-TR" dirty="0"/>
              <a:t>Tabloda kayıt güncelleme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97825" y="860697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2400" dirty="0" smtClean="0"/>
              <a:t>CREATE PROC </a:t>
            </a:r>
            <a:r>
              <a:rPr lang="tr-TR" sz="2400" dirty="0" err="1" smtClean="0"/>
              <a:t>spupdate</a:t>
            </a:r>
            <a:endParaRPr lang="tr-TR" sz="2400" dirty="0"/>
          </a:p>
          <a:p>
            <a:pPr marL="0" indent="0">
              <a:buNone/>
            </a:pPr>
            <a:r>
              <a:rPr lang="sv-SE" sz="2400" dirty="0"/>
              <a:t>	@ogrno int, @ad varchar(20), @bolum varchar(10)</a:t>
            </a:r>
          </a:p>
          <a:p>
            <a:pPr marL="0" indent="0">
              <a:buNone/>
            </a:pPr>
            <a:r>
              <a:rPr lang="tr-TR" sz="2400" dirty="0" smtClean="0"/>
              <a:t>AS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smtClean="0"/>
              <a:t>UPDATE </a:t>
            </a:r>
            <a:r>
              <a:rPr lang="tr-TR" sz="2400" dirty="0" err="1" smtClean="0"/>
              <a:t>tbOgrenci</a:t>
            </a:r>
            <a:endParaRPr lang="tr-TR" sz="2400" dirty="0"/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dirty="0" smtClean="0"/>
              <a:t>SET ad</a:t>
            </a:r>
            <a:r>
              <a:rPr lang="da-DK" sz="2400" dirty="0"/>
              <a:t>=@ad, bolum=@bolum</a:t>
            </a:r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smtClean="0"/>
              <a:t>WHERE 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	</a:t>
            </a:r>
            <a:r>
              <a:rPr lang="tr-TR" sz="2400" dirty="0" err="1"/>
              <a:t>ogrno</a:t>
            </a:r>
            <a:r>
              <a:rPr lang="tr-TR" sz="2400" dirty="0"/>
              <a:t>=@</a:t>
            </a:r>
            <a:r>
              <a:rPr lang="tr-TR" sz="2400" dirty="0" err="1"/>
              <a:t>ogrno</a:t>
            </a:r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GO</a:t>
            </a:r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EXEC </a:t>
            </a:r>
            <a:r>
              <a:rPr lang="tr-TR" sz="2400" dirty="0" err="1" smtClean="0"/>
              <a:t>spupdate</a:t>
            </a:r>
            <a:r>
              <a:rPr lang="tr-TR" sz="2400" dirty="0" smtClean="0"/>
              <a:t> </a:t>
            </a:r>
            <a:r>
              <a:rPr lang="tr-TR" sz="2400" dirty="0"/>
              <a:t>6,'musaaaa','BM'</a:t>
            </a:r>
          </a:p>
        </p:txBody>
      </p:sp>
    </p:spTree>
    <p:extLst>
      <p:ext uri="{BB962C8B-B14F-4D97-AF65-F5344CB8AC3E}">
        <p14:creationId xmlns:p14="http://schemas.microsoft.com/office/powerpoint/2010/main" val="3176529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7665" y="182879"/>
            <a:ext cx="10774437" cy="1802675"/>
          </a:xfrm>
        </p:spPr>
        <p:txBody>
          <a:bodyPr>
            <a:normAutofit/>
          </a:bodyPr>
          <a:lstStyle/>
          <a:p>
            <a:pPr algn="l"/>
            <a:r>
              <a:rPr lang="tr-TR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SP’lerde</a:t>
            </a:r>
            <a:r>
              <a:rPr lang="tr-T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Çıktı Parametre Kullanımı</a:t>
            </a:r>
            <a:br>
              <a:rPr lang="tr-T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tr-T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(Bu konuyu size bırakıyorum.)</a:t>
            </a:r>
            <a:endParaRPr lang="tr-T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06137" y="1861458"/>
            <a:ext cx="84352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200" dirty="0"/>
              <a:t>CREATE PROC </a:t>
            </a:r>
            <a:r>
              <a:rPr lang="tr-TR" sz="2200" dirty="0" err="1"/>
              <a:t>spToplam</a:t>
            </a:r>
            <a:endParaRPr lang="tr-TR" sz="2200" dirty="0"/>
          </a:p>
          <a:p>
            <a:pPr marL="0" indent="0">
              <a:buNone/>
            </a:pPr>
            <a:r>
              <a:rPr lang="tr-TR" sz="2200" dirty="0"/>
              <a:t>	@bir </a:t>
            </a:r>
            <a:r>
              <a:rPr lang="tr-TR" sz="2200" dirty="0" err="1"/>
              <a:t>int</a:t>
            </a:r>
            <a:r>
              <a:rPr lang="tr-TR" sz="2200" dirty="0"/>
              <a:t>, @iki </a:t>
            </a:r>
            <a:r>
              <a:rPr lang="tr-TR" sz="2200" dirty="0" err="1"/>
              <a:t>int</a:t>
            </a:r>
            <a:r>
              <a:rPr lang="tr-TR" sz="2200" dirty="0"/>
              <a:t>, @toplam </a:t>
            </a:r>
            <a:r>
              <a:rPr lang="tr-TR" sz="2200" dirty="0" err="1"/>
              <a:t>int</a:t>
            </a:r>
            <a:r>
              <a:rPr lang="tr-TR" sz="2200" dirty="0"/>
              <a:t> OUTPUT</a:t>
            </a:r>
          </a:p>
          <a:p>
            <a:pPr marL="0" indent="0">
              <a:buNone/>
            </a:pPr>
            <a:r>
              <a:rPr lang="tr-TR" sz="2200" dirty="0"/>
              <a:t>AS</a:t>
            </a:r>
          </a:p>
          <a:p>
            <a:pPr marL="0" indent="0">
              <a:buNone/>
            </a:pPr>
            <a:r>
              <a:rPr lang="tr-TR" sz="2200" dirty="0"/>
              <a:t>	SELECT @toplam=@bir+@iki</a:t>
            </a:r>
          </a:p>
          <a:p>
            <a:pPr marL="0" indent="0">
              <a:buNone/>
            </a:pPr>
            <a:r>
              <a:rPr lang="tr-TR" sz="2200" dirty="0"/>
              <a:t>GO</a:t>
            </a:r>
          </a:p>
          <a:p>
            <a:pPr marL="0" indent="0">
              <a:buNone/>
            </a:pPr>
            <a:endParaRPr lang="tr-TR" sz="2200" dirty="0"/>
          </a:p>
          <a:p>
            <a:pPr marL="0" indent="0">
              <a:buNone/>
            </a:pPr>
            <a:r>
              <a:rPr lang="tr-TR" sz="2200" dirty="0"/>
              <a:t>DECLARE @</a:t>
            </a:r>
            <a:r>
              <a:rPr lang="tr-TR" sz="2200" dirty="0" err="1"/>
              <a:t>sonuc</a:t>
            </a:r>
            <a:r>
              <a:rPr lang="tr-TR" sz="2200" dirty="0"/>
              <a:t> </a:t>
            </a:r>
            <a:r>
              <a:rPr lang="tr-TR" sz="2200" dirty="0" err="1"/>
              <a:t>int</a:t>
            </a:r>
            <a:endParaRPr lang="tr-TR" sz="2200" dirty="0"/>
          </a:p>
          <a:p>
            <a:pPr marL="0" indent="0">
              <a:buNone/>
            </a:pPr>
            <a:r>
              <a:rPr lang="pt-BR" sz="2200" dirty="0"/>
              <a:t>EXEC spToplam 3,5,@sonuc OUTPUT</a:t>
            </a:r>
          </a:p>
          <a:p>
            <a:pPr marL="0" indent="0">
              <a:buNone/>
            </a:pPr>
            <a:r>
              <a:rPr lang="tr-TR" sz="2200" dirty="0"/>
              <a:t>SELECT @</a:t>
            </a:r>
            <a:r>
              <a:rPr lang="tr-TR" sz="2200" dirty="0" err="1"/>
              <a:t>sonuc</a:t>
            </a:r>
            <a:endParaRPr lang="tr-TR" sz="2200" dirty="0"/>
          </a:p>
          <a:p>
            <a:pPr marL="0" indent="0">
              <a:buNone/>
            </a:pPr>
            <a:r>
              <a:rPr lang="en-US" sz="2200" dirty="0"/>
              <a:t>SELECT '</a:t>
            </a:r>
            <a:r>
              <a:rPr lang="en-US" sz="2200" dirty="0" err="1"/>
              <a:t>Sonucumuz</a:t>
            </a:r>
            <a:r>
              <a:rPr lang="en-US" sz="2200" dirty="0"/>
              <a:t> ='+cast(@</a:t>
            </a:r>
            <a:r>
              <a:rPr lang="en-US" sz="2200" dirty="0" err="1"/>
              <a:t>sonuc</a:t>
            </a:r>
            <a:r>
              <a:rPr lang="en-US" sz="2200" dirty="0"/>
              <a:t> as </a:t>
            </a:r>
            <a:r>
              <a:rPr lang="en-US" sz="2200" dirty="0" err="1"/>
              <a:t>varchar</a:t>
            </a:r>
            <a:r>
              <a:rPr lang="en-US" sz="2200" dirty="0"/>
              <a:t>(16)) as TOPLAMSONUCU</a:t>
            </a:r>
            <a:endParaRPr lang="tr-TR" sz="2200" dirty="0"/>
          </a:p>
          <a:p>
            <a:pPr marL="0" indent="0">
              <a:buNone/>
            </a:pPr>
            <a:endParaRPr lang="tr-TR" sz="2200" dirty="0"/>
          </a:p>
          <a:p>
            <a:pPr marL="0" indent="0">
              <a:buNone/>
            </a:pPr>
            <a:r>
              <a:rPr lang="tr-TR" sz="2200" dirty="0"/>
              <a:t>*</a:t>
            </a:r>
            <a:r>
              <a:rPr lang="tr-TR" sz="2200" dirty="0" err="1"/>
              <a:t>OUTPUT’lar</a:t>
            </a:r>
            <a:r>
              <a:rPr lang="tr-TR" sz="2200" dirty="0"/>
              <a:t> yerine OUT şeklinde de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1576811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0546" y="593046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/>
              <a:t>CREATE PROC </a:t>
            </a:r>
            <a:r>
              <a:rPr lang="tr-TR" sz="2400" dirty="0" err="1"/>
              <a:t>spHarfsay</a:t>
            </a:r>
            <a:endParaRPr lang="tr-TR" sz="2400" dirty="0"/>
          </a:p>
          <a:p>
            <a:pPr marL="0" indent="0">
              <a:buNone/>
            </a:pPr>
            <a:r>
              <a:rPr lang="en-US" sz="2400" dirty="0"/>
              <a:t>	@say </a:t>
            </a:r>
            <a:r>
              <a:rPr lang="en-US" sz="2400" dirty="0" err="1"/>
              <a:t>int</a:t>
            </a:r>
            <a:r>
              <a:rPr lang="en-US" sz="2400" dirty="0"/>
              <a:t>, @</a:t>
            </a:r>
            <a:r>
              <a:rPr lang="en-US" sz="2400" dirty="0" err="1"/>
              <a:t>adet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OUT</a:t>
            </a:r>
          </a:p>
          <a:p>
            <a:pPr marL="0" indent="0">
              <a:buNone/>
            </a:pPr>
            <a:r>
              <a:rPr lang="tr-TR" sz="2400" dirty="0"/>
              <a:t>AS</a:t>
            </a:r>
          </a:p>
          <a:p>
            <a:pPr marL="0" indent="0">
              <a:buNone/>
            </a:pPr>
            <a:r>
              <a:rPr lang="tr-TR" sz="2400" dirty="0"/>
              <a:t>	SELECT @adet=COUNT(*) FROM </a:t>
            </a:r>
            <a:r>
              <a:rPr lang="tr-TR" sz="2400" dirty="0" err="1"/>
              <a:t>tbOgrenci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WHERE LEN(ad)=@say</a:t>
            </a:r>
          </a:p>
          <a:p>
            <a:pPr marL="0" indent="0">
              <a:buNone/>
            </a:pPr>
            <a:r>
              <a:rPr lang="tr-TR" sz="2400" dirty="0"/>
              <a:t>GO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DECLARE @</a:t>
            </a:r>
            <a:r>
              <a:rPr lang="tr-TR" sz="2400" dirty="0" err="1"/>
              <a:t>result</a:t>
            </a:r>
            <a:r>
              <a:rPr lang="tr-TR" sz="2400" dirty="0"/>
              <a:t> </a:t>
            </a:r>
            <a:r>
              <a:rPr lang="tr-TR" sz="2400" dirty="0" err="1"/>
              <a:t>int</a:t>
            </a:r>
            <a:endParaRPr lang="tr-TR" sz="2400" dirty="0"/>
          </a:p>
          <a:p>
            <a:pPr marL="0" indent="0">
              <a:buNone/>
            </a:pPr>
            <a:r>
              <a:rPr lang="en-US" sz="2400" dirty="0"/>
              <a:t>EXEC </a:t>
            </a:r>
            <a:r>
              <a:rPr lang="en-US" sz="2400" dirty="0" err="1"/>
              <a:t>spHarfsay</a:t>
            </a:r>
            <a:r>
              <a:rPr lang="en-US" sz="2400" dirty="0"/>
              <a:t> 5,@result OUT</a:t>
            </a:r>
          </a:p>
          <a:p>
            <a:pPr marL="0" indent="0">
              <a:buNone/>
            </a:pPr>
            <a:r>
              <a:rPr lang="tr-TR" sz="2400" dirty="0"/>
              <a:t>SELECT @</a:t>
            </a:r>
            <a:r>
              <a:rPr lang="tr-TR" sz="2400" dirty="0" err="1"/>
              <a:t>result</a:t>
            </a:r>
            <a:r>
              <a:rPr lang="tr-TR" sz="2400" dirty="0"/>
              <a:t> AS SONUC --- İsmi 5 harfli kişilerin sayısını yazar </a:t>
            </a:r>
          </a:p>
        </p:txBody>
      </p:sp>
    </p:spTree>
    <p:extLst>
      <p:ext uri="{BB962C8B-B14F-4D97-AF65-F5344CB8AC3E}">
        <p14:creationId xmlns:p14="http://schemas.microsoft.com/office/powerpoint/2010/main" val="3654588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7963" y="566921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 smtClean="0"/>
              <a:t>CREATE PROC Harfsay2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@say </a:t>
            </a:r>
            <a:r>
              <a:rPr lang="tr-TR" sz="2400" dirty="0" err="1"/>
              <a:t>int</a:t>
            </a:r>
            <a:r>
              <a:rPr lang="tr-TR" sz="2400" dirty="0"/>
              <a:t>=4</a:t>
            </a:r>
          </a:p>
          <a:p>
            <a:pPr marL="0" indent="0">
              <a:buNone/>
            </a:pPr>
            <a:r>
              <a:rPr lang="tr-TR" sz="2400" dirty="0" smtClean="0"/>
              <a:t>AS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smtClean="0"/>
              <a:t>DECLARE @</a:t>
            </a:r>
            <a:r>
              <a:rPr lang="tr-TR" sz="2400" dirty="0" err="1"/>
              <a:t>donecek</a:t>
            </a:r>
            <a:r>
              <a:rPr lang="tr-TR" sz="2400" dirty="0"/>
              <a:t> </a:t>
            </a:r>
            <a:r>
              <a:rPr lang="tr-TR" sz="2400" dirty="0" err="1"/>
              <a:t>int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smtClean="0"/>
              <a:t>SELECT @</a:t>
            </a:r>
            <a:r>
              <a:rPr lang="tr-TR" sz="2400" dirty="0" err="1"/>
              <a:t>donecek</a:t>
            </a:r>
            <a:r>
              <a:rPr lang="tr-TR" sz="2400" dirty="0"/>
              <a:t>=COUNT(*) </a:t>
            </a:r>
            <a:r>
              <a:rPr lang="tr-TR" sz="2400" dirty="0" smtClean="0"/>
              <a:t>FROM </a:t>
            </a:r>
            <a:r>
              <a:rPr lang="tr-TR" sz="2400" dirty="0" err="1" smtClean="0"/>
              <a:t>tbOgrenci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smtClean="0"/>
              <a:t>WHERE LEN(ad</a:t>
            </a:r>
            <a:r>
              <a:rPr lang="tr-TR" sz="2400" dirty="0"/>
              <a:t>)=@say</a:t>
            </a:r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smtClean="0"/>
              <a:t>RETURN @</a:t>
            </a:r>
            <a:r>
              <a:rPr lang="tr-TR" sz="2400" dirty="0" err="1"/>
              <a:t>donecek</a:t>
            </a:r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GO</a:t>
            </a:r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DECLARE @</a:t>
            </a:r>
            <a:r>
              <a:rPr lang="tr-TR" sz="2400" dirty="0" err="1"/>
              <a:t>sonuc</a:t>
            </a:r>
            <a:r>
              <a:rPr lang="tr-TR" sz="2400" dirty="0"/>
              <a:t> </a:t>
            </a:r>
            <a:r>
              <a:rPr lang="tr-TR" sz="2400" dirty="0" err="1"/>
              <a:t>int</a:t>
            </a:r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EXEC @</a:t>
            </a:r>
            <a:r>
              <a:rPr lang="tr-TR" sz="2400" dirty="0" err="1"/>
              <a:t>sonuc</a:t>
            </a:r>
            <a:r>
              <a:rPr lang="tr-TR" sz="2400" dirty="0"/>
              <a:t>=Harfsay2 </a:t>
            </a:r>
            <a:r>
              <a:rPr lang="tr-TR" sz="2400" dirty="0" smtClean="0"/>
              <a:t> 5</a:t>
            </a:r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SELECT @</a:t>
            </a:r>
            <a:r>
              <a:rPr lang="tr-TR" sz="2400" dirty="0" err="1"/>
              <a:t>sonuc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6065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Uygulamalar</a:t>
            </a:r>
            <a:endParaRPr lang="tr-T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tr-TR" sz="2600" dirty="0" err="1"/>
              <a:t>tbNotlar</a:t>
            </a:r>
            <a:r>
              <a:rPr lang="tr-TR" sz="2600" dirty="0"/>
              <a:t> tablosunu oluşturunuz.(</a:t>
            </a:r>
            <a:r>
              <a:rPr lang="tr-TR" sz="2600" dirty="0" err="1"/>
              <a:t>notnum</a:t>
            </a:r>
            <a:r>
              <a:rPr lang="tr-TR" sz="2600" dirty="0"/>
              <a:t> oto. </a:t>
            </a:r>
            <a:r>
              <a:rPr lang="tr-TR" sz="2600" dirty="0" err="1"/>
              <a:t>sayı,ogrno</a:t>
            </a:r>
            <a:r>
              <a:rPr lang="tr-TR" sz="2600" dirty="0"/>
              <a:t>, ad, </a:t>
            </a:r>
            <a:r>
              <a:rPr lang="tr-TR" sz="2600" dirty="0" err="1"/>
              <a:t>derskod</a:t>
            </a:r>
            <a:r>
              <a:rPr lang="tr-TR" sz="2600" dirty="0"/>
              <a:t>, vize, final)</a:t>
            </a:r>
          </a:p>
          <a:p>
            <a:pPr algn="just"/>
            <a:r>
              <a:rPr lang="tr-TR" sz="2600" dirty="0" err="1"/>
              <a:t>tbNotlar</a:t>
            </a:r>
            <a:r>
              <a:rPr lang="tr-TR" sz="2600" dirty="0"/>
              <a:t> tablosuna örnek kayıt girişi yapan </a:t>
            </a:r>
            <a:r>
              <a:rPr lang="tr-TR" sz="2600" dirty="0" err="1"/>
              <a:t>sp</a:t>
            </a:r>
            <a:endParaRPr lang="tr-TR" sz="2600" dirty="0"/>
          </a:p>
          <a:p>
            <a:pPr algn="just"/>
            <a:r>
              <a:rPr lang="tr-TR" sz="2600" dirty="0" err="1"/>
              <a:t>tbNotlar</a:t>
            </a:r>
            <a:r>
              <a:rPr lang="tr-TR" sz="2600" dirty="0"/>
              <a:t> tablosundaki belirtilecek öğrencinin notlarını listeleyen </a:t>
            </a:r>
            <a:r>
              <a:rPr lang="tr-TR" sz="2600" dirty="0" err="1"/>
              <a:t>sp</a:t>
            </a:r>
            <a:endParaRPr lang="tr-TR" sz="2600" dirty="0"/>
          </a:p>
          <a:p>
            <a:pPr algn="just"/>
            <a:r>
              <a:rPr lang="tr-TR" sz="2600" dirty="0" err="1"/>
              <a:t>tbNotlar</a:t>
            </a:r>
            <a:r>
              <a:rPr lang="tr-TR" sz="2600" dirty="0"/>
              <a:t> tablosundaki belirtilecek dersten, belirtilecek </a:t>
            </a:r>
            <a:r>
              <a:rPr lang="tr-TR" sz="2600" dirty="0" err="1"/>
              <a:t>nolu</a:t>
            </a:r>
            <a:r>
              <a:rPr lang="tr-TR" sz="2600" dirty="0"/>
              <a:t> öğrencinin kayıtlarını silen </a:t>
            </a:r>
            <a:r>
              <a:rPr lang="tr-TR" sz="2600" dirty="0" err="1"/>
              <a:t>sp</a:t>
            </a:r>
            <a:endParaRPr lang="tr-TR" sz="2600" dirty="0"/>
          </a:p>
          <a:p>
            <a:pPr algn="just"/>
            <a:r>
              <a:rPr lang="tr-TR" sz="2600" dirty="0" err="1"/>
              <a:t>tbNotlar</a:t>
            </a:r>
            <a:r>
              <a:rPr lang="tr-TR" sz="2600" dirty="0"/>
              <a:t> tablosundaki belirtilecek dersteki belirtilecek </a:t>
            </a:r>
            <a:r>
              <a:rPr lang="tr-TR" sz="2600" dirty="0" err="1"/>
              <a:t>nolu</a:t>
            </a:r>
            <a:r>
              <a:rPr lang="tr-TR" sz="2600" dirty="0"/>
              <a:t> öğrencinin vize ve final notlarını girilen değerlere göre güncelleyen </a:t>
            </a:r>
            <a:r>
              <a:rPr lang="tr-TR" sz="2600" dirty="0" err="1"/>
              <a:t>sp</a:t>
            </a:r>
            <a:endParaRPr lang="tr-TR" sz="2600" dirty="0"/>
          </a:p>
          <a:p>
            <a:pPr algn="just"/>
            <a:r>
              <a:rPr lang="tr-TR" sz="2600" dirty="0" err="1"/>
              <a:t>tbNotlar</a:t>
            </a:r>
            <a:r>
              <a:rPr lang="tr-TR" sz="2600" dirty="0"/>
              <a:t> tablosundaki tanımlı her ders için kaç öğrenci notu girildiğini listeleyen </a:t>
            </a:r>
            <a:r>
              <a:rPr lang="tr-TR" sz="2600" dirty="0" err="1"/>
              <a:t>sp</a:t>
            </a:r>
            <a:endParaRPr lang="tr-TR" sz="2600" dirty="0"/>
          </a:p>
          <a:p>
            <a:pPr algn="just"/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5565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Kaynaklar</a:t>
            </a:r>
            <a:endParaRPr lang="tr-T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Yazılımcılar için SQL Server 2012 ve </a:t>
            </a:r>
            <a:r>
              <a:rPr lang="tr-TR" dirty="0" err="1" smtClean="0"/>
              <a:t>veritabanı</a:t>
            </a:r>
            <a:r>
              <a:rPr lang="tr-TR" dirty="0" smtClean="0"/>
              <a:t> Programlama, </a:t>
            </a:r>
            <a:r>
              <a:rPr lang="tr-TR" dirty="0" err="1" smtClean="0"/>
              <a:t>Y.Gözüdeli</a:t>
            </a:r>
            <a:r>
              <a:rPr lang="tr-TR" dirty="0" smtClean="0"/>
              <a:t>, Seçkin Yayınevi.</a:t>
            </a:r>
          </a:p>
          <a:p>
            <a:pPr algn="just"/>
            <a:r>
              <a:rPr lang="tr-TR" dirty="0" err="1" smtClean="0"/>
              <a:t>Veritabanı</a:t>
            </a:r>
            <a:r>
              <a:rPr lang="tr-TR" dirty="0" smtClean="0"/>
              <a:t> Yönetim Sistemleri I, T.ÖZSEVEN, Murathan Yayınevi.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379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3000" b="1" dirty="0" err="1">
                <a:solidFill>
                  <a:srgbClr val="92D050"/>
                </a:solidFill>
              </a:rPr>
              <a:t>Procedure</a:t>
            </a:r>
            <a:r>
              <a:rPr lang="tr-TR" sz="3000" b="1" dirty="0" smtClean="0">
                <a:solidFill>
                  <a:srgbClr val="00B0F0"/>
                </a:solidFill>
              </a:rPr>
              <a:t> </a:t>
            </a:r>
            <a:r>
              <a:rPr lang="tr-TR" sz="3000" b="1" dirty="0">
                <a:solidFill>
                  <a:srgbClr val="92D050"/>
                </a:solidFill>
              </a:rPr>
              <a:t>ve </a:t>
            </a:r>
            <a:r>
              <a:rPr lang="tr-TR" sz="3000" b="1" dirty="0" err="1">
                <a:solidFill>
                  <a:srgbClr val="92D050"/>
                </a:solidFill>
              </a:rPr>
              <a:t>Stored</a:t>
            </a:r>
            <a:r>
              <a:rPr lang="tr-TR" sz="3000" b="1" dirty="0">
                <a:solidFill>
                  <a:srgbClr val="92D050"/>
                </a:solidFill>
              </a:rPr>
              <a:t> </a:t>
            </a:r>
            <a:r>
              <a:rPr lang="tr-TR" sz="3000" b="1" dirty="0" err="1">
                <a:solidFill>
                  <a:srgbClr val="92D050"/>
                </a:solidFill>
              </a:rPr>
              <a:t>Procedure</a:t>
            </a:r>
            <a:r>
              <a:rPr lang="tr-TR" sz="3000" b="1" dirty="0">
                <a:solidFill>
                  <a:srgbClr val="92D050"/>
                </a:solidFill>
              </a:rPr>
              <a:t> (</a:t>
            </a:r>
            <a:r>
              <a:rPr lang="tr-TR" sz="3000" b="1" dirty="0" err="1">
                <a:solidFill>
                  <a:srgbClr val="92D050"/>
                </a:solidFill>
              </a:rPr>
              <a:t>Sp</a:t>
            </a:r>
            <a:r>
              <a:rPr lang="tr-TR" sz="3000" b="1" dirty="0">
                <a:solidFill>
                  <a:srgbClr val="92D050"/>
                </a:solidFill>
              </a:rPr>
              <a:t>)</a:t>
            </a:r>
            <a:endParaRPr lang="tr-TR" sz="3000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1" dirty="0" err="1" smtClean="0"/>
              <a:t>Procedure</a:t>
            </a:r>
            <a:r>
              <a:rPr lang="tr-TR" b="1" dirty="0" smtClean="0"/>
              <a:t>: </a:t>
            </a:r>
            <a:r>
              <a:rPr lang="tr-TR" dirty="0" smtClean="0"/>
              <a:t>Programlama dillerinde sık kullanılan işlemler için yazılmış olan kodların, bir defa yazılıp çok defa kullanılabilmesine imkan sağlayan kod bloklarıdır</a:t>
            </a:r>
            <a:r>
              <a:rPr lang="tr-TR" smtClean="0"/>
              <a:t>.  </a:t>
            </a:r>
            <a:endParaRPr lang="tr-TR" dirty="0" smtClean="0"/>
          </a:p>
          <a:p>
            <a:pPr algn="just"/>
            <a:r>
              <a:rPr lang="tr-TR" b="1" dirty="0" err="1" smtClean="0"/>
              <a:t>Stored</a:t>
            </a:r>
            <a:r>
              <a:rPr lang="tr-TR" b="1" dirty="0" smtClean="0"/>
              <a:t> </a:t>
            </a:r>
            <a:r>
              <a:rPr lang="tr-TR" b="1" dirty="0" err="1" smtClean="0"/>
              <a:t>Procedure</a:t>
            </a:r>
            <a:r>
              <a:rPr lang="tr-TR" b="1" dirty="0" smtClean="0"/>
              <a:t> (</a:t>
            </a:r>
            <a:r>
              <a:rPr lang="tr-TR" b="1" dirty="0" err="1" smtClean="0"/>
              <a:t>sp</a:t>
            </a:r>
            <a:r>
              <a:rPr lang="tr-TR" b="1" dirty="0" smtClean="0"/>
              <a:t>): </a:t>
            </a:r>
            <a:r>
              <a:rPr lang="tr-TR" dirty="0" err="1" smtClean="0"/>
              <a:t>Veritabanı</a:t>
            </a:r>
            <a:r>
              <a:rPr lang="tr-TR" dirty="0" smtClean="0"/>
              <a:t> programlamada belirli işlemleri yerine getirmek için yazılıp derlenmiş ve gerektiğinde defalarca çağrılabilen ve VTYS ile aynı ortamda çalıştığından dolayı hızlı bir şekilde sonuç döndüren kod bloklarıdır.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407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 çağrılır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Her ihtiyaç duyulduğunda çağrılabilir.</a:t>
            </a:r>
          </a:p>
          <a:p>
            <a:pPr algn="just"/>
            <a:r>
              <a:rPr lang="tr-TR" dirty="0" smtClean="0"/>
              <a:t>Bir </a:t>
            </a:r>
            <a:r>
              <a:rPr lang="tr-TR" dirty="0" err="1" smtClean="0"/>
              <a:t>sp</a:t>
            </a:r>
            <a:r>
              <a:rPr lang="tr-TR" dirty="0" smtClean="0"/>
              <a:t>, başka bir </a:t>
            </a:r>
            <a:r>
              <a:rPr lang="tr-TR" dirty="0" err="1" smtClean="0"/>
              <a:t>sp</a:t>
            </a:r>
            <a:r>
              <a:rPr lang="tr-TR" dirty="0" smtClean="0"/>
              <a:t> tarafından çağrılabilir. Fakat en fazla 32 seviyeye kadar iç içe </a:t>
            </a:r>
            <a:r>
              <a:rPr lang="tr-TR" dirty="0" err="1" smtClean="0"/>
              <a:t>sp</a:t>
            </a:r>
            <a:r>
              <a:rPr lang="tr-TR" dirty="0" smtClean="0"/>
              <a:t> çağırma işlemine destek verilir. (SQL Server 2012)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713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83323" y="696686"/>
            <a:ext cx="8596668" cy="1320800"/>
          </a:xfrm>
        </p:spPr>
        <p:txBody>
          <a:bodyPr/>
          <a:lstStyle/>
          <a:p>
            <a:pPr algn="l"/>
            <a:r>
              <a:rPr lang="tr-TR" b="1" dirty="0" err="1" smtClean="0">
                <a:solidFill>
                  <a:srgbClr val="92D050"/>
                </a:solidFill>
              </a:rPr>
              <a:t>Stored</a:t>
            </a:r>
            <a:r>
              <a:rPr lang="tr-TR" b="1" dirty="0" smtClean="0">
                <a:solidFill>
                  <a:srgbClr val="92D050"/>
                </a:solidFill>
              </a:rPr>
              <a:t> </a:t>
            </a:r>
            <a:r>
              <a:rPr lang="tr-TR" b="1" dirty="0" err="1" smtClean="0">
                <a:solidFill>
                  <a:srgbClr val="92D050"/>
                </a:solidFill>
              </a:rPr>
              <a:t>Procedure</a:t>
            </a:r>
            <a:r>
              <a:rPr lang="tr-TR" b="1" dirty="0" smtClean="0">
                <a:solidFill>
                  <a:srgbClr val="92D050"/>
                </a:solidFill>
              </a:rPr>
              <a:t> Çeşitleri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System</a:t>
            </a:r>
            <a:r>
              <a:rPr lang="tr-TR" b="1" dirty="0" smtClean="0"/>
              <a:t> </a:t>
            </a:r>
            <a:r>
              <a:rPr lang="tr-TR" b="1" dirty="0" err="1" smtClean="0"/>
              <a:t>Stored</a:t>
            </a:r>
            <a:r>
              <a:rPr lang="tr-TR" b="1" dirty="0" smtClean="0"/>
              <a:t> </a:t>
            </a:r>
            <a:r>
              <a:rPr lang="tr-TR" b="1" dirty="0" err="1" smtClean="0"/>
              <a:t>Procedures</a:t>
            </a:r>
            <a:r>
              <a:rPr lang="tr-TR" b="1" dirty="0" smtClean="0"/>
              <a:t>: </a:t>
            </a:r>
            <a:r>
              <a:rPr lang="tr-TR" dirty="0" smtClean="0"/>
              <a:t>Genellikle «</a:t>
            </a:r>
            <a:r>
              <a:rPr lang="tr-TR" dirty="0" err="1" smtClean="0"/>
              <a:t>sp</a:t>
            </a:r>
            <a:r>
              <a:rPr lang="tr-TR" dirty="0" smtClean="0"/>
              <a:t>_» öneki başlayan ve 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veritabanı</a:t>
            </a:r>
            <a:r>
              <a:rPr lang="tr-TR" dirty="0" smtClean="0"/>
              <a:t> içerisinde tutulan kod bloklarıdır.</a:t>
            </a:r>
          </a:p>
          <a:p>
            <a:pPr algn="just"/>
            <a:r>
              <a:rPr lang="tr-TR" b="1" dirty="0" smtClean="0"/>
              <a:t>User </a:t>
            </a:r>
            <a:r>
              <a:rPr lang="tr-TR" b="1" dirty="0" err="1" smtClean="0"/>
              <a:t>Defined</a:t>
            </a:r>
            <a:r>
              <a:rPr lang="tr-TR" b="1" dirty="0" smtClean="0"/>
              <a:t> </a:t>
            </a:r>
            <a:r>
              <a:rPr lang="tr-TR" b="1" dirty="0" err="1" smtClean="0"/>
              <a:t>Stored</a:t>
            </a:r>
            <a:r>
              <a:rPr lang="tr-TR" b="1" dirty="0" smtClean="0"/>
              <a:t> </a:t>
            </a:r>
            <a:r>
              <a:rPr lang="tr-TR" b="1" dirty="0" err="1" smtClean="0"/>
              <a:t>Procedures</a:t>
            </a:r>
            <a:r>
              <a:rPr lang="tr-TR" dirty="0" smtClean="0"/>
              <a:t>: Kullanıcılar tarafından yazılmış olan kod bloklarıdır.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751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>
                <a:solidFill>
                  <a:srgbClr val="92D050"/>
                </a:solidFill>
              </a:rPr>
              <a:t>SP Oluşturma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sz="2600" b="1" dirty="0">
                <a:solidFill>
                  <a:srgbClr val="FF0000"/>
                </a:solidFill>
              </a:rPr>
              <a:t>CREATE</a:t>
            </a:r>
            <a:r>
              <a:rPr lang="tr-TR" sz="2600" dirty="0">
                <a:solidFill>
                  <a:srgbClr val="FF0000"/>
                </a:solidFill>
              </a:rPr>
              <a:t> </a:t>
            </a:r>
            <a:r>
              <a:rPr lang="tr-TR" sz="2600" b="1" dirty="0">
                <a:solidFill>
                  <a:srgbClr val="FF0000"/>
                </a:solidFill>
              </a:rPr>
              <a:t>PROC[EDURE</a:t>
            </a:r>
            <a:r>
              <a:rPr lang="tr-TR" sz="2600" dirty="0">
                <a:solidFill>
                  <a:srgbClr val="FF0000"/>
                </a:solidFill>
              </a:rPr>
              <a:t>] </a:t>
            </a:r>
            <a:r>
              <a:rPr lang="tr-TR" sz="2600" dirty="0" err="1">
                <a:solidFill>
                  <a:srgbClr val="FF0000"/>
                </a:solidFill>
              </a:rPr>
              <a:t>prosedurad</a:t>
            </a:r>
            <a:r>
              <a:rPr lang="tr-TR" sz="2600" dirty="0">
                <a:solidFill>
                  <a:srgbClr val="FF0000"/>
                </a:solidFill>
              </a:rPr>
              <a:t> [</a:t>
            </a:r>
            <a:r>
              <a:rPr lang="tr-TR" sz="2600" b="1" dirty="0">
                <a:solidFill>
                  <a:srgbClr val="FF0000"/>
                </a:solidFill>
              </a:rPr>
              <a:t>WITH</a:t>
            </a:r>
            <a:r>
              <a:rPr lang="tr-TR" sz="2600" dirty="0">
                <a:solidFill>
                  <a:srgbClr val="FF0000"/>
                </a:solidFill>
              </a:rPr>
              <a:t> </a:t>
            </a:r>
            <a:r>
              <a:rPr lang="tr-TR" sz="2600" dirty="0" err="1">
                <a:solidFill>
                  <a:srgbClr val="FF0000"/>
                </a:solidFill>
              </a:rPr>
              <a:t>options</a:t>
            </a:r>
            <a:r>
              <a:rPr lang="tr-TR" sz="2600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tr-TR" sz="2600" b="1" dirty="0">
                <a:solidFill>
                  <a:srgbClr val="FF0000"/>
                </a:solidFill>
              </a:rPr>
              <a:t>AS</a:t>
            </a:r>
          </a:p>
          <a:p>
            <a:pPr marL="0" indent="0">
              <a:buNone/>
            </a:pPr>
            <a:r>
              <a:rPr lang="tr-TR" sz="2600" dirty="0">
                <a:solidFill>
                  <a:srgbClr val="FF0000"/>
                </a:solidFill>
              </a:rPr>
              <a:t>	SQL ifadeleri</a:t>
            </a:r>
          </a:p>
          <a:p>
            <a:pPr marL="0" indent="0">
              <a:buNone/>
            </a:pPr>
            <a:r>
              <a:rPr lang="tr-TR" sz="2600" b="1" dirty="0">
                <a:solidFill>
                  <a:srgbClr val="FF0000"/>
                </a:solidFill>
              </a:rPr>
              <a:t>GO</a:t>
            </a:r>
            <a:r>
              <a:rPr lang="tr-TR" sz="2600" dirty="0">
                <a:solidFill>
                  <a:srgbClr val="FF0000"/>
                </a:solidFill>
              </a:rPr>
              <a:t> (şart değil)</a:t>
            </a:r>
          </a:p>
          <a:p>
            <a:pPr marL="0" indent="0">
              <a:buNone/>
            </a:pPr>
            <a:endParaRPr lang="tr-TR" sz="2600" dirty="0"/>
          </a:p>
          <a:p>
            <a:pPr marL="0" indent="0" algn="just">
              <a:buNone/>
            </a:pPr>
            <a:r>
              <a:rPr lang="tr-TR" sz="2600" b="1" dirty="0" err="1"/>
              <a:t>With</a:t>
            </a:r>
            <a:r>
              <a:rPr lang="tr-TR" sz="2600" b="1" dirty="0"/>
              <a:t> </a:t>
            </a:r>
            <a:r>
              <a:rPr lang="tr-TR" sz="2600" b="1" dirty="0" err="1"/>
              <a:t>encryption</a:t>
            </a:r>
            <a:r>
              <a:rPr lang="tr-TR" sz="2600" b="1" dirty="0"/>
              <a:t>:</a:t>
            </a:r>
            <a:r>
              <a:rPr lang="tr-TR" sz="2600" dirty="0"/>
              <a:t> Yazılmış prosedürün içeriği şifrelenerek saklanır. Kodu gösterilmez.</a:t>
            </a:r>
          </a:p>
          <a:p>
            <a:pPr marL="0" indent="0" algn="just">
              <a:buNone/>
            </a:pPr>
            <a:endParaRPr lang="tr-TR" sz="2600" dirty="0"/>
          </a:p>
          <a:p>
            <a:pPr marL="0" indent="0" algn="just">
              <a:buNone/>
            </a:pPr>
            <a:r>
              <a:rPr lang="tr-TR" sz="2600" b="1" dirty="0" err="1"/>
              <a:t>With</a:t>
            </a:r>
            <a:r>
              <a:rPr lang="tr-TR" sz="2600" b="1" dirty="0"/>
              <a:t> </a:t>
            </a:r>
            <a:r>
              <a:rPr lang="tr-TR" sz="2600" b="1" dirty="0" err="1"/>
              <a:t>recompile</a:t>
            </a:r>
            <a:r>
              <a:rPr lang="tr-TR" sz="2600" b="1" dirty="0"/>
              <a:t>:</a:t>
            </a:r>
            <a:r>
              <a:rPr lang="tr-TR" sz="2600" dirty="0"/>
              <a:t> Her çalıştırılmada tekrar </a:t>
            </a:r>
            <a:r>
              <a:rPr lang="tr-TR" sz="2600" dirty="0" err="1"/>
              <a:t>compile</a:t>
            </a:r>
            <a:r>
              <a:rPr lang="tr-TR" sz="2600" dirty="0"/>
              <a:t> edilecek şekilde oluşturur. (Kullanılan tablo veya </a:t>
            </a:r>
            <a:r>
              <a:rPr lang="tr-TR" sz="2600" dirty="0" err="1"/>
              <a:t>indexlerin</a:t>
            </a:r>
            <a:r>
              <a:rPr lang="tr-TR" sz="2600" dirty="0"/>
              <a:t> değişmesi durumlarında)</a:t>
            </a:r>
          </a:p>
          <a:p>
            <a:pPr marL="0" indent="0" algn="just">
              <a:buNone/>
            </a:pPr>
            <a:endParaRPr lang="tr-TR" sz="2600" dirty="0"/>
          </a:p>
          <a:p>
            <a:pPr marL="0" indent="0" algn="just">
              <a:buNone/>
            </a:pPr>
            <a:r>
              <a:rPr lang="tr-TR" sz="2600" b="1" dirty="0"/>
              <a:t>Set </a:t>
            </a:r>
            <a:r>
              <a:rPr lang="tr-TR" sz="2600" b="1" dirty="0" err="1"/>
              <a:t>NoCount</a:t>
            </a:r>
            <a:r>
              <a:rPr lang="tr-TR" sz="2600" b="1" dirty="0"/>
              <a:t> On:</a:t>
            </a:r>
            <a:r>
              <a:rPr lang="tr-TR" sz="2600" dirty="0"/>
              <a:t> prosedürün çalışmasından etkilenen kayıt sayısının döndürülmesi istenmiyorsa kullanılır. Her seferinde hesaplanacak olursa performans kaybına sebep olur. </a:t>
            </a:r>
          </a:p>
        </p:txBody>
      </p:sp>
    </p:spTree>
    <p:extLst>
      <p:ext uri="{BB962C8B-B14F-4D97-AF65-F5344CB8AC3E}">
        <p14:creationId xmlns:p14="http://schemas.microsoft.com/office/powerpoint/2010/main" val="322903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>
                <a:solidFill>
                  <a:srgbClr val="92D050"/>
                </a:solidFill>
              </a:rPr>
              <a:t>SP Oluşturma ve Çalıştırma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38294" y="1455195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600" dirty="0"/>
              <a:t>CREATE PROC </a:t>
            </a:r>
            <a:r>
              <a:rPr lang="tr-TR" sz="2600" dirty="0" err="1"/>
              <a:t>spDisplayAll</a:t>
            </a:r>
            <a:endParaRPr lang="tr-TR" sz="2600" dirty="0"/>
          </a:p>
          <a:p>
            <a:pPr marL="0" indent="0">
              <a:buNone/>
            </a:pPr>
            <a:r>
              <a:rPr lang="tr-TR" sz="2600" dirty="0"/>
              <a:t>AS</a:t>
            </a:r>
          </a:p>
          <a:p>
            <a:pPr marL="0" indent="0">
              <a:buNone/>
            </a:pPr>
            <a:r>
              <a:rPr lang="tr-TR" sz="2600" dirty="0"/>
              <a:t>	SELECT * FROM </a:t>
            </a:r>
            <a:r>
              <a:rPr lang="tr-TR" sz="2600" dirty="0" err="1"/>
              <a:t>tbOgrenci</a:t>
            </a:r>
            <a:endParaRPr lang="tr-TR" sz="2600" dirty="0"/>
          </a:p>
          <a:p>
            <a:pPr marL="0" indent="0">
              <a:buNone/>
            </a:pPr>
            <a:r>
              <a:rPr lang="tr-TR" sz="2600" dirty="0"/>
              <a:t>GO</a:t>
            </a:r>
          </a:p>
          <a:p>
            <a:pPr marL="0" indent="0">
              <a:buNone/>
            </a:pPr>
            <a:endParaRPr lang="tr-TR" sz="2600" dirty="0"/>
          </a:p>
          <a:p>
            <a:pPr marL="0" indent="0">
              <a:buNone/>
            </a:pPr>
            <a:r>
              <a:rPr lang="tr-TR" sz="2600" b="1" u="sng" dirty="0"/>
              <a:t>Çalıştırma yolları</a:t>
            </a:r>
          </a:p>
          <a:p>
            <a:pPr marL="0" indent="0">
              <a:buNone/>
            </a:pPr>
            <a:r>
              <a:rPr lang="tr-TR" sz="2600" dirty="0" err="1"/>
              <a:t>Exec</a:t>
            </a:r>
            <a:r>
              <a:rPr lang="tr-TR" sz="2600" dirty="0"/>
              <a:t> </a:t>
            </a:r>
            <a:r>
              <a:rPr lang="tr-TR" sz="2600" dirty="0" err="1"/>
              <a:t>spDisplayAll</a:t>
            </a:r>
            <a:endParaRPr lang="tr-TR" sz="2600" dirty="0"/>
          </a:p>
          <a:p>
            <a:pPr marL="0" indent="0">
              <a:buNone/>
            </a:pPr>
            <a:r>
              <a:rPr lang="tr-TR" sz="2600" dirty="0" err="1"/>
              <a:t>Execute</a:t>
            </a:r>
            <a:r>
              <a:rPr lang="tr-TR" sz="2600" dirty="0"/>
              <a:t> </a:t>
            </a:r>
            <a:r>
              <a:rPr lang="tr-TR" sz="2600" dirty="0" err="1"/>
              <a:t>spDisplayAll</a:t>
            </a:r>
            <a:endParaRPr lang="tr-TR" sz="2600" dirty="0"/>
          </a:p>
          <a:p>
            <a:pPr marL="0" indent="0">
              <a:buNone/>
            </a:pPr>
            <a:r>
              <a:rPr lang="tr-TR" sz="2600" dirty="0" err="1"/>
              <a:t>spDisplayALL</a:t>
            </a:r>
            <a:r>
              <a:rPr lang="tr-TR" sz="2600" dirty="0"/>
              <a:t> (çalıştırılacak kod bloğunun ilk satırı ise)</a:t>
            </a:r>
          </a:p>
          <a:p>
            <a:pPr marL="0" indent="0">
              <a:buNone/>
            </a:pPr>
            <a:endParaRPr lang="tr-TR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700808"/>
            <a:ext cx="2450236" cy="13681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69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8329" y="156754"/>
            <a:ext cx="8596668" cy="905692"/>
          </a:xfrm>
        </p:spPr>
        <p:txBody>
          <a:bodyPr>
            <a:normAutofit/>
          </a:bodyPr>
          <a:lstStyle/>
          <a:p>
            <a:pPr algn="l"/>
            <a:r>
              <a:rPr lang="tr-TR" b="1" dirty="0" smtClean="0">
                <a:solidFill>
                  <a:srgbClr val="92D050"/>
                </a:solidFill>
              </a:rPr>
              <a:t>SIRA Sizde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98441"/>
            <a:ext cx="8596668" cy="1679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600" dirty="0" smtClean="0"/>
              <a:t>Aşağıdaki tablodan tüm kayıtları getiren bir SP yazınız </a:t>
            </a:r>
          </a:p>
          <a:p>
            <a:pPr marL="0" indent="0">
              <a:buNone/>
            </a:pPr>
            <a:endParaRPr lang="tr-TR" sz="2600" dirty="0"/>
          </a:p>
          <a:p>
            <a:pPr marL="0" indent="0">
              <a:buNone/>
            </a:pPr>
            <a:r>
              <a:rPr lang="tr-TR" sz="2600" dirty="0" smtClean="0"/>
              <a:t>Tablo adı: </a:t>
            </a:r>
            <a:r>
              <a:rPr lang="tr-TR" sz="2600" dirty="0" err="1" smtClean="0"/>
              <a:t>tbCustomer</a:t>
            </a:r>
            <a:endParaRPr lang="tr-TR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5" y="3110321"/>
            <a:ext cx="10987034" cy="27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77334" y="165463"/>
            <a:ext cx="8596668" cy="1320800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rgbClr val="92D050"/>
                </a:solidFill>
              </a:rPr>
              <a:t>SP Yapısını Değiştirme</a:t>
            </a:r>
            <a:endParaRPr lang="tr-TR" b="1" dirty="0">
              <a:solidFill>
                <a:srgbClr val="92D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690326"/>
            <a:ext cx="5401249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600" dirty="0"/>
              <a:t>ALTER PROC </a:t>
            </a:r>
            <a:r>
              <a:rPr lang="tr-TR" sz="2600" dirty="0" err="1"/>
              <a:t>spDisplayAll</a:t>
            </a:r>
            <a:endParaRPr lang="tr-TR" sz="2600" dirty="0"/>
          </a:p>
          <a:p>
            <a:pPr marL="0" indent="0">
              <a:buNone/>
            </a:pPr>
            <a:r>
              <a:rPr lang="tr-TR" sz="2600" dirty="0"/>
              <a:t>AS</a:t>
            </a:r>
          </a:p>
          <a:p>
            <a:pPr marL="0" indent="0">
              <a:buNone/>
            </a:pPr>
            <a:r>
              <a:rPr lang="tr-TR" sz="2600" dirty="0"/>
              <a:t>	SELECT * FROM </a:t>
            </a:r>
            <a:r>
              <a:rPr lang="tr-TR" sz="2600" dirty="0" err="1"/>
              <a:t>tbOgrenci</a:t>
            </a:r>
            <a:endParaRPr lang="tr-TR" sz="2600" dirty="0"/>
          </a:p>
          <a:p>
            <a:pPr marL="0" indent="0">
              <a:buNone/>
            </a:pPr>
            <a:r>
              <a:rPr lang="tr-TR" sz="2600" dirty="0"/>
              <a:t>	WHERE ad LIKE 'a%'</a:t>
            </a:r>
          </a:p>
          <a:p>
            <a:pPr marL="0" indent="0">
              <a:buNone/>
            </a:pPr>
            <a:r>
              <a:rPr lang="tr-TR" sz="2600" dirty="0"/>
              <a:t>GO</a:t>
            </a:r>
          </a:p>
          <a:p>
            <a:pPr marL="0" indent="0">
              <a:buNone/>
            </a:pPr>
            <a:endParaRPr lang="tr-TR" sz="2600" dirty="0"/>
          </a:p>
          <a:p>
            <a:pPr marL="0" indent="0" algn="just">
              <a:buNone/>
            </a:pPr>
            <a:r>
              <a:rPr lang="tr-TR" sz="2600" dirty="0"/>
              <a:t>* </a:t>
            </a:r>
            <a:r>
              <a:rPr lang="tr-TR" sz="2600" b="1" dirty="0" err="1"/>
              <a:t>sp_helptext</a:t>
            </a:r>
            <a:r>
              <a:rPr lang="tr-TR" sz="2600" b="1" dirty="0"/>
              <a:t> </a:t>
            </a:r>
            <a:r>
              <a:rPr lang="tr-TR" sz="2600" b="1" dirty="0" err="1"/>
              <a:t>prosedurad</a:t>
            </a:r>
            <a:r>
              <a:rPr lang="tr-TR" sz="2600" dirty="0"/>
              <a:t>: </a:t>
            </a:r>
            <a:r>
              <a:rPr lang="tr-TR" sz="2600" dirty="0" err="1"/>
              <a:t>Varolan</a:t>
            </a:r>
            <a:r>
              <a:rPr lang="tr-TR" sz="2600" dirty="0"/>
              <a:t> prosedürün kodunu listeler</a:t>
            </a: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6281300" y="1690326"/>
            <a:ext cx="5401249" cy="3880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tr-TR" sz="2600" dirty="0" err="1" smtClean="0"/>
              <a:t>SP’lerde</a:t>
            </a:r>
            <a:r>
              <a:rPr lang="tr-TR" sz="2600" dirty="0" smtClean="0"/>
              <a:t> değişiklik yapılırken, parametre eklenebilir/çıkarılabilir.</a:t>
            </a:r>
          </a:p>
          <a:p>
            <a:pPr marL="0" indent="0">
              <a:buFont typeface="Wingdings 3" charset="2"/>
              <a:buNone/>
            </a:pPr>
            <a:endParaRPr lang="tr-TR" sz="2600" dirty="0"/>
          </a:p>
          <a:p>
            <a:pPr marL="0" indent="0">
              <a:buFont typeface="Wingdings 3" charset="2"/>
              <a:buNone/>
            </a:pPr>
            <a:r>
              <a:rPr lang="tr-TR" sz="2600" dirty="0" smtClean="0"/>
              <a:t>Veya SP içindeki sorgular değiştirilebilir.</a:t>
            </a:r>
          </a:p>
          <a:p>
            <a:pPr marL="0" indent="0">
              <a:buFont typeface="Wingdings 3" charset="2"/>
              <a:buNone/>
            </a:pPr>
            <a:endParaRPr lang="tr-TR" sz="2600" dirty="0"/>
          </a:p>
          <a:p>
            <a:pPr marL="0" indent="0">
              <a:buFont typeface="Wingdings 3" charset="2"/>
              <a:buNone/>
            </a:pPr>
            <a:r>
              <a:rPr lang="tr-TR" sz="2600" b="1" dirty="0" smtClean="0"/>
              <a:t>Peki </a:t>
            </a:r>
            <a:r>
              <a:rPr lang="tr-TR" sz="2600" b="1" dirty="0" err="1" smtClean="0"/>
              <a:t>Sp’nin</a:t>
            </a:r>
            <a:r>
              <a:rPr lang="tr-TR" sz="2600" b="1" dirty="0" smtClean="0"/>
              <a:t> adı nasıl değiştirilir? </a:t>
            </a:r>
            <a:r>
              <a:rPr lang="tr-TR" sz="2600" dirty="0" smtClean="0"/>
              <a:t> 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1586208289"/>
      </p:ext>
    </p:extLst>
  </p:cSld>
  <p:clrMapOvr>
    <a:masterClrMapping/>
  </p:clrMapOvr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1267</TotalTime>
  <Words>608</Words>
  <Application>Microsoft Office PowerPoint</Application>
  <PresentationFormat>Widescreen</PresentationFormat>
  <Paragraphs>199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Kristal</vt:lpstr>
      <vt:lpstr>VERİTABANI TASARIM ve YÖNETİMİ  </vt:lpstr>
      <vt:lpstr>SQL Server - Stored Procedures</vt:lpstr>
      <vt:lpstr>Procedure ve Stored Procedure (Sp)</vt:lpstr>
      <vt:lpstr>Nasıl çağrılır</vt:lpstr>
      <vt:lpstr>Stored Procedure Çeşitleri</vt:lpstr>
      <vt:lpstr>SP Oluşturma</vt:lpstr>
      <vt:lpstr>SP Oluşturma ve Çalıştırma</vt:lpstr>
      <vt:lpstr>SIRA Sizde</vt:lpstr>
      <vt:lpstr>SP Yapısını Değiştirme</vt:lpstr>
      <vt:lpstr>Sistem SP’leri ne işe yarar? </vt:lpstr>
      <vt:lpstr>SIRA Sizde</vt:lpstr>
      <vt:lpstr>Ek Not:</vt:lpstr>
      <vt:lpstr>@@ROWCOUNT</vt:lpstr>
      <vt:lpstr>Sp Silmek</vt:lpstr>
      <vt:lpstr>SP’lerin Girdi Parametreli Kullanımı</vt:lpstr>
      <vt:lpstr>SIRA Sizde</vt:lpstr>
      <vt:lpstr>SIRA SİZDE</vt:lpstr>
      <vt:lpstr>Cevap</vt:lpstr>
      <vt:lpstr>Parametrelerde Default Değer Kullanımı</vt:lpstr>
      <vt:lpstr>PowerPoint Presentation</vt:lpstr>
      <vt:lpstr>Sp’ler ile Kayıt İşlem Örnekleri</vt:lpstr>
      <vt:lpstr>Tablodan kayıt silme</vt:lpstr>
      <vt:lpstr>Tabloda kayıt güncelleme </vt:lpstr>
      <vt:lpstr>SP’lerde Çıktı Parametre Kullanımı (Bu konuyu size bırakıyorum.)</vt:lpstr>
      <vt:lpstr>PowerPoint Presentation</vt:lpstr>
      <vt:lpstr>PowerPoint Presentation</vt:lpstr>
      <vt:lpstr>Uygulamalar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VERİTABANI YÖNETİM SİSTEMLERİ  2- Tasarım ve Normalizasyon</dc:title>
  <dc:creator>fatih</dc:creator>
  <cp:lastModifiedBy>sky</cp:lastModifiedBy>
  <cp:revision>416</cp:revision>
  <dcterms:created xsi:type="dcterms:W3CDTF">2014-09-08T11:46:27Z</dcterms:created>
  <dcterms:modified xsi:type="dcterms:W3CDTF">2018-12-11T19:51:50Z</dcterms:modified>
</cp:coreProperties>
</file>