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341" r:id="rId3"/>
    <p:sldId id="342" r:id="rId4"/>
    <p:sldId id="343" r:id="rId5"/>
    <p:sldId id="369" r:id="rId6"/>
    <p:sldId id="370" r:id="rId7"/>
    <p:sldId id="344" r:id="rId8"/>
    <p:sldId id="371" r:id="rId9"/>
    <p:sldId id="372" r:id="rId10"/>
    <p:sldId id="373" r:id="rId11"/>
    <p:sldId id="345" r:id="rId12"/>
    <p:sldId id="374" r:id="rId13"/>
    <p:sldId id="375" r:id="rId14"/>
    <p:sldId id="365" r:id="rId15"/>
    <p:sldId id="376" r:id="rId16"/>
    <p:sldId id="377" r:id="rId17"/>
    <p:sldId id="378" r:id="rId18"/>
    <p:sldId id="379" r:id="rId19"/>
    <p:sldId id="380" r:id="rId20"/>
    <p:sldId id="381" r:id="rId21"/>
    <p:sldId id="382" r:id="rId2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848" autoAdjust="0"/>
  </p:normalViewPr>
  <p:slideViewPr>
    <p:cSldViewPr snapToGrid="0">
      <p:cViewPr varScale="1">
        <p:scale>
          <a:sx n="55" d="100"/>
          <a:sy n="55" d="100"/>
        </p:scale>
        <p:origin x="88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7E97C-FA34-44DA-BE81-697F97A44776}" type="datetimeFigureOut">
              <a:rPr lang="tr-TR" smtClean="0"/>
              <a:t>18.12.2018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1FC42-7CFC-4C5A-ACDB-F695FE7B62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4024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18.12.2018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418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18.12.2018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511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18.12.2018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645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18.12.2018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2757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18.12.2018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0521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18.12.2018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8195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18.12.2018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3631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18.12.2018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291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18.12.2018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511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18.12.2018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24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18.12.2018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840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18.12.2018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097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18.12.2018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530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18.12.2018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246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18.12.2018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016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18.12.2018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120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F2141-E798-4364-BB90-BBEC060F6FA8}" type="datetimeFigureOut">
              <a:rPr lang="tr-TR" smtClean="0"/>
              <a:t>18.12.2018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714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tr-TR" dirty="0" smtClean="0"/>
              <a:t>VERİTABANI TASARIM ve YÖNETİMİ</a:t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endParaRPr lang="tr-TR" sz="30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ÖGR.GÖR.DR</a:t>
            </a:r>
            <a:r>
              <a:rPr lang="tr-TR" dirty="0"/>
              <a:t>. </a:t>
            </a:r>
            <a:r>
              <a:rPr lang="tr-TR" dirty="0" smtClean="0"/>
              <a:t>SEYİT KAYA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3991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347895" y="113212"/>
            <a:ext cx="8596668" cy="1320800"/>
          </a:xfrm>
        </p:spPr>
        <p:txBody>
          <a:bodyPr/>
          <a:lstStyle/>
          <a:p>
            <a:pPr algn="l"/>
            <a:r>
              <a:rPr lang="tr-TR" b="1" dirty="0" smtClean="0">
                <a:solidFill>
                  <a:srgbClr val="92D050"/>
                </a:solidFill>
              </a:rPr>
              <a:t>Sıra Sizde</a:t>
            </a:r>
            <a:endParaRPr lang="tr-TR" b="1" dirty="0">
              <a:solidFill>
                <a:srgbClr val="92D05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097281"/>
            <a:ext cx="8596668" cy="49440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vaValidEmail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@EMAIL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bit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bitRetVal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Bit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@EMAIL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@EMAIL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'_%@__%.__%'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bitRetVal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 Invalid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bitRetVal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1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 Valid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bitRetVal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vaValidEmail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skaya@gmail.com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3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b="1" dirty="0" err="1" smtClean="0">
                <a:solidFill>
                  <a:srgbClr val="92D050"/>
                </a:solidFill>
              </a:rPr>
              <a:t>View</a:t>
            </a:r>
            <a:r>
              <a:rPr lang="tr-TR" b="1" dirty="0" smtClean="0">
                <a:solidFill>
                  <a:srgbClr val="92D050"/>
                </a:solidFill>
              </a:rPr>
              <a:t> </a:t>
            </a:r>
            <a:endParaRPr lang="tr-TR" b="1" dirty="0">
              <a:solidFill>
                <a:srgbClr val="92D05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88126" y="1382486"/>
            <a:ext cx="8229600" cy="4925144"/>
          </a:xfrm>
        </p:spPr>
        <p:txBody>
          <a:bodyPr>
            <a:normAutofit/>
          </a:bodyPr>
          <a:lstStyle/>
          <a:p>
            <a:r>
              <a:rPr lang="tr-TR" sz="2600" dirty="0" smtClean="0"/>
              <a:t>Görüntü olarak adlandırılabilir. </a:t>
            </a:r>
          </a:p>
          <a:p>
            <a:r>
              <a:rPr lang="tr-TR" sz="2600" dirty="0" smtClean="0"/>
              <a:t>Sanal bir tablo gibidir.</a:t>
            </a:r>
          </a:p>
          <a:p>
            <a:endParaRPr lang="tr-TR" sz="2600" dirty="0"/>
          </a:p>
          <a:p>
            <a:r>
              <a:rPr lang="tr-TR" sz="2600" dirty="0" smtClean="0"/>
              <a:t>Fiziksel olarak data barındırmaz. </a:t>
            </a:r>
          </a:p>
          <a:p>
            <a:endParaRPr lang="tr-TR" sz="2600" dirty="0"/>
          </a:p>
          <a:p>
            <a:endParaRPr lang="tr-TR" sz="2600" dirty="0"/>
          </a:p>
        </p:txBody>
      </p:sp>
    </p:spTree>
    <p:extLst>
      <p:ext uri="{BB962C8B-B14F-4D97-AF65-F5344CB8AC3E}">
        <p14:creationId xmlns:p14="http://schemas.microsoft.com/office/powerpoint/2010/main" val="3229034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b="1" dirty="0" err="1" smtClean="0">
                <a:solidFill>
                  <a:srgbClr val="92D050"/>
                </a:solidFill>
              </a:rPr>
              <a:t>View</a:t>
            </a:r>
            <a:r>
              <a:rPr lang="tr-TR" b="1" dirty="0" smtClean="0">
                <a:solidFill>
                  <a:srgbClr val="92D050"/>
                </a:solidFill>
              </a:rPr>
              <a:t> </a:t>
            </a:r>
            <a:endParaRPr lang="tr-TR" b="1" dirty="0">
              <a:solidFill>
                <a:srgbClr val="92D05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88126" y="1382486"/>
            <a:ext cx="8229600" cy="492514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231F20"/>
                </a:solidFill>
                <a:latin typeface="Souvenir-Light"/>
              </a:rPr>
              <a:t>CREATE VIEW </a:t>
            </a:r>
            <a:r>
              <a:rPr lang="en-US" sz="2800" i="1" dirty="0" err="1">
                <a:solidFill>
                  <a:srgbClr val="231F20"/>
                </a:solidFill>
                <a:latin typeface="Souvenir-LightItalic"/>
              </a:rPr>
              <a:t>viewname</a:t>
            </a:r>
            <a:r>
              <a:rPr lang="en-US" sz="2800" i="1" dirty="0">
                <a:solidFill>
                  <a:srgbClr val="231F20"/>
                </a:solidFill>
                <a:latin typeface="Souvenir-LightItalic"/>
              </a:rPr>
              <a:t> </a:t>
            </a:r>
            <a:endParaRPr lang="tr-TR" sz="2800" i="1" dirty="0" smtClean="0">
              <a:solidFill>
                <a:srgbClr val="231F20"/>
              </a:solidFill>
              <a:latin typeface="Souvenir-LightItalic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231F20"/>
                </a:solidFill>
                <a:latin typeface="Souvenir-Light"/>
              </a:rPr>
              <a:t>AS </a:t>
            </a:r>
            <a:endParaRPr lang="tr-TR" sz="2800" dirty="0" smtClean="0">
              <a:solidFill>
                <a:srgbClr val="231F20"/>
              </a:solidFill>
              <a:latin typeface="Souvenir-Light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231F20"/>
                </a:solidFill>
                <a:latin typeface="Souvenir-Light"/>
              </a:rPr>
              <a:t>SELECT </a:t>
            </a:r>
            <a:r>
              <a:rPr lang="en-US" sz="2800" i="1" dirty="0">
                <a:solidFill>
                  <a:srgbClr val="231F20"/>
                </a:solidFill>
                <a:latin typeface="Souvenir-LightItalic"/>
              </a:rPr>
              <a:t>query</a:t>
            </a:r>
            <a:r>
              <a:rPr lang="en-US" sz="2800" dirty="0"/>
              <a:t> </a:t>
            </a:r>
            <a:br>
              <a:rPr lang="en-US" sz="2800" dirty="0"/>
            </a:br>
            <a:endParaRPr lang="tr-TR" sz="2800" dirty="0" smtClean="0"/>
          </a:p>
          <a:p>
            <a:endParaRPr lang="en-US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sz="2600" dirty="0"/>
          </a:p>
        </p:txBody>
      </p:sp>
    </p:spTree>
    <p:extLst>
      <p:ext uri="{BB962C8B-B14F-4D97-AF65-F5344CB8AC3E}">
        <p14:creationId xmlns:p14="http://schemas.microsoft.com/office/powerpoint/2010/main" val="2530667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b="1" dirty="0" err="1" smtClean="0">
                <a:solidFill>
                  <a:srgbClr val="92D050"/>
                </a:solidFill>
              </a:rPr>
              <a:t>View</a:t>
            </a:r>
            <a:r>
              <a:rPr lang="tr-TR" b="1" dirty="0" smtClean="0">
                <a:solidFill>
                  <a:srgbClr val="92D050"/>
                </a:solidFill>
              </a:rPr>
              <a:t> </a:t>
            </a:r>
            <a:endParaRPr lang="tr-TR" b="1" dirty="0">
              <a:solidFill>
                <a:srgbClr val="92D05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88126" y="1382486"/>
            <a:ext cx="822960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vwEmployees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EMPLOYEE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vwEmployees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845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8329" y="156754"/>
            <a:ext cx="8596668" cy="905692"/>
          </a:xfrm>
        </p:spPr>
        <p:txBody>
          <a:bodyPr>
            <a:normAutofit/>
          </a:bodyPr>
          <a:lstStyle/>
          <a:p>
            <a:pPr algn="l"/>
            <a:r>
              <a:rPr lang="tr-TR" b="1" dirty="0" smtClean="0">
                <a:solidFill>
                  <a:srgbClr val="92D050"/>
                </a:solidFill>
              </a:rPr>
              <a:t>SIRA Sizde</a:t>
            </a:r>
            <a:endParaRPr lang="tr-TR" b="1" dirty="0">
              <a:solidFill>
                <a:srgbClr val="92D05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298441"/>
            <a:ext cx="8596668" cy="16798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600" dirty="0" smtClean="0"/>
              <a:t>Aşağıdaki tablodan </a:t>
            </a:r>
            <a:r>
              <a:rPr lang="tr-TR" sz="2600" dirty="0" err="1" smtClean="0"/>
              <a:t>CustomerId</a:t>
            </a:r>
            <a:r>
              <a:rPr lang="tr-TR" sz="2600" dirty="0" smtClean="0"/>
              <a:t> ve </a:t>
            </a:r>
            <a:r>
              <a:rPr lang="tr-TR" sz="2600" dirty="0" err="1" smtClean="0"/>
              <a:t>CustomerName</a:t>
            </a:r>
            <a:r>
              <a:rPr lang="tr-TR" sz="2600" dirty="0" smtClean="0"/>
              <a:t> kolonlarını içeren </a:t>
            </a:r>
            <a:r>
              <a:rPr lang="tr-TR" sz="2600" dirty="0" smtClean="0"/>
              <a:t>bir </a:t>
            </a:r>
            <a:r>
              <a:rPr lang="tr-TR" sz="2600" dirty="0" err="1" smtClean="0"/>
              <a:t>View</a:t>
            </a:r>
            <a:r>
              <a:rPr lang="tr-TR" sz="2600" dirty="0" smtClean="0"/>
              <a:t> yazınız</a:t>
            </a:r>
            <a:endParaRPr lang="tr-TR" sz="2600" dirty="0" smtClean="0"/>
          </a:p>
          <a:p>
            <a:pPr marL="0" indent="0">
              <a:buNone/>
            </a:pPr>
            <a:endParaRPr lang="tr-TR" sz="2600" dirty="0"/>
          </a:p>
          <a:p>
            <a:pPr marL="0" indent="0">
              <a:buNone/>
            </a:pPr>
            <a:r>
              <a:rPr lang="tr-TR" sz="2600" dirty="0" smtClean="0"/>
              <a:t>Tablo adı: </a:t>
            </a:r>
            <a:r>
              <a:rPr lang="tr-TR" sz="2600" dirty="0" err="1" smtClean="0"/>
              <a:t>tbCustomer</a:t>
            </a:r>
            <a:endParaRPr lang="tr-TR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75" y="3110321"/>
            <a:ext cx="10987034" cy="274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88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8329" y="156754"/>
            <a:ext cx="8596668" cy="905692"/>
          </a:xfrm>
        </p:spPr>
        <p:txBody>
          <a:bodyPr>
            <a:normAutofit/>
          </a:bodyPr>
          <a:lstStyle/>
          <a:p>
            <a:pPr algn="l"/>
            <a:r>
              <a:rPr lang="tr-TR" b="1" dirty="0" smtClean="0">
                <a:solidFill>
                  <a:srgbClr val="92D050"/>
                </a:solidFill>
              </a:rPr>
              <a:t>SIRA Sizde</a:t>
            </a:r>
            <a:endParaRPr lang="tr-TR" b="1" dirty="0">
              <a:solidFill>
                <a:srgbClr val="92D05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298441"/>
            <a:ext cx="8596668" cy="16798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600" dirty="0" smtClean="0"/>
              <a:t>Aşağıdaki tablodan </a:t>
            </a:r>
            <a:r>
              <a:rPr lang="tr-TR" sz="2600" dirty="0" err="1" smtClean="0"/>
              <a:t>CustomerId</a:t>
            </a:r>
            <a:r>
              <a:rPr lang="tr-TR" sz="2600" dirty="0" smtClean="0"/>
              <a:t> ve </a:t>
            </a:r>
            <a:r>
              <a:rPr lang="tr-TR" sz="2600" dirty="0" err="1" smtClean="0"/>
              <a:t>CustomerName</a:t>
            </a:r>
            <a:r>
              <a:rPr lang="tr-TR" sz="2600" dirty="0" smtClean="0"/>
              <a:t> kolonlarını içeren sadece ülkesi </a:t>
            </a:r>
            <a:r>
              <a:rPr lang="tr-TR" sz="2600" dirty="0" err="1" smtClean="0"/>
              <a:t>Mexico</a:t>
            </a:r>
            <a:r>
              <a:rPr lang="tr-TR" sz="2600" dirty="0"/>
              <a:t> </a:t>
            </a:r>
            <a:r>
              <a:rPr lang="tr-TR" sz="2600" dirty="0" smtClean="0"/>
              <a:t>olanları getiren </a:t>
            </a:r>
            <a:r>
              <a:rPr lang="tr-TR" sz="2600" dirty="0" smtClean="0"/>
              <a:t>bir </a:t>
            </a:r>
            <a:r>
              <a:rPr lang="tr-TR" sz="2600" dirty="0" err="1" smtClean="0"/>
              <a:t>View</a:t>
            </a:r>
            <a:r>
              <a:rPr lang="tr-TR" sz="2600" dirty="0" smtClean="0"/>
              <a:t> yazınız</a:t>
            </a:r>
            <a:endParaRPr lang="tr-TR" sz="2600" dirty="0" smtClean="0"/>
          </a:p>
          <a:p>
            <a:pPr marL="0" indent="0">
              <a:buNone/>
            </a:pPr>
            <a:endParaRPr lang="tr-TR" sz="2600" dirty="0"/>
          </a:p>
          <a:p>
            <a:pPr marL="0" indent="0">
              <a:buNone/>
            </a:pPr>
            <a:r>
              <a:rPr lang="tr-TR" sz="2600" dirty="0" smtClean="0"/>
              <a:t>Tablo adı: </a:t>
            </a:r>
            <a:r>
              <a:rPr lang="tr-TR" sz="2600" dirty="0" err="1" smtClean="0"/>
              <a:t>tbCustomer</a:t>
            </a:r>
            <a:endParaRPr lang="tr-TR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75" y="3110321"/>
            <a:ext cx="10987034" cy="274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76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8329" y="156754"/>
            <a:ext cx="8596668" cy="905692"/>
          </a:xfrm>
        </p:spPr>
        <p:txBody>
          <a:bodyPr>
            <a:normAutofit/>
          </a:bodyPr>
          <a:lstStyle/>
          <a:p>
            <a:pPr algn="l"/>
            <a:r>
              <a:rPr lang="tr-TR" b="1" dirty="0" err="1" smtClean="0">
                <a:solidFill>
                  <a:srgbClr val="92D050"/>
                </a:solidFill>
              </a:rPr>
              <a:t>Trigger</a:t>
            </a:r>
            <a:endParaRPr lang="tr-TR" b="1" dirty="0">
              <a:solidFill>
                <a:srgbClr val="92D05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298440"/>
            <a:ext cx="8596668" cy="60428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600" dirty="0" err="1" smtClean="0"/>
              <a:t>Veritabanında</a:t>
            </a:r>
            <a:r>
              <a:rPr lang="tr-TR" sz="2600" dirty="0" smtClean="0"/>
              <a:t> bulunan dataların tutarlılığını sağlamak için bazen otomatik olarak çalışan kodlar gereklidir.</a:t>
            </a:r>
          </a:p>
          <a:p>
            <a:pPr marL="0" indent="0">
              <a:buNone/>
            </a:pPr>
            <a:endParaRPr lang="tr-TR" sz="2600" dirty="0"/>
          </a:p>
          <a:p>
            <a:pPr marL="0" indent="0">
              <a:buNone/>
            </a:pPr>
            <a:r>
              <a:rPr lang="tr-TR" sz="2600" dirty="0" smtClean="0"/>
              <a:t>Bu konuda bize yardımcı olan yapılardan birisi </a:t>
            </a:r>
            <a:r>
              <a:rPr lang="tr-TR" sz="2600" dirty="0" err="1" smtClean="0"/>
              <a:t>Trigger</a:t>
            </a:r>
            <a:r>
              <a:rPr lang="tr-TR" sz="2600" dirty="0" smtClean="0"/>
              <a:t> (tetikleyici)</a:t>
            </a:r>
            <a:r>
              <a:rPr lang="tr-TR" sz="2600" dirty="0" err="1" smtClean="0"/>
              <a:t>lardır</a:t>
            </a:r>
            <a:r>
              <a:rPr lang="tr-TR" sz="2600" dirty="0" smtClean="0"/>
              <a:t>.</a:t>
            </a:r>
          </a:p>
          <a:p>
            <a:pPr marL="0" indent="0">
              <a:buNone/>
            </a:pPr>
            <a:endParaRPr lang="tr-TR" sz="2600" dirty="0"/>
          </a:p>
        </p:txBody>
      </p:sp>
    </p:spTree>
    <p:extLst>
      <p:ext uri="{BB962C8B-B14F-4D97-AF65-F5344CB8AC3E}">
        <p14:creationId xmlns:p14="http://schemas.microsoft.com/office/powerpoint/2010/main" val="639023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8329" y="156754"/>
            <a:ext cx="8596668" cy="905692"/>
          </a:xfrm>
        </p:spPr>
        <p:txBody>
          <a:bodyPr>
            <a:normAutofit/>
          </a:bodyPr>
          <a:lstStyle/>
          <a:p>
            <a:pPr algn="l"/>
            <a:r>
              <a:rPr lang="tr-TR" b="1" dirty="0" err="1" smtClean="0">
                <a:solidFill>
                  <a:srgbClr val="92D050"/>
                </a:solidFill>
              </a:rPr>
              <a:t>Trigger</a:t>
            </a:r>
            <a:endParaRPr lang="tr-TR" b="1" dirty="0">
              <a:solidFill>
                <a:srgbClr val="92D05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298440"/>
            <a:ext cx="11183740" cy="60428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231F20"/>
                </a:solidFill>
                <a:latin typeface="Souvenir-Light"/>
              </a:rPr>
              <a:t>A </a:t>
            </a:r>
            <a:r>
              <a:rPr lang="en-US" sz="2800" b="1" dirty="0">
                <a:solidFill>
                  <a:srgbClr val="231F20"/>
                </a:solidFill>
                <a:latin typeface="Souvenir-Demi"/>
              </a:rPr>
              <a:t>trigger </a:t>
            </a:r>
            <a:r>
              <a:rPr lang="en-US" sz="2800" dirty="0">
                <a:solidFill>
                  <a:srgbClr val="231F20"/>
                </a:solidFill>
                <a:latin typeface="Souvenir-Light"/>
              </a:rPr>
              <a:t>is procedural SQL code that is </a:t>
            </a:r>
            <a:r>
              <a:rPr lang="en-US" sz="2800" i="1" dirty="0">
                <a:solidFill>
                  <a:srgbClr val="231F20"/>
                </a:solidFill>
                <a:latin typeface="Souvenir-LightItalic"/>
              </a:rPr>
              <a:t>automatically </a:t>
            </a:r>
            <a:r>
              <a:rPr lang="en-US" sz="2800" dirty="0">
                <a:solidFill>
                  <a:srgbClr val="231F20"/>
                </a:solidFill>
                <a:latin typeface="Souvenir-Light"/>
              </a:rPr>
              <a:t>invoked by the RDBMS upon the occurrence of a given data</a:t>
            </a:r>
            <a:br>
              <a:rPr lang="en-US" sz="2800" dirty="0">
                <a:solidFill>
                  <a:srgbClr val="231F20"/>
                </a:solidFill>
                <a:latin typeface="Souvenir-Light"/>
              </a:rPr>
            </a:br>
            <a:r>
              <a:rPr lang="en-US" sz="2800" dirty="0">
                <a:solidFill>
                  <a:srgbClr val="231F20"/>
                </a:solidFill>
                <a:latin typeface="Souvenir-Light"/>
              </a:rPr>
              <a:t>manipulation event. It is useful to remember that</a:t>
            </a:r>
            <a:r>
              <a:rPr lang="en-US" sz="2800" dirty="0" smtClean="0">
                <a:solidFill>
                  <a:srgbClr val="231F20"/>
                </a:solidFill>
                <a:latin typeface="Souvenir-Light"/>
              </a:rPr>
              <a:t>:</a:t>
            </a:r>
            <a:endParaRPr lang="tr-TR" sz="2800" dirty="0" smtClean="0">
              <a:solidFill>
                <a:srgbClr val="231F20"/>
              </a:solidFill>
              <a:latin typeface="Souvenir-Light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231F20"/>
                </a:solidFill>
                <a:latin typeface="Souvenir-Light"/>
              </a:rPr>
              <a:t/>
            </a:r>
            <a:br>
              <a:rPr lang="en-US" sz="2800" dirty="0">
                <a:solidFill>
                  <a:srgbClr val="231F20"/>
                </a:solidFill>
                <a:latin typeface="Souvenir-Light"/>
              </a:rPr>
            </a:br>
            <a:r>
              <a:rPr lang="en-US" sz="2400" dirty="0">
                <a:solidFill>
                  <a:srgbClr val="231F20"/>
                </a:solidFill>
                <a:latin typeface="EuropeanPi-Three"/>
              </a:rPr>
              <a:t> </a:t>
            </a:r>
            <a:r>
              <a:rPr lang="en-US" sz="2800" dirty="0">
                <a:solidFill>
                  <a:srgbClr val="231F20"/>
                </a:solidFill>
                <a:latin typeface="Souvenir-Light"/>
              </a:rPr>
              <a:t>A trigger is invoked before or after a data row is inserted, updated, or deleted.</a:t>
            </a:r>
            <a:br>
              <a:rPr lang="en-US" sz="2800" dirty="0">
                <a:solidFill>
                  <a:srgbClr val="231F20"/>
                </a:solidFill>
                <a:latin typeface="Souvenir-Light"/>
              </a:rPr>
            </a:br>
            <a:r>
              <a:rPr lang="en-US" sz="2400" dirty="0">
                <a:solidFill>
                  <a:srgbClr val="231F20"/>
                </a:solidFill>
                <a:latin typeface="EuropeanPi-Three"/>
              </a:rPr>
              <a:t> </a:t>
            </a:r>
            <a:r>
              <a:rPr lang="en-US" sz="2800" dirty="0">
                <a:solidFill>
                  <a:srgbClr val="231F20"/>
                </a:solidFill>
                <a:latin typeface="Souvenir-Light"/>
              </a:rPr>
              <a:t>A trigger is associated with a database table.</a:t>
            </a:r>
            <a:br>
              <a:rPr lang="en-US" sz="2800" dirty="0">
                <a:solidFill>
                  <a:srgbClr val="231F20"/>
                </a:solidFill>
                <a:latin typeface="Souvenir-Light"/>
              </a:rPr>
            </a:br>
            <a:r>
              <a:rPr lang="en-US" sz="2400" dirty="0">
                <a:solidFill>
                  <a:srgbClr val="231F20"/>
                </a:solidFill>
                <a:latin typeface="EuropeanPi-Three"/>
              </a:rPr>
              <a:t> </a:t>
            </a:r>
            <a:r>
              <a:rPr lang="en-US" sz="2800" dirty="0">
                <a:solidFill>
                  <a:srgbClr val="231F20"/>
                </a:solidFill>
                <a:latin typeface="Souvenir-Light"/>
              </a:rPr>
              <a:t>Each database table may have one or more triggers.</a:t>
            </a:r>
            <a:br>
              <a:rPr lang="en-US" sz="2800" dirty="0">
                <a:solidFill>
                  <a:srgbClr val="231F20"/>
                </a:solidFill>
                <a:latin typeface="Souvenir-Light"/>
              </a:rPr>
            </a:br>
            <a:r>
              <a:rPr lang="en-US" sz="2400" dirty="0">
                <a:solidFill>
                  <a:srgbClr val="231F20"/>
                </a:solidFill>
                <a:latin typeface="EuropeanPi-Three"/>
              </a:rPr>
              <a:t> </a:t>
            </a:r>
            <a:r>
              <a:rPr lang="en-US" sz="2800" dirty="0">
                <a:solidFill>
                  <a:srgbClr val="231F20"/>
                </a:solidFill>
                <a:latin typeface="Souvenir-Light"/>
              </a:rPr>
              <a:t>A trigger is executed as part of the transaction that triggered it.</a:t>
            </a:r>
            <a:r>
              <a:rPr lang="en-US" sz="2800" dirty="0"/>
              <a:t> </a:t>
            </a:r>
            <a:br>
              <a:rPr lang="en-US" sz="2800" dirty="0"/>
            </a:br>
            <a:endParaRPr lang="tr-TR" sz="2600" dirty="0"/>
          </a:p>
        </p:txBody>
      </p:sp>
    </p:spTree>
    <p:extLst>
      <p:ext uri="{BB962C8B-B14F-4D97-AF65-F5344CB8AC3E}">
        <p14:creationId xmlns:p14="http://schemas.microsoft.com/office/powerpoint/2010/main" val="3131243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8329" y="156754"/>
            <a:ext cx="8596668" cy="905692"/>
          </a:xfrm>
        </p:spPr>
        <p:txBody>
          <a:bodyPr>
            <a:normAutofit/>
          </a:bodyPr>
          <a:lstStyle/>
          <a:p>
            <a:pPr algn="l"/>
            <a:r>
              <a:rPr lang="tr-TR" b="1" dirty="0" err="1" smtClean="0">
                <a:solidFill>
                  <a:srgbClr val="92D050"/>
                </a:solidFill>
              </a:rPr>
              <a:t>Trigger</a:t>
            </a:r>
            <a:endParaRPr lang="tr-TR" b="1" dirty="0">
              <a:solidFill>
                <a:srgbClr val="92D05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298440"/>
            <a:ext cx="11183740" cy="60428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231F20"/>
                </a:solidFill>
                <a:latin typeface="Souvenir-Light"/>
              </a:rPr>
              <a:t>Triggers are critical to proper database operation and management. For example:</a:t>
            </a:r>
            <a:br>
              <a:rPr lang="en-US" sz="2800" dirty="0">
                <a:solidFill>
                  <a:srgbClr val="231F20"/>
                </a:solidFill>
                <a:latin typeface="Souvenir-Light"/>
              </a:rPr>
            </a:br>
            <a:r>
              <a:rPr lang="en-US" sz="2400" dirty="0">
                <a:solidFill>
                  <a:srgbClr val="231F20"/>
                </a:solidFill>
                <a:latin typeface="EuropeanPi-Three"/>
              </a:rPr>
              <a:t> </a:t>
            </a:r>
            <a:r>
              <a:rPr lang="en-US" sz="2800" dirty="0">
                <a:solidFill>
                  <a:srgbClr val="231F20"/>
                </a:solidFill>
                <a:latin typeface="Souvenir-Light"/>
              </a:rPr>
              <a:t>Triggers can be used to enforce constraints that cannot be enforced at the DBMS design and implementation</a:t>
            </a:r>
            <a:br>
              <a:rPr lang="en-US" sz="2800" dirty="0">
                <a:solidFill>
                  <a:srgbClr val="231F20"/>
                </a:solidFill>
                <a:latin typeface="Souvenir-Light"/>
              </a:rPr>
            </a:br>
            <a:r>
              <a:rPr lang="en-US" sz="2800" dirty="0">
                <a:solidFill>
                  <a:srgbClr val="231F20"/>
                </a:solidFill>
                <a:latin typeface="Souvenir-Light"/>
              </a:rPr>
              <a:t>levels.</a:t>
            </a:r>
            <a:br>
              <a:rPr lang="en-US" sz="2800" dirty="0">
                <a:solidFill>
                  <a:srgbClr val="231F20"/>
                </a:solidFill>
                <a:latin typeface="Souvenir-Light"/>
              </a:rPr>
            </a:br>
            <a:r>
              <a:rPr lang="en-US" sz="2400" dirty="0">
                <a:solidFill>
                  <a:srgbClr val="231F20"/>
                </a:solidFill>
                <a:latin typeface="EuropeanPi-Three"/>
              </a:rPr>
              <a:t> </a:t>
            </a:r>
            <a:r>
              <a:rPr lang="en-US" sz="2800" dirty="0">
                <a:solidFill>
                  <a:srgbClr val="231F20"/>
                </a:solidFill>
                <a:latin typeface="Souvenir-Light"/>
              </a:rPr>
              <a:t>Triggers add functionality by automating critical actions and providing appropriate warnings and suggestions</a:t>
            </a:r>
            <a:br>
              <a:rPr lang="en-US" sz="2800" dirty="0">
                <a:solidFill>
                  <a:srgbClr val="231F20"/>
                </a:solidFill>
                <a:latin typeface="Souvenir-Light"/>
              </a:rPr>
            </a:br>
            <a:r>
              <a:rPr lang="en-US" sz="2800" dirty="0">
                <a:solidFill>
                  <a:srgbClr val="231F20"/>
                </a:solidFill>
                <a:latin typeface="Souvenir-Light"/>
              </a:rPr>
              <a:t>for remedial action. In fact, one of the most common uses for triggers is to facilitate the enforcement of</a:t>
            </a:r>
            <a:br>
              <a:rPr lang="en-US" sz="2800" dirty="0">
                <a:solidFill>
                  <a:srgbClr val="231F20"/>
                </a:solidFill>
                <a:latin typeface="Souvenir-Light"/>
              </a:rPr>
            </a:br>
            <a:r>
              <a:rPr lang="en-US" sz="2800" dirty="0">
                <a:solidFill>
                  <a:srgbClr val="231F20"/>
                </a:solidFill>
                <a:latin typeface="Souvenir-Light"/>
              </a:rPr>
              <a:t>referential integrity.</a:t>
            </a:r>
            <a:br>
              <a:rPr lang="en-US" sz="2800" dirty="0">
                <a:solidFill>
                  <a:srgbClr val="231F20"/>
                </a:solidFill>
                <a:latin typeface="Souvenir-Light"/>
              </a:rPr>
            </a:br>
            <a:r>
              <a:rPr lang="en-US" sz="2400" dirty="0">
                <a:solidFill>
                  <a:srgbClr val="231F20"/>
                </a:solidFill>
                <a:latin typeface="EuropeanPi-Three"/>
              </a:rPr>
              <a:t> </a:t>
            </a:r>
            <a:r>
              <a:rPr lang="en-US" sz="2800" dirty="0">
                <a:solidFill>
                  <a:srgbClr val="231F20"/>
                </a:solidFill>
                <a:latin typeface="Souvenir-Light"/>
              </a:rPr>
              <a:t>Triggers can be used to update table values, insert records in tables, and call other stored procedures</a:t>
            </a:r>
            <a:r>
              <a:rPr lang="en-US" sz="2800" dirty="0"/>
              <a:t> </a:t>
            </a:r>
            <a:br>
              <a:rPr lang="en-US" sz="2800" dirty="0"/>
            </a:br>
            <a:endParaRPr lang="tr-TR" sz="2600" dirty="0"/>
          </a:p>
        </p:txBody>
      </p:sp>
    </p:spTree>
    <p:extLst>
      <p:ext uri="{BB962C8B-B14F-4D97-AF65-F5344CB8AC3E}">
        <p14:creationId xmlns:p14="http://schemas.microsoft.com/office/powerpoint/2010/main" val="2796463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8329" y="156754"/>
            <a:ext cx="8596668" cy="905692"/>
          </a:xfrm>
        </p:spPr>
        <p:txBody>
          <a:bodyPr>
            <a:normAutofit/>
          </a:bodyPr>
          <a:lstStyle/>
          <a:p>
            <a:pPr algn="l"/>
            <a:r>
              <a:rPr lang="tr-TR" b="1" dirty="0" err="1" smtClean="0">
                <a:solidFill>
                  <a:srgbClr val="92D050"/>
                </a:solidFill>
              </a:rPr>
              <a:t>Trigger</a:t>
            </a:r>
            <a:endParaRPr lang="tr-TR" b="1" dirty="0">
              <a:solidFill>
                <a:srgbClr val="92D05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298440"/>
            <a:ext cx="11183740" cy="60428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231F20"/>
                </a:solidFill>
                <a:latin typeface="Souvenir-Light"/>
              </a:rPr>
              <a:t>Triggers play a critical role in making the database truly useful; they also add processing power to the RDBMS and to</a:t>
            </a:r>
            <a:br>
              <a:rPr lang="en-US" sz="2800" dirty="0">
                <a:solidFill>
                  <a:srgbClr val="231F20"/>
                </a:solidFill>
                <a:latin typeface="Souvenir-Light"/>
              </a:rPr>
            </a:br>
            <a:r>
              <a:rPr lang="en-US" sz="2800" dirty="0">
                <a:solidFill>
                  <a:srgbClr val="231F20"/>
                </a:solidFill>
                <a:latin typeface="Souvenir-Light"/>
              </a:rPr>
              <a:t>the database system as a whole. Oracle recommends triggers for:</a:t>
            </a:r>
            <a:br>
              <a:rPr lang="en-US" sz="2800" dirty="0">
                <a:solidFill>
                  <a:srgbClr val="231F20"/>
                </a:solidFill>
                <a:latin typeface="Souvenir-Light"/>
              </a:rPr>
            </a:br>
            <a:endParaRPr lang="tr-TR" sz="2800" dirty="0" smtClean="0">
              <a:solidFill>
                <a:srgbClr val="231F20"/>
              </a:solidFill>
              <a:latin typeface="Souvenir-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231F20"/>
                </a:solidFill>
                <a:latin typeface="EuropeanPi-Three"/>
              </a:rPr>
              <a:t> </a:t>
            </a:r>
            <a:r>
              <a:rPr lang="en-US" sz="2800" dirty="0">
                <a:solidFill>
                  <a:srgbClr val="231F20"/>
                </a:solidFill>
                <a:latin typeface="Souvenir-Light"/>
              </a:rPr>
              <a:t>Auditing purposes (creating audit logs).</a:t>
            </a:r>
            <a:br>
              <a:rPr lang="en-US" sz="2800" dirty="0">
                <a:solidFill>
                  <a:srgbClr val="231F20"/>
                </a:solidFill>
                <a:latin typeface="Souvenir-Light"/>
              </a:rPr>
            </a:br>
            <a:endParaRPr lang="tr-TR" sz="2800" dirty="0" smtClean="0">
              <a:solidFill>
                <a:srgbClr val="231F20"/>
              </a:solidFill>
              <a:latin typeface="Souvenir-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231F20"/>
                </a:solidFill>
                <a:latin typeface="EuropeanPi-Three"/>
              </a:rPr>
              <a:t> </a:t>
            </a:r>
            <a:r>
              <a:rPr lang="en-US" sz="2800" dirty="0">
                <a:solidFill>
                  <a:srgbClr val="231F20"/>
                </a:solidFill>
                <a:latin typeface="Souvenir-Light"/>
              </a:rPr>
              <a:t>Automatic generation of derived column values.</a:t>
            </a:r>
            <a:br>
              <a:rPr lang="en-US" sz="2800" dirty="0">
                <a:solidFill>
                  <a:srgbClr val="231F20"/>
                </a:solidFill>
                <a:latin typeface="Souvenir-Light"/>
              </a:rPr>
            </a:br>
            <a:endParaRPr lang="tr-TR" sz="2800" dirty="0" smtClean="0">
              <a:solidFill>
                <a:srgbClr val="231F20"/>
              </a:solidFill>
              <a:latin typeface="Souvenir-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231F20"/>
                </a:solidFill>
                <a:latin typeface="EuropeanPi-Three"/>
              </a:rPr>
              <a:t> </a:t>
            </a:r>
            <a:r>
              <a:rPr lang="en-US" sz="2800" dirty="0">
                <a:solidFill>
                  <a:srgbClr val="231F20"/>
                </a:solidFill>
                <a:latin typeface="Souvenir-Light"/>
              </a:rPr>
              <a:t>Enforcement of business or security constraints.</a:t>
            </a:r>
            <a:br>
              <a:rPr lang="en-US" sz="2800" dirty="0">
                <a:solidFill>
                  <a:srgbClr val="231F20"/>
                </a:solidFill>
                <a:latin typeface="Souvenir-Light"/>
              </a:rPr>
            </a:br>
            <a:endParaRPr lang="tr-TR" sz="2800" dirty="0" smtClean="0">
              <a:solidFill>
                <a:srgbClr val="231F20"/>
              </a:solidFill>
              <a:latin typeface="Souvenir-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231F20"/>
                </a:solidFill>
                <a:latin typeface="EuropeanPi-Three"/>
              </a:rPr>
              <a:t> </a:t>
            </a:r>
            <a:r>
              <a:rPr lang="en-US" sz="2800" dirty="0">
                <a:solidFill>
                  <a:srgbClr val="231F20"/>
                </a:solidFill>
                <a:latin typeface="Souvenir-Light"/>
              </a:rPr>
              <a:t>Creation of replica tables for backup purposes.</a:t>
            </a:r>
            <a:r>
              <a:rPr lang="en-US" sz="2800" dirty="0"/>
              <a:t> </a:t>
            </a:r>
            <a:br>
              <a:rPr lang="en-US" sz="2800" dirty="0"/>
            </a:br>
            <a:endParaRPr lang="tr-TR" sz="2600" dirty="0"/>
          </a:p>
        </p:txBody>
      </p:sp>
    </p:spTree>
    <p:extLst>
      <p:ext uri="{BB962C8B-B14F-4D97-AF65-F5344CB8AC3E}">
        <p14:creationId xmlns:p14="http://schemas.microsoft.com/office/powerpoint/2010/main" val="395657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err="1" smtClean="0">
                <a:solidFill>
                  <a:srgbClr val="92D050"/>
                </a:solidFill>
              </a:rPr>
              <a:t>Functions</a:t>
            </a:r>
            <a:r>
              <a:rPr lang="tr-TR" b="1" dirty="0" smtClean="0">
                <a:solidFill>
                  <a:srgbClr val="92D050"/>
                </a:solidFill>
              </a:rPr>
              <a:t>, </a:t>
            </a:r>
            <a:r>
              <a:rPr lang="tr-TR" b="1" dirty="0" err="1" smtClean="0">
                <a:solidFill>
                  <a:srgbClr val="92D050"/>
                </a:solidFill>
              </a:rPr>
              <a:t>Views</a:t>
            </a:r>
            <a:endParaRPr lang="tr-TR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754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8329" y="156754"/>
            <a:ext cx="8596668" cy="905692"/>
          </a:xfrm>
        </p:spPr>
        <p:txBody>
          <a:bodyPr>
            <a:normAutofit/>
          </a:bodyPr>
          <a:lstStyle/>
          <a:p>
            <a:pPr algn="l"/>
            <a:r>
              <a:rPr lang="tr-TR" b="1" dirty="0" err="1" smtClean="0">
                <a:solidFill>
                  <a:srgbClr val="92D050"/>
                </a:solidFill>
              </a:rPr>
              <a:t>Trigger</a:t>
            </a:r>
            <a:endParaRPr lang="tr-TR" b="1" dirty="0">
              <a:solidFill>
                <a:srgbClr val="92D05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298440"/>
            <a:ext cx="11183740" cy="60428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FF"/>
                </a:solidFill>
                <a:latin typeface="Consolas" panose="020B0609020204030204" pitchFamily="49" charset="0"/>
              </a:rPr>
              <a:t>REPLACE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TRIGGER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trigger_name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[BEFORE / AFTER]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[DELETE / INSERT / UPDATE OF </a:t>
            </a:r>
            <a:r>
              <a:rPr lang="en-US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column_name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table_name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[FOR EACH ROW][DECLARE][</a:t>
            </a:r>
            <a:r>
              <a:rPr lang="en-US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variable_namedata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 type[:=</a:t>
            </a:r>
            <a:r>
              <a:rPr lang="en-US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initial_value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]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PL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SQL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instructions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;..........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sz="28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3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8329" y="156754"/>
            <a:ext cx="8596668" cy="905692"/>
          </a:xfrm>
        </p:spPr>
        <p:txBody>
          <a:bodyPr>
            <a:normAutofit/>
          </a:bodyPr>
          <a:lstStyle/>
          <a:p>
            <a:pPr algn="l"/>
            <a:r>
              <a:rPr lang="tr-TR" b="1" dirty="0" err="1" smtClean="0">
                <a:solidFill>
                  <a:srgbClr val="92D050"/>
                </a:solidFill>
              </a:rPr>
              <a:t>Trigger</a:t>
            </a:r>
            <a:endParaRPr lang="tr-TR" b="1" dirty="0">
              <a:solidFill>
                <a:srgbClr val="92D05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3210" y="815115"/>
            <a:ext cx="12017829" cy="60428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231F20"/>
                </a:solidFill>
                <a:latin typeface="Souvenir-Light"/>
              </a:rPr>
              <a:t>As you can see, a trigger definition contains the following parts</a:t>
            </a:r>
            <a:r>
              <a:rPr lang="en-US" sz="2000" dirty="0" smtClean="0">
                <a:solidFill>
                  <a:srgbClr val="231F20"/>
                </a:solidFill>
                <a:latin typeface="Souvenir-Light"/>
              </a:rPr>
              <a:t>:</a:t>
            </a:r>
            <a:endParaRPr lang="tr-TR" sz="2000" dirty="0" smtClean="0">
              <a:solidFill>
                <a:srgbClr val="231F20"/>
              </a:solidFill>
              <a:latin typeface="Souvenir-Light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231F20"/>
                </a:solidFill>
                <a:latin typeface="Souvenir-Light"/>
              </a:rPr>
              <a:t/>
            </a:r>
            <a:br>
              <a:rPr lang="en-US" sz="2000" dirty="0">
                <a:solidFill>
                  <a:srgbClr val="231F20"/>
                </a:solidFill>
                <a:latin typeface="Souvenir-Light"/>
              </a:rPr>
            </a:br>
            <a:r>
              <a:rPr lang="en-US" sz="2000" dirty="0">
                <a:solidFill>
                  <a:srgbClr val="231F20"/>
                </a:solidFill>
                <a:latin typeface="EuropeanPi-Three"/>
              </a:rPr>
              <a:t> </a:t>
            </a:r>
            <a:r>
              <a:rPr lang="en-US" sz="2000" i="1" dirty="0">
                <a:solidFill>
                  <a:srgbClr val="231F20"/>
                </a:solidFill>
                <a:latin typeface="Souvenir-LightItalic"/>
              </a:rPr>
              <a:t>The triggering timing</a:t>
            </a:r>
            <a:r>
              <a:rPr lang="en-US" sz="2000" dirty="0">
                <a:solidFill>
                  <a:srgbClr val="231F20"/>
                </a:solidFill>
                <a:latin typeface="Souvenir-Light"/>
              </a:rPr>
              <a:t>: BEFORE or AFTER. This timing indicates when the trigger’s PL/SQL code executes;</a:t>
            </a:r>
            <a:br>
              <a:rPr lang="en-US" sz="2000" dirty="0">
                <a:solidFill>
                  <a:srgbClr val="231F20"/>
                </a:solidFill>
                <a:latin typeface="Souvenir-Light"/>
              </a:rPr>
            </a:br>
            <a:endParaRPr lang="tr-TR" sz="2000" dirty="0" smtClean="0">
              <a:solidFill>
                <a:srgbClr val="231F20"/>
              </a:solidFill>
              <a:latin typeface="Souvenir-Light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231F20"/>
                </a:solidFill>
                <a:latin typeface="Souvenir-Light"/>
              </a:rPr>
              <a:t>in </a:t>
            </a:r>
            <a:r>
              <a:rPr lang="en-US" sz="2000" dirty="0">
                <a:solidFill>
                  <a:srgbClr val="231F20"/>
                </a:solidFill>
                <a:latin typeface="Souvenir-Light"/>
              </a:rPr>
              <a:t>this case, before or after the triggering statement is completed.</a:t>
            </a:r>
            <a:br>
              <a:rPr lang="en-US" sz="2000" dirty="0">
                <a:solidFill>
                  <a:srgbClr val="231F20"/>
                </a:solidFill>
                <a:latin typeface="Souvenir-Light"/>
              </a:rPr>
            </a:br>
            <a:r>
              <a:rPr lang="en-US" sz="2000" dirty="0">
                <a:solidFill>
                  <a:srgbClr val="231F20"/>
                </a:solidFill>
                <a:latin typeface="EuropeanPi-Three"/>
              </a:rPr>
              <a:t> </a:t>
            </a:r>
            <a:r>
              <a:rPr lang="en-US" sz="2000" i="1" dirty="0">
                <a:solidFill>
                  <a:srgbClr val="231F20"/>
                </a:solidFill>
                <a:latin typeface="Souvenir-LightItalic"/>
              </a:rPr>
              <a:t>The triggering event</a:t>
            </a:r>
            <a:r>
              <a:rPr lang="en-US" sz="2000" dirty="0">
                <a:solidFill>
                  <a:srgbClr val="231F20"/>
                </a:solidFill>
                <a:latin typeface="Souvenir-Light"/>
              </a:rPr>
              <a:t>: the statement that causes the trigger to execute (INSERT, UPDATE, or DELETE).</a:t>
            </a:r>
            <a:br>
              <a:rPr lang="en-US" sz="2000" dirty="0">
                <a:solidFill>
                  <a:srgbClr val="231F20"/>
                </a:solidFill>
                <a:latin typeface="Souvenir-Light"/>
              </a:rPr>
            </a:br>
            <a:r>
              <a:rPr lang="en-US" sz="2000" dirty="0">
                <a:solidFill>
                  <a:srgbClr val="231F20"/>
                </a:solidFill>
                <a:latin typeface="EuropeanPi-Three"/>
              </a:rPr>
              <a:t> </a:t>
            </a:r>
            <a:r>
              <a:rPr lang="en-US" sz="2000" i="1" dirty="0">
                <a:solidFill>
                  <a:srgbClr val="231F20"/>
                </a:solidFill>
                <a:latin typeface="Souvenir-LightItalic"/>
              </a:rPr>
              <a:t>The triggering level</a:t>
            </a:r>
            <a:r>
              <a:rPr lang="en-US" sz="2000" dirty="0">
                <a:solidFill>
                  <a:srgbClr val="231F20"/>
                </a:solidFill>
                <a:latin typeface="Souvenir-Light"/>
              </a:rPr>
              <a:t>: There are two types of triggers: statement-level triggers and row-level triggers.</a:t>
            </a:r>
            <a:br>
              <a:rPr lang="en-US" sz="2000" dirty="0">
                <a:solidFill>
                  <a:srgbClr val="231F20"/>
                </a:solidFill>
                <a:latin typeface="Souvenir-Light"/>
              </a:rPr>
            </a:br>
            <a:r>
              <a:rPr lang="tr-TR" sz="2000" dirty="0" smtClean="0">
                <a:solidFill>
                  <a:srgbClr val="231F20"/>
                </a:solidFill>
                <a:latin typeface="Souvenir-Light"/>
              </a:rPr>
              <a:t>	</a:t>
            </a:r>
            <a:r>
              <a:rPr lang="en-US" sz="2000" dirty="0" smtClean="0">
                <a:solidFill>
                  <a:srgbClr val="231F20"/>
                </a:solidFill>
                <a:latin typeface="Souvenir-Light"/>
              </a:rPr>
              <a:t>- </a:t>
            </a:r>
            <a:r>
              <a:rPr lang="en-US" sz="2000" dirty="0">
                <a:solidFill>
                  <a:srgbClr val="231F20"/>
                </a:solidFill>
                <a:latin typeface="Souvenir-Light"/>
              </a:rPr>
              <a:t>A </a:t>
            </a:r>
            <a:r>
              <a:rPr lang="en-US" sz="2000" b="1" dirty="0">
                <a:solidFill>
                  <a:srgbClr val="231F20"/>
                </a:solidFill>
                <a:latin typeface="Souvenir-Demi"/>
              </a:rPr>
              <a:t>statement-level trigger </a:t>
            </a:r>
            <a:r>
              <a:rPr lang="en-US" sz="2000" dirty="0">
                <a:solidFill>
                  <a:srgbClr val="231F20"/>
                </a:solidFill>
                <a:latin typeface="Souvenir-Light"/>
              </a:rPr>
              <a:t>is assumed if you omit the FOR EACH ROW keywords. This type of </a:t>
            </a:r>
            <a:r>
              <a:rPr lang="en-US" sz="2000" dirty="0" smtClean="0">
                <a:solidFill>
                  <a:srgbClr val="231F20"/>
                </a:solidFill>
                <a:latin typeface="Souvenir-Light"/>
              </a:rPr>
              <a:t>trigger</a:t>
            </a:r>
            <a:r>
              <a:rPr lang="tr-TR" sz="2000" dirty="0" smtClean="0">
                <a:solidFill>
                  <a:srgbClr val="231F20"/>
                </a:solidFill>
                <a:latin typeface="Souvenir-Light"/>
              </a:rPr>
              <a:t> </a:t>
            </a:r>
            <a:r>
              <a:rPr lang="en-US" sz="2000" dirty="0" smtClean="0">
                <a:solidFill>
                  <a:srgbClr val="231F20"/>
                </a:solidFill>
                <a:latin typeface="Souvenir-Light"/>
              </a:rPr>
              <a:t>is </a:t>
            </a:r>
            <a:r>
              <a:rPr lang="en-US" sz="2000" dirty="0">
                <a:solidFill>
                  <a:srgbClr val="231F20"/>
                </a:solidFill>
                <a:latin typeface="Souvenir-Light"/>
              </a:rPr>
              <a:t>executed once, before or after the triggering statement is completed. This is the default case.</a:t>
            </a:r>
            <a:br>
              <a:rPr lang="en-US" sz="2000" dirty="0">
                <a:solidFill>
                  <a:srgbClr val="231F20"/>
                </a:solidFill>
                <a:latin typeface="Souvenir-Light"/>
              </a:rPr>
            </a:br>
            <a:r>
              <a:rPr lang="tr-TR" sz="2000" dirty="0" smtClean="0">
                <a:solidFill>
                  <a:srgbClr val="231F20"/>
                </a:solidFill>
                <a:latin typeface="Souvenir-Light"/>
              </a:rPr>
              <a:t>	</a:t>
            </a:r>
            <a:r>
              <a:rPr lang="en-US" sz="2000" dirty="0" smtClean="0">
                <a:solidFill>
                  <a:srgbClr val="231F20"/>
                </a:solidFill>
                <a:latin typeface="Souvenir-Light"/>
              </a:rPr>
              <a:t>- </a:t>
            </a:r>
            <a:r>
              <a:rPr lang="en-US" sz="2000" dirty="0">
                <a:solidFill>
                  <a:srgbClr val="231F20"/>
                </a:solidFill>
                <a:latin typeface="Souvenir-Light"/>
              </a:rPr>
              <a:t>A </a:t>
            </a:r>
            <a:r>
              <a:rPr lang="en-US" sz="2000" b="1" dirty="0">
                <a:solidFill>
                  <a:srgbClr val="231F20"/>
                </a:solidFill>
                <a:latin typeface="Souvenir-Demi"/>
              </a:rPr>
              <a:t>row-level trigger </a:t>
            </a:r>
            <a:r>
              <a:rPr lang="en-US" sz="2000" dirty="0">
                <a:solidFill>
                  <a:srgbClr val="231F20"/>
                </a:solidFill>
                <a:latin typeface="Souvenir-Light"/>
              </a:rPr>
              <a:t>requires use of the FOR EACH ROW keywords. This type of trigger is executed </a:t>
            </a:r>
            <a:r>
              <a:rPr lang="en-US" sz="2000" dirty="0" smtClean="0">
                <a:solidFill>
                  <a:srgbClr val="231F20"/>
                </a:solidFill>
                <a:latin typeface="Souvenir-Light"/>
              </a:rPr>
              <a:t>once</a:t>
            </a:r>
            <a:r>
              <a:rPr lang="tr-TR" sz="2000" dirty="0" smtClean="0">
                <a:solidFill>
                  <a:srgbClr val="231F20"/>
                </a:solidFill>
                <a:latin typeface="Souvenir-Light"/>
              </a:rPr>
              <a:t> </a:t>
            </a:r>
            <a:r>
              <a:rPr lang="en-US" sz="2000" dirty="0" smtClean="0">
                <a:solidFill>
                  <a:srgbClr val="231F20"/>
                </a:solidFill>
                <a:latin typeface="Souvenir-Light"/>
              </a:rPr>
              <a:t>for </a:t>
            </a:r>
            <a:r>
              <a:rPr lang="en-US" sz="2000" dirty="0">
                <a:solidFill>
                  <a:srgbClr val="231F20"/>
                </a:solidFill>
                <a:latin typeface="Souvenir-Light"/>
              </a:rPr>
              <a:t>each row affected by the triggering statement. (In other words, if you update 10 rows, the trigger</a:t>
            </a:r>
            <a:br>
              <a:rPr lang="en-US" sz="2000" dirty="0">
                <a:solidFill>
                  <a:srgbClr val="231F20"/>
                </a:solidFill>
                <a:latin typeface="Souvenir-Light"/>
              </a:rPr>
            </a:br>
            <a:r>
              <a:rPr lang="en-US" sz="2000" dirty="0">
                <a:solidFill>
                  <a:srgbClr val="231F20"/>
                </a:solidFill>
                <a:latin typeface="Souvenir-Light"/>
              </a:rPr>
              <a:t>executes 10 times.)</a:t>
            </a:r>
            <a:br>
              <a:rPr lang="en-US" sz="2000" dirty="0">
                <a:solidFill>
                  <a:srgbClr val="231F20"/>
                </a:solidFill>
                <a:latin typeface="Souvenir-Light"/>
              </a:rPr>
            </a:br>
            <a:endParaRPr lang="tr-TR" sz="2000" dirty="0" smtClean="0">
              <a:solidFill>
                <a:srgbClr val="231F20"/>
              </a:solidFill>
              <a:latin typeface="Souvenir-Light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231F20"/>
                </a:solidFill>
                <a:latin typeface="EuropeanPi-Three"/>
              </a:rPr>
              <a:t> </a:t>
            </a:r>
            <a:r>
              <a:rPr lang="en-US" sz="2000" i="1" dirty="0">
                <a:solidFill>
                  <a:srgbClr val="231F20"/>
                </a:solidFill>
                <a:latin typeface="Souvenir-LightItalic"/>
              </a:rPr>
              <a:t>The triggering action: </a:t>
            </a:r>
            <a:r>
              <a:rPr lang="en-US" sz="2000" dirty="0">
                <a:solidFill>
                  <a:srgbClr val="231F20"/>
                </a:solidFill>
                <a:latin typeface="Souvenir-Light"/>
              </a:rPr>
              <a:t>The PL/SQL code enclosed between the BEGIN and END keywords. Each </a:t>
            </a:r>
            <a:r>
              <a:rPr lang="en-US" sz="2000" dirty="0" smtClean="0">
                <a:solidFill>
                  <a:srgbClr val="231F20"/>
                </a:solidFill>
                <a:latin typeface="Souvenir-Light"/>
              </a:rPr>
              <a:t>statement</a:t>
            </a:r>
            <a:r>
              <a:rPr lang="tr-TR" sz="2000" dirty="0" smtClean="0">
                <a:solidFill>
                  <a:srgbClr val="231F20"/>
                </a:solidFill>
                <a:latin typeface="Souvenir-Light"/>
              </a:rPr>
              <a:t> </a:t>
            </a:r>
            <a:r>
              <a:rPr lang="en-US" sz="2000" dirty="0" smtClean="0">
                <a:solidFill>
                  <a:srgbClr val="231F20"/>
                </a:solidFill>
                <a:latin typeface="Souvenir-Light"/>
              </a:rPr>
              <a:t>inside </a:t>
            </a:r>
            <a:r>
              <a:rPr lang="en-US" sz="2000" dirty="0">
                <a:solidFill>
                  <a:srgbClr val="231F20"/>
                </a:solidFill>
                <a:latin typeface="Souvenir-Light"/>
              </a:rPr>
              <a:t>the PL/SQL code must end with a semicolon “;”.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89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tr-TR" sz="3000" b="1" dirty="0" smtClean="0">
                <a:solidFill>
                  <a:srgbClr val="92D050"/>
                </a:solidFill>
              </a:rPr>
              <a:t>Fonksiyon</a:t>
            </a:r>
            <a:endParaRPr lang="tr-TR" sz="3000" b="1" dirty="0">
              <a:solidFill>
                <a:srgbClr val="92D05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b="1" dirty="0" smtClean="0"/>
              <a:t>Bir görev yapıp, sonucunda bir değer döndürmeye yarayan kod parçacığına fonksiyon denir. </a:t>
            </a:r>
          </a:p>
          <a:p>
            <a:pPr algn="just"/>
            <a:r>
              <a:rPr lang="tr-TR" b="1" dirty="0" smtClean="0"/>
              <a:t>Verilen iki sayıyı toplayıp, sonucunu döndürmek bir fonksiyon ile yapılabilir.</a:t>
            </a:r>
          </a:p>
          <a:p>
            <a:pPr algn="just"/>
            <a:r>
              <a:rPr lang="tr-TR" b="1" dirty="0" smtClean="0"/>
              <a:t>Verilen iki değere göre faiz hesaplayan bir fonksiyon yazılabilir.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407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Fonksiyon yazma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CREATE FUNCTION</a:t>
            </a:r>
            <a:r>
              <a:rPr lang="en-US" dirty="0"/>
              <a:t> </a:t>
            </a:r>
            <a:r>
              <a:rPr lang="en-US" i="1" dirty="0" err="1"/>
              <a:t>function_name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argument </a:t>
            </a:r>
            <a:r>
              <a:rPr lang="en-US" dirty="0"/>
              <a:t>IN </a:t>
            </a:r>
            <a:r>
              <a:rPr lang="en-US" i="1" dirty="0"/>
              <a:t>data-type</a:t>
            </a:r>
            <a:r>
              <a:rPr lang="en-US" dirty="0"/>
              <a:t>, </a:t>
            </a:r>
            <a:r>
              <a:rPr lang="en-US" dirty="0" smtClean="0"/>
              <a:t>) </a:t>
            </a:r>
            <a:r>
              <a:rPr lang="en-US" dirty="0"/>
              <a:t>RETURN </a:t>
            </a:r>
            <a:r>
              <a:rPr lang="en-US" i="1" dirty="0"/>
              <a:t>data-type </a:t>
            </a:r>
            <a:r>
              <a:rPr lang="en-US" dirty="0"/>
              <a:t>[IS]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BEGIN</a:t>
            </a:r>
            <a:r>
              <a:rPr lang="en-US" dirty="0"/>
              <a:t/>
            </a:r>
            <a:br>
              <a:rPr lang="en-US" dirty="0"/>
            </a:br>
            <a:endParaRPr lang="tr-TR" dirty="0" smtClean="0"/>
          </a:p>
          <a:p>
            <a:r>
              <a:rPr lang="en-US" dirty="0" smtClean="0"/>
              <a:t>PL/SQL </a:t>
            </a:r>
            <a:r>
              <a:rPr lang="en-US" dirty="0"/>
              <a:t>statements;</a:t>
            </a:r>
            <a:br>
              <a:rPr lang="en-US" dirty="0"/>
            </a:br>
            <a:r>
              <a:rPr lang="en-US" dirty="0"/>
              <a:t>...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(</a:t>
            </a:r>
            <a:r>
              <a:rPr lang="en-US" i="1" dirty="0"/>
              <a:t>value or expression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END;</a:t>
            </a:r>
            <a:r>
              <a:rPr lang="en-US" dirty="0"/>
              <a:t> </a:t>
            </a:r>
            <a:br>
              <a:rPr lang="en-US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5713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Fonksiyon yazma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fnSayiTopla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@a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@b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@a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@b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8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Fonksiyon çağırma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1.Yöntem</a:t>
            </a:r>
          </a:p>
          <a:p>
            <a:pPr marL="0" indent="0">
              <a:buNone/>
            </a:pPr>
            <a:endParaRPr lang="tr-TR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FnSayiTopla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tr-TR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tr-TR" dirty="0" smtClean="0">
                <a:solidFill>
                  <a:prstClr val="black"/>
                </a:solidFill>
                <a:latin typeface="Consolas" panose="020B0609020204030204" pitchFamily="49" charset="0"/>
              </a:rPr>
              <a:t>2.Yöntem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@result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@result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FnSayiTopla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@result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043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83323" y="696686"/>
            <a:ext cx="8596668" cy="1320800"/>
          </a:xfrm>
        </p:spPr>
        <p:txBody>
          <a:bodyPr/>
          <a:lstStyle/>
          <a:p>
            <a:pPr algn="l"/>
            <a:r>
              <a:rPr lang="tr-TR" b="1" dirty="0" smtClean="0">
                <a:solidFill>
                  <a:srgbClr val="92D050"/>
                </a:solidFill>
              </a:rPr>
              <a:t>Sıra Sizde</a:t>
            </a:r>
            <a:endParaRPr lang="tr-TR" b="1" dirty="0">
              <a:solidFill>
                <a:srgbClr val="92D05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= 2a * </a:t>
            </a:r>
            <a:r>
              <a:rPr lang="en-US" dirty="0" smtClean="0"/>
              <a:t>3b</a:t>
            </a:r>
            <a:r>
              <a:rPr lang="tr-TR" dirty="0" smtClean="0"/>
              <a:t> </a:t>
            </a:r>
            <a:r>
              <a:rPr lang="tr-TR" dirty="0" err="1" smtClean="0"/>
              <a:t>fonsiyonunu</a:t>
            </a:r>
            <a:r>
              <a:rPr lang="tr-TR" dirty="0" smtClean="0"/>
              <a:t> hesaplayan SQL fonksiyonun </a:t>
            </a:r>
            <a:r>
              <a:rPr lang="tr-TR" dirty="0" err="1" smtClean="0"/>
              <a:t>yaznız</a:t>
            </a:r>
            <a:r>
              <a:rPr lang="tr-TR" dirty="0" smtClean="0"/>
              <a:t>. </a:t>
            </a:r>
          </a:p>
          <a:p>
            <a:r>
              <a:rPr lang="tr-TR" dirty="0" smtClean="0"/>
              <a:t>Fonksiyon adı: </a:t>
            </a:r>
            <a:r>
              <a:rPr lang="tr-TR" dirty="0" err="1" smtClean="0"/>
              <a:t>fnCalculateX</a:t>
            </a:r>
            <a:endParaRPr lang="tr-TR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513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83323" y="696686"/>
            <a:ext cx="8596668" cy="1320800"/>
          </a:xfrm>
        </p:spPr>
        <p:txBody>
          <a:bodyPr/>
          <a:lstStyle/>
          <a:p>
            <a:pPr algn="l"/>
            <a:r>
              <a:rPr lang="tr-TR" b="1" dirty="0" smtClean="0">
                <a:solidFill>
                  <a:srgbClr val="92D050"/>
                </a:solidFill>
              </a:rPr>
              <a:t>Sıra Sizde</a:t>
            </a:r>
            <a:endParaRPr lang="tr-TR" b="1" dirty="0">
              <a:solidFill>
                <a:srgbClr val="92D05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Verilen bir </a:t>
            </a:r>
            <a:r>
              <a:rPr lang="tr-TR" dirty="0" err="1" smtClean="0"/>
              <a:t>string</a:t>
            </a:r>
            <a:r>
              <a:rPr lang="tr-TR" dirty="0" smtClean="0"/>
              <a:t> içindeki boşlukları </a:t>
            </a:r>
            <a:r>
              <a:rPr lang="tr-TR" dirty="0" err="1" smtClean="0"/>
              <a:t>replace</a:t>
            </a:r>
            <a:r>
              <a:rPr lang="tr-TR" dirty="0" smtClean="0"/>
              <a:t> eden bir fonksiyon yazınız.</a:t>
            </a:r>
          </a:p>
          <a:p>
            <a:endParaRPr lang="tr-TR" dirty="0"/>
          </a:p>
          <a:p>
            <a:r>
              <a:rPr lang="tr-TR" dirty="0"/>
              <a:t>REPLACE(</a:t>
            </a:r>
            <a:r>
              <a:rPr lang="tr-TR" i="1" dirty="0" err="1"/>
              <a:t>string</a:t>
            </a:r>
            <a:r>
              <a:rPr lang="tr-TR" dirty="0"/>
              <a:t>, </a:t>
            </a:r>
            <a:r>
              <a:rPr lang="tr-TR" i="1" dirty="0" err="1"/>
              <a:t>old_string</a:t>
            </a:r>
            <a:r>
              <a:rPr lang="tr-TR" dirty="0"/>
              <a:t>, </a:t>
            </a:r>
            <a:r>
              <a:rPr lang="tr-TR" i="1" dirty="0" err="1"/>
              <a:t>new_string</a:t>
            </a:r>
            <a:r>
              <a:rPr lang="tr-TR" dirty="0" smtClean="0"/>
              <a:t>)</a:t>
            </a:r>
          </a:p>
          <a:p>
            <a:endParaRPr lang="tr-TR" dirty="0"/>
          </a:p>
          <a:p>
            <a:r>
              <a:rPr lang="tr-TR" dirty="0" smtClean="0"/>
              <a:t>Amaç: </a:t>
            </a:r>
            <a:r>
              <a:rPr lang="tr-TR" dirty="0" err="1" smtClean="0"/>
              <a:t>email</a:t>
            </a:r>
            <a:r>
              <a:rPr lang="tr-TR" dirty="0" smtClean="0"/>
              <a:t> gibi verilerde boşluk olmaması lazım. Bunu sağlamak için bu fonksiyonu kullanabiliriz.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5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83323" y="696686"/>
            <a:ext cx="8596668" cy="1320800"/>
          </a:xfrm>
        </p:spPr>
        <p:txBody>
          <a:bodyPr/>
          <a:lstStyle/>
          <a:p>
            <a:pPr algn="l"/>
            <a:r>
              <a:rPr lang="tr-TR" b="1" dirty="0" smtClean="0">
                <a:solidFill>
                  <a:srgbClr val="92D050"/>
                </a:solidFill>
              </a:rPr>
              <a:t>Sıra Sizde</a:t>
            </a:r>
            <a:endParaRPr lang="tr-TR" b="1" dirty="0">
              <a:solidFill>
                <a:srgbClr val="92D05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Verilen bir </a:t>
            </a:r>
            <a:r>
              <a:rPr lang="tr-TR" dirty="0" err="1" smtClean="0"/>
              <a:t>Email’in</a:t>
            </a:r>
            <a:r>
              <a:rPr lang="tr-TR" dirty="0" smtClean="0"/>
              <a:t> formata uygun olup olmadığını bulan bir fonksiyon yazınız, </a:t>
            </a:r>
          </a:p>
          <a:p>
            <a:pPr marL="0" indent="0">
              <a:buNone/>
            </a:pPr>
            <a:r>
              <a:rPr lang="tr-TR" dirty="0" smtClean="0"/>
              <a:t>Eğer uygunsa 1, uygun değilse 0 döndürsün.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85135"/>
      </p:ext>
    </p:extLst>
  </p:cSld>
  <p:clrMapOvr>
    <a:masterClrMapping/>
  </p:clrMapOvr>
</p:sld>
</file>

<file path=ppt/theme/theme1.xml><?xml version="1.0" encoding="utf-8"?>
<a:theme xmlns:a="http://schemas.openxmlformats.org/drawingml/2006/main" name="Kristal">
  <a:themeElements>
    <a:clrScheme name="Kristal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Kristal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istal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1368</TotalTime>
  <Words>432</Words>
  <Application>Microsoft Office PowerPoint</Application>
  <PresentationFormat>Widescreen</PresentationFormat>
  <Paragraphs>108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Consolas</vt:lpstr>
      <vt:lpstr>EuropeanPi-Three</vt:lpstr>
      <vt:lpstr>Souvenir-Demi</vt:lpstr>
      <vt:lpstr>Souvenir-Light</vt:lpstr>
      <vt:lpstr>Souvenir-LightItalic</vt:lpstr>
      <vt:lpstr>Trebuchet MS</vt:lpstr>
      <vt:lpstr>Wingdings 3</vt:lpstr>
      <vt:lpstr>Kristal</vt:lpstr>
      <vt:lpstr>VERİTABANI TASARIM ve YÖNETİMİ  </vt:lpstr>
      <vt:lpstr>Functions, Views</vt:lpstr>
      <vt:lpstr>Fonksiyon</vt:lpstr>
      <vt:lpstr>Fonksiyon yazma</vt:lpstr>
      <vt:lpstr>Fonksiyon yazma</vt:lpstr>
      <vt:lpstr>Fonksiyon çağırma</vt:lpstr>
      <vt:lpstr>Sıra Sizde</vt:lpstr>
      <vt:lpstr>Sıra Sizde</vt:lpstr>
      <vt:lpstr>Sıra Sizde</vt:lpstr>
      <vt:lpstr>Sıra Sizde</vt:lpstr>
      <vt:lpstr>View </vt:lpstr>
      <vt:lpstr>View </vt:lpstr>
      <vt:lpstr>View </vt:lpstr>
      <vt:lpstr>SIRA Sizde</vt:lpstr>
      <vt:lpstr>SIRA Sizde</vt:lpstr>
      <vt:lpstr>Trigger</vt:lpstr>
      <vt:lpstr>Trigger</vt:lpstr>
      <vt:lpstr>Trigger</vt:lpstr>
      <vt:lpstr>Trigger</vt:lpstr>
      <vt:lpstr>Trigger</vt:lpstr>
      <vt:lpstr>Trigger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VERİTABANI YÖNETİM SİSTEMLERİ  2- Tasarım ve Normalizasyon</dc:title>
  <dc:creator>fatih</dc:creator>
  <cp:lastModifiedBy>sky</cp:lastModifiedBy>
  <cp:revision>449</cp:revision>
  <dcterms:created xsi:type="dcterms:W3CDTF">2014-09-08T11:46:27Z</dcterms:created>
  <dcterms:modified xsi:type="dcterms:W3CDTF">2018-12-18T22:29:19Z</dcterms:modified>
</cp:coreProperties>
</file>