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 bir müşteri tarafından yapılan ürün başına ortalama satın alma tutarını hesaplamak için bir sorgu yazın.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Ortalama satın alma tutarının, toplam satın alım bedelinin, satın alma sayısına bölünmesiyle bulunduğunu unutmayın.</a:t>
            </a:r>
            <a:endParaRPr/>
          </a:p>
        </p:txBody>
      </p:sp>
      <p:sp>
        <p:nvSpPr>
          <p:cNvPr id="207" name="Google Shape;20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INVOICE, LINE JOIN EDİLECEK</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GROUP BY INVOICE.INV_NUMBER YAPILACAK</a:t>
            </a:r>
            <a:endParaRPr/>
          </a:p>
          <a:p>
            <a:pPr indent="0" lvl="0" marL="0" rtl="0" algn="l">
              <a:spcBef>
                <a:spcPts val="0"/>
              </a:spcBef>
              <a:spcAft>
                <a:spcPts val="0"/>
              </a:spcAft>
              <a:buNone/>
            </a:pPr>
            <a:r>
              <a:t/>
            </a:r>
            <a:endParaRPr/>
          </a:p>
        </p:txBody>
      </p:sp>
      <p:sp>
        <p:nvSpPr>
          <p:cNvPr id="215" name="Google Shape;21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Sub Query kullanılacaktır.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Select * from ( select * from table1) as table2 şeklinde kullanımı vardır.</a:t>
            </a:r>
            <a:endParaRPr/>
          </a:p>
          <a:p>
            <a:pPr indent="0" lvl="0" marL="0" rtl="0" algn="l">
              <a:spcBef>
                <a:spcPts val="0"/>
              </a:spcBef>
              <a:spcAft>
                <a:spcPts val="0"/>
              </a:spcAft>
              <a:buNone/>
            </a:pPr>
            <a:r>
              <a:t/>
            </a:r>
            <a:endParaRPr/>
          </a:p>
        </p:txBody>
      </p:sp>
      <p:sp>
        <p:nvSpPr>
          <p:cNvPr id="237" name="Google Shape;23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Tüm müşteriler içinde müşteri balance durumlarının toplamı, min,max, avg değerlerini döndüren sorguyu yazınız.</a:t>
            </a:r>
            <a:endParaRPr/>
          </a:p>
        </p:txBody>
      </p:sp>
      <p:sp>
        <p:nvSpPr>
          <p:cNvPr id="260" name="Google Shape;26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Bir yedek parça satan firmayı düşünelim;</a:t>
            </a:r>
            <a:endParaRPr/>
          </a:p>
          <a:p>
            <a:pPr indent="0" lvl="0" marL="0" rtl="0" algn="l">
              <a:spcBef>
                <a:spcPts val="0"/>
              </a:spcBef>
              <a:spcAft>
                <a:spcPts val="0"/>
              </a:spcAft>
              <a:buNone/>
            </a:pPr>
            <a:r>
              <a:rPr lang="en-US"/>
              <a:t>Firmanın ürün sattığı kişiler (CUSTOMER), her ürün satışında kestiği faturalar (INVOICE) oluyor.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 faturada birden çok ürün olabiliyor. Ürünlerin fiyatları her siparişte değişme durumu olduğu için (LINE) tablosu ile çoklu ilişki kurulmuş.</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Firma satabileceği ürünleri (PRODUCT) tablosunda tutmaktadır. Güncel fiyatlar bu tabloda durmaktadır. </a:t>
            </a:r>
            <a:endParaRPr/>
          </a:p>
          <a:p>
            <a:pPr indent="0" lvl="0" marL="0" rtl="0" algn="l">
              <a:spcBef>
                <a:spcPts val="0"/>
              </a:spcBef>
              <a:spcAft>
                <a:spcPts val="0"/>
              </a:spcAft>
              <a:buNone/>
            </a:pPr>
            <a:r>
              <a:rPr lang="en-US"/>
              <a:t>Ayrıca Ürünleri üreten üreticiyi (VENDOR) tablosunda tutmaktadır. Bir üreticinin birden çok ürünü olmaktadır, ama bir ürün sadece bir üreticiye aittir. </a:t>
            </a:r>
            <a:endParaRPr/>
          </a:p>
          <a:p>
            <a:pPr indent="0" lvl="0" marL="0" rtl="0" algn="l">
              <a:spcBef>
                <a:spcPts val="0"/>
              </a:spcBef>
              <a:spcAft>
                <a:spcPts val="0"/>
              </a:spcAft>
              <a:buNone/>
            </a:pPr>
            <a:r>
              <a:rPr lang="en-US"/>
              <a:t>Yani (1-n) ilişki vardır.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Sorguları bu anlatıma göre yazınız.</a:t>
            </a:r>
            <a:endParaRPr/>
          </a:p>
        </p:txBody>
      </p:sp>
      <p:sp>
        <p:nvSpPr>
          <p:cNvPr id="164" name="Google Shape;16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INVOICE, LINE, CUSTOMER JOIN YAPILACAK,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INVOICE.CUS_CODE, CUSTOMER.CUS_BALANCE ALANLARINA GÖRE «GROUP BY» KULLANILACAK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1" name="Google Shape;19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 bir müşteri tarafından yapılan bireysel ürün alımlarının sayısını (LINE_NUMBER) eklemek için Sorunu 4'teki sorguyu değiştirin.</a:t>
            </a:r>
            <a:endParaRPr/>
          </a:p>
        </p:txBody>
      </p:sp>
      <p:sp>
        <p:nvSpPr>
          <p:cNvPr id="199" name="Google Shape;19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Slaydı"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cxnSp>
          <p:nvCxnSpPr>
            <p:cNvPr id="28" name="Google Shape;28;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Resim Yazısı">
  <p:cSld name="Başlık ve Resim Yazısı">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sim Yazılı Alıntı">
  <p:cSld name="Resim Yazılı Alıntı">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sim Kartı">
  <p:cSld name="İsim Kartı">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ıntı İsim Kartı">
  <p:cSld name="Alıntı İsim Kartı">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ğru veya Yanlış">
  <p:cSld name="Doğru veya Yanlış">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Dikey Metin"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key Başlık ve Metin"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İçerik"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ölüm Üstbilgisi"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ki İçerik"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arşılaştırma"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alnızca Başlık"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oş"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lı İçerik"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lı Resim"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5400"/>
              <a:buFont typeface="Trebuchet MS"/>
              <a:buNone/>
            </a:pPr>
            <a:r>
              <a:rPr lang="en-US"/>
              <a:t>VERİTABANI TASARIM  ve YÖNETİMİ</a:t>
            </a:r>
            <a:br>
              <a:rPr lang="en-US"/>
            </a:br>
            <a:br>
              <a:rPr lang="en-US"/>
            </a:br>
            <a:endParaRPr sz="3000"/>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440"/>
              <a:buNone/>
            </a:pPr>
            <a:r>
              <a:rPr lang="en-US"/>
              <a:t>ÖGR.GÖR.DR. SEYİT KAYA</a:t>
            </a:r>
            <a:endParaRPr/>
          </a:p>
          <a:p>
            <a:pPr indent="0" lvl="0" marL="0" rtl="0" algn="r">
              <a:spcBef>
                <a:spcPts val="1000"/>
              </a:spcBef>
              <a:spcAft>
                <a:spcPts val="0"/>
              </a:spcAft>
              <a:buSzPts val="1440"/>
              <a:buNone/>
            </a:pPr>
            <a:r>
              <a:t/>
            </a:r>
            <a:endParaRPr/>
          </a:p>
          <a:p>
            <a:pPr indent="0" lvl="0" marL="0" rtl="0" algn="r">
              <a:spcBef>
                <a:spcPts val="1000"/>
              </a:spcBef>
              <a:spcAft>
                <a:spcPts val="0"/>
              </a:spcAft>
              <a:buSzPts val="14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-6</a:t>
            </a:r>
            <a:endParaRPr/>
          </a:p>
        </p:txBody>
      </p:sp>
      <p:sp>
        <p:nvSpPr>
          <p:cNvPr id="210" name="Google Shape;210;p27"/>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Use a query to compute the average purchase amount per product made by each customer. (</a:t>
            </a:r>
            <a:r>
              <a:rPr i="1" lang="en-US"/>
              <a:t>Hint: </a:t>
            </a:r>
            <a:r>
              <a:rPr lang="en-US"/>
              <a:t>Use the results of Problem 5 as the basis for this query.) </a:t>
            </a:r>
            <a:endParaRPr/>
          </a:p>
          <a:p>
            <a:pPr indent="-342900" lvl="0" marL="342900" rtl="0" algn="l">
              <a:spcBef>
                <a:spcPts val="1000"/>
              </a:spcBef>
              <a:spcAft>
                <a:spcPts val="0"/>
              </a:spcAft>
              <a:buSzPts val="1440"/>
              <a:buChar char="▶"/>
            </a:pPr>
            <a:r>
              <a:rPr lang="en-US"/>
              <a:t>Your output values must match those shown in Figure P7.32. </a:t>
            </a:r>
            <a:endParaRPr/>
          </a:p>
          <a:p>
            <a:pPr indent="-342900" lvl="0" marL="342900" rtl="0" algn="l">
              <a:spcBef>
                <a:spcPts val="1000"/>
              </a:spcBef>
              <a:spcAft>
                <a:spcPts val="0"/>
              </a:spcAft>
              <a:buSzPts val="1440"/>
              <a:buChar char="▶"/>
            </a:pPr>
            <a:r>
              <a:rPr lang="en-US"/>
              <a:t>Note that the average purchase amount is equal to the total purchases divided by the number of purchases. </a:t>
            </a:r>
            <a:br>
              <a:rPr lang="en-US"/>
            </a:br>
            <a:endParaRPr/>
          </a:p>
        </p:txBody>
      </p:sp>
      <p:pic>
        <p:nvPicPr>
          <p:cNvPr id="211" name="Google Shape;211;p27"/>
          <p:cNvPicPr preferRelativeResize="0"/>
          <p:nvPr/>
        </p:nvPicPr>
        <p:blipFill rotWithShape="1">
          <a:blip r:embed="rId3">
            <a:alphaModFix/>
          </a:blip>
          <a:srcRect b="0" l="0" r="0" t="0"/>
          <a:stretch/>
        </p:blipFill>
        <p:spPr>
          <a:xfrm>
            <a:off x="677334" y="3416701"/>
            <a:ext cx="10372320" cy="298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-7</a:t>
            </a:r>
            <a:endParaRPr/>
          </a:p>
        </p:txBody>
      </p:sp>
      <p:sp>
        <p:nvSpPr>
          <p:cNvPr id="218" name="Google Shape;218;p28"/>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760"/>
              <a:buChar char="▶"/>
            </a:pPr>
            <a:r>
              <a:rPr lang="en-US" sz="2200"/>
              <a:t>Create a query to produce the total purchase per invoice, generating the results shown in Figure P7.33. </a:t>
            </a:r>
            <a:endParaRPr/>
          </a:p>
          <a:p>
            <a:pPr indent="-342900" lvl="0" marL="342900" rtl="0" algn="l">
              <a:spcBef>
                <a:spcPts val="1000"/>
              </a:spcBef>
              <a:spcAft>
                <a:spcPts val="0"/>
              </a:spcAft>
              <a:buSzPts val="1760"/>
              <a:buChar char="▶"/>
            </a:pPr>
            <a:r>
              <a:rPr lang="en-US" sz="2200"/>
              <a:t>The invoice total is the sum of the product purchases in the LINE that corresponds to the INVOICE. </a:t>
            </a:r>
            <a:br>
              <a:rPr lang="en-US" sz="2200"/>
            </a:br>
            <a:endParaRPr sz="2200"/>
          </a:p>
        </p:txBody>
      </p:sp>
      <p:pic>
        <p:nvPicPr>
          <p:cNvPr id="219" name="Google Shape;219;p28"/>
          <p:cNvPicPr preferRelativeResize="0"/>
          <p:nvPr/>
        </p:nvPicPr>
        <p:blipFill rotWithShape="1">
          <a:blip r:embed="rId3">
            <a:alphaModFix/>
          </a:blip>
          <a:srcRect b="0" l="0" r="0" t="0"/>
          <a:stretch/>
        </p:blipFill>
        <p:spPr>
          <a:xfrm>
            <a:off x="957884" y="2499067"/>
            <a:ext cx="3963974" cy="392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-8</a:t>
            </a:r>
            <a:endParaRPr/>
          </a:p>
        </p:txBody>
      </p:sp>
      <p:sp>
        <p:nvSpPr>
          <p:cNvPr id="225" name="Google Shape;225;p29"/>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Use a query to show the invoices and invoice totals as shown in Figure P7.34. (</a:t>
            </a:r>
            <a:r>
              <a:rPr i="1" lang="en-US"/>
              <a:t>Hint: </a:t>
            </a:r>
            <a:r>
              <a:rPr lang="en-US"/>
              <a:t>Group by the CUS_CODE.)</a:t>
            </a:r>
            <a:r>
              <a:rPr lang="en-US" sz="2400"/>
              <a:t> </a:t>
            </a:r>
            <a:br>
              <a:rPr lang="en-US" sz="2400"/>
            </a:br>
            <a:endParaRPr sz="2200"/>
          </a:p>
        </p:txBody>
      </p:sp>
      <p:pic>
        <p:nvPicPr>
          <p:cNvPr id="226" name="Google Shape;226;p29"/>
          <p:cNvPicPr preferRelativeResize="0"/>
          <p:nvPr/>
        </p:nvPicPr>
        <p:blipFill rotWithShape="1">
          <a:blip r:embed="rId3">
            <a:alphaModFix/>
          </a:blip>
          <a:srcRect b="0" l="0" r="0" t="0"/>
          <a:stretch/>
        </p:blipFill>
        <p:spPr>
          <a:xfrm>
            <a:off x="2508678" y="2142296"/>
            <a:ext cx="5068915" cy="4605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-9</a:t>
            </a:r>
            <a:endParaRPr/>
          </a:p>
        </p:txBody>
      </p:sp>
      <p:sp>
        <p:nvSpPr>
          <p:cNvPr id="232" name="Google Shape;232;p30"/>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Write a query to produce the number of invoices and the total purchase amounts by customer, using the output shown in Figure P7.35 as your guide.</a:t>
            </a:r>
            <a:endParaRPr/>
          </a:p>
          <a:p>
            <a:pPr indent="-342900" lvl="0" marL="342900" rtl="0" algn="l">
              <a:spcBef>
                <a:spcPts val="1000"/>
              </a:spcBef>
              <a:spcAft>
                <a:spcPts val="0"/>
              </a:spcAft>
              <a:buSzPts val="1440"/>
              <a:buChar char="▶"/>
            </a:pPr>
            <a:r>
              <a:rPr lang="en-US"/>
              <a:t> (Compare this summary to the results shown in Problem 8.) </a:t>
            </a:r>
            <a:br>
              <a:rPr lang="en-US"/>
            </a:br>
            <a:endParaRPr sz="2200"/>
          </a:p>
        </p:txBody>
      </p:sp>
      <p:pic>
        <p:nvPicPr>
          <p:cNvPr id="233" name="Google Shape;233;p30"/>
          <p:cNvPicPr preferRelativeResize="0"/>
          <p:nvPr/>
        </p:nvPicPr>
        <p:blipFill rotWithShape="1">
          <a:blip r:embed="rId3">
            <a:alphaModFix/>
          </a:blip>
          <a:srcRect b="0" l="0" r="0" t="0"/>
          <a:stretch/>
        </p:blipFill>
        <p:spPr>
          <a:xfrm>
            <a:off x="1768302" y="2041687"/>
            <a:ext cx="7505700" cy="418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-10</a:t>
            </a:r>
            <a:endParaRPr/>
          </a:p>
        </p:txBody>
      </p:sp>
      <p:sp>
        <p:nvSpPr>
          <p:cNvPr id="240" name="Google Shape;240;p31"/>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Using the query results in Problem 9 as your basis, write a query to generate the total number of invoices, the invoice total for all of the invoices, the smallest invoice amount, the largest invoice amount, and the average of all of the invoices. (</a:t>
            </a:r>
            <a:r>
              <a:rPr i="1" lang="en-US"/>
              <a:t>Hint: </a:t>
            </a:r>
            <a:r>
              <a:rPr lang="en-US"/>
              <a:t>Check the figure output in Problem 9) Your output must match Figure P7.36. </a:t>
            </a:r>
            <a:br>
              <a:rPr lang="en-US"/>
            </a:br>
            <a:endParaRPr sz="2200"/>
          </a:p>
        </p:txBody>
      </p:sp>
      <p:pic>
        <p:nvPicPr>
          <p:cNvPr id="241" name="Google Shape;241;p31"/>
          <p:cNvPicPr preferRelativeResize="0"/>
          <p:nvPr/>
        </p:nvPicPr>
        <p:blipFill rotWithShape="1">
          <a:blip r:embed="rId3">
            <a:alphaModFix/>
          </a:blip>
          <a:srcRect b="0" l="0" r="0" t="0"/>
          <a:stretch/>
        </p:blipFill>
        <p:spPr>
          <a:xfrm>
            <a:off x="914855" y="2858659"/>
            <a:ext cx="7229475" cy="2476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-11</a:t>
            </a:r>
            <a:endParaRPr/>
          </a:p>
        </p:txBody>
      </p:sp>
      <p:sp>
        <p:nvSpPr>
          <p:cNvPr id="248" name="Google Shape;248;p32"/>
          <p:cNvSpPr txBox="1"/>
          <p:nvPr>
            <p:ph idx="1" type="body"/>
          </p:nvPr>
        </p:nvSpPr>
        <p:spPr>
          <a:xfrm>
            <a:off x="677334" y="896621"/>
            <a:ext cx="11354646" cy="146557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List the balance characteristics of the customers who have made purchases during the current invoice cycle—that is, for the customers who appear in the INVOICE table. </a:t>
            </a:r>
            <a:endParaRPr/>
          </a:p>
          <a:p>
            <a:pPr indent="-342900" lvl="0" marL="342900" rtl="0" algn="l">
              <a:spcBef>
                <a:spcPts val="1000"/>
              </a:spcBef>
              <a:spcAft>
                <a:spcPts val="0"/>
              </a:spcAft>
              <a:buSzPts val="1440"/>
              <a:buChar char="▶"/>
            </a:pPr>
            <a:r>
              <a:rPr lang="en-US"/>
              <a:t>The results of this query are shown in Figure P7.37. </a:t>
            </a:r>
            <a:br>
              <a:rPr lang="en-US"/>
            </a:br>
            <a:endParaRPr sz="2200"/>
          </a:p>
        </p:txBody>
      </p:sp>
      <p:pic>
        <p:nvPicPr>
          <p:cNvPr id="249" name="Google Shape;249;p32"/>
          <p:cNvPicPr preferRelativeResize="0"/>
          <p:nvPr/>
        </p:nvPicPr>
        <p:blipFill rotWithShape="1">
          <a:blip r:embed="rId3">
            <a:alphaModFix/>
          </a:blip>
          <a:srcRect b="0" l="0" r="0" t="0"/>
          <a:stretch/>
        </p:blipFill>
        <p:spPr>
          <a:xfrm>
            <a:off x="3115752" y="2100304"/>
            <a:ext cx="5372100" cy="453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-12</a:t>
            </a:r>
            <a:endParaRPr/>
          </a:p>
        </p:txBody>
      </p:sp>
      <p:sp>
        <p:nvSpPr>
          <p:cNvPr id="255" name="Google Shape;255;p33"/>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Using the results of the query created in Problem 11, provide a summary of the customer balance characteristics as shown in Figure P7.38. </a:t>
            </a:r>
            <a:br>
              <a:rPr lang="en-US"/>
            </a:br>
            <a:endParaRPr sz="2200"/>
          </a:p>
        </p:txBody>
      </p:sp>
      <p:pic>
        <p:nvPicPr>
          <p:cNvPr id="256" name="Google Shape;256;p33"/>
          <p:cNvPicPr preferRelativeResize="0"/>
          <p:nvPr/>
        </p:nvPicPr>
        <p:blipFill rotWithShape="1">
          <a:blip r:embed="rId3">
            <a:alphaModFix/>
          </a:blip>
          <a:srcRect b="0" l="0" r="0" t="0"/>
          <a:stretch/>
        </p:blipFill>
        <p:spPr>
          <a:xfrm>
            <a:off x="2466975" y="2133600"/>
            <a:ext cx="7258050" cy="259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-13</a:t>
            </a:r>
            <a:endParaRPr/>
          </a:p>
        </p:txBody>
      </p:sp>
      <p:sp>
        <p:nvSpPr>
          <p:cNvPr id="263" name="Google Shape;263;p34"/>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Create a query to find the customer balance characteristics for all customers, including the total of the outstanding balances. The results of this query are shown in Figure P7.39. </a:t>
            </a:r>
            <a:br>
              <a:rPr lang="en-US"/>
            </a:br>
            <a:endParaRPr sz="2200"/>
          </a:p>
        </p:txBody>
      </p:sp>
      <p:pic>
        <p:nvPicPr>
          <p:cNvPr id="264" name="Google Shape;264;p34"/>
          <p:cNvPicPr preferRelativeResize="0"/>
          <p:nvPr/>
        </p:nvPicPr>
        <p:blipFill rotWithShape="1">
          <a:blip r:embed="rId3">
            <a:alphaModFix/>
          </a:blip>
          <a:srcRect b="0" l="0" r="0" t="0"/>
          <a:stretch/>
        </p:blipFill>
        <p:spPr>
          <a:xfrm>
            <a:off x="2490787" y="2185987"/>
            <a:ext cx="7210425" cy="248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-14</a:t>
            </a:r>
            <a:endParaRPr/>
          </a:p>
        </p:txBody>
      </p:sp>
      <p:sp>
        <p:nvSpPr>
          <p:cNvPr id="270" name="Google Shape;270;p35"/>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Find the listing of customers who did not make purchases during the invoicing period. Your output must match the output shown in Figure P7.40. </a:t>
            </a:r>
            <a:br>
              <a:rPr lang="en-US"/>
            </a:br>
            <a:endParaRPr sz="2200"/>
          </a:p>
        </p:txBody>
      </p:sp>
      <p:pic>
        <p:nvPicPr>
          <p:cNvPr id="271" name="Google Shape;271;p35"/>
          <p:cNvPicPr preferRelativeResize="0"/>
          <p:nvPr/>
        </p:nvPicPr>
        <p:blipFill rotWithShape="1">
          <a:blip r:embed="rId3">
            <a:alphaModFix/>
          </a:blip>
          <a:srcRect b="0" l="0" r="0" t="0"/>
          <a:stretch/>
        </p:blipFill>
        <p:spPr>
          <a:xfrm>
            <a:off x="3324225" y="2133475"/>
            <a:ext cx="5543550" cy="4276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-15</a:t>
            </a:r>
            <a:endParaRPr/>
          </a:p>
        </p:txBody>
      </p:sp>
      <p:sp>
        <p:nvSpPr>
          <p:cNvPr id="277" name="Google Shape;277;p36"/>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Find the customer balance summary for all customers who have not made purchases during the current invoicing period. The results are shown in Figure P7.41. </a:t>
            </a:r>
            <a:br>
              <a:rPr lang="en-US"/>
            </a:br>
            <a:endParaRPr sz="2200"/>
          </a:p>
        </p:txBody>
      </p:sp>
      <p:pic>
        <p:nvPicPr>
          <p:cNvPr id="278" name="Google Shape;278;p36"/>
          <p:cNvPicPr preferRelativeResize="0"/>
          <p:nvPr/>
        </p:nvPicPr>
        <p:blipFill rotWithShape="1">
          <a:blip r:embed="rId3">
            <a:alphaModFix/>
          </a:blip>
          <a:srcRect b="0" l="0" r="0" t="0"/>
          <a:stretch/>
        </p:blipFill>
        <p:spPr>
          <a:xfrm>
            <a:off x="765065" y="3186753"/>
            <a:ext cx="10314821" cy="25747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585894" y="60960"/>
            <a:ext cx="8596668" cy="746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Örnek bir SQL sorgusu</a:t>
            </a:r>
            <a:endParaRPr/>
          </a:p>
        </p:txBody>
      </p:sp>
      <p:sp>
        <p:nvSpPr>
          <p:cNvPr id="154" name="Google Shape;154;p19"/>
          <p:cNvSpPr txBox="1"/>
          <p:nvPr>
            <p:ph idx="1" type="body"/>
          </p:nvPr>
        </p:nvSpPr>
        <p:spPr>
          <a:xfrm>
            <a:off x="585894" y="693421"/>
            <a:ext cx="11385126" cy="59283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80"/>
              <a:buNone/>
            </a:pPr>
            <a:r>
              <a:rPr lang="en-US" sz="3600"/>
              <a:t>JOIN İŞLEMLERİ; Birden çok ilişkili tablodan veri çekme işlemine denir. Join işlemi yapabilme kiçin tabloların içinde olan verilerin bir şekilde birbiri ile ilişkili olması gerekmektedir.</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-16</a:t>
            </a:r>
            <a:endParaRPr/>
          </a:p>
        </p:txBody>
      </p:sp>
      <p:sp>
        <p:nvSpPr>
          <p:cNvPr id="284" name="Google Shape;284;p37"/>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Create a query to produce the summary of the value of products currently in inventory. Note that the value of each product is produced by the multiplication of the units currently in inventory and the unit price. Use the ORDER BY clause to match the order shown in Figure P7.42. </a:t>
            </a:r>
            <a:br>
              <a:rPr lang="en-US"/>
            </a:br>
            <a:endParaRPr sz="2200"/>
          </a:p>
        </p:txBody>
      </p:sp>
      <p:pic>
        <p:nvPicPr>
          <p:cNvPr id="285" name="Google Shape;285;p37"/>
          <p:cNvPicPr preferRelativeResize="0"/>
          <p:nvPr/>
        </p:nvPicPr>
        <p:blipFill rotWithShape="1">
          <a:blip r:embed="rId3">
            <a:alphaModFix/>
          </a:blip>
          <a:srcRect b="0" l="0" r="0" t="0"/>
          <a:stretch/>
        </p:blipFill>
        <p:spPr>
          <a:xfrm>
            <a:off x="1900237" y="1895475"/>
            <a:ext cx="6634163" cy="43844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-17</a:t>
            </a:r>
            <a:endParaRPr/>
          </a:p>
        </p:txBody>
      </p:sp>
      <p:sp>
        <p:nvSpPr>
          <p:cNvPr id="291" name="Google Shape;291;p38"/>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Using the results of the query created in Problem 42, find the total value of the product inventory. The results are shown in Figure P7.43. </a:t>
            </a:r>
            <a:br>
              <a:rPr lang="en-US"/>
            </a:br>
            <a:endParaRPr sz="2200"/>
          </a:p>
        </p:txBody>
      </p:sp>
      <p:pic>
        <p:nvPicPr>
          <p:cNvPr id="292" name="Google Shape;292;p38"/>
          <p:cNvPicPr preferRelativeResize="0"/>
          <p:nvPr/>
        </p:nvPicPr>
        <p:blipFill rotWithShape="1">
          <a:blip r:embed="rId3">
            <a:alphaModFix/>
          </a:blip>
          <a:srcRect b="0" l="0" r="0" t="0"/>
          <a:stretch/>
        </p:blipFill>
        <p:spPr>
          <a:xfrm>
            <a:off x="2486025" y="2947987"/>
            <a:ext cx="5295900" cy="2828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SONUÇ</a:t>
            </a:r>
            <a:endParaRPr/>
          </a:p>
        </p:txBody>
      </p:sp>
      <p:sp>
        <p:nvSpPr>
          <p:cNvPr id="298" name="Google Shape;298;p39"/>
          <p:cNvSpPr txBox="1"/>
          <p:nvPr>
            <p:ph idx="1" type="body"/>
          </p:nvPr>
        </p:nvSpPr>
        <p:spPr>
          <a:xfrm>
            <a:off x="677334" y="2160589"/>
            <a:ext cx="10409766"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US" sz="2400"/>
              <a:t>Bu sorguları tek başına yapan bir öğrenci bu yolda iyi bir adım atmış olur.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Verilen SQL querisi ile ilgili tabloları oluşturunuz, verileri insert ediniz.</a:t>
            </a:r>
            <a:endParaRPr/>
          </a:p>
        </p:txBody>
      </p:sp>
      <p:sp>
        <p:nvSpPr>
          <p:cNvPr id="160" name="Google Shape;160;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Database ADI : </a:t>
            </a:r>
            <a:r>
              <a:rPr lang="en-US" sz="3500" u="sng"/>
              <a:t>Bim315AGrubu</a:t>
            </a:r>
            <a:endParaRPr sz="35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Database’in E-R diagramı aşağıdaki gibidir.</a:t>
            </a:r>
            <a:endParaRPr/>
          </a:p>
        </p:txBody>
      </p:sp>
      <p:pic>
        <p:nvPicPr>
          <p:cNvPr id="167" name="Google Shape;167;p21"/>
          <p:cNvPicPr preferRelativeResize="0"/>
          <p:nvPr>
            <p:ph idx="1" type="body"/>
          </p:nvPr>
        </p:nvPicPr>
        <p:blipFill rotWithShape="1">
          <a:blip r:embed="rId3">
            <a:alphaModFix/>
          </a:blip>
          <a:srcRect b="0" l="0" r="0" t="0"/>
          <a:stretch/>
        </p:blipFill>
        <p:spPr>
          <a:xfrm>
            <a:off x="540702" y="2423514"/>
            <a:ext cx="11553865" cy="29943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-1</a:t>
            </a:r>
            <a:endParaRPr/>
          </a:p>
        </p:txBody>
      </p:sp>
      <p:sp>
        <p:nvSpPr>
          <p:cNvPr id="173" name="Google Shape;173;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1a. Write a query to count the number of invoices.</a:t>
            </a:r>
            <a:br>
              <a:rPr lang="en-US"/>
            </a:br>
            <a:r>
              <a:rPr lang="en-US"/>
              <a:t>1b. Write a query to count the number of customers with a customer balance over $500. </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-2</a:t>
            </a:r>
            <a:br>
              <a:rPr lang="en-US"/>
            </a:br>
            <a:endParaRPr/>
          </a:p>
        </p:txBody>
      </p:sp>
      <p:pic>
        <p:nvPicPr>
          <p:cNvPr id="179" name="Google Shape;179;p23"/>
          <p:cNvPicPr preferRelativeResize="0"/>
          <p:nvPr>
            <p:ph idx="1" type="body"/>
          </p:nvPr>
        </p:nvPicPr>
        <p:blipFill rotWithShape="1">
          <a:blip r:embed="rId3">
            <a:alphaModFix/>
          </a:blip>
          <a:srcRect b="0" l="0" r="0" t="0"/>
          <a:stretch/>
        </p:blipFill>
        <p:spPr>
          <a:xfrm>
            <a:off x="4343400" y="368300"/>
            <a:ext cx="7921479" cy="5251450"/>
          </a:xfrm>
          <a:prstGeom prst="rect">
            <a:avLst/>
          </a:prstGeom>
          <a:noFill/>
          <a:ln>
            <a:noFill/>
          </a:ln>
        </p:spPr>
      </p:pic>
      <p:sp>
        <p:nvSpPr>
          <p:cNvPr id="180" name="Google Shape;180;p23"/>
          <p:cNvSpPr txBox="1"/>
          <p:nvPr/>
        </p:nvSpPr>
        <p:spPr>
          <a:xfrm>
            <a:off x="484945" y="1270000"/>
            <a:ext cx="3591755"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Generate a listing of all purchases made by the customers, using the output shown in Figure P7.28 as your guide.</a:t>
            </a:r>
            <a:br>
              <a:rPr b="0" i="0" lang="en-US" sz="1800" u="none" cap="none" strike="noStrike">
                <a:solidFill>
                  <a:schemeClr val="dk1"/>
                </a:solidFill>
                <a:latin typeface="Trebuchet MS"/>
                <a:ea typeface="Trebuchet MS"/>
                <a:cs typeface="Trebuchet MS"/>
                <a:sym typeface="Trebuchet MS"/>
              </a:rPr>
            </a:br>
            <a:r>
              <a:rPr b="0" i="0" lang="en-US" sz="1800" u="none" cap="none" strike="noStrike">
                <a:solidFill>
                  <a:schemeClr val="dk1"/>
                </a:solidFill>
                <a:latin typeface="Trebuchet MS"/>
                <a:ea typeface="Trebuchet MS"/>
                <a:cs typeface="Trebuchet MS"/>
                <a:sym typeface="Trebuchet MS"/>
              </a:rPr>
              <a:t>(</a:t>
            </a:r>
            <a:r>
              <a:rPr b="0" i="1" lang="en-US" sz="1800" u="none" cap="none" strike="noStrike">
                <a:solidFill>
                  <a:schemeClr val="dk1"/>
                </a:solidFill>
                <a:latin typeface="Trebuchet MS"/>
                <a:ea typeface="Trebuchet MS"/>
                <a:cs typeface="Trebuchet MS"/>
                <a:sym typeface="Trebuchet MS"/>
              </a:rPr>
              <a:t>Hint: </a:t>
            </a:r>
            <a:r>
              <a:rPr b="0" i="0" lang="en-US" sz="1800" u="none" cap="none" strike="noStrike">
                <a:solidFill>
                  <a:schemeClr val="dk1"/>
                </a:solidFill>
                <a:latin typeface="Trebuchet MS"/>
                <a:ea typeface="Trebuchet MS"/>
                <a:cs typeface="Trebuchet MS"/>
                <a:sym typeface="Trebuchet MS"/>
              </a:rPr>
              <a:t>Use the ORDER BY clause to order the resulting rows shown in Figure P7.28.)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INVOICE, LINE, PRODUCT tabloları join yapılacak</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br>
              <a:rPr lang="en-US"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-3</a:t>
            </a:r>
            <a:endParaRPr/>
          </a:p>
        </p:txBody>
      </p:sp>
      <p:sp>
        <p:nvSpPr>
          <p:cNvPr id="186" name="Google Shape;186;p24"/>
          <p:cNvSpPr txBox="1"/>
          <p:nvPr>
            <p:ph idx="1" type="body"/>
          </p:nvPr>
        </p:nvSpPr>
        <p:spPr>
          <a:xfrm>
            <a:off x="677334" y="896620"/>
            <a:ext cx="11354646"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Using the output shown in Figure P7.29 as your guide, generate a list of customer purchases, including the subtotals for each of the invoice line numbers. (</a:t>
            </a:r>
            <a:r>
              <a:rPr i="1" lang="en-US"/>
              <a:t>Hint: </a:t>
            </a:r>
            <a:r>
              <a:rPr lang="en-US"/>
              <a:t>Modify the query format used to produce the list of Customer purchases in Problem 2, delete the INV_DATE column, and add the derived (computed) attribute LINE_UNITS</a:t>
            </a:r>
            <a:br>
              <a:rPr lang="en-US"/>
            </a:br>
            <a:r>
              <a:rPr lang="en-US"/>
              <a:t>* LINE_PRICE to calculate the subtotals.) </a:t>
            </a:r>
            <a:br>
              <a:rPr lang="en-US"/>
            </a:br>
            <a:endParaRPr/>
          </a:p>
        </p:txBody>
      </p:sp>
      <p:pic>
        <p:nvPicPr>
          <p:cNvPr id="187" name="Google Shape;187;p24"/>
          <p:cNvPicPr preferRelativeResize="0"/>
          <p:nvPr/>
        </p:nvPicPr>
        <p:blipFill rotWithShape="1">
          <a:blip r:embed="rId3">
            <a:alphaModFix/>
          </a:blip>
          <a:srcRect b="0" l="0" r="0" t="0"/>
          <a:stretch/>
        </p:blipFill>
        <p:spPr>
          <a:xfrm>
            <a:off x="979571" y="2837006"/>
            <a:ext cx="9909008" cy="35771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-4</a:t>
            </a:r>
            <a:endParaRPr/>
          </a:p>
        </p:txBody>
      </p:sp>
      <p:sp>
        <p:nvSpPr>
          <p:cNvPr id="194" name="Google Shape;194;p25"/>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Modify the query used in Problem 3 to produce the summary shown in Figure P7.30 </a:t>
            </a:r>
            <a:br>
              <a:rPr lang="en-US"/>
            </a:br>
            <a:endParaRPr/>
          </a:p>
        </p:txBody>
      </p:sp>
      <p:pic>
        <p:nvPicPr>
          <p:cNvPr id="195" name="Google Shape;195;p25"/>
          <p:cNvPicPr preferRelativeResize="0"/>
          <p:nvPr/>
        </p:nvPicPr>
        <p:blipFill rotWithShape="1">
          <a:blip r:embed="rId3">
            <a:alphaModFix/>
          </a:blip>
          <a:srcRect b="0" l="0" r="0" t="0"/>
          <a:stretch/>
        </p:blipFill>
        <p:spPr>
          <a:xfrm>
            <a:off x="2557676" y="2382653"/>
            <a:ext cx="5481424" cy="36758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677334" y="12192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Sorgu -5</a:t>
            </a:r>
            <a:endParaRPr/>
          </a:p>
        </p:txBody>
      </p:sp>
      <p:sp>
        <p:nvSpPr>
          <p:cNvPr id="202" name="Google Shape;202;p26"/>
          <p:cNvSpPr txBox="1"/>
          <p:nvPr>
            <p:ph idx="1" type="body"/>
          </p:nvPr>
        </p:nvSpPr>
        <p:spPr>
          <a:xfrm>
            <a:off x="677334" y="896621"/>
            <a:ext cx="11354646" cy="229013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Modify the query in Problem 4 to include the number of individual product purchases made by each customer. (In other words, if the customer’s invoice is based on three products, one per LINE_</a:t>
            </a:r>
            <a:br>
              <a:rPr lang="en-US"/>
            </a:br>
            <a:r>
              <a:rPr lang="en-US"/>
              <a:t>NUMBER, you count three product purchases. Note that in the original invoice data, customer 10011 generated three invoices, which contained a total of six lines, each representing a product purchase.) Your output values must match those shown in Figure P7.31. </a:t>
            </a:r>
            <a:br>
              <a:rPr lang="en-US"/>
            </a:br>
            <a:endParaRPr/>
          </a:p>
        </p:txBody>
      </p:sp>
      <p:pic>
        <p:nvPicPr>
          <p:cNvPr id="203" name="Google Shape;203;p26"/>
          <p:cNvPicPr preferRelativeResize="0"/>
          <p:nvPr/>
        </p:nvPicPr>
        <p:blipFill rotWithShape="1">
          <a:blip r:embed="rId3">
            <a:alphaModFix/>
          </a:blip>
          <a:srcRect b="0" l="0" r="0" t="0"/>
          <a:stretch/>
        </p:blipFill>
        <p:spPr>
          <a:xfrm>
            <a:off x="1243225" y="2894959"/>
            <a:ext cx="7562850" cy="3838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Kristal">
  <a:themeElements>
    <a:clrScheme name="Kristal">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