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5" r:id="rId3"/>
    <p:sldId id="286" r:id="rId4"/>
    <p:sldId id="287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288" r:id="rId13"/>
    <p:sldId id="289" r:id="rId14"/>
    <p:sldId id="290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8589" autoAdjust="0"/>
  </p:normalViewPr>
  <p:slideViewPr>
    <p:cSldViewPr snapToGrid="0">
      <p:cViewPr varScale="1">
        <p:scale>
          <a:sx n="42" d="100"/>
          <a:sy n="42" d="100"/>
        </p:scale>
        <p:origin x="1383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7E97C-FA34-44DA-BE81-697F97A44776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1FC42-7CFC-4C5A-ACDB-F695FE7B6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402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smtClean="0">
                <a:solidFill>
                  <a:srgbClr val="0070C0"/>
                </a:solidFill>
                <a:latin typeface="Segoe UI" panose="020B0502040204020203" pitchFamily="34" charset="0"/>
              </a:rPr>
              <a:t>Select V_CODE, </a:t>
            </a:r>
            <a:r>
              <a:rPr lang="tr-TR" b="1" dirty="0" err="1" smtClean="0">
                <a:solidFill>
                  <a:srgbClr val="0070C0"/>
                </a:solidFill>
                <a:latin typeface="Segoe UI" panose="020B0502040204020203" pitchFamily="34" charset="0"/>
              </a:rPr>
              <a:t>sum</a:t>
            </a:r>
            <a:r>
              <a:rPr lang="tr-TR" b="1" dirty="0" smtClean="0">
                <a:solidFill>
                  <a:srgbClr val="0070C0"/>
                </a:solidFill>
                <a:latin typeface="Segoe UI" panose="020B0502040204020203" pitchFamily="34" charset="0"/>
              </a:rPr>
              <a:t>(P_QOH), </a:t>
            </a:r>
            <a:r>
              <a:rPr lang="tr-TR" b="1" dirty="0" err="1" smtClean="0">
                <a:solidFill>
                  <a:srgbClr val="0070C0"/>
                </a:solidFill>
                <a:latin typeface="Segoe UI" panose="020B0502040204020203" pitchFamily="34" charset="0"/>
              </a:rPr>
              <a:t>avg</a:t>
            </a:r>
            <a:r>
              <a:rPr lang="tr-TR" b="1" dirty="0" smtClean="0">
                <a:solidFill>
                  <a:srgbClr val="0070C0"/>
                </a:solidFill>
                <a:latin typeface="Segoe UI" panose="020B0502040204020203" pitchFamily="34" charset="0"/>
              </a:rPr>
              <a:t>(P_PRICE) FROM PRODUCT GROUP BY V_CODE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1FC42-7CFC-4C5A-ACDB-F695FE7B6246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3606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Önce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select</a:t>
            </a:r>
            <a:r>
              <a:rPr lang="tr-TR" baseline="0" dirty="0" smtClean="0"/>
              <a:t> atalım;</a:t>
            </a:r>
          </a:p>
          <a:p>
            <a:endParaRPr lang="tr-TR" baseline="0" dirty="0" smtClean="0"/>
          </a:p>
          <a:p>
            <a:r>
              <a:rPr lang="tr-TR" dirty="0" smtClean="0"/>
              <a:t>Select *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product</a:t>
            </a:r>
            <a:r>
              <a:rPr lang="tr-TR" dirty="0" smtClean="0"/>
              <a:t> </a:t>
            </a:r>
            <a:r>
              <a:rPr lang="tr-TR" dirty="0" err="1" smtClean="0"/>
              <a:t>where</a:t>
            </a:r>
            <a:r>
              <a:rPr lang="tr-TR" dirty="0" smtClean="0"/>
              <a:t> P_CODE=‘23114-AA’</a:t>
            </a:r>
          </a:p>
          <a:p>
            <a:endParaRPr lang="tr-T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UPDATE </a:t>
            </a:r>
            <a:r>
              <a:rPr lang="tr-TR" dirty="0" err="1" smtClean="0"/>
              <a:t>product</a:t>
            </a:r>
            <a:r>
              <a:rPr lang="tr-TR" dirty="0" smtClean="0"/>
              <a:t> SET P_PRICE=40</a:t>
            </a:r>
            <a:r>
              <a:rPr lang="tr-TR" baseline="0" dirty="0" smtClean="0"/>
              <a:t> </a:t>
            </a:r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smtClean="0"/>
              <a:t>P_CODE=‘23114-AA’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1FC42-7CFC-4C5A-ACDB-F695FE7B6246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819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Önce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select</a:t>
            </a:r>
            <a:r>
              <a:rPr lang="tr-TR" baseline="0" dirty="0" smtClean="0"/>
              <a:t> atalım;</a:t>
            </a:r>
          </a:p>
          <a:p>
            <a:endParaRPr lang="tr-TR" baseline="0" dirty="0" smtClean="0"/>
          </a:p>
          <a:p>
            <a:r>
              <a:rPr lang="tr-TR" dirty="0" smtClean="0"/>
              <a:t>Select *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product</a:t>
            </a:r>
            <a:r>
              <a:rPr lang="tr-TR" dirty="0" smtClean="0"/>
              <a:t> </a:t>
            </a:r>
            <a:r>
              <a:rPr lang="tr-TR" dirty="0" err="1" smtClean="0"/>
              <a:t>where</a:t>
            </a:r>
            <a:r>
              <a:rPr lang="tr-TR" dirty="0" smtClean="0"/>
              <a:t> P_CODE=‘23114-AA’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1FC42-7CFC-4C5A-ACDB-F695FE7B6246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59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Önce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select</a:t>
            </a:r>
            <a:r>
              <a:rPr lang="tr-TR" baseline="0" dirty="0" smtClean="0"/>
              <a:t> atalım;</a:t>
            </a:r>
          </a:p>
          <a:p>
            <a:endParaRPr lang="tr-TR" baseline="0" dirty="0" smtClean="0"/>
          </a:p>
          <a:p>
            <a:r>
              <a:rPr lang="tr-TR" dirty="0" smtClean="0"/>
              <a:t>Select *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product</a:t>
            </a:r>
            <a:r>
              <a:rPr lang="tr-TR" dirty="0" smtClean="0"/>
              <a:t> </a:t>
            </a:r>
            <a:r>
              <a:rPr lang="tr-TR" dirty="0" err="1" smtClean="0"/>
              <a:t>where</a:t>
            </a:r>
            <a:r>
              <a:rPr lang="tr-TR" dirty="0" smtClean="0"/>
              <a:t> P_CODE=‘23114-AA’</a:t>
            </a:r>
          </a:p>
          <a:p>
            <a:endParaRPr lang="tr-T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UPDATE </a:t>
            </a:r>
            <a:r>
              <a:rPr lang="tr-TR" dirty="0" err="1" smtClean="0"/>
              <a:t>product</a:t>
            </a:r>
            <a:r>
              <a:rPr lang="tr-TR" dirty="0" smtClean="0"/>
              <a:t> SET P_PRICE=40</a:t>
            </a:r>
            <a:r>
              <a:rPr lang="tr-TR" baseline="0" dirty="0" smtClean="0"/>
              <a:t> </a:t>
            </a:r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smtClean="0"/>
              <a:t>P_CODE=‘23114-AA’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1FC42-7CFC-4C5A-ACDB-F695FE7B6246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5656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Önce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select</a:t>
            </a:r>
            <a:r>
              <a:rPr lang="tr-TR" baseline="0" dirty="0" smtClean="0"/>
              <a:t> atalım;</a:t>
            </a:r>
          </a:p>
          <a:p>
            <a:endParaRPr lang="tr-TR" baseline="0" dirty="0" smtClean="0"/>
          </a:p>
          <a:p>
            <a:r>
              <a:rPr lang="tr-TR" dirty="0" smtClean="0"/>
              <a:t>Select *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product</a:t>
            </a:r>
            <a:r>
              <a:rPr lang="tr-TR" dirty="0" smtClean="0"/>
              <a:t> </a:t>
            </a:r>
            <a:r>
              <a:rPr lang="tr-TR" dirty="0" err="1" smtClean="0"/>
              <a:t>where</a:t>
            </a:r>
            <a:r>
              <a:rPr lang="tr-TR" dirty="0" smtClean="0"/>
              <a:t> P_CODE=‘23114-AA’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1FC42-7CFC-4C5A-ACDB-F695FE7B6246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15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YEAR(P_INDATE),sum(P_QOH), AVG(P_PRICE) FROM PRODUCT 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P_CODE LIKE '%2%'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YEAR(P_INDATE) </a:t>
            </a:r>
          </a:p>
          <a:p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YEAR(P_INDATE) 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</a:t>
            </a:r>
            <a:endParaRPr lang="tr-T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1FC42-7CFC-4C5A-ACDB-F695FE7B624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88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Select * 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from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satislar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where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satistarihi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&gt;GETDATE()-1</a:t>
            </a:r>
            <a:endParaRPr lang="tr-TR" sz="120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1FC42-7CFC-4C5A-ACDB-F695FE7B624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781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Select * 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from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satislar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where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 YEAR(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satistarihi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)=2018</a:t>
            </a:r>
            <a:endParaRPr lang="tr-TR" sz="120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1FC42-7CFC-4C5A-ACDB-F695FE7B6246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825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Select * 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from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satislar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where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 YEAR(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satistarihi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)=2018</a:t>
            </a:r>
            <a:endParaRPr lang="tr-TR" sz="120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1FC42-7CFC-4C5A-ACDB-F695FE7B624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75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Select * 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from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satislar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where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 YEAR(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satistarihi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)=2018</a:t>
            </a:r>
            <a:endParaRPr lang="tr-TR" sz="120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1FC42-7CFC-4C5A-ACDB-F695FE7B624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3267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Select * 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from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satislar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where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 YEAR(</a:t>
            </a:r>
            <a:r>
              <a:rPr lang="tr-TR" sz="1200" dirty="0" err="1" smtClean="0">
                <a:solidFill>
                  <a:schemeClr val="tx1"/>
                </a:solidFill>
                <a:latin typeface="Segoe UI" panose="020B0502040204020203" pitchFamily="34" charset="0"/>
              </a:rPr>
              <a:t>satistarihi</a:t>
            </a:r>
            <a:r>
              <a:rPr lang="tr-TR" sz="12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)=2018</a:t>
            </a:r>
            <a:endParaRPr lang="tr-TR" sz="120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1FC42-7CFC-4C5A-ACDB-F695FE7B6246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569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Select </a:t>
            </a:r>
            <a:r>
              <a:rPr lang="tr-TR" dirty="0" err="1" smtClean="0"/>
              <a:t>il_adi</a:t>
            </a:r>
            <a:r>
              <a:rPr lang="tr-TR" dirty="0" smtClean="0"/>
              <a:t>, </a:t>
            </a:r>
            <a:r>
              <a:rPr lang="tr-TR" dirty="0" err="1" smtClean="0"/>
              <a:t>count</a:t>
            </a:r>
            <a:r>
              <a:rPr lang="tr-TR" dirty="0" smtClean="0"/>
              <a:t>(*) </a:t>
            </a:r>
            <a:r>
              <a:rPr lang="tr-TR" dirty="0" err="1" smtClean="0"/>
              <a:t>from</a:t>
            </a:r>
            <a:r>
              <a:rPr lang="tr-TR" dirty="0" smtClean="0"/>
              <a:t> öğrenciler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group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il_adi</a:t>
            </a:r>
            <a:r>
              <a:rPr lang="tr-TR" baseline="0" dirty="0" smtClean="0"/>
              <a:t> </a:t>
            </a:r>
            <a:r>
              <a:rPr lang="tr-TR" baseline="0" dirty="0" err="1" smtClean="0"/>
              <a:t>having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count</a:t>
            </a:r>
            <a:r>
              <a:rPr lang="tr-TR" baseline="0" dirty="0" smtClean="0"/>
              <a:t>(*)&gt;2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1FC42-7CFC-4C5A-ACDB-F695FE7B6246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5917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Önce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select</a:t>
            </a:r>
            <a:r>
              <a:rPr lang="tr-TR" baseline="0" dirty="0" smtClean="0"/>
              <a:t> atalım;</a:t>
            </a:r>
          </a:p>
          <a:p>
            <a:endParaRPr lang="tr-TR" baseline="0" dirty="0" smtClean="0"/>
          </a:p>
          <a:p>
            <a:r>
              <a:rPr lang="tr-TR" dirty="0" smtClean="0"/>
              <a:t>Select *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product</a:t>
            </a:r>
            <a:r>
              <a:rPr lang="tr-TR" dirty="0" smtClean="0"/>
              <a:t> </a:t>
            </a:r>
            <a:r>
              <a:rPr lang="tr-TR" dirty="0" err="1" smtClean="0"/>
              <a:t>where</a:t>
            </a:r>
            <a:r>
              <a:rPr lang="tr-TR" dirty="0" smtClean="0"/>
              <a:t> P_CODE=‘23114-AA’</a:t>
            </a:r>
          </a:p>
          <a:p>
            <a:endParaRPr lang="tr-T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DELETE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product</a:t>
            </a:r>
            <a:r>
              <a:rPr lang="tr-TR" dirty="0" smtClean="0"/>
              <a:t> </a:t>
            </a:r>
            <a:r>
              <a:rPr lang="tr-TR" dirty="0" err="1" smtClean="0"/>
              <a:t>where</a:t>
            </a:r>
            <a:r>
              <a:rPr lang="tr-TR" dirty="0" smtClean="0"/>
              <a:t> P_CODE=‘23114-AA’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1FC42-7CFC-4C5A-ACDB-F695FE7B6246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069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418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1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45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757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521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8195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631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91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511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4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840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097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530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46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016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12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2141-E798-4364-BB90-BBEC060F6FA8}" type="datetimeFigureOut">
              <a:rPr lang="tr-TR" smtClean="0"/>
              <a:t>14.11.2018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714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tr-TR" dirty="0" smtClean="0"/>
              <a:t>VERİTABANI TASARIM ve YÖNETİMİ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tr-TR" sz="3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ÖGR.GÖR.DR</a:t>
            </a:r>
            <a:r>
              <a:rPr lang="tr-TR" dirty="0"/>
              <a:t>. </a:t>
            </a:r>
            <a:r>
              <a:rPr lang="tr-TR" dirty="0" smtClean="0"/>
              <a:t>SEYİT KAYA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99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3529"/>
            <a:ext cx="8596668" cy="1320800"/>
          </a:xfrm>
        </p:spPr>
        <p:txBody>
          <a:bodyPr/>
          <a:lstStyle/>
          <a:p>
            <a:r>
              <a:rPr lang="tr-TR" dirty="0" smtClean="0"/>
              <a:t>MS </a:t>
            </a:r>
            <a:r>
              <a:rPr lang="tr-TR" dirty="0" err="1" smtClean="0"/>
              <a:t>Sql</a:t>
            </a:r>
            <a:r>
              <a:rPr lang="tr-TR" dirty="0" smtClean="0"/>
              <a:t> Zaman Fonksiyonlarından bazıları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3929"/>
            <a:ext cx="10226886" cy="2609531"/>
          </a:xfrm>
        </p:spPr>
        <p:txBody>
          <a:bodyPr>
            <a:normAutofit/>
          </a:bodyPr>
          <a:lstStyle/>
          <a:p>
            <a:r>
              <a:rPr lang="tr-TR" sz="25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DATEADD: </a:t>
            </a:r>
            <a:r>
              <a:rPr lang="tr-TR" sz="25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Verilen tarihe ekleme yapılmasını sağlar.</a:t>
            </a:r>
          </a:p>
          <a:p>
            <a:endParaRPr lang="tr-TR" sz="25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endParaRPr lang="tr-TR" sz="2500" dirty="0" smtClean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20102"/>
              </p:ext>
            </p:extLst>
          </p:nvPr>
        </p:nvGraphicFramePr>
        <p:xfrm>
          <a:off x="388619" y="1604329"/>
          <a:ext cx="11632395" cy="4962348"/>
        </p:xfrm>
        <a:graphic>
          <a:graphicData uri="http://schemas.openxmlformats.org/drawingml/2006/table">
            <a:tbl>
              <a:tblPr/>
              <a:tblGrid>
                <a:gridCol w="2667301">
                  <a:extLst>
                    <a:ext uri="{9D8B030D-6E8A-4147-A177-3AD203B41FA5}">
                      <a16:colId xmlns:a16="http://schemas.microsoft.com/office/drawing/2014/main" val="4146821482"/>
                    </a:ext>
                  </a:extLst>
                </a:gridCol>
                <a:gridCol w="8965094">
                  <a:extLst>
                    <a:ext uri="{9D8B030D-6E8A-4147-A177-3AD203B41FA5}">
                      <a16:colId xmlns:a16="http://schemas.microsoft.com/office/drawing/2014/main" val="4006463637"/>
                    </a:ext>
                  </a:extLst>
                </a:gridCol>
              </a:tblGrid>
              <a:tr h="343171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dirty="0" err="1">
                          <a:effectLst/>
                        </a:rPr>
                        <a:t>Parameter</a:t>
                      </a:r>
                      <a:endParaRPr lang="tr-TR" sz="1800" dirty="0">
                        <a:effectLst/>
                      </a:endParaRPr>
                    </a:p>
                  </a:txBody>
                  <a:tcPr marL="38354" marR="19177" marT="19177" marB="19177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>
                          <a:effectLst/>
                        </a:rPr>
                        <a:t>Description</a:t>
                      </a:r>
                    </a:p>
                  </a:txBody>
                  <a:tcPr marL="19177" marR="19177" marT="19177" marB="19177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269288"/>
                  </a:ext>
                </a:extLst>
              </a:tr>
              <a:tr h="2735768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i="1" dirty="0" err="1">
                          <a:effectLst/>
                        </a:rPr>
                        <a:t>interval</a:t>
                      </a:r>
                      <a:endParaRPr lang="tr-TR" sz="1800" dirty="0">
                        <a:effectLst/>
                      </a:endParaRPr>
                    </a:p>
                  </a:txBody>
                  <a:tcPr marL="38354" marR="19177" marT="19177" marB="19177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Required. The time/date interval to add. Can be one of the following values</a:t>
                      </a:r>
                      <a:r>
                        <a:rPr lang="en-US" sz="1800" dirty="0" smtClean="0">
                          <a:effectLst/>
                        </a:rPr>
                        <a:t>:</a:t>
                      </a:r>
                      <a:endParaRPr lang="tr-TR" sz="1800" dirty="0" smtClean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effectLst/>
                        </a:rPr>
                        <a:t>year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yyyy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yy</a:t>
                      </a:r>
                      <a:r>
                        <a:rPr lang="en-US" sz="1800" dirty="0">
                          <a:effectLst/>
                        </a:rPr>
                        <a:t> = Year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quarter, </a:t>
                      </a:r>
                      <a:r>
                        <a:rPr lang="en-US" sz="1800" dirty="0" err="1">
                          <a:effectLst/>
                        </a:rPr>
                        <a:t>qq</a:t>
                      </a:r>
                      <a:r>
                        <a:rPr lang="en-US" sz="1800" dirty="0">
                          <a:effectLst/>
                        </a:rPr>
                        <a:t>, q = Quarter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month, mm, m = month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>
                          <a:effectLst/>
                        </a:rPr>
                        <a:t>dayofyear</a:t>
                      </a:r>
                      <a:r>
                        <a:rPr lang="en-US" sz="1800" dirty="0">
                          <a:effectLst/>
                        </a:rPr>
                        <a:t> = Day of the year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day, </a:t>
                      </a:r>
                      <a:r>
                        <a:rPr lang="en-US" sz="1800" dirty="0" err="1">
                          <a:effectLst/>
                        </a:rPr>
                        <a:t>dy</a:t>
                      </a:r>
                      <a:r>
                        <a:rPr lang="en-US" sz="1800" dirty="0">
                          <a:effectLst/>
                        </a:rPr>
                        <a:t>, y = Day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week, </a:t>
                      </a:r>
                      <a:r>
                        <a:rPr lang="en-US" sz="1800" dirty="0" err="1">
                          <a:effectLst/>
                        </a:rPr>
                        <a:t>ww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wk</a:t>
                      </a:r>
                      <a:r>
                        <a:rPr lang="en-US" sz="1800" dirty="0">
                          <a:effectLst/>
                        </a:rPr>
                        <a:t> = Week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weekday, </a:t>
                      </a:r>
                      <a:r>
                        <a:rPr lang="en-US" sz="1800" dirty="0" err="1">
                          <a:effectLst/>
                        </a:rPr>
                        <a:t>dw</a:t>
                      </a:r>
                      <a:r>
                        <a:rPr lang="en-US" sz="1800" dirty="0">
                          <a:effectLst/>
                        </a:rPr>
                        <a:t>, w = Weekday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hour, </a:t>
                      </a:r>
                      <a:r>
                        <a:rPr lang="en-US" sz="1800" dirty="0" err="1">
                          <a:effectLst/>
                        </a:rPr>
                        <a:t>hh</a:t>
                      </a:r>
                      <a:r>
                        <a:rPr lang="en-US" sz="1800" dirty="0">
                          <a:effectLst/>
                        </a:rPr>
                        <a:t> = hour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minute, mi, n = Minute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second, </a:t>
                      </a:r>
                      <a:r>
                        <a:rPr lang="en-US" sz="1800" dirty="0" err="1">
                          <a:effectLst/>
                        </a:rPr>
                        <a:t>ss</a:t>
                      </a:r>
                      <a:r>
                        <a:rPr lang="en-US" sz="1800" dirty="0">
                          <a:effectLst/>
                        </a:rPr>
                        <a:t>, s = Second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millisecond, </a:t>
                      </a:r>
                      <a:r>
                        <a:rPr lang="en-US" sz="1800" dirty="0" err="1">
                          <a:effectLst/>
                        </a:rPr>
                        <a:t>ms</a:t>
                      </a:r>
                      <a:r>
                        <a:rPr lang="en-US" sz="1800" dirty="0">
                          <a:effectLst/>
                        </a:rPr>
                        <a:t> = Millisecond</a:t>
                      </a:r>
                    </a:p>
                  </a:txBody>
                  <a:tcPr marL="19177" marR="19177" marT="19177" marB="19177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039135"/>
                  </a:ext>
                </a:extLst>
              </a:tr>
              <a:tr h="945812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i="1">
                          <a:effectLst/>
                        </a:rPr>
                        <a:t>number</a:t>
                      </a:r>
                      <a:endParaRPr lang="tr-TR" sz="1800">
                        <a:effectLst/>
                      </a:endParaRPr>
                    </a:p>
                  </a:txBody>
                  <a:tcPr marL="38354" marR="19177" marT="19177" marB="19177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Required. The number of </a:t>
                      </a:r>
                      <a:r>
                        <a:rPr lang="en-US" sz="1800" i="1">
                          <a:effectLst/>
                        </a:rPr>
                        <a:t>interval</a:t>
                      </a:r>
                      <a:r>
                        <a:rPr lang="en-US" sz="1800">
                          <a:effectLst/>
                        </a:rPr>
                        <a:t> to add to date. Can be positive (to get dates in the future) or negative (to get dates in the past)</a:t>
                      </a:r>
                    </a:p>
                  </a:txBody>
                  <a:tcPr marL="19177" marR="19177" marT="19177" marB="19177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5562"/>
                  </a:ext>
                </a:extLst>
              </a:tr>
              <a:tr h="343171">
                <a:tc>
                  <a:txBody>
                    <a:bodyPr/>
                    <a:lstStyle/>
                    <a:p>
                      <a:pPr algn="l" fontAlgn="t"/>
                      <a:r>
                        <a:rPr lang="tr-TR" sz="1800" i="1" dirty="0" err="1">
                          <a:effectLst/>
                        </a:rPr>
                        <a:t>date</a:t>
                      </a:r>
                      <a:endParaRPr lang="tr-TR" sz="1800" dirty="0">
                        <a:effectLst/>
                      </a:endParaRPr>
                    </a:p>
                  </a:txBody>
                  <a:tcPr marL="38354" marR="19177" marT="19177" marB="19177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Required. The date that will be modified</a:t>
                      </a:r>
                    </a:p>
                  </a:txBody>
                  <a:tcPr marL="19177" marR="19177" marT="19177" marB="19177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2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2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mtClean="0"/>
              <a:t>Örnek;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1604329"/>
            <a:ext cx="10226886" cy="260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500" smtClean="0">
                <a:solidFill>
                  <a:srgbClr val="FF0000"/>
                </a:solidFill>
                <a:latin typeface="Segoe UI" panose="020B0502040204020203" pitchFamily="34" charset="0"/>
              </a:rPr>
              <a:t>Ürün kodlarında «2» bulunan  Ürünlerin stoğa </a:t>
            </a:r>
            <a:r>
              <a:rPr lang="tr-TR" sz="2500" b="1" u="sng" smtClean="0">
                <a:solidFill>
                  <a:srgbClr val="FF0000"/>
                </a:solidFill>
                <a:latin typeface="Segoe UI" panose="020B0502040204020203" pitchFamily="34" charset="0"/>
              </a:rPr>
              <a:t>giriş yılına </a:t>
            </a:r>
            <a:r>
              <a:rPr lang="tr-TR" sz="2500" smtClean="0">
                <a:solidFill>
                  <a:srgbClr val="FF0000"/>
                </a:solidFill>
                <a:latin typeface="Segoe UI" panose="020B0502040204020203" pitchFamily="34" charset="0"/>
              </a:rPr>
              <a:t>göre gruplayıp, toplam stok adetlerini,  ortalama fiyatlarını bulunuz. Yıllara göre azalan sıralayınız.</a:t>
            </a:r>
          </a:p>
          <a:p>
            <a:endParaRPr lang="tr-TR" sz="2500" dirty="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Having</a:t>
            </a:r>
            <a:r>
              <a:rPr lang="tr-TR" dirty="0" smtClean="0"/>
              <a:t> kullanımı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1009"/>
            <a:ext cx="10226886" cy="3880773"/>
          </a:xfrm>
        </p:spPr>
        <p:txBody>
          <a:bodyPr/>
          <a:lstStyle/>
          <a:p>
            <a:r>
              <a:rPr lang="tr-TR" dirty="0" smtClean="0">
                <a:solidFill>
                  <a:schemeClr val="tx1"/>
                </a:solidFill>
                <a:latin typeface="Segoe UI" panose="020B0502040204020203" pitchFamily="34" charset="0"/>
              </a:rPr>
              <a:t>Gruplama sonucu oluşan değerler üzerinde kriter uygulamak için kullanılır. </a:t>
            </a:r>
          </a:p>
          <a:p>
            <a:endParaRPr lang="tr-TR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Segoe UI" panose="020B0502040204020203" pitchFamily="34" charset="0"/>
              </a:rPr>
              <a:t>Örneğin; Sınıftaki öğrencileri illerine göre gruplayarak aynı ilden 3 ve daha fazla olan kayıtları getiren sorguyu yazınız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2993" y="395126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66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Kısa bir 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1009"/>
            <a:ext cx="10226886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0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Insert</a:t>
            </a:r>
            <a:r>
              <a:rPr lang="tr-TR" dirty="0" smtClean="0"/>
              <a:t> – Update – </a:t>
            </a:r>
            <a:r>
              <a:rPr lang="tr-TR" dirty="0" err="1" smtClean="0"/>
              <a:t>delete</a:t>
            </a:r>
            <a:r>
              <a:rPr lang="tr-TR" dirty="0" smtClean="0"/>
              <a:t> sorguları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1009"/>
            <a:ext cx="10226886" cy="5146991"/>
          </a:xfrm>
        </p:spPr>
        <p:txBody>
          <a:bodyPr/>
          <a:lstStyle/>
          <a:p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Delete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: bir tablodan bir satır datayı veya daha fazlasını silmek için kullanılan komuttur.</a:t>
            </a:r>
          </a:p>
          <a:p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Kullanımı;</a:t>
            </a:r>
          </a:p>
          <a:p>
            <a:pPr lvl="1"/>
            <a:r>
              <a:rPr lang="tr-TR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DELETE </a:t>
            </a:r>
            <a:r>
              <a:rPr lang="tr-TR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</a:t>
            </a:r>
            <a:r>
              <a:rPr lang="tr-TR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Tablo </a:t>
            </a:r>
            <a:r>
              <a:rPr lang="tr-TR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</a:t>
            </a:r>
            <a:r>
              <a:rPr lang="tr-TR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Kriter</a:t>
            </a:r>
          </a:p>
          <a:p>
            <a:pPr lvl="1"/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tr-TR" dirty="0"/>
              <a:t>DELETE FROM </a:t>
            </a:r>
            <a:r>
              <a:rPr lang="tr-TR" dirty="0" err="1"/>
              <a:t>Customers</a:t>
            </a:r>
            <a:r>
              <a:rPr lang="tr-TR" dirty="0" smtClean="0"/>
              <a:t>; Tüm kayıtları siler. </a:t>
            </a:r>
          </a:p>
          <a:p>
            <a:pPr lvl="1"/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Silme işleminde hangi kayıtların silindiğini önceden görmek için ne yapılabilir? 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33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Insert</a:t>
            </a:r>
            <a:r>
              <a:rPr lang="tr-TR" dirty="0" smtClean="0"/>
              <a:t> – Update – </a:t>
            </a:r>
            <a:r>
              <a:rPr lang="tr-TR" dirty="0" err="1" smtClean="0"/>
              <a:t>delete</a:t>
            </a:r>
            <a:r>
              <a:rPr lang="tr-TR" dirty="0" smtClean="0"/>
              <a:t> sorguları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1009"/>
            <a:ext cx="10226886" cy="5146991"/>
          </a:xfrm>
        </p:spPr>
        <p:txBody>
          <a:bodyPr/>
          <a:lstStyle/>
          <a:p>
            <a:r>
              <a:rPr lang="tr-TR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Ür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ün kodu (P_CODE) 23114-AA olan kaydı siliniz.</a:t>
            </a:r>
            <a:endParaRPr lang="tr-TR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96056"/>
              </p:ext>
            </p:extLst>
          </p:nvPr>
        </p:nvGraphicFramePr>
        <p:xfrm>
          <a:off x="677334" y="2638431"/>
          <a:ext cx="9304865" cy="3314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968">
                  <a:extLst>
                    <a:ext uri="{9D8B030D-6E8A-4147-A177-3AD203B41FA5}">
                      <a16:colId xmlns:a16="http://schemas.microsoft.com/office/drawing/2014/main" val="98683827"/>
                    </a:ext>
                  </a:extLst>
                </a:gridCol>
                <a:gridCol w="2449806">
                  <a:extLst>
                    <a:ext uri="{9D8B030D-6E8A-4147-A177-3AD203B41FA5}">
                      <a16:colId xmlns:a16="http://schemas.microsoft.com/office/drawing/2014/main" val="2420503292"/>
                    </a:ext>
                  </a:extLst>
                </a:gridCol>
                <a:gridCol w="1812636">
                  <a:extLst>
                    <a:ext uri="{9D8B030D-6E8A-4147-A177-3AD203B41FA5}">
                      <a16:colId xmlns:a16="http://schemas.microsoft.com/office/drawing/2014/main" val="1223687551"/>
                    </a:ext>
                  </a:extLst>
                </a:gridCol>
                <a:gridCol w="725054">
                  <a:extLst>
                    <a:ext uri="{9D8B030D-6E8A-4147-A177-3AD203B41FA5}">
                      <a16:colId xmlns:a16="http://schemas.microsoft.com/office/drawing/2014/main" val="2109554756"/>
                    </a:ext>
                  </a:extLst>
                </a:gridCol>
                <a:gridCol w="692097">
                  <a:extLst>
                    <a:ext uri="{9D8B030D-6E8A-4147-A177-3AD203B41FA5}">
                      <a16:colId xmlns:a16="http://schemas.microsoft.com/office/drawing/2014/main" val="2193807254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526758560"/>
                    </a:ext>
                  </a:extLst>
                </a:gridCol>
                <a:gridCol w="1186453">
                  <a:extLst>
                    <a:ext uri="{9D8B030D-6E8A-4147-A177-3AD203B41FA5}">
                      <a16:colId xmlns:a16="http://schemas.microsoft.com/office/drawing/2014/main" val="3321040558"/>
                    </a:ext>
                  </a:extLst>
                </a:gridCol>
                <a:gridCol w="801954">
                  <a:extLst>
                    <a:ext uri="{9D8B030D-6E8A-4147-A177-3AD203B41FA5}">
                      <a16:colId xmlns:a16="http://schemas.microsoft.com/office/drawing/2014/main" val="918868691"/>
                    </a:ext>
                  </a:extLst>
                </a:gridCol>
              </a:tblGrid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P_CODE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P_DESCRIPT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P_INDATE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P_QOH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P_MIN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P_PRICE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P_DISCOUNT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V_CODE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2442880851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11QER/31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Power painter, 15 psi., 3-nozzle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2017-11-03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109.99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25595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4110741342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13-Q2/P2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7.25-in. pwr. saw blade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2017-12-13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32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14.99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21344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3491049547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14-Q1/L3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9.00-in. pwr. saw blade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2017-11-13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17.49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21344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108734973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1546-QQ2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Hrd. cloth, 1/4-in., 2x50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2018-01-15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39.95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23119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778521856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1558-QW1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Hrd. cloth, 1/2-in., 3x50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2018-01-15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43.99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23119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485904408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2232/QTY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B&amp;D jigsaw, 12-in. blade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2017-12-30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109.92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24288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1547629375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2232/QWE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B&amp;D jigsaw, 8-in. blade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2017-12-24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99.87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24288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2183703716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2238/QPD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B&amp;D cordless drill, 1/2-in.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2018-01-20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38.95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25595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455456518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23109-HB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Claw hammer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2018-01-20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9.95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21225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1308550242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23114-AA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Sledge hammer, 12 lb.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2018-01-02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14.4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NULL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692189356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54778-2T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Rat-tail file, 1/8-in. fine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2017-12-15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43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4.99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21344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1632623219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89-WRE-Q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Hicut chain saw, 16 in.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2018-02-07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256.99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24288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854089070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PVC23DRT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PVC pipe, 3.5-in., 8-ft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2018-02-20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188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75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5.87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NULL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3437123875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SM-18277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1.25-in. metal screw, 25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2018-03-01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172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75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6.99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21225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3066602093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SW-23116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2.5-in. wd. screw, 50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2018-02-24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237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8.45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21231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157321812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WR3/TT3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Steel matting, 4'x8'x1/6", .5" mesh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2018-01-17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119.95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 dirty="0">
                          <a:effectLst/>
                        </a:rPr>
                        <a:t>25595</a:t>
                      </a:r>
                      <a:endParaRPr lang="tr-T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254459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94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Örnek;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Ürün kodu ‘</a:t>
            </a:r>
            <a:r>
              <a:rPr lang="tr-TR" dirty="0"/>
              <a:t>23114-AA</a:t>
            </a:r>
            <a:r>
              <a:rPr lang="tr-TR" dirty="0" smtClean="0"/>
              <a:t>’ olan ürünü siliniz.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337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Örnek;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Ürün kodu ‘</a:t>
            </a:r>
            <a:r>
              <a:rPr lang="tr-TR" dirty="0"/>
              <a:t>23114-AA</a:t>
            </a:r>
            <a:r>
              <a:rPr lang="tr-TR" dirty="0" smtClean="0"/>
              <a:t>’ olan ürünü siliniz.</a:t>
            </a:r>
          </a:p>
          <a:p>
            <a:endParaRPr lang="tr-TR" dirty="0"/>
          </a:p>
          <a:p>
            <a:r>
              <a:rPr lang="tr-TR" dirty="0"/>
              <a:t>Önce </a:t>
            </a:r>
            <a:r>
              <a:rPr lang="tr-TR" dirty="0" err="1"/>
              <a:t>select</a:t>
            </a:r>
            <a:r>
              <a:rPr lang="tr-TR" dirty="0"/>
              <a:t> atalım;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Select *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P_CODE=‘23114-AA’</a:t>
            </a:r>
          </a:p>
          <a:p>
            <a:endParaRPr lang="tr-TR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tr-TR" dirty="0"/>
              <a:t>DELETE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P_CODE=‘23114-AA’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983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Örnek; -- Siz yapın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Ürün stok adedi 20’den küçük olan, fiyatı 30’dan küçük olan ürünleri siliniz.</a:t>
            </a:r>
          </a:p>
          <a:p>
            <a:endParaRPr lang="tr-TR" dirty="0" smtClean="0"/>
          </a:p>
          <a:p>
            <a:r>
              <a:rPr lang="tr-TR" dirty="0"/>
              <a:t>Ürün </a:t>
            </a:r>
            <a:r>
              <a:rPr lang="tr-TR" dirty="0" smtClean="0"/>
              <a:t>adı «B» veya «H» ile başlayan, </a:t>
            </a:r>
            <a:r>
              <a:rPr lang="tr-TR" dirty="0" err="1" smtClean="0"/>
              <a:t>min</a:t>
            </a:r>
            <a:r>
              <a:rPr lang="tr-TR" dirty="0" smtClean="0"/>
              <a:t> stok adedi 50’den büyük olan </a:t>
            </a:r>
            <a:r>
              <a:rPr lang="tr-TR" dirty="0"/>
              <a:t>ürünleri siliniz.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803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Insert</a:t>
            </a:r>
            <a:r>
              <a:rPr lang="tr-TR" dirty="0" smtClean="0"/>
              <a:t> – Update – </a:t>
            </a:r>
            <a:r>
              <a:rPr lang="tr-TR" dirty="0" err="1" smtClean="0"/>
              <a:t>delete</a:t>
            </a:r>
            <a:r>
              <a:rPr lang="tr-TR" dirty="0" smtClean="0"/>
              <a:t> sorguları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1009"/>
            <a:ext cx="10226886" cy="5146991"/>
          </a:xfrm>
        </p:spPr>
        <p:txBody>
          <a:bodyPr/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Update: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bir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tabloda bulunan verileri, kolon bazında güncelleme yapmamızı sağlayan komuttur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Kullanımı;</a:t>
            </a:r>
          </a:p>
          <a:p>
            <a:pPr lvl="1"/>
            <a:r>
              <a:rPr lang="tr-TR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UPDATE Tablo set alan1=deger1, alan2=deger2 </a:t>
            </a:r>
            <a:r>
              <a:rPr lang="tr-TR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</a:t>
            </a:r>
            <a:r>
              <a:rPr lang="tr-TR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Kriter</a:t>
            </a:r>
          </a:p>
          <a:p>
            <a:pPr lvl="1"/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UPDATE Tablo set alan1=deger1</a:t>
            </a:r>
            <a:r>
              <a:rPr lang="tr-TR" dirty="0" smtClean="0"/>
              <a:t>; </a:t>
            </a:r>
            <a:r>
              <a:rPr lang="tr-TR" dirty="0" smtClean="0"/>
              <a:t>Tüm </a:t>
            </a:r>
            <a:r>
              <a:rPr lang="tr-TR" dirty="0" smtClean="0"/>
              <a:t>kayıtların alan1 içeriğini «deger1» yapar. </a:t>
            </a:r>
            <a:endParaRPr lang="tr-TR" dirty="0" smtClean="0"/>
          </a:p>
          <a:p>
            <a:pPr lvl="1"/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update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işleminde hangi kayıtların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güncelleneceğini önceden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görmek için ne yapılabilir? 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8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Group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Kullanımı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329"/>
            <a:ext cx="8596668" cy="3880773"/>
          </a:xfrm>
        </p:spPr>
        <p:txBody>
          <a:bodyPr/>
          <a:lstStyle/>
          <a:p>
            <a:r>
              <a:rPr lang="tr-TR" dirty="0" smtClean="0"/>
              <a:t>Bir datayı belirli kolonlara göre gruplayarak, saydırma, toplama, ortalama ve diğer hesaplama fonksiyonlarının kullanılmasını sağlayan sorgu yöntemidir.</a:t>
            </a:r>
          </a:p>
          <a:p>
            <a:r>
              <a:rPr lang="tr-TR" dirty="0" err="1" smtClean="0">
                <a:solidFill>
                  <a:srgbClr val="FF0000"/>
                </a:solidFill>
              </a:rPr>
              <a:t>Where’den</a:t>
            </a:r>
            <a:r>
              <a:rPr lang="tr-TR" dirty="0" smtClean="0">
                <a:solidFill>
                  <a:srgbClr val="FF0000"/>
                </a:solidFill>
              </a:rPr>
              <a:t> sonra gelir.</a:t>
            </a:r>
          </a:p>
          <a:p>
            <a:r>
              <a:rPr lang="tr-TR" dirty="0" err="1" smtClean="0">
                <a:solidFill>
                  <a:srgbClr val="FF0000"/>
                </a:solidFill>
              </a:rPr>
              <a:t>Order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By’dan</a:t>
            </a:r>
            <a:r>
              <a:rPr lang="tr-TR" dirty="0" smtClean="0">
                <a:solidFill>
                  <a:srgbClr val="FF0000"/>
                </a:solidFill>
              </a:rPr>
              <a:t> önce kullanılır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Sadece gruplanan kolonlar sonuç listesinde seçilebilir. 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Select column1, </a:t>
            </a:r>
            <a:r>
              <a:rPr lang="tr-TR" dirty="0" err="1" smtClean="0">
                <a:solidFill>
                  <a:srgbClr val="FF0000"/>
                </a:solidFill>
              </a:rPr>
              <a:t>count</a:t>
            </a:r>
            <a:r>
              <a:rPr lang="tr-TR" dirty="0" smtClean="0">
                <a:solidFill>
                  <a:srgbClr val="FF0000"/>
                </a:solidFill>
              </a:rPr>
              <a:t>(*) </a:t>
            </a:r>
            <a:r>
              <a:rPr lang="tr-TR" dirty="0" err="1" smtClean="0">
                <a:solidFill>
                  <a:srgbClr val="FF0000"/>
                </a:solidFill>
              </a:rPr>
              <a:t>from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table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where</a:t>
            </a:r>
            <a:r>
              <a:rPr lang="tr-TR" dirty="0" smtClean="0">
                <a:solidFill>
                  <a:srgbClr val="FF0000"/>
                </a:solidFill>
              </a:rPr>
              <a:t> column1=‘</a:t>
            </a:r>
            <a:r>
              <a:rPr lang="tr-TR" dirty="0" err="1" smtClean="0">
                <a:solidFill>
                  <a:srgbClr val="FF0000"/>
                </a:solidFill>
              </a:rPr>
              <a:t>xyz</a:t>
            </a:r>
            <a:r>
              <a:rPr lang="tr-TR" dirty="0" smtClean="0">
                <a:solidFill>
                  <a:srgbClr val="FF0000"/>
                </a:solidFill>
              </a:rPr>
              <a:t>’ </a:t>
            </a:r>
            <a:r>
              <a:rPr lang="tr-TR" dirty="0" err="1" smtClean="0">
                <a:solidFill>
                  <a:srgbClr val="0070C0"/>
                </a:solidFill>
              </a:rPr>
              <a:t>group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err="1" smtClean="0">
                <a:solidFill>
                  <a:srgbClr val="0070C0"/>
                </a:solidFill>
              </a:rPr>
              <a:t>by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u="sng" dirty="0" smtClean="0">
                <a:solidFill>
                  <a:srgbClr val="0070C0"/>
                </a:solidFill>
              </a:rPr>
              <a:t>column2</a:t>
            </a:r>
            <a:endParaRPr lang="tr-TR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96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Insert</a:t>
            </a:r>
            <a:r>
              <a:rPr lang="tr-TR" dirty="0" smtClean="0"/>
              <a:t> – Update – </a:t>
            </a:r>
            <a:r>
              <a:rPr lang="tr-TR" dirty="0" err="1" smtClean="0"/>
              <a:t>delete</a:t>
            </a:r>
            <a:r>
              <a:rPr lang="tr-TR" dirty="0" smtClean="0"/>
              <a:t> sorguları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1009"/>
            <a:ext cx="10226886" cy="5146991"/>
          </a:xfrm>
        </p:spPr>
        <p:txBody>
          <a:bodyPr/>
          <a:lstStyle/>
          <a:p>
            <a:r>
              <a:rPr lang="tr-TR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Ür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ün kodu (P_CODE) 23114-AA olan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kaydın fiyatını 40 yapınız.</a:t>
            </a:r>
            <a:endParaRPr lang="tr-TR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77334" y="2638431"/>
          <a:ext cx="9304865" cy="3314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968">
                  <a:extLst>
                    <a:ext uri="{9D8B030D-6E8A-4147-A177-3AD203B41FA5}">
                      <a16:colId xmlns:a16="http://schemas.microsoft.com/office/drawing/2014/main" val="98683827"/>
                    </a:ext>
                  </a:extLst>
                </a:gridCol>
                <a:gridCol w="2449806">
                  <a:extLst>
                    <a:ext uri="{9D8B030D-6E8A-4147-A177-3AD203B41FA5}">
                      <a16:colId xmlns:a16="http://schemas.microsoft.com/office/drawing/2014/main" val="2420503292"/>
                    </a:ext>
                  </a:extLst>
                </a:gridCol>
                <a:gridCol w="1812636">
                  <a:extLst>
                    <a:ext uri="{9D8B030D-6E8A-4147-A177-3AD203B41FA5}">
                      <a16:colId xmlns:a16="http://schemas.microsoft.com/office/drawing/2014/main" val="1223687551"/>
                    </a:ext>
                  </a:extLst>
                </a:gridCol>
                <a:gridCol w="725054">
                  <a:extLst>
                    <a:ext uri="{9D8B030D-6E8A-4147-A177-3AD203B41FA5}">
                      <a16:colId xmlns:a16="http://schemas.microsoft.com/office/drawing/2014/main" val="2109554756"/>
                    </a:ext>
                  </a:extLst>
                </a:gridCol>
                <a:gridCol w="692097">
                  <a:extLst>
                    <a:ext uri="{9D8B030D-6E8A-4147-A177-3AD203B41FA5}">
                      <a16:colId xmlns:a16="http://schemas.microsoft.com/office/drawing/2014/main" val="2193807254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526758560"/>
                    </a:ext>
                  </a:extLst>
                </a:gridCol>
                <a:gridCol w="1186453">
                  <a:extLst>
                    <a:ext uri="{9D8B030D-6E8A-4147-A177-3AD203B41FA5}">
                      <a16:colId xmlns:a16="http://schemas.microsoft.com/office/drawing/2014/main" val="3321040558"/>
                    </a:ext>
                  </a:extLst>
                </a:gridCol>
                <a:gridCol w="801954">
                  <a:extLst>
                    <a:ext uri="{9D8B030D-6E8A-4147-A177-3AD203B41FA5}">
                      <a16:colId xmlns:a16="http://schemas.microsoft.com/office/drawing/2014/main" val="918868691"/>
                    </a:ext>
                  </a:extLst>
                </a:gridCol>
              </a:tblGrid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P_CODE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P_DESCRIPT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P_INDATE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P_QOH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P_MIN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P_PRICE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P_DISCOUNT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V_CODE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2442880851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11QER/31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Power painter, 15 psi., 3-nozzle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2017-11-03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109.99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25595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4110741342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13-Q2/P2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7.25-in. pwr. saw blade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2017-12-13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32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14.99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21344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3491049547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14-Q1/L3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9.00-in. pwr. saw blade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2017-11-13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17.49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21344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108734973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1546-QQ2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Hrd. cloth, 1/4-in., 2x50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2018-01-15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39.95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23119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778521856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1558-QW1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Hrd. cloth, 1/2-in., 3x50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2018-01-15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43.99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23119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485904408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2232/QTY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B&amp;D jigsaw, 12-in. blade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2017-12-30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109.92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24288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1547629375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2232/QWE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B&amp;D jigsaw, 8-in. blade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2017-12-24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99.87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24288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2183703716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2238/QPD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B&amp;D cordless drill, 1/2-in.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2018-01-20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38.95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25595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455456518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23109-HB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Claw hammer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2018-01-20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9.95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21225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1308550242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23114-AA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Sledge hammer, 12 lb.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2018-01-02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14.4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NULL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692189356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54778-2T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Rat-tail file, 1/8-in. fine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2017-12-15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43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4.99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21344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1632623219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89-WRE-Q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Hicut chain saw, 16 in.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2018-02-07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256.99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24288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854089070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PVC23DRT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PVC pipe, 3.5-in., 8-ft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2018-02-20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188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75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5.87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NULL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3437123875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SM-18277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1.25-in. metal screw, 25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2018-03-01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172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75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6.99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21225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3066602093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SW-23116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2.5-in. wd. screw, 50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2018-02-24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237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8.45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21231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157321812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WR3/TT3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Steel matting, 4'x8'x1/6", .5" mesh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2018-01-17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119.95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 dirty="0">
                          <a:effectLst/>
                        </a:rPr>
                        <a:t>25595</a:t>
                      </a:r>
                      <a:endParaRPr lang="tr-T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254459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13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Insert</a:t>
            </a:r>
            <a:r>
              <a:rPr lang="tr-TR" dirty="0" smtClean="0"/>
              <a:t> – Update – </a:t>
            </a:r>
            <a:r>
              <a:rPr lang="tr-TR" dirty="0" err="1" smtClean="0"/>
              <a:t>delete</a:t>
            </a:r>
            <a:r>
              <a:rPr lang="tr-TR" dirty="0" smtClean="0"/>
              <a:t> sorguları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1009"/>
            <a:ext cx="10226886" cy="5146991"/>
          </a:xfrm>
        </p:spPr>
        <p:txBody>
          <a:bodyPr/>
          <a:lstStyle/>
          <a:p>
            <a:r>
              <a:rPr lang="tr-TR" dirty="0"/>
              <a:t>Ürün stok adedi 20’den küçük olan, fiyatı 30’dan küçük olan </a:t>
            </a:r>
            <a:r>
              <a:rPr lang="tr-TR" dirty="0" smtClean="0"/>
              <a:t>ürünlerin  adını «testere» olarak  güncelleyiniz.</a:t>
            </a:r>
            <a:endParaRPr lang="tr-TR" dirty="0"/>
          </a:p>
          <a:p>
            <a:endParaRPr lang="tr-TR" dirty="0"/>
          </a:p>
          <a:p>
            <a:r>
              <a:rPr lang="tr-TR" dirty="0"/>
              <a:t>Ürün adı «B» veya «H» ile başlayan, </a:t>
            </a:r>
            <a:r>
              <a:rPr lang="tr-TR" dirty="0" err="1"/>
              <a:t>min</a:t>
            </a:r>
            <a:r>
              <a:rPr lang="tr-TR" dirty="0"/>
              <a:t> stok adedi 50’den büyük olan </a:t>
            </a:r>
            <a:r>
              <a:rPr lang="tr-TR" dirty="0" smtClean="0"/>
              <a:t>ürünlerin fiyatına 5 </a:t>
            </a:r>
            <a:r>
              <a:rPr lang="tr-TR" dirty="0" err="1" smtClean="0"/>
              <a:t>tl</a:t>
            </a:r>
            <a:r>
              <a:rPr lang="tr-TR" dirty="0" smtClean="0"/>
              <a:t> artırınız.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/>
              <a:t>Ürün adı «B» veya «H» ile başlayan, </a:t>
            </a:r>
            <a:r>
              <a:rPr lang="tr-TR" dirty="0" err="1"/>
              <a:t>min</a:t>
            </a:r>
            <a:r>
              <a:rPr lang="tr-TR" dirty="0"/>
              <a:t> stok adedi 50’den büyük olan ürünlerin fiyatına </a:t>
            </a:r>
            <a:r>
              <a:rPr lang="tr-TR" dirty="0" smtClean="0"/>
              <a:t>%15 zam yapınız.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861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Insert</a:t>
            </a:r>
            <a:r>
              <a:rPr lang="tr-TR" dirty="0" smtClean="0"/>
              <a:t> – Update – </a:t>
            </a:r>
            <a:r>
              <a:rPr lang="tr-TR" dirty="0" err="1" smtClean="0"/>
              <a:t>delete</a:t>
            </a:r>
            <a:r>
              <a:rPr lang="tr-TR" dirty="0" smtClean="0"/>
              <a:t> sorguları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1009"/>
            <a:ext cx="10226886" cy="5146991"/>
          </a:xfrm>
        </p:spPr>
        <p:txBody>
          <a:bodyPr/>
          <a:lstStyle/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insert: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bir 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tabloya yeni veri kaydetmemizi sağlayan komuttur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tr-T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Kullanımı;</a:t>
            </a:r>
          </a:p>
          <a:p>
            <a:pPr lvl="1"/>
            <a:r>
              <a:rPr lang="tr-TR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 INTO Tablo(alan1, alan2,alan3) </a:t>
            </a:r>
            <a:r>
              <a:rPr lang="tr-TR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lang="tr-TR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(deger1,deger2,deger3)</a:t>
            </a:r>
            <a:endParaRPr lang="tr-TR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tr-TR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/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Kriter kullanılmaz</a:t>
            </a:r>
          </a:p>
          <a:p>
            <a:pPr lvl="2"/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Zorunlu alanlar(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Allow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null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) mutlaka olmalıdır.</a:t>
            </a:r>
          </a:p>
          <a:p>
            <a:pPr lvl="2"/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AI alan olmamalıdır.</a:t>
            </a:r>
          </a:p>
          <a:p>
            <a:pPr lvl="2"/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Default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değeri olan alanlara NULL verilirse </a:t>
            </a:r>
            <a:r>
              <a:rPr lang="tr-TR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default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değer alır.</a:t>
            </a:r>
            <a:endParaRPr lang="tr-TR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313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Insert</a:t>
            </a:r>
            <a:r>
              <a:rPr lang="tr-TR" dirty="0" smtClean="0"/>
              <a:t> – Update – </a:t>
            </a:r>
            <a:r>
              <a:rPr lang="tr-TR" dirty="0" err="1" smtClean="0"/>
              <a:t>delete</a:t>
            </a:r>
            <a:r>
              <a:rPr lang="tr-TR" dirty="0" smtClean="0"/>
              <a:t> sorguları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1009"/>
            <a:ext cx="10226886" cy="5146991"/>
          </a:xfrm>
        </p:spPr>
        <p:txBody>
          <a:bodyPr/>
          <a:lstStyle/>
          <a:p>
            <a:r>
              <a:rPr lang="tr-TR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Yeni bir ürün kodu ekleyiniz</a:t>
            </a:r>
            <a:r>
              <a:rPr lang="tr-TR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tr-TR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77334" y="2638431"/>
          <a:ext cx="9304865" cy="3314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968">
                  <a:extLst>
                    <a:ext uri="{9D8B030D-6E8A-4147-A177-3AD203B41FA5}">
                      <a16:colId xmlns:a16="http://schemas.microsoft.com/office/drawing/2014/main" val="98683827"/>
                    </a:ext>
                  </a:extLst>
                </a:gridCol>
                <a:gridCol w="2449806">
                  <a:extLst>
                    <a:ext uri="{9D8B030D-6E8A-4147-A177-3AD203B41FA5}">
                      <a16:colId xmlns:a16="http://schemas.microsoft.com/office/drawing/2014/main" val="2420503292"/>
                    </a:ext>
                  </a:extLst>
                </a:gridCol>
                <a:gridCol w="1812636">
                  <a:extLst>
                    <a:ext uri="{9D8B030D-6E8A-4147-A177-3AD203B41FA5}">
                      <a16:colId xmlns:a16="http://schemas.microsoft.com/office/drawing/2014/main" val="1223687551"/>
                    </a:ext>
                  </a:extLst>
                </a:gridCol>
                <a:gridCol w="725054">
                  <a:extLst>
                    <a:ext uri="{9D8B030D-6E8A-4147-A177-3AD203B41FA5}">
                      <a16:colId xmlns:a16="http://schemas.microsoft.com/office/drawing/2014/main" val="2109554756"/>
                    </a:ext>
                  </a:extLst>
                </a:gridCol>
                <a:gridCol w="692097">
                  <a:extLst>
                    <a:ext uri="{9D8B030D-6E8A-4147-A177-3AD203B41FA5}">
                      <a16:colId xmlns:a16="http://schemas.microsoft.com/office/drawing/2014/main" val="2193807254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526758560"/>
                    </a:ext>
                  </a:extLst>
                </a:gridCol>
                <a:gridCol w="1186453">
                  <a:extLst>
                    <a:ext uri="{9D8B030D-6E8A-4147-A177-3AD203B41FA5}">
                      <a16:colId xmlns:a16="http://schemas.microsoft.com/office/drawing/2014/main" val="3321040558"/>
                    </a:ext>
                  </a:extLst>
                </a:gridCol>
                <a:gridCol w="801954">
                  <a:extLst>
                    <a:ext uri="{9D8B030D-6E8A-4147-A177-3AD203B41FA5}">
                      <a16:colId xmlns:a16="http://schemas.microsoft.com/office/drawing/2014/main" val="918868691"/>
                    </a:ext>
                  </a:extLst>
                </a:gridCol>
              </a:tblGrid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P_CODE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P_DESCRIPT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P_INDATE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P_QOH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P_MIN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P_PRICE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P_DISCOUNT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V_CODE</a:t>
                      </a:r>
                      <a:endParaRPr lang="tr-TR" sz="10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2442880851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11QER/31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Power painter, 15 psi., 3-nozzle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2017-11-03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109.99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25595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4110741342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13-Q2/P2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7.25-in. pwr. saw blade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2017-12-13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32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14.99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21344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3491049547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14-Q1/L3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9.00-in. pwr. saw blade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2017-11-13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17.49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21344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108734973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1546-QQ2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Hrd. cloth, 1/4-in., 2x50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2018-01-15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39.95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23119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778521856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1558-QW1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Hrd. cloth, 1/2-in., 3x50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2018-01-15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43.99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23119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485904408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2232/QTY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B&amp;D jigsaw, 12-in. blade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2017-12-30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109.92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24288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1547629375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2232/QWE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B&amp;D jigsaw, 8-in. blade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2017-12-24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99.87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24288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2183703716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2238/QPD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B&amp;D cordless drill, 1/2-in.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2018-01-20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38.95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25595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455456518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23109-HB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Claw hammer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2018-01-20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9.95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21225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1308550242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23114-AA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Sledge hammer, 12 lb.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2018-01-02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14.4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NULL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692189356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54778-2T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Rat-tail file, 1/8-in. fine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2017-12-15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43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4.99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21344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1632623219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89-WRE-Q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Hicut chain saw, 16 in.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2018-02-07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256.99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0.05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24288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854089070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PVC23DRT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PVC pipe, 3.5-in., 8-ft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2018-02-20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188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75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5.87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NULL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3437123875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SM-18277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1.25-in. metal screw, 25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2018-03-01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172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75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6.99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21225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3066602093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SW-23116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2.5-in. wd. screw, 50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2018-02-24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237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8.45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21231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157321812"/>
                  </a:ext>
                </a:extLst>
              </a:tr>
              <a:tr h="19495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WR3/TT3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Steel matting, 4'x8'x1/6", .5" mesh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2018-01-17 00:00:00.000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119.95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>
                          <a:effectLst/>
                        </a:rPr>
                        <a:t>0.1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000" u="none" strike="noStrike" dirty="0">
                          <a:effectLst/>
                        </a:rPr>
                        <a:t>25595</a:t>
                      </a:r>
                      <a:endParaRPr lang="tr-T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254459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882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Insert</a:t>
            </a:r>
            <a:r>
              <a:rPr lang="tr-TR" dirty="0" smtClean="0"/>
              <a:t> – Update – </a:t>
            </a:r>
            <a:r>
              <a:rPr lang="tr-TR" dirty="0" err="1" smtClean="0"/>
              <a:t>delete</a:t>
            </a:r>
            <a:r>
              <a:rPr lang="tr-TR" dirty="0" smtClean="0"/>
              <a:t> sorguları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1009"/>
            <a:ext cx="10226886" cy="5146991"/>
          </a:xfrm>
        </p:spPr>
        <p:txBody>
          <a:bodyPr/>
          <a:lstStyle/>
          <a:p>
            <a:r>
              <a:rPr lang="tr-TR" dirty="0" smtClean="0"/>
              <a:t>Adı «çelik tel» olan ürünü ekleyen sorguyu yazınız</a:t>
            </a:r>
          </a:p>
          <a:p>
            <a:endParaRPr lang="tr-TR" dirty="0"/>
          </a:p>
          <a:p>
            <a:r>
              <a:rPr lang="tr-TR" dirty="0" smtClean="0"/>
              <a:t>Adı «şerit metre» olan fiyat 10, stok adedi 22 olan ürünü </a:t>
            </a:r>
            <a:r>
              <a:rPr lang="tr-TR" smtClean="0"/>
              <a:t>ekleyen sorguyu yazınız.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322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Tablo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669548"/>
              </p:ext>
            </p:extLst>
          </p:nvPr>
        </p:nvGraphicFramePr>
        <p:xfrm>
          <a:off x="677863" y="1964398"/>
          <a:ext cx="11323636" cy="3869792"/>
        </p:xfrm>
        <a:graphic>
          <a:graphicData uri="http://schemas.openxmlformats.org/drawingml/2006/table">
            <a:tbl>
              <a:tblPr/>
              <a:tblGrid>
                <a:gridCol w="1470977">
                  <a:extLst>
                    <a:ext uri="{9D8B030D-6E8A-4147-A177-3AD203B41FA5}">
                      <a16:colId xmlns:a16="http://schemas.microsoft.com/office/drawing/2014/main" val="92621355"/>
                    </a:ext>
                  </a:extLst>
                </a:gridCol>
                <a:gridCol w="2472910">
                  <a:extLst>
                    <a:ext uri="{9D8B030D-6E8A-4147-A177-3AD203B41FA5}">
                      <a16:colId xmlns:a16="http://schemas.microsoft.com/office/drawing/2014/main" val="383077769"/>
                    </a:ext>
                  </a:extLst>
                </a:gridCol>
                <a:gridCol w="2205903">
                  <a:extLst>
                    <a:ext uri="{9D8B030D-6E8A-4147-A177-3AD203B41FA5}">
                      <a16:colId xmlns:a16="http://schemas.microsoft.com/office/drawing/2014/main" val="486962633"/>
                    </a:ext>
                  </a:extLst>
                </a:gridCol>
                <a:gridCol w="882361">
                  <a:extLst>
                    <a:ext uri="{9D8B030D-6E8A-4147-A177-3AD203B41FA5}">
                      <a16:colId xmlns:a16="http://schemas.microsoft.com/office/drawing/2014/main" val="4197908259"/>
                    </a:ext>
                  </a:extLst>
                </a:gridCol>
                <a:gridCol w="842254">
                  <a:extLst>
                    <a:ext uri="{9D8B030D-6E8A-4147-A177-3AD203B41FA5}">
                      <a16:colId xmlns:a16="http://schemas.microsoft.com/office/drawing/2014/main" val="171380380"/>
                    </a:ext>
                  </a:extLst>
                </a:gridCol>
                <a:gridCol w="1029422">
                  <a:extLst>
                    <a:ext uri="{9D8B030D-6E8A-4147-A177-3AD203B41FA5}">
                      <a16:colId xmlns:a16="http://schemas.microsoft.com/office/drawing/2014/main" val="3804388283"/>
                    </a:ext>
                  </a:extLst>
                </a:gridCol>
                <a:gridCol w="1443864">
                  <a:extLst>
                    <a:ext uri="{9D8B030D-6E8A-4147-A177-3AD203B41FA5}">
                      <a16:colId xmlns:a16="http://schemas.microsoft.com/office/drawing/2014/main" val="3010441362"/>
                    </a:ext>
                  </a:extLst>
                </a:gridCol>
                <a:gridCol w="975945">
                  <a:extLst>
                    <a:ext uri="{9D8B030D-6E8A-4147-A177-3AD203B41FA5}">
                      <a16:colId xmlns:a16="http://schemas.microsoft.com/office/drawing/2014/main" val="56095987"/>
                    </a:ext>
                  </a:extLst>
                </a:gridCol>
              </a:tblGrid>
              <a:tr h="22062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P_CODE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P_DESCRIPT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P_INDATE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P_QOH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P_MIN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P_PRICE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P_DISCOUNT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V_CODE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95339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11QER/31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Power painter, 15 psi., 3-nozzle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2017-11-03 00:00:00.000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109.99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25595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96330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13-Q2/P2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7.25-in. pwr. saw blade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2017-12-13 00:00:00.000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32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14.99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21344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621664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14-Q1/L3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9.00-in. pwr. saw blade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2017-11-13 00:00:00.000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17.49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21344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5288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1546-QQ2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Hrd. cloth, 1/4-in., 2x50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2018-01-15 00:00:00.000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39.95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23119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959503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1558-QW1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Hrd. cloth, 1/2-in., 3x50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2018-01-15 00:00:00.000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43.99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23119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82896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2232/QTY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B&amp;D jigsaw, 12-in. blade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2017-12-30 00:00:00.000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109.92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24288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039774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2232/QWE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B&amp;D jigsaw, 8-in. blade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2017-12-24 00:00:00.000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99.87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24288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042256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2238/QPD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B&amp;D cordless drill, 1/2-in.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2018-01-20 00:00:00.000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38.95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25595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029433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23109-HB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Claw hammer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2018-01-20 00:00:00.000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9.95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21225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505358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23114-AA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Sledge hammer, 12 lb.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2018-01-02 00:00:00.000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14.4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NULL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707910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54778-2T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Rat-tail file, 1/8-in. fine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2017-12-15 00:00:00.000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43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4.99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21344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13784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89-WRE-Q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Hicut chain saw, 16 in.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2018-02-07 00:00:00.000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256.99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24288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94386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PVC23DRT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PVC pipe, 3.5-in., 8-ft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2018-02-20 00:00:00.000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188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5.87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NULL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1512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SM-18277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1.25-in. metal screw, 25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2018-03-01 00:00:00.000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172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6.99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21225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072714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SW-23116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2.5-in. wd. screw, 50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2018-02-24 00:00:00.000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237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8.45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21231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784444"/>
                  </a:ext>
                </a:extLst>
              </a:tr>
              <a:tr h="22062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WR3/TT3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Steel matting, 4'x8'x1/6", .5" mesh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2018-01-17 00:00:00.000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119.95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0.1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25595</a:t>
                      </a:r>
                    </a:p>
                  </a:txBody>
                  <a:tcPr marL="4528" marR="4528" marT="4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63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4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329"/>
            <a:ext cx="10226886" cy="2609531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Segoe UI" panose="020B0502040204020203" pitchFamily="34" charset="0"/>
              </a:rPr>
              <a:t>Ürünleri kodlarına göre gruplayıp, adetlerini bulunuz.</a:t>
            </a:r>
          </a:p>
          <a:p>
            <a:endParaRPr lang="tr-TR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r>
              <a:rPr lang="tr-TR" b="1" dirty="0" smtClean="0">
                <a:solidFill>
                  <a:srgbClr val="0070C0"/>
                </a:solidFill>
                <a:latin typeface="Segoe UI" panose="020B0502040204020203" pitchFamily="34" charset="0"/>
              </a:rPr>
              <a:t>Select P_CODE, COUNT(*) FROM PRODUCT GROUP BY P_CODE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1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329"/>
            <a:ext cx="10226886" cy="2609531"/>
          </a:xfrm>
        </p:spPr>
        <p:txBody>
          <a:bodyPr>
            <a:normAutofit/>
          </a:bodyPr>
          <a:lstStyle/>
          <a:p>
            <a:r>
              <a:rPr lang="tr-TR" sz="2500" dirty="0" smtClean="0">
                <a:solidFill>
                  <a:srgbClr val="FF0000"/>
                </a:solidFill>
                <a:latin typeface="Segoe UI" panose="020B0502040204020203" pitchFamily="34" charset="0"/>
              </a:rPr>
              <a:t>Ürünleri ÜRETİCİ kodlarına göre gruplayıp, toplam stok adetlerini,  ortalama fiyatlarını bulunuz.</a:t>
            </a:r>
          </a:p>
          <a:p>
            <a:endParaRPr lang="tr-TR" sz="2500" dirty="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7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329"/>
            <a:ext cx="10226886" cy="2609531"/>
          </a:xfrm>
        </p:spPr>
        <p:txBody>
          <a:bodyPr>
            <a:normAutofit/>
          </a:bodyPr>
          <a:lstStyle/>
          <a:p>
            <a:r>
              <a:rPr lang="tr-TR" sz="2500" dirty="0" smtClean="0">
                <a:solidFill>
                  <a:srgbClr val="FF0000"/>
                </a:solidFill>
                <a:latin typeface="Segoe UI" panose="020B0502040204020203" pitchFamily="34" charset="0"/>
              </a:rPr>
              <a:t>Ürün kodlarında «2» bulunan  Ürünlerin </a:t>
            </a:r>
            <a:r>
              <a:rPr lang="tr-TR" sz="2500" dirty="0" err="1" smtClean="0">
                <a:solidFill>
                  <a:srgbClr val="FF0000"/>
                </a:solidFill>
                <a:latin typeface="Segoe UI" panose="020B0502040204020203" pitchFamily="34" charset="0"/>
              </a:rPr>
              <a:t>stoğa</a:t>
            </a:r>
            <a:r>
              <a:rPr lang="tr-TR" sz="2500" dirty="0" smtClean="0">
                <a:solidFill>
                  <a:srgbClr val="FF0000"/>
                </a:solidFill>
                <a:latin typeface="Segoe UI" panose="020B0502040204020203" pitchFamily="34" charset="0"/>
              </a:rPr>
              <a:t> </a:t>
            </a:r>
            <a:r>
              <a:rPr lang="tr-TR" sz="2500" b="1" u="sng" dirty="0" smtClean="0">
                <a:solidFill>
                  <a:srgbClr val="FF0000"/>
                </a:solidFill>
                <a:latin typeface="Segoe UI" panose="020B0502040204020203" pitchFamily="34" charset="0"/>
              </a:rPr>
              <a:t>giriş yılına </a:t>
            </a:r>
            <a:r>
              <a:rPr lang="tr-TR" sz="2500" dirty="0" smtClean="0">
                <a:solidFill>
                  <a:srgbClr val="FF0000"/>
                </a:solidFill>
                <a:latin typeface="Segoe UI" panose="020B0502040204020203" pitchFamily="34" charset="0"/>
              </a:rPr>
              <a:t>göre gruplayıp, toplam stok adetlerini,  ortalama fiyatlarını bulunuz. Yıllara göre azalan sıralayınız.</a:t>
            </a:r>
          </a:p>
          <a:p>
            <a:endParaRPr lang="tr-TR" sz="2500" dirty="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7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MS </a:t>
            </a:r>
            <a:r>
              <a:rPr lang="tr-TR" dirty="0" err="1" smtClean="0"/>
              <a:t>Sql</a:t>
            </a:r>
            <a:r>
              <a:rPr lang="tr-TR" dirty="0" smtClean="0"/>
              <a:t> Zaman Fonksiyonlarından bazıları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329"/>
            <a:ext cx="10226886" cy="2609531"/>
          </a:xfrm>
        </p:spPr>
        <p:txBody>
          <a:bodyPr>
            <a:normAutofit/>
          </a:bodyPr>
          <a:lstStyle/>
          <a:p>
            <a:r>
              <a:rPr lang="tr-TR" sz="25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GETDATE() : </a:t>
            </a:r>
            <a:r>
              <a:rPr lang="tr-TR" sz="25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Geçerli tarih ve zamanı döndürür.</a:t>
            </a:r>
          </a:p>
          <a:p>
            <a:r>
              <a:rPr lang="tr-TR" sz="25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Son 24 saatte yapılan satışları getiren bir sorgu yazınız.</a:t>
            </a:r>
          </a:p>
        </p:txBody>
      </p:sp>
    </p:spTree>
    <p:extLst>
      <p:ext uri="{BB962C8B-B14F-4D97-AF65-F5344CB8AC3E}">
        <p14:creationId xmlns:p14="http://schemas.microsoft.com/office/powerpoint/2010/main" val="189144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MS </a:t>
            </a:r>
            <a:r>
              <a:rPr lang="tr-TR" dirty="0" err="1" smtClean="0"/>
              <a:t>Sql</a:t>
            </a:r>
            <a:r>
              <a:rPr lang="tr-TR" dirty="0" smtClean="0"/>
              <a:t> Zaman Fonksiyonlarından bazıları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329"/>
            <a:ext cx="10226886" cy="2609531"/>
          </a:xfrm>
        </p:spPr>
        <p:txBody>
          <a:bodyPr>
            <a:normAutofit/>
          </a:bodyPr>
          <a:lstStyle/>
          <a:p>
            <a:r>
              <a:rPr lang="tr-TR" sz="25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YEAR(), MONTH(), DAY() : </a:t>
            </a:r>
            <a:r>
              <a:rPr lang="tr-TR" sz="25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Verilen tarihin ilgili parçasını döndürür.</a:t>
            </a:r>
          </a:p>
          <a:p>
            <a:r>
              <a:rPr lang="tr-TR" sz="25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2018 yılında yapılan satışları getiren bir sorgu yazınız.</a:t>
            </a:r>
          </a:p>
        </p:txBody>
      </p:sp>
    </p:spTree>
    <p:extLst>
      <p:ext uri="{BB962C8B-B14F-4D97-AF65-F5344CB8AC3E}">
        <p14:creationId xmlns:p14="http://schemas.microsoft.com/office/powerpoint/2010/main" val="63210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MS </a:t>
            </a:r>
            <a:r>
              <a:rPr lang="tr-TR" dirty="0" err="1" smtClean="0"/>
              <a:t>Sql</a:t>
            </a:r>
            <a:r>
              <a:rPr lang="tr-TR" dirty="0" smtClean="0"/>
              <a:t> Zaman Fonksiyonlarından bazıları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329"/>
            <a:ext cx="10226886" cy="2609531"/>
          </a:xfrm>
        </p:spPr>
        <p:txBody>
          <a:bodyPr>
            <a:normAutofit/>
          </a:bodyPr>
          <a:lstStyle/>
          <a:p>
            <a:r>
              <a:rPr lang="tr-TR" sz="2500" b="1" dirty="0" smtClean="0">
                <a:solidFill>
                  <a:schemeClr val="tx1"/>
                </a:solidFill>
                <a:latin typeface="Segoe UI" panose="020B0502040204020203" pitchFamily="34" charset="0"/>
              </a:rPr>
              <a:t>DATEADD: </a:t>
            </a:r>
            <a:r>
              <a:rPr lang="tr-TR" sz="25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Verilen tarihe ekleme yapılmasını sağlar.</a:t>
            </a:r>
          </a:p>
          <a:p>
            <a:endParaRPr lang="tr-TR" sz="25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r>
              <a:rPr lang="tr-TR" sz="2500" dirty="0" smtClean="0">
                <a:solidFill>
                  <a:schemeClr val="tx1"/>
                </a:solidFill>
                <a:latin typeface="Segoe UI" panose="020B0502040204020203" pitchFamily="34" charset="0"/>
              </a:rPr>
              <a:t>Örnek;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 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DATEADD(year, 1, 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'2017/08/25'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DateAdd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2500" dirty="0" smtClean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1133</TotalTime>
  <Words>1886</Words>
  <Application>Microsoft Office PowerPoint</Application>
  <PresentationFormat>Widescreen</PresentationFormat>
  <Paragraphs>706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Segoe UI</vt:lpstr>
      <vt:lpstr>Trebuchet MS</vt:lpstr>
      <vt:lpstr>Verdana</vt:lpstr>
      <vt:lpstr>Wingdings 3</vt:lpstr>
      <vt:lpstr>Kristal</vt:lpstr>
      <vt:lpstr>VERİTABANI TASARIM ve YÖNETİMİ  </vt:lpstr>
      <vt:lpstr>Group By Kullanımı</vt:lpstr>
      <vt:lpstr>Örnek Tablo</vt:lpstr>
      <vt:lpstr>Örnek;</vt:lpstr>
      <vt:lpstr>Örnek;</vt:lpstr>
      <vt:lpstr>Örnek;</vt:lpstr>
      <vt:lpstr>MS Sql Zaman Fonksiyonlarından bazıları</vt:lpstr>
      <vt:lpstr>MS Sql Zaman Fonksiyonlarından bazıları</vt:lpstr>
      <vt:lpstr>MS Sql Zaman Fonksiyonlarından bazıları</vt:lpstr>
      <vt:lpstr>MS Sql Zaman Fonksiyonlarından bazıları</vt:lpstr>
      <vt:lpstr>PowerPoint Presentation</vt:lpstr>
      <vt:lpstr>Having kullanımı</vt:lpstr>
      <vt:lpstr>Kısa bir ara</vt:lpstr>
      <vt:lpstr>Insert – Update – delete sorguları</vt:lpstr>
      <vt:lpstr>Insert – Update – delete sorguları</vt:lpstr>
      <vt:lpstr>Örnek;</vt:lpstr>
      <vt:lpstr>Örnek;</vt:lpstr>
      <vt:lpstr>Örnek; -- Siz yapın</vt:lpstr>
      <vt:lpstr>Insert – Update – delete sorguları</vt:lpstr>
      <vt:lpstr>Insert – Update – delete sorguları</vt:lpstr>
      <vt:lpstr>Insert – Update – delete sorguları</vt:lpstr>
      <vt:lpstr>Insert – Update – delete sorguları</vt:lpstr>
      <vt:lpstr>Insert – Update – delete sorguları</vt:lpstr>
      <vt:lpstr>Insert – Update – delete sorguları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VERİTABANI YÖNETİM SİSTEMLERİ  2- Tasarım ve Normalizasyon</dc:title>
  <dc:creator>fatih</dc:creator>
  <cp:lastModifiedBy>sky</cp:lastModifiedBy>
  <cp:revision>331</cp:revision>
  <dcterms:created xsi:type="dcterms:W3CDTF">2014-09-08T11:46:27Z</dcterms:created>
  <dcterms:modified xsi:type="dcterms:W3CDTF">2018-11-14T10:57:55Z</dcterms:modified>
</cp:coreProperties>
</file>