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9" r:id="rId5"/>
    <p:sldId id="260" r:id="rId6"/>
    <p:sldId id="261" r:id="rId7"/>
    <p:sldId id="257" r:id="rId8"/>
    <p:sldId id="263" r:id="rId9"/>
    <p:sldId id="310" r:id="rId10"/>
    <p:sldId id="311" r:id="rId11"/>
    <p:sldId id="312" r:id="rId12"/>
    <p:sldId id="313" r:id="rId13"/>
    <p:sldId id="264" r:id="rId14"/>
    <p:sldId id="314" r:id="rId15"/>
    <p:sldId id="315" r:id="rId16"/>
    <p:sldId id="316" r:id="rId17"/>
    <p:sldId id="265" r:id="rId18"/>
    <p:sldId id="318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317" r:id="rId28"/>
    <p:sldId id="319" r:id="rId29"/>
    <p:sldId id="320" r:id="rId30"/>
    <p:sldId id="321" r:id="rId31"/>
    <p:sldId id="322" r:id="rId32"/>
    <p:sldId id="323" r:id="rId33"/>
    <p:sldId id="324" r:id="rId34"/>
    <p:sldId id="325" r:id="rId35"/>
    <p:sldId id="326" r:id="rId36"/>
    <p:sldId id="327" r:id="rId37"/>
    <p:sldId id="328" r:id="rId38"/>
    <p:sldId id="329" r:id="rId39"/>
    <p:sldId id="332" r:id="rId40"/>
    <p:sldId id="330" r:id="rId41"/>
    <p:sldId id="331" r:id="rId42"/>
    <p:sldId id="333" r:id="rId43"/>
    <p:sldId id="335" r:id="rId44"/>
    <p:sldId id="334" r:id="rId45"/>
    <p:sldId id="336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15C23-9F1D-4293-BA5F-3818E88F3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AB67F-EE78-4C10-A796-3BAA8679F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0C6A9-8BFE-4AB7-93CE-48007969A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0CC8-E6A5-49F5-88B4-20CDF0CEBCE7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92075-972D-4DAE-953F-AA089CCC2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77038-A1F7-4AE7-9D25-5F557F6DA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2E9B-C22F-4AEF-A977-DA187860B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26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5C916-FE45-4A50-A4D5-A951A25CA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EB7725-8E05-493C-8491-C1BA08A63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AFD3E-7936-40C5-8E8D-ACD3D69BD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0CC8-E6A5-49F5-88B4-20CDF0CEBCE7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2D5B3-A672-4C00-9B3D-CF881021F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84BAB-35F4-4C16-B42A-0C8776B92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2E9B-C22F-4AEF-A977-DA187860B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49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0C50A-3B23-4000-AF3F-BE848B3ED5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8475C-E5B1-4ED7-8502-DF72C8E6D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8AE6A-EAB8-4124-AC46-89B2528D6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0CC8-E6A5-49F5-88B4-20CDF0CEBCE7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D5DF3-1572-4B97-83E9-433655361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6A1EE-AC44-476C-8A34-41A8001CD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2E9B-C22F-4AEF-A977-DA187860B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34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37ABE-AB93-407F-BCD3-9C388D32E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9BD28-3A63-4C6A-84AD-2A68A21A6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7E5A5-E2E4-4F9A-9400-775E286F0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0CC8-E6A5-49F5-88B4-20CDF0CEBCE7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393AC-BFE0-4DAD-9B68-B4922B75D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45BEE-ADF0-46A8-A392-DC6501B90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2E9B-C22F-4AEF-A977-DA187860B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97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BC60D-5254-47BB-83C3-0CEFA36F1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DCAB3-C58E-4E59-B50B-47E0F6AE9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C77CE-CA72-4C49-90F2-801EB3611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0CC8-E6A5-49F5-88B4-20CDF0CEBCE7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6889A-BADA-4124-B0AB-E6BA4424A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B41F7-B0A6-4FB3-A64E-7A338C9FB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2E9B-C22F-4AEF-A977-DA187860B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1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004A1-3FC1-4F7C-8BD6-5950C0414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9334E-E9D1-4533-AB63-9552326A56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9EFC0-33FA-4BF3-B774-5AF1CD220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9FD7C-6EEC-4B22-8C1B-136E18AF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0CC8-E6A5-49F5-88B4-20CDF0CEBCE7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82808-7AC9-4E9E-980B-191AED37B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D9C9E-315D-4777-9739-B5ED02E7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2E9B-C22F-4AEF-A977-DA187860B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4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DB9C-1098-44A4-9BF3-FE84D82F2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192F9-FB1B-4A9A-832D-1E233CD7B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A016FD-0F2D-4360-950D-A9072C74C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93294D-3B14-4A7E-BBB1-9A90ACFEE4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2B3B20-F4A7-4DF9-9B9C-D8385F911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164DE7-DCE5-4929-95D9-EEB75AB9F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0CC8-E6A5-49F5-88B4-20CDF0CEBCE7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9526BF-2F9C-406C-A411-1456251FF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F4F01F-D558-47E7-9C7C-2FA2596BA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2E9B-C22F-4AEF-A977-DA187860B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9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5D72F-079F-4C1F-9AF7-625240C96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C06B2B-F02A-436A-880D-A8552B30B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0CC8-E6A5-49F5-88B4-20CDF0CEBCE7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F19FAD-54CF-4B0D-BEAF-382B8872B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BD06AC-C420-4FB8-AB95-B796B4C3C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2E9B-C22F-4AEF-A977-DA187860B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6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8DC5DA-93B8-4745-B572-F3F175798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0CC8-E6A5-49F5-88B4-20CDF0CEBCE7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E0E1EA-E9B8-4522-81BC-F1BC034CC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43A04-6091-472A-BE06-034E2CDF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2E9B-C22F-4AEF-A977-DA187860B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31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23CBF-E7F7-4935-BF81-C2F85B77C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95D62-225E-4A54-B1D3-0BCB176C1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D936E-BF6B-4768-A5DA-762630920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AFFE5-20E3-40AA-AE61-FDFFD3836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0CC8-E6A5-49F5-88B4-20CDF0CEBCE7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E3D43-5E93-4EB8-BF0F-E8730B7F2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1E35C-AD61-48EC-B725-E3F6B7D0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2E9B-C22F-4AEF-A977-DA187860B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55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831A7-B84A-4DED-81EE-A77F47BA5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4D9EF8-6B17-4AA9-8455-C762D119E9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64765D-71C8-40CB-97FD-0CD50C0CA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D15F7-8AD0-499C-B8B9-3C0B3A9E0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0CC8-E6A5-49F5-88B4-20CDF0CEBCE7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D82A4-CF61-440D-9016-DEAEEA3FF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FC7290-1595-4AAC-81B5-7E8FDAB3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2E9B-C22F-4AEF-A977-DA187860B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88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08F5A0-A2CD-4D5A-B3A9-514F94D58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31F59-4238-49CB-9B48-88D9E8CBD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F4189-59E3-40E7-8261-7CF289034D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90CC8-E6A5-49F5-88B4-20CDF0CEBCE7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D44EF-B94B-40E8-97A2-E2BE799B85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A8D49-5DB6-4BD4-89FC-4504A00C9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F2E9B-C22F-4AEF-A977-DA187860B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05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language-reference/keywords/protected" TargetMode="External"/><Relationship Id="rId7" Type="http://schemas.openxmlformats.org/officeDocument/2006/relationships/hyperlink" Target="https://docs.microsoft.com/en-us/dotnet/csharp/language-reference/keywords/private-protected" TargetMode="External"/><Relationship Id="rId2" Type="http://schemas.openxmlformats.org/officeDocument/2006/relationships/hyperlink" Target="https://docs.microsoft.com/en-us/dotnet/csharp/language-reference/keywords/publi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csharp/language-reference/keywords/protected-internal" TargetMode="External"/><Relationship Id="rId5" Type="http://schemas.openxmlformats.org/officeDocument/2006/relationships/hyperlink" Target="https://docs.microsoft.com/en-us/dotnet/csharp/language-reference/keywords/private" TargetMode="External"/><Relationship Id="rId4" Type="http://schemas.openxmlformats.org/officeDocument/2006/relationships/hyperlink" Target="https://docs.microsoft.com/en-us/dotnet/csharp/language-reference/keywords/interna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teacher.com/csharp/csharp-var-implicit-typed-local-variable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teacher.com/csharp/csharp-var-implicit-typed-local-variable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teacher.com/csharp/csharp-sortedlist" TargetMode="External"/><Relationship Id="rId2" Type="http://schemas.openxmlformats.org/officeDocument/2006/relationships/hyperlink" Target="https://www.tutorialsteacher.com/csharp/csharp-arraylis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utorialsteacher.com/csharp/csharp-hashtable" TargetMode="External"/><Relationship Id="rId5" Type="http://schemas.openxmlformats.org/officeDocument/2006/relationships/hyperlink" Target="https://www.tutorialsteacher.com/csharp/csharp-queue" TargetMode="External"/><Relationship Id="rId4" Type="http://schemas.openxmlformats.org/officeDocument/2006/relationships/hyperlink" Target="https://www.tutorialsteacher.com/csharp/csharp-stack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language-reference/builtin-types/integral-numeric-types" TargetMode="External"/><Relationship Id="rId7" Type="http://schemas.openxmlformats.org/officeDocument/2006/relationships/hyperlink" Target="https://docs.microsoft.com/en-us/dotnet/csharp/language-reference/keywords/struct" TargetMode="External"/><Relationship Id="rId2" Type="http://schemas.openxmlformats.org/officeDocument/2006/relationships/hyperlink" Target="https://docs.microsoft.com/en-us/dotnet/csharp/language-reference/keywords/boo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csharp/language-reference/keywords/enum" TargetMode="External"/><Relationship Id="rId5" Type="http://schemas.openxmlformats.org/officeDocument/2006/relationships/hyperlink" Target="https://docs.microsoft.com/en-us/dotnet/csharp/language-reference/builtin-types/floating-point-numeric-types" TargetMode="External"/><Relationship Id="rId4" Type="http://schemas.openxmlformats.org/officeDocument/2006/relationships/hyperlink" Target="https://docs.microsoft.com/en-us/dotnet/csharp/language-reference/keywords/char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language-reference/keywords/interface" TargetMode="External"/><Relationship Id="rId7" Type="http://schemas.openxmlformats.org/officeDocument/2006/relationships/hyperlink" Target="https://docs.microsoft.com/en-us/dotnet/csharp/language-reference/keywords/string" TargetMode="External"/><Relationship Id="rId2" Type="http://schemas.openxmlformats.org/officeDocument/2006/relationships/hyperlink" Target="https://docs.microsoft.com/en-us/dotnet/csharp/language-reference/keywords/clas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csharp/language-reference/keywords/object" TargetMode="External"/><Relationship Id="rId5" Type="http://schemas.openxmlformats.org/officeDocument/2006/relationships/hyperlink" Target="https://docs.microsoft.com/en-us/dotnet/csharp/language-reference/keywords/dynamic" TargetMode="External"/><Relationship Id="rId4" Type="http://schemas.openxmlformats.org/officeDocument/2006/relationships/hyperlink" Target="https://docs.microsoft.com/en-us/dotnet/csharp/language-reference/keywords/delegat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084B6-7CB5-4754-BBA1-7804A68CFC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err="1"/>
              <a:t>İleri</a:t>
            </a:r>
            <a:r>
              <a:rPr lang="en-US" sz="9600" dirty="0"/>
              <a:t> </a:t>
            </a:r>
            <a:r>
              <a:rPr lang="en-US" sz="9600" dirty="0" err="1"/>
              <a:t>.Net</a:t>
            </a:r>
            <a:r>
              <a:rPr lang="en-US" sz="9600" dirty="0"/>
              <a:t> </a:t>
            </a:r>
            <a:r>
              <a:rPr lang="en-US" sz="9600" dirty="0" err="1"/>
              <a:t>ve</a:t>
            </a:r>
            <a:r>
              <a:rPr lang="en-US" sz="9600" dirty="0"/>
              <a:t> C#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C406DE-31D3-4F3E-9FED-A24F975BBC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id="{2BD62A4F-4FA1-42FB-8333-7F67FA398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602038"/>
            <a:ext cx="9144000" cy="260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292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0A098-D674-4364-B8F6-C69CC7335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0"/>
            <a:ext cx="10515600" cy="1200329"/>
          </a:xfrm>
        </p:spPr>
        <p:txBody>
          <a:bodyPr/>
          <a:lstStyle/>
          <a:p>
            <a:pPr algn="ctr"/>
            <a:r>
              <a:rPr lang="en-US" dirty="0"/>
              <a:t>Class  &amp; Object(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Nesne</a:t>
            </a:r>
            <a:r>
              <a:rPr lang="en-US" dirty="0"/>
              <a:t>)</a:t>
            </a:r>
          </a:p>
        </p:txBody>
      </p:sp>
      <p:pic>
        <p:nvPicPr>
          <p:cNvPr id="5" name="Content Placeholder 4" descr="A drawing of a face&#10;&#10;Description automatically generated">
            <a:extLst>
              <a:ext uri="{FF2B5EF4-FFF2-40B4-BE49-F238E27FC236}">
                <a16:creationId xmlns:a16="http://schemas.microsoft.com/office/drawing/2014/main" id="{E3ADB665-7572-489D-B056-313977A0B6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97" y="2898842"/>
            <a:ext cx="5342448" cy="368749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77FE1E-F82A-4771-9A32-41B22DFB5AF2}"/>
              </a:ext>
            </a:extLst>
          </p:cNvPr>
          <p:cNvSpPr txBox="1"/>
          <p:nvPr/>
        </p:nvSpPr>
        <p:spPr>
          <a:xfrm>
            <a:off x="447675" y="1229430"/>
            <a:ext cx="113033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Sınıf</a:t>
            </a:r>
            <a:r>
              <a:rPr lang="en-US" sz="2400" dirty="0"/>
              <a:t> belli </a:t>
            </a:r>
            <a:r>
              <a:rPr lang="en-US" sz="2400" dirty="0" err="1"/>
              <a:t>tür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 </a:t>
            </a:r>
            <a:r>
              <a:rPr lang="en-US" sz="2400" b="1" dirty="0" err="1"/>
              <a:t>nesnenin</a:t>
            </a:r>
            <a:r>
              <a:rPr lang="en-US" sz="2400" dirty="0"/>
              <a:t> </a:t>
            </a:r>
            <a:r>
              <a:rPr lang="en-US" sz="2400" dirty="0" err="1"/>
              <a:t>metotlarının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err="1"/>
              <a:t>değişkenlerinin</a:t>
            </a:r>
            <a:r>
              <a:rPr lang="en-US" sz="2400" dirty="0"/>
              <a:t> </a:t>
            </a:r>
            <a:r>
              <a:rPr lang="en-US" sz="2400" dirty="0" err="1"/>
              <a:t>şablon</a:t>
            </a:r>
            <a:r>
              <a:rPr lang="en-US" sz="2400" dirty="0"/>
              <a:t> </a:t>
            </a:r>
            <a:r>
              <a:rPr lang="en-US" sz="2400" dirty="0" err="1"/>
              <a:t>tanımıdır</a:t>
            </a:r>
            <a:r>
              <a:rPr lang="en-US" sz="2400" dirty="0"/>
              <a:t>. (Car)</a:t>
            </a:r>
          </a:p>
          <a:p>
            <a:endParaRPr lang="en-US" sz="2400" dirty="0"/>
          </a:p>
          <a:p>
            <a:r>
              <a:rPr lang="en-US" sz="2400" dirty="0"/>
              <a:t>Bir </a:t>
            </a:r>
            <a:r>
              <a:rPr lang="en-US" sz="2400" b="1" dirty="0" err="1"/>
              <a:t>nesne</a:t>
            </a:r>
            <a:r>
              <a:rPr lang="en-US" sz="2400" dirty="0"/>
              <a:t> </a:t>
            </a:r>
            <a:r>
              <a:rPr lang="en-US" sz="2400" dirty="0" err="1"/>
              <a:t>bir</a:t>
            </a:r>
            <a:r>
              <a:rPr lang="en-US" sz="2400" dirty="0"/>
              <a:t> </a:t>
            </a:r>
            <a:r>
              <a:rPr lang="en-US" sz="2400" b="1" dirty="0" err="1"/>
              <a:t>sınıfın</a:t>
            </a:r>
            <a:r>
              <a:rPr lang="en-US" sz="2400" dirty="0"/>
              <a:t> </a:t>
            </a:r>
            <a:r>
              <a:rPr lang="en-US" sz="2400" dirty="0" err="1"/>
              <a:t>özel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örneğidir</a:t>
            </a:r>
            <a:r>
              <a:rPr lang="en-US" sz="2400" dirty="0"/>
              <a:t>.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97CF79-698E-4013-AD28-066876DD4911}"/>
              </a:ext>
            </a:extLst>
          </p:cNvPr>
          <p:cNvSpPr txBox="1"/>
          <p:nvPr/>
        </p:nvSpPr>
        <p:spPr>
          <a:xfrm>
            <a:off x="5827469" y="2608868"/>
            <a:ext cx="57587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Car polo = new  Car()</a:t>
            </a:r>
          </a:p>
          <a:p>
            <a:r>
              <a:rPr lang="en-US" sz="2400" dirty="0">
                <a:highlight>
                  <a:srgbClr val="FFFF00"/>
                </a:highlight>
              </a:rPr>
              <a:t>{</a:t>
            </a:r>
          </a:p>
          <a:p>
            <a:r>
              <a:rPr lang="en-US" sz="2400" dirty="0">
                <a:highlight>
                  <a:srgbClr val="FFFF00"/>
                </a:highlight>
              </a:rPr>
              <a:t>producer = “</a:t>
            </a:r>
            <a:r>
              <a:rPr lang="en-US" sz="2400" dirty="0" err="1">
                <a:highlight>
                  <a:srgbClr val="FFFF00"/>
                </a:highlight>
              </a:rPr>
              <a:t>wolkswagen</a:t>
            </a:r>
            <a:r>
              <a:rPr lang="en-US" sz="2400" dirty="0">
                <a:highlight>
                  <a:srgbClr val="FFFF00"/>
                </a:highlight>
              </a:rPr>
              <a:t>”, class=“B”, </a:t>
            </a:r>
          </a:p>
          <a:p>
            <a:r>
              <a:rPr lang="en-US" sz="2400" dirty="0">
                <a:highlight>
                  <a:srgbClr val="FFFF00"/>
                </a:highlight>
              </a:rPr>
              <a:t>color = </a:t>
            </a:r>
            <a:r>
              <a:rPr lang="en-US" sz="2400" dirty="0" err="1">
                <a:highlight>
                  <a:srgbClr val="FFFF00"/>
                </a:highlight>
              </a:rPr>
              <a:t>color.yellow</a:t>
            </a:r>
            <a:endParaRPr lang="en-US" sz="2400" dirty="0">
              <a:highlight>
                <a:srgbClr val="FFFF00"/>
              </a:highlight>
            </a:endParaRPr>
          </a:p>
          <a:p>
            <a:r>
              <a:rPr lang="en-US" sz="2400" dirty="0">
                <a:highlight>
                  <a:srgbClr val="FFFF00"/>
                </a:highlight>
              </a:rPr>
              <a:t> }</a:t>
            </a:r>
          </a:p>
          <a:p>
            <a:endParaRPr lang="en-US" sz="2400" dirty="0"/>
          </a:p>
          <a:p>
            <a:r>
              <a:rPr lang="en-US" sz="2400" dirty="0">
                <a:highlight>
                  <a:srgbClr val="00FFFF"/>
                </a:highlight>
              </a:rPr>
              <a:t>Car mini = new  Car()</a:t>
            </a:r>
          </a:p>
          <a:p>
            <a:r>
              <a:rPr lang="en-US" sz="2400" dirty="0">
                <a:highlight>
                  <a:srgbClr val="00FFFF"/>
                </a:highlight>
              </a:rPr>
              <a:t>{</a:t>
            </a:r>
          </a:p>
          <a:p>
            <a:r>
              <a:rPr lang="en-US" sz="2400" dirty="0">
                <a:highlight>
                  <a:srgbClr val="00FFFF"/>
                </a:highlight>
              </a:rPr>
              <a:t>producer = “Mini”, class=“B”, color=</a:t>
            </a:r>
            <a:r>
              <a:rPr lang="en-US" sz="2400" dirty="0" err="1">
                <a:highlight>
                  <a:srgbClr val="00FFFF"/>
                </a:highlight>
              </a:rPr>
              <a:t>color.blue</a:t>
            </a:r>
            <a:endParaRPr lang="en-US" sz="2400" dirty="0">
              <a:highlight>
                <a:srgbClr val="00FFFF"/>
              </a:highlight>
            </a:endParaRPr>
          </a:p>
          <a:p>
            <a:r>
              <a:rPr lang="en-US" sz="2400" dirty="0">
                <a:highlight>
                  <a:srgbClr val="00FFFF"/>
                </a:highlight>
              </a:rPr>
              <a:t> }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3708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25FCB-0C7C-433D-B322-AA064C046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028"/>
            <a:ext cx="10515600" cy="15013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Nesneye</a:t>
            </a:r>
            <a:r>
              <a:rPr lang="en-US" dirty="0"/>
              <a:t> </a:t>
            </a:r>
            <a:r>
              <a:rPr lang="en-US" dirty="0" err="1"/>
              <a:t>yönelik</a:t>
            </a:r>
            <a:r>
              <a:rPr lang="en-US" dirty="0"/>
              <a:t> </a:t>
            </a:r>
            <a:r>
              <a:rPr lang="en-US" dirty="0" err="1"/>
              <a:t>programlama</a:t>
            </a:r>
            <a:r>
              <a:rPr lang="en-US" dirty="0"/>
              <a:t> </a:t>
            </a:r>
            <a:r>
              <a:rPr lang="en-US" dirty="0" err="1"/>
              <a:t>aşağıdaki</a:t>
            </a:r>
            <a:r>
              <a:rPr lang="en-US" dirty="0"/>
              <a:t> 4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ilkeye</a:t>
            </a:r>
            <a:r>
              <a:rPr lang="en-US" dirty="0"/>
              <a:t> </a:t>
            </a:r>
            <a:r>
              <a:rPr lang="en-US" dirty="0" err="1"/>
              <a:t>dayanır</a:t>
            </a:r>
            <a:r>
              <a:rPr lang="en-US" dirty="0"/>
              <a:t>. </a:t>
            </a:r>
            <a:r>
              <a:rPr lang="en-US" dirty="0" err="1"/>
              <a:t>Bunlar</a:t>
            </a:r>
            <a:r>
              <a:rPr lang="en-US" dirty="0"/>
              <a:t> </a:t>
            </a:r>
            <a:r>
              <a:rPr lang="en-US" dirty="0" err="1"/>
              <a:t>olmazsa</a:t>
            </a:r>
            <a:r>
              <a:rPr lang="en-US" dirty="0"/>
              <a:t> OOP </a:t>
            </a:r>
            <a:r>
              <a:rPr lang="en-US" dirty="0" err="1"/>
              <a:t>sağlanmış</a:t>
            </a:r>
            <a:r>
              <a:rPr lang="en-US" dirty="0"/>
              <a:t> </a:t>
            </a:r>
            <a:r>
              <a:rPr lang="en-US" dirty="0" err="1"/>
              <a:t>olmaz</a:t>
            </a:r>
            <a:r>
              <a:rPr lang="en-US" dirty="0"/>
              <a:t>.</a:t>
            </a:r>
          </a:p>
        </p:txBody>
      </p:sp>
      <p:pic>
        <p:nvPicPr>
          <p:cNvPr id="9" name="Picture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4179DE3A-EAE7-410C-AE9B-A98C44894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915932"/>
            <a:ext cx="9525000" cy="518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158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8477-ACD9-4763-98A7-46AFC68B9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Encapsulation(</a:t>
            </a:r>
            <a:r>
              <a:rPr lang="en-US" dirty="0" err="1"/>
              <a:t>Kapsülleme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21BBE-1802-47DD-8FF2-2A12EA4D1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içerisindeki</a:t>
            </a:r>
            <a:r>
              <a:rPr lang="en-US" dirty="0"/>
              <a:t> </a:t>
            </a:r>
            <a:r>
              <a:rPr lang="en-US" b="1" dirty="0" err="1"/>
              <a:t>değişkenlerin</a:t>
            </a:r>
            <a:r>
              <a:rPr lang="en-US" b="1" dirty="0"/>
              <a:t>, </a:t>
            </a:r>
            <a:r>
              <a:rPr lang="en-US" b="1" dirty="0" err="1"/>
              <a:t>nesnelerin</a:t>
            </a:r>
            <a:r>
              <a:rPr lang="en-US" b="1" dirty="0"/>
              <a:t> </a:t>
            </a:r>
            <a:r>
              <a:rPr lang="en-US" dirty="0" err="1"/>
              <a:t>ve</a:t>
            </a:r>
            <a:r>
              <a:rPr lang="en-US" dirty="0"/>
              <a:t> </a:t>
            </a:r>
            <a:r>
              <a:rPr lang="en-US" b="1" dirty="0" err="1"/>
              <a:t>metotların</a:t>
            </a:r>
            <a:r>
              <a:rPr lang="en-US" dirty="0"/>
              <a:t> ne </a:t>
            </a:r>
            <a:r>
              <a:rPr lang="en-US" dirty="0" err="1"/>
              <a:t>kadarının</a:t>
            </a:r>
            <a:r>
              <a:rPr lang="en-US" dirty="0"/>
              <a:t> </a:t>
            </a:r>
            <a:r>
              <a:rPr lang="en-US" dirty="0" err="1"/>
              <a:t>görüntülenebileceği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 </a:t>
            </a:r>
            <a:r>
              <a:rPr lang="en-US" dirty="0" err="1"/>
              <a:t>değiştirilebileceğinin</a:t>
            </a:r>
            <a:r>
              <a:rPr lang="en-US" dirty="0"/>
              <a:t> </a:t>
            </a:r>
            <a:r>
              <a:rPr lang="en-US" dirty="0" err="1"/>
              <a:t>sınırlarının</a:t>
            </a:r>
            <a:r>
              <a:rPr lang="en-US" dirty="0"/>
              <a:t> </a:t>
            </a:r>
            <a:r>
              <a:rPr lang="en-US" dirty="0" err="1"/>
              <a:t>konulmasını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public, private, protected, internal modifier</a:t>
            </a:r>
          </a:p>
          <a:p>
            <a:endParaRPr lang="en-US" dirty="0"/>
          </a:p>
          <a:p>
            <a:r>
              <a:rPr lang="en-US" dirty="0"/>
              <a:t>Getter, Setter </a:t>
            </a:r>
            <a:r>
              <a:rPr lang="en-US" dirty="0" err="1"/>
              <a:t>metotlar</a:t>
            </a:r>
            <a:r>
              <a:rPr lang="en-US" dirty="0"/>
              <a:t> </a:t>
            </a:r>
            <a:r>
              <a:rPr lang="en-US" dirty="0" err="1"/>
              <a:t>kapsüllemenin</a:t>
            </a:r>
            <a:r>
              <a:rPr lang="en-US" dirty="0"/>
              <a:t> </a:t>
            </a:r>
            <a:r>
              <a:rPr lang="en-US" dirty="0" err="1"/>
              <a:t>sağladığı</a:t>
            </a:r>
            <a:r>
              <a:rPr lang="en-US" dirty="0"/>
              <a:t> </a:t>
            </a:r>
            <a:r>
              <a:rPr lang="en-US" dirty="0" err="1"/>
              <a:t>özelliklerdir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4510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DA28E-5754-478A-B8DC-2F4F7A4BA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0EB3F-FB1E-42A7-96DC-E0A630EB6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Public</a:t>
            </a:r>
            <a:r>
              <a:rPr lang="en-US" u="sng" dirty="0"/>
              <a:t> =&gt; </a:t>
            </a:r>
            <a:r>
              <a:rPr lang="en-US" u="sng" dirty="0" err="1"/>
              <a:t>Herkese</a:t>
            </a:r>
            <a:r>
              <a:rPr lang="en-US" u="sng" dirty="0"/>
              <a:t> </a:t>
            </a:r>
            <a:r>
              <a:rPr lang="en-US" u="sng" dirty="0" err="1"/>
              <a:t>görünürüm</a:t>
            </a:r>
            <a:endParaRPr lang="en-US" dirty="0"/>
          </a:p>
          <a:p>
            <a:r>
              <a:rPr lang="en-US" u="sng" dirty="0">
                <a:hlinkClick r:id="rId3"/>
              </a:rPr>
              <a:t>Protected</a:t>
            </a:r>
            <a:r>
              <a:rPr lang="en-US" u="sng" dirty="0"/>
              <a:t> =&gt; </a:t>
            </a:r>
            <a:r>
              <a:rPr lang="en-US" u="sng" dirty="0" err="1"/>
              <a:t>Sadece</a:t>
            </a:r>
            <a:r>
              <a:rPr lang="en-US" u="sng" dirty="0"/>
              <a:t> </a:t>
            </a:r>
            <a:r>
              <a:rPr lang="en-US" u="sng" dirty="0" err="1"/>
              <a:t>kendim</a:t>
            </a:r>
            <a:r>
              <a:rPr lang="en-US" u="sng" dirty="0"/>
              <a:t> </a:t>
            </a:r>
            <a:r>
              <a:rPr lang="en-US" u="sng" dirty="0" err="1"/>
              <a:t>ve</a:t>
            </a:r>
            <a:r>
              <a:rPr lang="en-US" u="sng" dirty="0"/>
              <a:t> </a:t>
            </a:r>
            <a:r>
              <a:rPr lang="en-US" u="sng" dirty="0" err="1"/>
              <a:t>Benden</a:t>
            </a:r>
            <a:r>
              <a:rPr lang="en-US" u="sng" dirty="0"/>
              <a:t> </a:t>
            </a:r>
            <a:r>
              <a:rPr lang="en-US" u="sng" dirty="0" err="1"/>
              <a:t>türeyenlere</a:t>
            </a:r>
            <a:r>
              <a:rPr lang="en-US" u="sng" dirty="0"/>
              <a:t> </a:t>
            </a:r>
            <a:r>
              <a:rPr lang="en-US" u="sng" dirty="0" err="1"/>
              <a:t>görünürüm</a:t>
            </a:r>
            <a:endParaRPr lang="en-US" dirty="0"/>
          </a:p>
          <a:p>
            <a:r>
              <a:rPr lang="en-US" u="sng" dirty="0">
                <a:hlinkClick r:id="rId4"/>
              </a:rPr>
              <a:t>Internal</a:t>
            </a:r>
            <a:r>
              <a:rPr lang="en-US" u="sng" dirty="0"/>
              <a:t> =&gt; </a:t>
            </a:r>
            <a:r>
              <a:rPr lang="en-US" u="sng" dirty="0" err="1"/>
              <a:t>Sadece</a:t>
            </a:r>
            <a:r>
              <a:rPr lang="en-US" u="sng" dirty="0"/>
              <a:t> </a:t>
            </a:r>
            <a:r>
              <a:rPr lang="en-US" u="sng" dirty="0" err="1"/>
              <a:t>kendi</a:t>
            </a:r>
            <a:r>
              <a:rPr lang="en-US" u="sng" dirty="0"/>
              <a:t> </a:t>
            </a:r>
            <a:r>
              <a:rPr lang="en-US" u="sng" dirty="0" err="1"/>
              <a:t>Assembly’im</a:t>
            </a:r>
            <a:r>
              <a:rPr lang="en-US" u="sng" dirty="0"/>
              <a:t> de </a:t>
            </a:r>
            <a:r>
              <a:rPr lang="en-US" u="sng" dirty="0" err="1"/>
              <a:t>görünürüm</a:t>
            </a:r>
            <a:r>
              <a:rPr lang="en-US" u="sng" dirty="0"/>
              <a:t>.</a:t>
            </a:r>
            <a:endParaRPr lang="en-US" dirty="0"/>
          </a:p>
          <a:p>
            <a:r>
              <a:rPr lang="en-US" u="sng" dirty="0">
                <a:hlinkClick r:id="rId5"/>
              </a:rPr>
              <a:t>Private</a:t>
            </a:r>
            <a:r>
              <a:rPr lang="en-US" u="sng" dirty="0"/>
              <a:t> =&gt; </a:t>
            </a:r>
            <a:r>
              <a:rPr lang="en-US" u="sng" dirty="0" err="1"/>
              <a:t>Sadece</a:t>
            </a:r>
            <a:r>
              <a:rPr lang="en-US" u="sng" dirty="0"/>
              <a:t> </a:t>
            </a:r>
            <a:r>
              <a:rPr lang="en-US" u="sng" dirty="0" err="1"/>
              <a:t>kendi</a:t>
            </a:r>
            <a:r>
              <a:rPr lang="en-US" u="sng" dirty="0"/>
              <a:t> </a:t>
            </a:r>
            <a:r>
              <a:rPr lang="en-US" u="sng" dirty="0" err="1"/>
              <a:t>sınıfımda</a:t>
            </a:r>
            <a:r>
              <a:rPr lang="en-US" u="sng" dirty="0"/>
              <a:t> </a:t>
            </a:r>
            <a:r>
              <a:rPr lang="en-US" u="sng" dirty="0" err="1"/>
              <a:t>görünürüm</a:t>
            </a:r>
            <a:r>
              <a:rPr lang="en-US" u="sng" dirty="0"/>
              <a:t> </a:t>
            </a:r>
            <a:r>
              <a:rPr lang="en-US" u="sng" dirty="0" err="1"/>
              <a:t>diğer</a:t>
            </a:r>
            <a:r>
              <a:rPr lang="en-US" u="sng" dirty="0"/>
              <a:t> </a:t>
            </a:r>
            <a:r>
              <a:rPr lang="en-US" u="sng" dirty="0" err="1"/>
              <a:t>sınıflar</a:t>
            </a:r>
            <a:r>
              <a:rPr lang="en-US" u="sng" dirty="0"/>
              <a:t> </a:t>
            </a:r>
            <a:r>
              <a:rPr lang="en-US" u="sng" dirty="0" err="1"/>
              <a:t>göremez</a:t>
            </a:r>
            <a:r>
              <a:rPr lang="en-US" u="sng" dirty="0"/>
              <a:t>.</a:t>
            </a:r>
          </a:p>
          <a:p>
            <a:r>
              <a:rPr lang="en-US" u="sng" dirty="0">
                <a:hlinkClick r:id="rId6"/>
              </a:rPr>
              <a:t>protected internal</a:t>
            </a:r>
            <a:r>
              <a:rPr lang="en-US" u="sng" dirty="0"/>
              <a:t> =&gt; </a:t>
            </a:r>
            <a:r>
              <a:rPr lang="en-US" u="sng" dirty="0" err="1"/>
              <a:t>kendi</a:t>
            </a:r>
            <a:r>
              <a:rPr lang="en-US" u="sng" dirty="0"/>
              <a:t> </a:t>
            </a:r>
            <a:r>
              <a:rPr lang="en-US" u="sng" dirty="0" err="1"/>
              <a:t>Assembly’im</a:t>
            </a:r>
            <a:r>
              <a:rPr lang="en-US" u="sng" dirty="0"/>
              <a:t> de </a:t>
            </a:r>
            <a:r>
              <a:rPr lang="en-US" u="sng" dirty="0" err="1"/>
              <a:t>görünürüm</a:t>
            </a:r>
            <a:r>
              <a:rPr lang="en-US" u="sng" dirty="0"/>
              <a:t> </a:t>
            </a:r>
            <a:r>
              <a:rPr lang="en-US" u="sng" dirty="0" err="1"/>
              <a:t>ve</a:t>
            </a:r>
            <a:r>
              <a:rPr lang="en-US" u="sng" dirty="0"/>
              <a:t> </a:t>
            </a:r>
            <a:r>
              <a:rPr lang="en-US" u="sng" dirty="0" err="1"/>
              <a:t>ayrıca</a:t>
            </a:r>
            <a:r>
              <a:rPr lang="en-US" u="sng" dirty="0"/>
              <a:t>(</a:t>
            </a:r>
            <a:r>
              <a:rPr lang="en-US" u="sng" dirty="0" err="1"/>
              <a:t>diğer</a:t>
            </a:r>
            <a:r>
              <a:rPr lang="en-US" u="sng" dirty="0"/>
              <a:t> assembly) </a:t>
            </a:r>
            <a:r>
              <a:rPr lang="en-US" u="sng" dirty="0" err="1"/>
              <a:t>benden</a:t>
            </a:r>
            <a:r>
              <a:rPr lang="en-US" u="sng" dirty="0"/>
              <a:t> </a:t>
            </a:r>
            <a:r>
              <a:rPr lang="en-US" u="sng" dirty="0" err="1"/>
              <a:t>türeyenlerde</a:t>
            </a:r>
            <a:r>
              <a:rPr lang="en-US" u="sng" dirty="0"/>
              <a:t> de </a:t>
            </a:r>
            <a:r>
              <a:rPr lang="en-US" u="sng" dirty="0" err="1"/>
              <a:t>görünürüm</a:t>
            </a:r>
            <a:r>
              <a:rPr lang="en-US" u="sng" dirty="0"/>
              <a:t>. </a:t>
            </a:r>
            <a:endParaRPr lang="en-US" dirty="0"/>
          </a:p>
          <a:p>
            <a:r>
              <a:rPr lang="en-US" u="sng" dirty="0">
                <a:hlinkClick r:id="rId7"/>
              </a:rPr>
              <a:t>private protected</a:t>
            </a:r>
            <a:r>
              <a:rPr lang="en-US" u="sng" dirty="0"/>
              <a:t> =&gt;</a:t>
            </a:r>
            <a:r>
              <a:rPr lang="en-US" u="sng" dirty="0" err="1"/>
              <a:t>Aynı</a:t>
            </a:r>
            <a:r>
              <a:rPr lang="en-US" u="sng" dirty="0"/>
              <a:t> </a:t>
            </a:r>
            <a:r>
              <a:rPr lang="en-US" u="sng" dirty="0" err="1"/>
              <a:t>assembly’de</a:t>
            </a:r>
            <a:r>
              <a:rPr lang="en-US" u="sng" dirty="0"/>
              <a:t> </a:t>
            </a:r>
            <a:r>
              <a:rPr lang="en-US" u="sng" dirty="0" err="1"/>
              <a:t>benden</a:t>
            </a:r>
            <a:r>
              <a:rPr lang="en-US" u="sng" dirty="0"/>
              <a:t> </a:t>
            </a:r>
            <a:r>
              <a:rPr lang="en-US" u="sng" dirty="0" err="1"/>
              <a:t>türeyenler</a:t>
            </a:r>
            <a:r>
              <a:rPr lang="en-US" u="sng" dirty="0"/>
              <a:t> </a:t>
            </a:r>
            <a:r>
              <a:rPr lang="en-US" u="sng" dirty="0" err="1"/>
              <a:t>üzerinde</a:t>
            </a:r>
            <a:r>
              <a:rPr lang="en-US" u="sng" dirty="0"/>
              <a:t> </a:t>
            </a:r>
            <a:r>
              <a:rPr lang="en-US" u="sng" dirty="0" err="1"/>
              <a:t>görünürüm</a:t>
            </a:r>
            <a:r>
              <a:rPr lang="en-US" u="sng" dirty="0"/>
              <a:t> </a:t>
            </a:r>
            <a:r>
              <a:rPr lang="en-US" u="sng" dirty="0" err="1"/>
              <a:t>başka</a:t>
            </a:r>
            <a:r>
              <a:rPr lang="en-US" u="sng" dirty="0"/>
              <a:t> assembly de </a:t>
            </a:r>
            <a:r>
              <a:rPr lang="en-US" u="sng" dirty="0" err="1"/>
              <a:t>benden</a:t>
            </a:r>
            <a:r>
              <a:rPr lang="en-US" u="sng" dirty="0"/>
              <a:t> </a:t>
            </a:r>
            <a:r>
              <a:rPr lang="en-US" u="sng" dirty="0" err="1"/>
              <a:t>türeyen</a:t>
            </a:r>
            <a:r>
              <a:rPr lang="en-US" u="sng" dirty="0"/>
              <a:t> </a:t>
            </a:r>
            <a:r>
              <a:rPr lang="en-US" u="sng" dirty="0" err="1"/>
              <a:t>sınıfta</a:t>
            </a:r>
            <a:r>
              <a:rPr lang="en-US" u="sng" dirty="0"/>
              <a:t> </a:t>
            </a:r>
            <a:r>
              <a:rPr lang="en-US" u="sng" dirty="0" err="1"/>
              <a:t>gözükmem</a:t>
            </a:r>
            <a:r>
              <a:rPr lang="en-US" u="sng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747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E93BC-CDE0-49D2-BD9C-15521F47C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Inheritance(</a:t>
            </a:r>
            <a:r>
              <a:rPr lang="en-US" b="1" dirty="0" err="1"/>
              <a:t>Kalıtım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63CDD-3384-4138-96C4-CB36F07BE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Bir </a:t>
            </a:r>
            <a:r>
              <a:rPr lang="en-US" b="1" dirty="0" err="1"/>
              <a:t>sınıftan</a:t>
            </a:r>
            <a:r>
              <a:rPr lang="en-US" dirty="0"/>
              <a:t> </a:t>
            </a:r>
            <a:r>
              <a:rPr lang="en-US" dirty="0" err="1"/>
              <a:t>başka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 </a:t>
            </a:r>
            <a:r>
              <a:rPr lang="en-US" b="1" dirty="0" err="1"/>
              <a:t>sınıfın</a:t>
            </a:r>
            <a:r>
              <a:rPr lang="en-US" dirty="0"/>
              <a:t> </a:t>
            </a:r>
            <a:r>
              <a:rPr lang="en-US" dirty="0" err="1"/>
              <a:t>türetilebilmesi</a:t>
            </a:r>
            <a:r>
              <a:rPr lang="en-US" dirty="0"/>
              <a:t> </a:t>
            </a:r>
            <a:r>
              <a:rPr lang="en-US" dirty="0" err="1"/>
              <a:t>aralarında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b="1" dirty="0"/>
              <a:t> alt-</a:t>
            </a:r>
            <a:r>
              <a:rPr lang="en-US" b="1" dirty="0" err="1"/>
              <a:t>üst</a:t>
            </a:r>
            <a:r>
              <a:rPr lang="en-US" b="1" dirty="0"/>
              <a:t> </a:t>
            </a:r>
            <a:r>
              <a:rPr lang="en-US" b="1" dirty="0" err="1"/>
              <a:t>ilişkisi</a:t>
            </a:r>
            <a:r>
              <a:rPr lang="en-US" dirty="0"/>
              <a:t> </a:t>
            </a:r>
            <a:r>
              <a:rPr lang="en-US" dirty="0" err="1"/>
              <a:t>oluşturmayı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miras</a:t>
            </a:r>
            <a:r>
              <a:rPr lang="en-US" dirty="0"/>
              <a:t> </a:t>
            </a:r>
            <a:r>
              <a:rPr lang="en-US" dirty="0" err="1"/>
              <a:t>alınan</a:t>
            </a:r>
            <a:r>
              <a:rPr lang="en-US" dirty="0"/>
              <a:t> </a:t>
            </a:r>
            <a:r>
              <a:rPr lang="en-US" dirty="0" err="1"/>
              <a:t>sınıfın</a:t>
            </a:r>
            <a:r>
              <a:rPr lang="en-US" dirty="0"/>
              <a:t> </a:t>
            </a:r>
            <a:r>
              <a:rPr lang="en-US" dirty="0" err="1"/>
              <a:t>özelliklerinin</a:t>
            </a:r>
            <a:r>
              <a:rPr lang="en-US" dirty="0"/>
              <a:t> </a:t>
            </a:r>
            <a:r>
              <a:rPr lang="en-US" dirty="0" err="1"/>
              <a:t>otomatik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 </a:t>
            </a:r>
            <a:r>
              <a:rPr lang="en-US" dirty="0" err="1"/>
              <a:t>kullanılabilmesini</a:t>
            </a:r>
            <a:r>
              <a:rPr lang="en-US" dirty="0"/>
              <a:t> </a:t>
            </a:r>
            <a:r>
              <a:rPr lang="en-US" dirty="0" err="1"/>
              <a:t>sağlamaktır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Bu </a:t>
            </a:r>
            <a:r>
              <a:rPr lang="en-US" dirty="0" err="1"/>
              <a:t>sayede</a:t>
            </a:r>
            <a:r>
              <a:rPr lang="en-US" dirty="0"/>
              <a:t>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kodların</a:t>
            </a:r>
            <a:r>
              <a:rPr lang="en-US" dirty="0"/>
              <a:t> </a:t>
            </a:r>
            <a:r>
              <a:rPr lang="en-US" dirty="0" err="1"/>
              <a:t>tekrar</a:t>
            </a:r>
            <a:r>
              <a:rPr lang="en-US" dirty="0"/>
              <a:t> </a:t>
            </a:r>
            <a:r>
              <a:rPr lang="en-US" dirty="0" err="1"/>
              <a:t>tekrar</a:t>
            </a:r>
            <a:r>
              <a:rPr lang="en-US" dirty="0"/>
              <a:t> </a:t>
            </a:r>
            <a:r>
              <a:rPr lang="en-US" dirty="0" err="1"/>
              <a:t>yazılması</a:t>
            </a:r>
            <a:r>
              <a:rPr lang="en-US" dirty="0"/>
              <a:t> </a:t>
            </a:r>
            <a:r>
              <a:rPr lang="en-US" dirty="0" err="1"/>
              <a:t>engellenmiş</a:t>
            </a:r>
            <a:r>
              <a:rPr lang="en-US" dirty="0"/>
              <a:t> </a:t>
            </a:r>
            <a:r>
              <a:rPr lang="en-US" dirty="0" err="1"/>
              <a:t>olur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14637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A53EA-24D8-451D-87FF-9F8BC0D88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Polymorphism(</a:t>
            </a:r>
            <a:r>
              <a:rPr lang="en-US" b="1" dirty="0" err="1"/>
              <a:t>Çok</a:t>
            </a:r>
            <a:r>
              <a:rPr lang="en-US" b="1" dirty="0"/>
              <a:t> </a:t>
            </a:r>
            <a:r>
              <a:rPr lang="en-US" b="1" dirty="0" err="1"/>
              <a:t>biçimlilik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B57A6-C4FF-451A-BF2F-1A195D7B3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Polimorfizm</a:t>
            </a:r>
            <a:r>
              <a:rPr lang="en-US" dirty="0"/>
              <a:t> </a:t>
            </a:r>
            <a:r>
              <a:rPr lang="en-US" dirty="0" err="1"/>
              <a:t>yunancada</a:t>
            </a:r>
            <a:r>
              <a:rPr lang="en-US" dirty="0"/>
              <a:t> ("</a:t>
            </a:r>
            <a:r>
              <a:rPr lang="en-US" dirty="0" err="1"/>
              <a:t>çoklu</a:t>
            </a:r>
            <a:r>
              <a:rPr lang="en-US" dirty="0"/>
              <a:t> </a:t>
            </a:r>
            <a:r>
              <a:rPr lang="en-US" dirty="0" err="1"/>
              <a:t>formlara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“) </a:t>
            </a:r>
            <a:r>
              <a:rPr lang="en-US" dirty="0" err="1"/>
              <a:t>olmak</a:t>
            </a:r>
            <a:r>
              <a:rPr lang="en-US" dirty="0"/>
              <a:t> </a:t>
            </a:r>
            <a:r>
              <a:rPr lang="en-US" dirty="0" err="1"/>
              <a:t>demektir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Nesneye</a:t>
            </a:r>
            <a:r>
              <a:rPr lang="en-US" dirty="0"/>
              <a:t> </a:t>
            </a:r>
            <a:r>
              <a:rPr lang="en-US" dirty="0" err="1"/>
              <a:t>yönelik</a:t>
            </a:r>
            <a:r>
              <a:rPr lang="en-US" dirty="0"/>
              <a:t> </a:t>
            </a:r>
            <a:r>
              <a:rPr lang="en-US" dirty="0" err="1"/>
              <a:t>programlamada</a:t>
            </a:r>
            <a:r>
              <a:rPr lang="en-US" dirty="0"/>
              <a:t> </a:t>
            </a:r>
            <a:r>
              <a:rPr lang="en-US" b="1" dirty="0" err="1"/>
              <a:t>metotları</a:t>
            </a:r>
            <a:r>
              <a:rPr lang="en-US" dirty="0"/>
              <a:t> </a:t>
            </a:r>
            <a:r>
              <a:rPr lang="en-US" dirty="0" err="1"/>
              <a:t>ve</a:t>
            </a:r>
            <a:r>
              <a:rPr lang="en-US" dirty="0"/>
              <a:t> </a:t>
            </a:r>
            <a:r>
              <a:rPr lang="en-US" b="1" dirty="0" err="1"/>
              <a:t>türetilmiş</a:t>
            </a:r>
            <a:r>
              <a:rPr lang="en-US" b="1" dirty="0"/>
              <a:t> </a:t>
            </a:r>
            <a:r>
              <a:rPr lang="en-US" b="1" dirty="0" err="1"/>
              <a:t>sınıfları</a:t>
            </a:r>
            <a:r>
              <a:rPr lang="en-US" dirty="0"/>
              <a:t> 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tanımlama</a:t>
            </a:r>
            <a:r>
              <a:rPr lang="en-US" dirty="0"/>
              <a:t> </a:t>
            </a:r>
            <a:r>
              <a:rPr lang="en-US" dirty="0" err="1"/>
              <a:t>yeteneğidir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Method override (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dönüş</a:t>
            </a:r>
            <a:r>
              <a:rPr lang="en-US" dirty="0"/>
              <a:t> </a:t>
            </a:r>
            <a:r>
              <a:rPr lang="en-US" dirty="0" err="1"/>
              <a:t>tipine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metodun</a:t>
            </a:r>
            <a:r>
              <a:rPr lang="en-US" dirty="0"/>
              <a:t> </a:t>
            </a:r>
            <a:r>
              <a:rPr lang="en-US" dirty="0" err="1"/>
              <a:t>birden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forma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olması</a:t>
            </a:r>
            <a:r>
              <a:rPr lang="en-US" dirty="0"/>
              <a:t> </a:t>
            </a:r>
            <a:r>
              <a:rPr lang="en-US" dirty="0" err="1"/>
              <a:t>örnek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verilebilir</a:t>
            </a:r>
            <a:r>
              <a:rPr lang="en-US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085794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B05A3-B064-4AAF-958B-BDB90B35F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Abstraction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FF0EB-712E-4AD2-86DD-86515B6EF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Oluşturacağımız</a:t>
            </a:r>
            <a:r>
              <a:rPr lang="en-US" dirty="0"/>
              <a:t> </a:t>
            </a:r>
            <a:r>
              <a:rPr lang="en-US" dirty="0" err="1"/>
              <a:t>sınıfların</a:t>
            </a:r>
            <a:r>
              <a:rPr lang="en-US" dirty="0"/>
              <a:t> </a:t>
            </a:r>
            <a:r>
              <a:rPr lang="en-US" dirty="0" err="1"/>
              <a:t>özelliklerini</a:t>
            </a:r>
            <a:r>
              <a:rPr lang="en-US" dirty="0"/>
              <a:t> </a:t>
            </a:r>
            <a:r>
              <a:rPr lang="en-US" dirty="0" err="1"/>
              <a:t>taşıyan</a:t>
            </a:r>
            <a:r>
              <a:rPr lang="en-US" dirty="0"/>
              <a:t> </a:t>
            </a:r>
            <a:r>
              <a:rPr lang="en-US" dirty="0" err="1"/>
              <a:t>özet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interface(</a:t>
            </a:r>
            <a:r>
              <a:rPr lang="en-US" dirty="0" err="1"/>
              <a:t>arayüz</a:t>
            </a:r>
            <a:r>
              <a:rPr lang="en-US" dirty="0"/>
              <a:t>) </a:t>
            </a:r>
            <a:r>
              <a:rPr lang="en-US" dirty="0" err="1"/>
              <a:t>özelliğidir</a:t>
            </a:r>
            <a:r>
              <a:rPr lang="en-US" dirty="0"/>
              <a:t>. Bir nevi </a:t>
            </a:r>
            <a:r>
              <a:rPr lang="en-US" dirty="0" err="1"/>
              <a:t>sınıfın</a:t>
            </a:r>
            <a:r>
              <a:rPr lang="en-US" dirty="0"/>
              <a:t> </a:t>
            </a:r>
            <a:r>
              <a:rPr lang="en-US" dirty="0" err="1"/>
              <a:t>planıdır</a:t>
            </a:r>
            <a:r>
              <a:rPr lang="en-US" dirty="0"/>
              <a:t> </a:t>
            </a:r>
            <a:r>
              <a:rPr lang="en-US" dirty="0" err="1"/>
              <a:t>diyebiliriz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Nesneye</a:t>
            </a:r>
            <a:r>
              <a:rPr lang="en-US" dirty="0"/>
              <a:t>  </a:t>
            </a:r>
            <a:r>
              <a:rPr lang="en-US" dirty="0" err="1"/>
              <a:t>yönelik</a:t>
            </a:r>
            <a:r>
              <a:rPr lang="en-US" dirty="0"/>
              <a:t> </a:t>
            </a:r>
            <a:r>
              <a:rPr lang="en-US" dirty="0" err="1"/>
              <a:t>programlamada</a:t>
            </a:r>
            <a:r>
              <a:rPr lang="en-US" dirty="0"/>
              <a:t> alt </a:t>
            </a:r>
            <a:r>
              <a:rPr lang="en-US" dirty="0" err="1"/>
              <a:t>sınıflar</a:t>
            </a:r>
            <a:r>
              <a:rPr lang="en-US" dirty="0"/>
              <a:t> concrete(</a:t>
            </a:r>
            <a:r>
              <a:rPr lang="en-US" dirty="0" err="1"/>
              <a:t>somut</a:t>
            </a:r>
            <a:r>
              <a:rPr lang="en-US" dirty="0"/>
              <a:t>) </a:t>
            </a:r>
            <a:r>
              <a:rPr lang="en-US" dirty="0" err="1"/>
              <a:t>sınıfları</a:t>
            </a:r>
            <a:r>
              <a:rPr lang="en-US" dirty="0"/>
              <a:t> </a:t>
            </a:r>
            <a:r>
              <a:rPr lang="en-US" dirty="0" err="1"/>
              <a:t>bilmek</a:t>
            </a:r>
            <a:r>
              <a:rPr lang="en-US" dirty="0"/>
              <a:t> </a:t>
            </a:r>
            <a:r>
              <a:rPr lang="en-US" dirty="0" err="1"/>
              <a:t>durumunda</a:t>
            </a:r>
            <a:r>
              <a:rPr lang="en-US" dirty="0"/>
              <a:t> </a:t>
            </a:r>
            <a:r>
              <a:rPr lang="en-US" dirty="0" err="1"/>
              <a:t>değildir</a:t>
            </a:r>
            <a:r>
              <a:rPr lang="en-US" dirty="0"/>
              <a:t>. </a:t>
            </a:r>
            <a:r>
              <a:rPr lang="en-US" dirty="0" err="1"/>
              <a:t>Genellikle</a:t>
            </a:r>
            <a:r>
              <a:rPr lang="en-US" dirty="0"/>
              <a:t> abstraction </a:t>
            </a:r>
            <a:r>
              <a:rPr lang="en-US" dirty="0" err="1"/>
              <a:t>üzerinden</a:t>
            </a:r>
            <a:r>
              <a:rPr lang="en-US" dirty="0"/>
              <a:t> </a:t>
            </a:r>
            <a:r>
              <a:rPr lang="en-US" dirty="0" err="1"/>
              <a:t>esas</a:t>
            </a:r>
            <a:r>
              <a:rPr lang="en-US" dirty="0"/>
              <a:t> </a:t>
            </a:r>
            <a:r>
              <a:rPr lang="en-US" dirty="0" err="1"/>
              <a:t>sınıfları</a:t>
            </a:r>
            <a:r>
              <a:rPr lang="en-US" dirty="0"/>
              <a:t> </a:t>
            </a:r>
            <a:r>
              <a:rPr lang="en-US" dirty="0" err="1"/>
              <a:t>bilmeden</a:t>
            </a:r>
            <a:r>
              <a:rPr lang="en-US" dirty="0"/>
              <a:t> </a:t>
            </a:r>
            <a:r>
              <a:rPr lang="en-US" dirty="0" err="1"/>
              <a:t>işlemleri</a:t>
            </a:r>
            <a:r>
              <a:rPr lang="en-US" dirty="0"/>
              <a:t> </a:t>
            </a:r>
            <a:r>
              <a:rPr lang="en-US" dirty="0" err="1"/>
              <a:t>gerçekleştirirler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4783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D5C95-F2C9-4D19-8E53-4B18B7D63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Interface, Abstract class, Sealed class, Partial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9DC19-259C-44B2-8D1D-3F68851F0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public abstract class sampleclass1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public sealed class sampleclass2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351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B49D0-8F39-4ADF-B06A-4E9258574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Enums</a:t>
            </a:r>
            <a:r>
              <a:rPr lang="en-US" dirty="0"/>
              <a:t>, Const, </a:t>
            </a:r>
            <a:r>
              <a:rPr lang="en-US" dirty="0" err="1"/>
              <a:t>Readonly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EDFAC-EE94-4376-A4A3-F7FAC87B8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Day {Sat, Sun, Mon, Tue, Wed, Thu, Fri};</a:t>
            </a:r>
          </a:p>
          <a:p>
            <a:r>
              <a:rPr lang="en-US" dirty="0" err="1"/>
              <a:t>enum</a:t>
            </a:r>
            <a:r>
              <a:rPr lang="en-US" dirty="0"/>
              <a:t> Day : byte {Sat=1, Sun, Mon, Tue, Wed, Thu, Fri};</a:t>
            </a:r>
          </a:p>
        </p:txBody>
      </p:sp>
    </p:spTree>
    <p:extLst>
      <p:ext uri="{BB962C8B-B14F-4D97-AF65-F5344CB8AC3E}">
        <p14:creationId xmlns:p14="http://schemas.microsoft.com/office/powerpoint/2010/main" val="3037567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74C5-811A-4BAB-B2EE-2396F65F4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D62D8-15C4-4843-8F68-F391CC490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26250"/>
          </a:xfrm>
        </p:spPr>
        <p:txBody>
          <a:bodyPr/>
          <a:lstStyle/>
          <a:p>
            <a:r>
              <a:rPr lang="en-US" dirty="0"/>
              <a:t>Arithmetic Operators</a:t>
            </a:r>
          </a:p>
          <a:p>
            <a:endParaRPr lang="en-US" dirty="0"/>
          </a:p>
          <a:p>
            <a:r>
              <a:rPr lang="en-US" dirty="0"/>
              <a:t>Relational Operators</a:t>
            </a:r>
          </a:p>
          <a:p>
            <a:endParaRPr lang="en-US" dirty="0"/>
          </a:p>
          <a:p>
            <a:r>
              <a:rPr lang="en-US" dirty="0"/>
              <a:t>Logical Operators</a:t>
            </a:r>
          </a:p>
          <a:p>
            <a:endParaRPr lang="en-US" dirty="0"/>
          </a:p>
          <a:p>
            <a:r>
              <a:rPr lang="en-US" dirty="0"/>
              <a:t>Unary Operators</a:t>
            </a:r>
          </a:p>
          <a:p>
            <a:endParaRPr lang="en-US" dirty="0"/>
          </a:p>
          <a:p>
            <a:pPr fontAlgn="base"/>
            <a:r>
              <a:rPr lang="en-US" dirty="0"/>
              <a:t>Bitwise and Bit Shift</a:t>
            </a:r>
            <a:r>
              <a:rPr lang="en-US" b="1" dirty="0"/>
              <a:t>  </a:t>
            </a:r>
            <a:r>
              <a:rPr lang="en-US" dirty="0"/>
              <a:t>Operators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3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804CE-6340-4B29-902F-0BA251854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en-US" dirty="0" err="1"/>
              <a:t>programları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çalışır</a:t>
            </a:r>
            <a:r>
              <a:rPr lang="en-US" dirty="0"/>
              <a:t>?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7DAB6770-9A42-4D4A-A7DB-67A4F05E9F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45" y="1406013"/>
            <a:ext cx="11100620" cy="4866967"/>
          </a:xfrm>
        </p:spPr>
      </p:pic>
    </p:spTree>
    <p:extLst>
      <p:ext uri="{BB962C8B-B14F-4D97-AF65-F5344CB8AC3E}">
        <p14:creationId xmlns:p14="http://schemas.microsoft.com/office/powerpoint/2010/main" val="1247338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F7DEB-71FA-456A-81D4-324E7A9F3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0519E3B-0729-4777-AC29-77D7EFB94D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0822800"/>
              </p:ext>
            </p:extLst>
          </p:nvPr>
        </p:nvGraphicFramePr>
        <p:xfrm>
          <a:off x="433794" y="1777215"/>
          <a:ext cx="11207598" cy="4715661"/>
        </p:xfrm>
        <a:graphic>
          <a:graphicData uri="http://schemas.openxmlformats.org/drawingml/2006/table">
            <a:tbl>
              <a:tblPr/>
              <a:tblGrid>
                <a:gridCol w="3735866">
                  <a:extLst>
                    <a:ext uri="{9D8B030D-6E8A-4147-A177-3AD203B41FA5}">
                      <a16:colId xmlns:a16="http://schemas.microsoft.com/office/drawing/2014/main" val="2233106512"/>
                    </a:ext>
                  </a:extLst>
                </a:gridCol>
                <a:gridCol w="3735866">
                  <a:extLst>
                    <a:ext uri="{9D8B030D-6E8A-4147-A177-3AD203B41FA5}">
                      <a16:colId xmlns:a16="http://schemas.microsoft.com/office/drawing/2014/main" val="2462390178"/>
                    </a:ext>
                  </a:extLst>
                </a:gridCol>
                <a:gridCol w="3735866">
                  <a:extLst>
                    <a:ext uri="{9D8B030D-6E8A-4147-A177-3AD203B41FA5}">
                      <a16:colId xmlns:a16="http://schemas.microsoft.com/office/drawing/2014/main" val="1133781626"/>
                    </a:ext>
                  </a:extLst>
                </a:gridCol>
              </a:tblGrid>
              <a:tr h="583381">
                <a:tc gridSpan="3">
                  <a:txBody>
                    <a:bodyPr/>
                    <a:lstStyle/>
                    <a:p>
                      <a:r>
                        <a:rPr lang="en-US"/>
                        <a:t>C# Arithmetic Operators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928750"/>
                  </a:ext>
                </a:extLst>
              </a:tr>
              <a:tr h="789995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Operator</a:t>
                      </a:r>
                    </a:p>
                  </a:txBody>
                  <a:tcPr marL="76200" marR="60960" marT="114300" marB="106680" anchor="ctr">
                    <a:lnL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Operator Name</a:t>
                      </a:r>
                    </a:p>
                  </a:txBody>
                  <a:tcPr marL="76200" marR="60960" marT="114300" marB="106680" anchor="ctr">
                    <a:lnL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Example</a:t>
                      </a:r>
                    </a:p>
                  </a:txBody>
                  <a:tcPr marL="76200" marR="60960" marT="114300" marB="106680" anchor="ctr">
                    <a:lnL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56565"/>
                  </a:ext>
                </a:extLst>
              </a:tr>
              <a:tr h="668457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+</a:t>
                      </a:r>
                    </a:p>
                  </a:txBody>
                  <a:tcPr marL="76200" marR="60960" marT="76200" marB="68580" anchor="ctr">
                    <a:lnL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Addition Operator</a:t>
                      </a:r>
                    </a:p>
                  </a:txBody>
                  <a:tcPr marL="76200" marR="60960" marT="76200" marB="68580" anchor="ctr">
                    <a:lnL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6 + 3 evaluates to 9</a:t>
                      </a:r>
                    </a:p>
                  </a:txBody>
                  <a:tcPr marL="76200" marR="60960" marT="76200" marB="68580" anchor="ctr">
                    <a:lnL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635497"/>
                  </a:ext>
                </a:extLst>
              </a:tr>
              <a:tr h="668457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-</a:t>
                      </a:r>
                    </a:p>
                  </a:txBody>
                  <a:tcPr marL="76200" marR="60960" marT="76200" marB="68580" anchor="ctr">
                    <a:lnL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Subtraction Operator</a:t>
                      </a:r>
                    </a:p>
                  </a:txBody>
                  <a:tcPr marL="76200" marR="60960" marT="76200" marB="68580" anchor="ctr">
                    <a:lnL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10 - 6 evaluates to 4</a:t>
                      </a:r>
                    </a:p>
                  </a:txBody>
                  <a:tcPr marL="76200" marR="60960" marT="76200" marB="68580" anchor="ctr">
                    <a:lnL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732040"/>
                  </a:ext>
                </a:extLst>
              </a:tr>
              <a:tr h="668457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*</a:t>
                      </a:r>
                    </a:p>
                  </a:txBody>
                  <a:tcPr marL="76200" marR="60960" marT="76200" marB="68580" anchor="ctr">
                    <a:lnL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Multiplication Operator</a:t>
                      </a:r>
                    </a:p>
                  </a:txBody>
                  <a:tcPr marL="76200" marR="60960" marT="76200" marB="68580" anchor="ctr">
                    <a:lnL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4 * 2 evaluates to 8</a:t>
                      </a:r>
                    </a:p>
                  </a:txBody>
                  <a:tcPr marL="76200" marR="60960" marT="76200" marB="68580" anchor="ctr">
                    <a:lnL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264713"/>
                  </a:ext>
                </a:extLst>
              </a:tr>
              <a:tr h="668457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/</a:t>
                      </a:r>
                    </a:p>
                  </a:txBody>
                  <a:tcPr marL="76200" marR="60960" marT="76200" marB="68580" anchor="ctr">
                    <a:lnL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Division Operator</a:t>
                      </a:r>
                    </a:p>
                  </a:txBody>
                  <a:tcPr marL="76200" marR="60960" marT="76200" marB="68580" anchor="ctr">
                    <a:lnL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10 / 5 evaluates to 2</a:t>
                      </a:r>
                    </a:p>
                  </a:txBody>
                  <a:tcPr marL="76200" marR="60960" marT="76200" marB="68580" anchor="ctr">
                    <a:lnL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111505"/>
                  </a:ext>
                </a:extLst>
              </a:tr>
              <a:tr h="668457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%</a:t>
                      </a:r>
                    </a:p>
                  </a:txBody>
                  <a:tcPr marL="76200" marR="60960" marT="76200" marB="68580" anchor="ctr">
                    <a:lnL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Modulo Operator (Remainder)</a:t>
                      </a:r>
                    </a:p>
                  </a:txBody>
                  <a:tcPr marL="76200" marR="60960" marT="76200" marB="68580" anchor="ctr">
                    <a:lnL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16 % 3 evaluates to 1</a:t>
                      </a:r>
                    </a:p>
                  </a:txBody>
                  <a:tcPr marL="76200" marR="60960" marT="76200" marB="68580" anchor="ctr">
                    <a:lnL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544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3172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41244-C2BA-4E53-AE6D-95F513E4F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İlişkisel</a:t>
            </a:r>
            <a:r>
              <a:rPr lang="en-US" dirty="0"/>
              <a:t> </a:t>
            </a:r>
            <a:r>
              <a:rPr lang="en-US" dirty="0" err="1"/>
              <a:t>Operatorler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08F11D5-9399-458E-9D95-0BA688BB15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8173658"/>
              </p:ext>
            </p:extLst>
          </p:nvPr>
        </p:nvGraphicFramePr>
        <p:xfrm>
          <a:off x="651387" y="1487553"/>
          <a:ext cx="10970343" cy="5005320"/>
        </p:xfrm>
        <a:graphic>
          <a:graphicData uri="http://schemas.openxmlformats.org/drawingml/2006/table">
            <a:tbl>
              <a:tblPr/>
              <a:tblGrid>
                <a:gridCol w="3656781">
                  <a:extLst>
                    <a:ext uri="{9D8B030D-6E8A-4147-A177-3AD203B41FA5}">
                      <a16:colId xmlns:a16="http://schemas.microsoft.com/office/drawing/2014/main" val="3353687346"/>
                    </a:ext>
                  </a:extLst>
                </a:gridCol>
                <a:gridCol w="3656781">
                  <a:extLst>
                    <a:ext uri="{9D8B030D-6E8A-4147-A177-3AD203B41FA5}">
                      <a16:colId xmlns:a16="http://schemas.microsoft.com/office/drawing/2014/main" val="3705990939"/>
                    </a:ext>
                  </a:extLst>
                </a:gridCol>
                <a:gridCol w="3656781">
                  <a:extLst>
                    <a:ext uri="{9D8B030D-6E8A-4147-A177-3AD203B41FA5}">
                      <a16:colId xmlns:a16="http://schemas.microsoft.com/office/drawing/2014/main" val="3671811389"/>
                    </a:ext>
                  </a:extLst>
                </a:gridCol>
              </a:tblGrid>
              <a:tr h="542337">
                <a:tc gridSpan="3">
                  <a:txBody>
                    <a:bodyPr/>
                    <a:lstStyle/>
                    <a:p>
                      <a:r>
                        <a:rPr lang="en-US" dirty="0"/>
                        <a:t>C# Relational Operators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903555"/>
                  </a:ext>
                </a:extLst>
              </a:tr>
              <a:tr h="734415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Operator</a:t>
                      </a:r>
                    </a:p>
                  </a:txBody>
                  <a:tcPr marL="76200" marR="60960" marT="114300" marB="106680" anchor="ctr">
                    <a:lnL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Operator Name</a:t>
                      </a:r>
                    </a:p>
                  </a:txBody>
                  <a:tcPr marL="76200" marR="60960" marT="114300" marB="106680" anchor="ctr">
                    <a:lnL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Example</a:t>
                      </a:r>
                    </a:p>
                  </a:txBody>
                  <a:tcPr marL="76200" marR="60960" marT="114300" marB="106680" anchor="ctr">
                    <a:lnL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077817"/>
                  </a:ext>
                </a:extLst>
              </a:tr>
              <a:tr h="621428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==</a:t>
                      </a:r>
                    </a:p>
                  </a:txBody>
                  <a:tcPr marL="76200" marR="60960" marT="76200" marB="68580" anchor="ctr">
                    <a:lnL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Equal to</a:t>
                      </a:r>
                    </a:p>
                  </a:txBody>
                  <a:tcPr marL="76200" marR="60960" marT="76200" marB="68580" anchor="ctr">
                    <a:lnL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6 == 4 evaluates to false</a:t>
                      </a:r>
                    </a:p>
                  </a:txBody>
                  <a:tcPr marL="76200" marR="60960" marT="76200" marB="68580" anchor="ctr">
                    <a:lnL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857166"/>
                  </a:ext>
                </a:extLst>
              </a:tr>
              <a:tr h="621428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&gt;</a:t>
                      </a:r>
                    </a:p>
                  </a:txBody>
                  <a:tcPr marL="76200" marR="60960" marT="76200" marB="68580" anchor="ctr">
                    <a:lnL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Greater than</a:t>
                      </a:r>
                    </a:p>
                  </a:txBody>
                  <a:tcPr marL="76200" marR="60960" marT="76200" marB="68580" anchor="ctr">
                    <a:lnL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3 &gt; -1 evaluates to true</a:t>
                      </a:r>
                    </a:p>
                  </a:txBody>
                  <a:tcPr marL="76200" marR="60960" marT="76200" marB="68580" anchor="ctr">
                    <a:lnL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942734"/>
                  </a:ext>
                </a:extLst>
              </a:tr>
              <a:tr h="621428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&lt;</a:t>
                      </a:r>
                    </a:p>
                  </a:txBody>
                  <a:tcPr marL="76200" marR="60960" marT="76200" marB="68580" anchor="ctr">
                    <a:lnL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Less than</a:t>
                      </a:r>
                    </a:p>
                  </a:txBody>
                  <a:tcPr marL="76200" marR="60960" marT="76200" marB="68580" anchor="ctr">
                    <a:lnL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5 &lt; 3 evaluates to false</a:t>
                      </a:r>
                    </a:p>
                  </a:txBody>
                  <a:tcPr marL="76200" marR="60960" marT="76200" marB="68580" anchor="ctr">
                    <a:lnL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55132"/>
                  </a:ext>
                </a:extLst>
              </a:tr>
              <a:tr h="621428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&gt;=</a:t>
                      </a:r>
                    </a:p>
                  </a:txBody>
                  <a:tcPr marL="76200" marR="60960" marT="76200" marB="68580" anchor="ctr">
                    <a:lnL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Greater than or equal to</a:t>
                      </a:r>
                    </a:p>
                  </a:txBody>
                  <a:tcPr marL="76200" marR="60960" marT="76200" marB="68580" anchor="ctr">
                    <a:lnL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4 &gt;= 4 evaluates to true</a:t>
                      </a:r>
                    </a:p>
                  </a:txBody>
                  <a:tcPr marL="76200" marR="60960" marT="76200" marB="68580" anchor="ctr">
                    <a:lnL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451041"/>
                  </a:ext>
                </a:extLst>
              </a:tr>
              <a:tr h="621428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&lt;=</a:t>
                      </a:r>
                    </a:p>
                  </a:txBody>
                  <a:tcPr marL="76200" marR="60960" marT="76200" marB="68580" anchor="ctr">
                    <a:lnL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Less than or equal to</a:t>
                      </a:r>
                    </a:p>
                  </a:txBody>
                  <a:tcPr marL="76200" marR="60960" marT="76200" marB="68580" anchor="ctr">
                    <a:lnL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5 &lt;= 3 evaluates to false</a:t>
                      </a:r>
                    </a:p>
                  </a:txBody>
                  <a:tcPr marL="76200" marR="60960" marT="76200" marB="68580" anchor="ctr">
                    <a:lnL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631264"/>
                  </a:ext>
                </a:extLst>
              </a:tr>
              <a:tr h="621428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!=</a:t>
                      </a:r>
                    </a:p>
                  </a:txBody>
                  <a:tcPr marL="76200" marR="60960" marT="76200" marB="68580" anchor="ctr">
                    <a:lnL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Not equal to</a:t>
                      </a:r>
                    </a:p>
                  </a:txBody>
                  <a:tcPr marL="76200" marR="60960" marT="76200" marB="68580" anchor="ctr">
                    <a:lnL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10 != 2 evaluates to true</a:t>
                      </a:r>
                    </a:p>
                  </a:txBody>
                  <a:tcPr marL="76200" marR="60960" marT="76200" marB="68580" anchor="ctr">
                    <a:lnL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539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832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9BF50-2C74-4D96-8A43-AA51EFD62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430150A-773C-49E1-8C39-C4355E6D1A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8696231"/>
              </p:ext>
            </p:extLst>
          </p:nvPr>
        </p:nvGraphicFramePr>
        <p:xfrm>
          <a:off x="838198" y="1902464"/>
          <a:ext cx="10842524" cy="4183703"/>
        </p:xfrm>
        <a:graphic>
          <a:graphicData uri="http://schemas.openxmlformats.org/drawingml/2006/table">
            <a:tbl>
              <a:tblPr/>
              <a:tblGrid>
                <a:gridCol w="2710631">
                  <a:extLst>
                    <a:ext uri="{9D8B030D-6E8A-4147-A177-3AD203B41FA5}">
                      <a16:colId xmlns:a16="http://schemas.microsoft.com/office/drawing/2014/main" val="3710123985"/>
                    </a:ext>
                  </a:extLst>
                </a:gridCol>
                <a:gridCol w="2710631">
                  <a:extLst>
                    <a:ext uri="{9D8B030D-6E8A-4147-A177-3AD203B41FA5}">
                      <a16:colId xmlns:a16="http://schemas.microsoft.com/office/drawing/2014/main" val="2145820140"/>
                    </a:ext>
                  </a:extLst>
                </a:gridCol>
                <a:gridCol w="2710631">
                  <a:extLst>
                    <a:ext uri="{9D8B030D-6E8A-4147-A177-3AD203B41FA5}">
                      <a16:colId xmlns:a16="http://schemas.microsoft.com/office/drawing/2014/main" val="4001604533"/>
                    </a:ext>
                  </a:extLst>
                </a:gridCol>
                <a:gridCol w="2710631">
                  <a:extLst>
                    <a:ext uri="{9D8B030D-6E8A-4147-A177-3AD203B41FA5}">
                      <a16:colId xmlns:a16="http://schemas.microsoft.com/office/drawing/2014/main" val="3812255524"/>
                    </a:ext>
                  </a:extLst>
                </a:gridCol>
              </a:tblGrid>
              <a:tr h="603056">
                <a:tc gridSpan="4">
                  <a:txBody>
                    <a:bodyPr/>
                    <a:lstStyle/>
                    <a:p>
                      <a:r>
                        <a:rPr lang="en-US"/>
                        <a:t>C# Logical operators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744844"/>
                  </a:ext>
                </a:extLst>
              </a:tr>
              <a:tr h="816639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Operand 1</a:t>
                      </a:r>
                    </a:p>
                  </a:txBody>
                  <a:tcPr marL="76200" marR="60960" marT="114300" marB="106680" anchor="ctr">
                    <a:lnL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Operand 2</a:t>
                      </a:r>
                    </a:p>
                  </a:txBody>
                  <a:tcPr marL="76200" marR="60960" marT="114300" marB="106680" anchor="ctr">
                    <a:lnL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OR (||)</a:t>
                      </a:r>
                    </a:p>
                  </a:txBody>
                  <a:tcPr marL="76200" marR="60960" marT="114300" marB="106680" anchor="ctr">
                    <a:lnL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AND (&amp;&amp;)</a:t>
                      </a:r>
                    </a:p>
                  </a:txBody>
                  <a:tcPr marL="76200" marR="60960" marT="114300" marB="106680" anchor="ctr">
                    <a:lnL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789090"/>
                  </a:ext>
                </a:extLst>
              </a:tr>
              <a:tr h="691002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marL="76200" marR="60960" marT="76200" marB="68580" anchor="ctr">
                    <a:lnL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marL="76200" marR="60960" marT="76200" marB="68580" anchor="ctr">
                    <a:lnL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marL="76200" marR="60960" marT="76200" marB="68580" anchor="ctr">
                    <a:lnL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marL="76200" marR="60960" marT="76200" marB="68580" anchor="ctr">
                    <a:lnL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390741"/>
                  </a:ext>
                </a:extLst>
              </a:tr>
              <a:tr h="691002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marL="76200" marR="60960" marT="76200" marB="68580" anchor="ctr">
                    <a:lnL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marL="76200" marR="60960" marT="76200" marB="68580" anchor="ctr">
                    <a:lnL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marL="76200" marR="60960" marT="76200" marB="68580" anchor="ctr">
                    <a:lnL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marL="76200" marR="60960" marT="76200" marB="68580" anchor="ctr">
                    <a:lnL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245549"/>
                  </a:ext>
                </a:extLst>
              </a:tr>
              <a:tr h="691002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marL="76200" marR="60960" marT="76200" marB="68580" anchor="ctr">
                    <a:lnL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marL="76200" marR="60960" marT="76200" marB="68580" anchor="ctr">
                    <a:lnL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marL="76200" marR="60960" marT="76200" marB="68580" anchor="ctr">
                    <a:lnL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marL="76200" marR="60960" marT="76200" marB="68580" anchor="ctr">
                    <a:lnL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03545"/>
                  </a:ext>
                </a:extLst>
              </a:tr>
              <a:tr h="691002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marL="76200" marR="60960" marT="76200" marB="68580" anchor="ctr">
                    <a:lnL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marL="76200" marR="60960" marT="76200" marB="68580" anchor="ctr">
                    <a:lnL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marL="76200" marR="60960" marT="76200" marB="68580" anchor="ctr">
                    <a:lnL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false</a:t>
                      </a:r>
                    </a:p>
                  </a:txBody>
                  <a:tcPr marL="76200" marR="60960" marT="76200" marB="68580" anchor="ctr">
                    <a:lnL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74518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313C9DC1-8B9D-42E7-AD46-4EAAA5FA9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1130406"/>
            <a:ext cx="1257104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220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6CB54-3A41-4BE0-9582-62A8E3B80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Unary Operators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D00DF60-5667-4669-8BD2-EDC5812747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1174848"/>
              </p:ext>
            </p:extLst>
          </p:nvPr>
        </p:nvGraphicFramePr>
        <p:xfrm>
          <a:off x="1081377" y="1874085"/>
          <a:ext cx="10609178" cy="4192418"/>
        </p:xfrm>
        <a:graphic>
          <a:graphicData uri="http://schemas.openxmlformats.org/drawingml/2006/table">
            <a:tbl>
              <a:tblPr/>
              <a:tblGrid>
                <a:gridCol w="3374274">
                  <a:extLst>
                    <a:ext uri="{9D8B030D-6E8A-4147-A177-3AD203B41FA5}">
                      <a16:colId xmlns:a16="http://schemas.microsoft.com/office/drawing/2014/main" val="1833107896"/>
                    </a:ext>
                  </a:extLst>
                </a:gridCol>
                <a:gridCol w="3617452">
                  <a:extLst>
                    <a:ext uri="{9D8B030D-6E8A-4147-A177-3AD203B41FA5}">
                      <a16:colId xmlns:a16="http://schemas.microsoft.com/office/drawing/2014/main" val="2202634527"/>
                    </a:ext>
                  </a:extLst>
                </a:gridCol>
                <a:gridCol w="3617452">
                  <a:extLst>
                    <a:ext uri="{9D8B030D-6E8A-4147-A177-3AD203B41FA5}">
                      <a16:colId xmlns:a16="http://schemas.microsoft.com/office/drawing/2014/main" val="4150179602"/>
                    </a:ext>
                  </a:extLst>
                </a:gridCol>
              </a:tblGrid>
              <a:tr h="518650">
                <a:tc gridSpan="3">
                  <a:txBody>
                    <a:bodyPr/>
                    <a:lstStyle/>
                    <a:p>
                      <a:r>
                        <a:rPr lang="en-US" dirty="0"/>
                        <a:t>C# unary operators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433104"/>
                  </a:ext>
                </a:extLst>
              </a:tr>
              <a:tr h="702338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</a:rPr>
                        <a:t>Operator</a:t>
                      </a:r>
                    </a:p>
                  </a:txBody>
                  <a:tcPr marL="76200" marR="60960" marT="114300" marB="106680" anchor="ctr">
                    <a:lnL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Operator Name</a:t>
                      </a:r>
                    </a:p>
                  </a:txBody>
                  <a:tcPr marL="76200" marR="60960" marT="114300" marB="106680" anchor="ctr">
                    <a:lnL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Description</a:t>
                      </a:r>
                    </a:p>
                  </a:txBody>
                  <a:tcPr marL="76200" marR="60960" marT="114300" marB="106680" anchor="ctr">
                    <a:lnL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867646"/>
                  </a:ext>
                </a:extLst>
              </a:tr>
              <a:tr h="594286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+</a:t>
                      </a:r>
                    </a:p>
                  </a:txBody>
                  <a:tcPr marL="76200" marR="60960" marT="76200" marB="68580" anchor="ctr">
                    <a:lnL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Unary Plus</a:t>
                      </a:r>
                    </a:p>
                  </a:txBody>
                  <a:tcPr marL="76200" marR="60960" marT="76200" marB="68580" anchor="ctr">
                    <a:lnL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Leaves the sign of operand as it is</a:t>
                      </a:r>
                    </a:p>
                  </a:txBody>
                  <a:tcPr marL="76200" marR="60960" marT="76200" marB="68580" anchor="ctr">
                    <a:lnL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007062"/>
                  </a:ext>
                </a:extLst>
              </a:tr>
              <a:tr h="594286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-</a:t>
                      </a:r>
                    </a:p>
                  </a:txBody>
                  <a:tcPr marL="76200" marR="60960" marT="76200" marB="68580" anchor="ctr">
                    <a:lnL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Unary Minus</a:t>
                      </a:r>
                    </a:p>
                  </a:txBody>
                  <a:tcPr marL="76200" marR="60960" marT="76200" marB="68580" anchor="ctr">
                    <a:lnL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Inverts the sign of operand</a:t>
                      </a:r>
                    </a:p>
                  </a:txBody>
                  <a:tcPr marL="76200" marR="60960" marT="76200" marB="68580" anchor="ctr">
                    <a:lnL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947666"/>
                  </a:ext>
                </a:extLst>
              </a:tr>
              <a:tr h="594286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++</a:t>
                      </a:r>
                    </a:p>
                  </a:txBody>
                  <a:tcPr marL="76200" marR="60960" marT="76200" marB="68580" anchor="ctr">
                    <a:lnL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Increment</a:t>
                      </a:r>
                    </a:p>
                  </a:txBody>
                  <a:tcPr marL="76200" marR="60960" marT="76200" marB="68580" anchor="ctr">
                    <a:lnL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Increment value by 1</a:t>
                      </a:r>
                    </a:p>
                  </a:txBody>
                  <a:tcPr marL="76200" marR="60960" marT="76200" marB="68580" anchor="ctr">
                    <a:lnL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601758"/>
                  </a:ext>
                </a:extLst>
              </a:tr>
              <a:tr h="594286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--</a:t>
                      </a:r>
                    </a:p>
                  </a:txBody>
                  <a:tcPr marL="76200" marR="60960" marT="76200" marB="68580" anchor="ctr">
                    <a:lnL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Decrement</a:t>
                      </a:r>
                    </a:p>
                  </a:txBody>
                  <a:tcPr marL="76200" marR="60960" marT="76200" marB="68580" anchor="ctr">
                    <a:lnL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Decrement value by 1</a:t>
                      </a:r>
                    </a:p>
                  </a:txBody>
                  <a:tcPr marL="76200" marR="60960" marT="76200" marB="68580" anchor="ctr">
                    <a:lnL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183989"/>
                  </a:ext>
                </a:extLst>
              </a:tr>
              <a:tr h="594286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!</a:t>
                      </a:r>
                    </a:p>
                  </a:txBody>
                  <a:tcPr marL="76200" marR="60960" marT="76200" marB="68580" anchor="ctr">
                    <a:lnL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Logical Negation (Not)</a:t>
                      </a:r>
                    </a:p>
                  </a:txBody>
                  <a:tcPr marL="76200" marR="60960" marT="76200" marB="68580" anchor="ctr">
                    <a:lnL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Inverts the value of a </a:t>
                      </a:r>
                      <a:r>
                        <a:rPr lang="en-US" dirty="0" err="1">
                          <a:effectLst/>
                        </a:rPr>
                        <a:t>boolean</a:t>
                      </a:r>
                      <a:endParaRPr lang="en-US" dirty="0">
                        <a:effectLst/>
                      </a:endParaRPr>
                    </a:p>
                  </a:txBody>
                  <a:tcPr marL="76200" marR="60960" marT="76200" marB="68580" anchor="ctr">
                    <a:lnL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12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5078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8EDBC-981E-4E76-A543-28D83D2EA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and Bit Shift</a:t>
            </a:r>
            <a:r>
              <a:rPr lang="en-US" b="1" dirty="0"/>
              <a:t>  </a:t>
            </a:r>
            <a:r>
              <a:rPr lang="en-US" dirty="0"/>
              <a:t>Operators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434173-DF18-470D-9ADE-734A465B76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7197587"/>
              </p:ext>
            </p:extLst>
          </p:nvPr>
        </p:nvGraphicFramePr>
        <p:xfrm>
          <a:off x="838199" y="2313463"/>
          <a:ext cx="10950678" cy="4179408"/>
        </p:xfrm>
        <a:graphic>
          <a:graphicData uri="http://schemas.openxmlformats.org/drawingml/2006/table">
            <a:tbl>
              <a:tblPr/>
              <a:tblGrid>
                <a:gridCol w="5475339">
                  <a:extLst>
                    <a:ext uri="{9D8B030D-6E8A-4147-A177-3AD203B41FA5}">
                      <a16:colId xmlns:a16="http://schemas.microsoft.com/office/drawing/2014/main" val="189943950"/>
                    </a:ext>
                  </a:extLst>
                </a:gridCol>
                <a:gridCol w="5475339">
                  <a:extLst>
                    <a:ext uri="{9D8B030D-6E8A-4147-A177-3AD203B41FA5}">
                      <a16:colId xmlns:a16="http://schemas.microsoft.com/office/drawing/2014/main" val="1362415390"/>
                    </a:ext>
                  </a:extLst>
                </a:gridCol>
              </a:tblGrid>
              <a:tr h="452848">
                <a:tc gridSpan="2">
                  <a:txBody>
                    <a:bodyPr/>
                    <a:lstStyle/>
                    <a:p>
                      <a:r>
                        <a:rPr lang="en-US"/>
                        <a:t>C# Bitwise and Bit Shift operators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234904"/>
                  </a:ext>
                </a:extLst>
              </a:tr>
              <a:tr h="613232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</a:rPr>
                        <a:t>Operator</a:t>
                      </a:r>
                    </a:p>
                  </a:txBody>
                  <a:tcPr marL="76200" marR="60960" marT="114300" marB="106680" anchor="ctr">
                    <a:lnL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Operator Name</a:t>
                      </a:r>
                    </a:p>
                  </a:txBody>
                  <a:tcPr marL="76200" marR="60960" marT="114300" marB="106680" anchor="ctr">
                    <a:lnL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485938"/>
                  </a:ext>
                </a:extLst>
              </a:tr>
              <a:tr h="518888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~</a:t>
                      </a:r>
                    </a:p>
                  </a:txBody>
                  <a:tcPr marL="76200" marR="60960" marT="76200" marB="68580" anchor="ctr">
                    <a:lnL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Bitwise Complement (NOT) (unary)</a:t>
                      </a:r>
                    </a:p>
                  </a:txBody>
                  <a:tcPr marL="76200" marR="60960" marT="76200" marB="68580" anchor="ctr">
                    <a:lnL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794331"/>
                  </a:ext>
                </a:extLst>
              </a:tr>
              <a:tr h="518888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&amp;</a:t>
                      </a:r>
                    </a:p>
                  </a:txBody>
                  <a:tcPr marL="76200" marR="60960" marT="76200" marB="68580" anchor="ctr">
                    <a:lnL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Bitwise AND</a:t>
                      </a:r>
                    </a:p>
                  </a:txBody>
                  <a:tcPr marL="76200" marR="60960" marT="76200" marB="68580" anchor="ctr">
                    <a:lnL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630411"/>
                  </a:ext>
                </a:extLst>
              </a:tr>
              <a:tr h="518888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|</a:t>
                      </a:r>
                    </a:p>
                  </a:txBody>
                  <a:tcPr marL="76200" marR="60960" marT="76200" marB="68580" anchor="ctr">
                    <a:lnL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Bitwise OR</a:t>
                      </a:r>
                    </a:p>
                  </a:txBody>
                  <a:tcPr marL="76200" marR="60960" marT="76200" marB="68580" anchor="ctr">
                    <a:lnL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357480"/>
                  </a:ext>
                </a:extLst>
              </a:tr>
              <a:tr h="518888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^</a:t>
                      </a:r>
                    </a:p>
                  </a:txBody>
                  <a:tcPr marL="76200" marR="60960" marT="76200" marB="68580" anchor="ctr">
                    <a:lnL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Bitwise Exclusive OR (XOR)</a:t>
                      </a:r>
                    </a:p>
                  </a:txBody>
                  <a:tcPr marL="76200" marR="60960" marT="76200" marB="68580" anchor="ctr">
                    <a:lnL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840339"/>
                  </a:ext>
                </a:extLst>
              </a:tr>
              <a:tr h="518888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&lt;&lt;</a:t>
                      </a:r>
                    </a:p>
                  </a:txBody>
                  <a:tcPr marL="76200" marR="60960" marT="76200" marB="68580" anchor="ctr">
                    <a:lnL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Bitwise Left Shift</a:t>
                      </a:r>
                    </a:p>
                  </a:txBody>
                  <a:tcPr marL="76200" marR="60960" marT="76200" marB="68580" anchor="ctr">
                    <a:lnL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709482"/>
                  </a:ext>
                </a:extLst>
              </a:tr>
              <a:tr h="518888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&gt;&gt;</a:t>
                      </a:r>
                    </a:p>
                  </a:txBody>
                  <a:tcPr marL="76200" marR="60960" marT="76200" marB="68580" anchor="ctr">
                    <a:lnL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Bitwise Right Shift</a:t>
                      </a:r>
                    </a:p>
                  </a:txBody>
                  <a:tcPr marL="76200" marR="60960" marT="76200" marB="68580" anchor="ctr">
                    <a:lnL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035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7658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37489-4FAB-4137-AA6A-327B50810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&amp; Indexers &amp; Control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B2BDC-914D-405D-BD5E-C6E8CA8D5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Tipleri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Referans</a:t>
            </a:r>
            <a:r>
              <a:rPr lang="en-US" dirty="0"/>
              <a:t> </a:t>
            </a:r>
            <a:r>
              <a:rPr lang="en-US" dirty="0" err="1"/>
              <a:t>Tipleri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Dizi(Array) </a:t>
            </a:r>
            <a:r>
              <a:rPr lang="en-US" dirty="0" err="1"/>
              <a:t>yapabiliyoruz</a:t>
            </a:r>
            <a:r>
              <a:rPr lang="en-US" dirty="0"/>
              <a:t>.</a:t>
            </a:r>
          </a:p>
          <a:p>
            <a:r>
              <a:rPr lang="en-US" dirty="0"/>
              <a:t>Tek </a:t>
            </a:r>
            <a:r>
              <a:rPr lang="en-US" dirty="0" err="1"/>
              <a:t>Boyutlu</a:t>
            </a:r>
            <a:r>
              <a:rPr lang="en-US" dirty="0"/>
              <a:t> </a:t>
            </a:r>
            <a:r>
              <a:rPr lang="en-US" dirty="0" err="1"/>
              <a:t>Diziler</a:t>
            </a:r>
            <a:endParaRPr lang="en-US" dirty="0"/>
          </a:p>
          <a:p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Boyutlu</a:t>
            </a:r>
            <a:r>
              <a:rPr lang="en-US" dirty="0"/>
              <a:t> </a:t>
            </a:r>
            <a:r>
              <a:rPr lang="en-US" dirty="0" err="1"/>
              <a:t>Diziler</a:t>
            </a:r>
            <a:endParaRPr lang="en-US" dirty="0"/>
          </a:p>
          <a:p>
            <a:r>
              <a:rPr lang="en-US" dirty="0" err="1"/>
              <a:t>Düzensiz</a:t>
            </a:r>
            <a:r>
              <a:rPr lang="en-US" dirty="0"/>
              <a:t> </a:t>
            </a:r>
            <a:r>
              <a:rPr lang="en-US" dirty="0" err="1"/>
              <a:t>diziler</a:t>
            </a:r>
            <a:r>
              <a:rPr lang="en-US" dirty="0"/>
              <a:t> (jagged array)</a:t>
            </a:r>
          </a:p>
        </p:txBody>
      </p:sp>
    </p:spTree>
    <p:extLst>
      <p:ext uri="{BB962C8B-B14F-4D97-AF65-F5344CB8AC3E}">
        <p14:creationId xmlns:p14="http://schemas.microsoft.com/office/powerpoint/2010/main" val="2186951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A7388-5A44-4853-AE45-245126093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CCE9D-11FD-4AF8-A188-E81AC0B2C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Selection Statements – This consists of if, else, switch, and case branching.</a:t>
            </a:r>
          </a:p>
          <a:p>
            <a:r>
              <a:rPr lang="en-US" dirty="0"/>
              <a:t>Iteration Statements – This consists of do, for, foreach, and while looping.</a:t>
            </a:r>
          </a:p>
          <a:p>
            <a:r>
              <a:rPr lang="en-US" dirty="0"/>
              <a:t>Jump Statements – This consists of break, continue, return, and </a:t>
            </a:r>
            <a:r>
              <a:rPr lang="en-US" dirty="0" err="1"/>
              <a:t>goto</a:t>
            </a:r>
            <a:r>
              <a:rPr lang="en-US" dirty="0"/>
              <a:t> statements.</a:t>
            </a:r>
          </a:p>
        </p:txBody>
      </p:sp>
    </p:spTree>
    <p:extLst>
      <p:ext uri="{BB962C8B-B14F-4D97-AF65-F5344CB8AC3E}">
        <p14:creationId xmlns:p14="http://schemas.microsoft.com/office/powerpoint/2010/main" val="7900471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3B70B-2E4B-4165-97FE-0C28AD288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48B62-A762-47B9-90FB-FA259396B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Overloading</a:t>
            </a:r>
          </a:p>
          <a:p>
            <a:endParaRPr lang="en-US" dirty="0"/>
          </a:p>
          <a:p>
            <a:r>
              <a:rPr lang="en-US" dirty="0"/>
              <a:t>Operator overloading</a:t>
            </a:r>
          </a:p>
        </p:txBody>
      </p:sp>
    </p:spTree>
    <p:extLst>
      <p:ext uri="{BB962C8B-B14F-4D97-AF65-F5344CB8AC3E}">
        <p14:creationId xmlns:p14="http://schemas.microsoft.com/office/powerpoint/2010/main" val="7908099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40BDE-F1B9-4C6F-B388-8FC7E0F1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A5882-99FB-4CC6-B216-F6E3E595B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delegate result-type identifier ([parameters]);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6826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15A6-685D-4C6F-BA20-853867C69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4CE45-B6E2-4CAC-A5FF-298781B1B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Delegelerin</a:t>
            </a:r>
            <a:r>
              <a:rPr lang="en-US" dirty="0"/>
              <a:t> </a:t>
            </a:r>
            <a:r>
              <a:rPr lang="en-US" dirty="0" err="1"/>
              <a:t>özelleşmiş</a:t>
            </a:r>
            <a:r>
              <a:rPr lang="en-US" dirty="0"/>
              <a:t> </a:t>
            </a:r>
            <a:r>
              <a:rPr lang="en-US" dirty="0" err="1"/>
              <a:t>halleridir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461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F4CD-315E-4B7E-923E-87C01D285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40182-70B4-4D5D-AB46-9344451EA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 is a strongly-typed language.</a:t>
            </a:r>
          </a:p>
          <a:p>
            <a:r>
              <a:rPr lang="en-US" dirty="0" err="1"/>
              <a:t>Herbir</a:t>
            </a:r>
            <a:r>
              <a:rPr lang="en-US" dirty="0"/>
              <a:t> </a:t>
            </a:r>
            <a:r>
              <a:rPr lang="en-US" dirty="0" err="1"/>
              <a:t>değişken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sabit</a:t>
            </a:r>
            <a:r>
              <a:rPr lang="en-US" dirty="0"/>
              <a:t> (constant) tipi (type) </a:t>
            </a:r>
            <a:r>
              <a:rPr lang="en-US" dirty="0" err="1"/>
              <a:t>vardır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9905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C88EE-D2D8-4B79-997A-64C508507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Implicitly-Typed Local Variable - var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60253-0479-4576-AE7E-A44CE10EF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 3.0 introduced the implicit typed local variable "var". Var can only be defined in a method as a local variable. The compiler will infer its type based on the value to the right of the "=" operator.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9045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08A78-6348-4151-A1D9-AC5F3EE2D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- Anonymous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DF1BF-3B52-44BA-86CC-80852351E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Anonymous type, as the name suggests, is a type that doesn't have any name. C# allows you to create an object with the </a:t>
            </a:r>
            <a:r>
              <a:rPr lang="en-US" i="1" dirty="0"/>
              <a:t>new</a:t>
            </a:r>
            <a:r>
              <a:rPr lang="en-US" dirty="0"/>
              <a:t> keyword without defining its class. The </a:t>
            </a:r>
            <a:r>
              <a:rPr lang="en-US" dirty="0">
                <a:hlinkClick r:id="rId2"/>
              </a:rPr>
              <a:t>implicitly typed variable- var</a:t>
            </a:r>
            <a:r>
              <a:rPr lang="en-US" dirty="0"/>
              <a:t> is used to hold the reference of anonymous types.</a:t>
            </a:r>
          </a:p>
        </p:txBody>
      </p:sp>
    </p:spTree>
    <p:extLst>
      <p:ext uri="{BB962C8B-B14F-4D97-AF65-F5344CB8AC3E}">
        <p14:creationId xmlns:p14="http://schemas.microsoft.com/office/powerpoint/2010/main" val="17329526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D84AB-7BAD-4406-BD57-E5DDA2B91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&amp; </a:t>
            </a:r>
            <a:r>
              <a:rPr lang="en-US" dirty="0" err="1"/>
              <a:t>ExpandoObject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E33C4-569E-4D76-9E77-A93B9BBE5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 4.0 (.NET 4.5) introduced a new type that avoids compile time type checking. You have learned about the implicitly typed variable- </a:t>
            </a:r>
            <a:r>
              <a:rPr lang="en-US" dirty="0">
                <a:hlinkClick r:id="rId2"/>
              </a:rPr>
              <a:t>var</a:t>
            </a:r>
            <a:r>
              <a:rPr lang="en-US" dirty="0"/>
              <a:t> in the previous section where the compiler assigns a specific type based on the value of the expression. A dynamic type escapes type checking at compile time; instead, it resolves type at run time.</a:t>
            </a:r>
          </a:p>
        </p:txBody>
      </p:sp>
    </p:spTree>
    <p:extLst>
      <p:ext uri="{BB962C8B-B14F-4D97-AF65-F5344CB8AC3E}">
        <p14:creationId xmlns:p14="http://schemas.microsoft.com/office/powerpoint/2010/main" val="24029224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FCC02-C744-4C7D-83A9-1F735FFE3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Iterations, </a:t>
            </a:r>
            <a:r>
              <a:rPr lang="en-US" dirty="0" err="1"/>
              <a:t>IEnumerator</a:t>
            </a:r>
            <a:r>
              <a:rPr lang="en-US" dirty="0"/>
              <a:t> &amp;  </a:t>
            </a:r>
            <a:r>
              <a:rPr lang="en-US" dirty="0" err="1"/>
              <a:t>IEnumerable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F74CF-5933-4636-B272-1F0BB0EC3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512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5542-EC5C-4C18-9BD2-2FC985931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012F1F-9C22-408C-B163-0EDF08BD23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419" y="1677056"/>
            <a:ext cx="10515599" cy="4979383"/>
          </a:xfrm>
        </p:spPr>
      </p:pic>
    </p:spTree>
    <p:extLst>
      <p:ext uri="{BB962C8B-B14F-4D97-AF65-F5344CB8AC3E}">
        <p14:creationId xmlns:p14="http://schemas.microsoft.com/office/powerpoint/2010/main" val="12631313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D0A552B-F2A6-4DAD-BBD8-B2991E15FC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0820573"/>
              </p:ext>
            </p:extLst>
          </p:nvPr>
        </p:nvGraphicFramePr>
        <p:xfrm>
          <a:off x="172278" y="-1"/>
          <a:ext cx="11847443" cy="6734756"/>
        </p:xfrm>
        <a:graphic>
          <a:graphicData uri="http://schemas.openxmlformats.org/drawingml/2006/table">
            <a:tbl>
              <a:tblPr/>
              <a:tblGrid>
                <a:gridCol w="1569267">
                  <a:extLst>
                    <a:ext uri="{9D8B030D-6E8A-4147-A177-3AD203B41FA5}">
                      <a16:colId xmlns:a16="http://schemas.microsoft.com/office/drawing/2014/main" val="4166598468"/>
                    </a:ext>
                  </a:extLst>
                </a:gridCol>
                <a:gridCol w="10278176">
                  <a:extLst>
                    <a:ext uri="{9D8B030D-6E8A-4147-A177-3AD203B41FA5}">
                      <a16:colId xmlns:a16="http://schemas.microsoft.com/office/drawing/2014/main" val="317986323"/>
                    </a:ext>
                  </a:extLst>
                </a:gridCol>
              </a:tblGrid>
              <a:tr h="14443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dirty="0">
                          <a:solidFill>
                            <a:srgbClr val="FFFFFF"/>
                          </a:solidFill>
                          <a:effectLst/>
                        </a:rPr>
                        <a:t>Non-generic Collections</a:t>
                      </a:r>
                    </a:p>
                  </a:txBody>
                  <a:tcPr marL="35961" marR="35961" marT="17981" marB="17981"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dirty="0">
                          <a:solidFill>
                            <a:srgbClr val="FFFFFF"/>
                          </a:solidFill>
                          <a:effectLst/>
                        </a:rPr>
                        <a:t>Usage</a:t>
                      </a:r>
                    </a:p>
                  </a:txBody>
                  <a:tcPr marL="35961" marR="35961" marT="17981" marB="17981"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858042"/>
                  </a:ext>
                </a:extLst>
              </a:tr>
              <a:tr h="852932">
                <a:tc>
                  <a:txBody>
                    <a:bodyPr/>
                    <a:lstStyle/>
                    <a:p>
                      <a:pPr fontAlgn="t"/>
                      <a:r>
                        <a:rPr lang="en-US" sz="2400" u="none" strike="noStrike" dirty="0" err="1">
                          <a:solidFill>
                            <a:srgbClr val="007BFF"/>
                          </a:solidFill>
                          <a:effectLst/>
                          <a:hlinkClick r:id="rId2"/>
                        </a:rPr>
                        <a:t>ArrayList</a:t>
                      </a:r>
                      <a:endParaRPr lang="en-US" sz="2400" dirty="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35961" marR="35961" marT="17981" marB="17981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 err="1">
                          <a:solidFill>
                            <a:srgbClr val="414141"/>
                          </a:solidFill>
                          <a:effectLst/>
                        </a:rPr>
                        <a:t>ArrayList</a:t>
                      </a:r>
                      <a:r>
                        <a:rPr lang="en-US" sz="2400" dirty="0">
                          <a:solidFill>
                            <a:srgbClr val="414141"/>
                          </a:solidFill>
                          <a:effectLst/>
                        </a:rPr>
                        <a:t> stores objects of any type like an array. However, there is no need to specify the size of the </a:t>
                      </a:r>
                      <a:r>
                        <a:rPr lang="en-US" sz="2400" dirty="0" err="1">
                          <a:solidFill>
                            <a:srgbClr val="414141"/>
                          </a:solidFill>
                          <a:effectLst/>
                        </a:rPr>
                        <a:t>ArrayList</a:t>
                      </a:r>
                      <a:r>
                        <a:rPr lang="en-US" sz="2400" dirty="0">
                          <a:solidFill>
                            <a:srgbClr val="414141"/>
                          </a:solidFill>
                          <a:effectLst/>
                        </a:rPr>
                        <a:t> like with an array as it grows automatically.</a:t>
                      </a:r>
                    </a:p>
                  </a:txBody>
                  <a:tcPr marL="35961" marR="35961" marT="17981" marB="17981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803036"/>
                  </a:ext>
                </a:extLst>
              </a:tr>
              <a:tr h="1147478">
                <a:tc>
                  <a:txBody>
                    <a:bodyPr/>
                    <a:lstStyle/>
                    <a:p>
                      <a:pPr fontAlgn="t"/>
                      <a:r>
                        <a:rPr lang="en-US" sz="2400" u="none" strike="noStrike">
                          <a:solidFill>
                            <a:srgbClr val="007BFF"/>
                          </a:solidFill>
                          <a:effectLst/>
                          <a:hlinkClick r:id="rId3"/>
                        </a:rPr>
                        <a:t>SortedList</a:t>
                      </a:r>
                      <a:endParaRPr lang="en-US" sz="24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35961" marR="35961" marT="17981" marB="17981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solidFill>
                            <a:srgbClr val="414141"/>
                          </a:solidFill>
                          <a:effectLst/>
                        </a:rPr>
                        <a:t>SortedList stores key and value pairs. It automatically arranges elements in ascending order of key by default. C# includes both, generic and non-generic SortedList collection.</a:t>
                      </a:r>
                    </a:p>
                  </a:txBody>
                  <a:tcPr marL="35961" marR="35961" marT="17981" marB="17981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810304"/>
                  </a:ext>
                </a:extLst>
              </a:tr>
              <a:tr h="1147478">
                <a:tc>
                  <a:txBody>
                    <a:bodyPr/>
                    <a:lstStyle/>
                    <a:p>
                      <a:pPr fontAlgn="t"/>
                      <a:r>
                        <a:rPr lang="en-US" sz="2400" u="none" strike="noStrike">
                          <a:solidFill>
                            <a:srgbClr val="007BFF"/>
                          </a:solidFill>
                          <a:effectLst/>
                          <a:hlinkClick r:id="rId4"/>
                        </a:rPr>
                        <a:t>Stack</a:t>
                      </a:r>
                      <a:endParaRPr lang="en-US" sz="24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35961" marR="35961" marT="17981" marB="17981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solidFill>
                            <a:srgbClr val="414141"/>
                          </a:solidFill>
                          <a:effectLst/>
                        </a:rPr>
                        <a:t>Stack stores the values in LIFO style (Last In First Out). It provides a Push() method to add a value and Pop() &amp; Peek() methods to retrieve values. C# includes both, generic and non-generic Stack.</a:t>
                      </a:r>
                    </a:p>
                  </a:txBody>
                  <a:tcPr marL="35961" marR="35961" marT="17981" marB="17981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810010"/>
                  </a:ext>
                </a:extLst>
              </a:tr>
              <a:tr h="1517833">
                <a:tc>
                  <a:txBody>
                    <a:bodyPr/>
                    <a:lstStyle/>
                    <a:p>
                      <a:pPr fontAlgn="t"/>
                      <a:r>
                        <a:rPr lang="en-US" sz="2400" u="none" strike="noStrike" dirty="0">
                          <a:solidFill>
                            <a:srgbClr val="007BFF"/>
                          </a:solidFill>
                          <a:effectLst/>
                          <a:hlinkClick r:id="rId5"/>
                        </a:rPr>
                        <a:t>Queue</a:t>
                      </a:r>
                      <a:endParaRPr lang="en-US" sz="2400" dirty="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35961" marR="35961" marT="17981" marB="17981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solidFill>
                            <a:srgbClr val="414141"/>
                          </a:solidFill>
                          <a:effectLst/>
                        </a:rPr>
                        <a:t>Queue stores the values in FIFO style (First In First Out). It keeps the order in which the values were added. It provides an Enqueue() method to add values and a Dequeue() method to retrieve values from the collection. C# includes generic and non-generic Queue.</a:t>
                      </a:r>
                    </a:p>
                  </a:txBody>
                  <a:tcPr marL="35961" marR="35961" marT="17981" marB="17981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277624"/>
                  </a:ext>
                </a:extLst>
              </a:tr>
              <a:tr h="777123">
                <a:tc>
                  <a:txBody>
                    <a:bodyPr/>
                    <a:lstStyle/>
                    <a:p>
                      <a:pPr fontAlgn="t"/>
                      <a:r>
                        <a:rPr lang="en-US" sz="2400" u="none" strike="noStrike">
                          <a:solidFill>
                            <a:srgbClr val="007BFF"/>
                          </a:solidFill>
                          <a:effectLst/>
                          <a:hlinkClick r:id="rId6"/>
                        </a:rPr>
                        <a:t>Hashtable</a:t>
                      </a:r>
                      <a:endParaRPr lang="en-US" sz="24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35961" marR="35961" marT="17981" marB="17981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 err="1">
                          <a:solidFill>
                            <a:srgbClr val="414141"/>
                          </a:solidFill>
                          <a:effectLst/>
                        </a:rPr>
                        <a:t>Hashtable</a:t>
                      </a:r>
                      <a:r>
                        <a:rPr lang="en-US" sz="2400" dirty="0">
                          <a:solidFill>
                            <a:srgbClr val="414141"/>
                          </a:solidFill>
                          <a:effectLst/>
                        </a:rPr>
                        <a:t> stores key and value pairs. It retrieves the values by comparing the hash value of the keys.</a:t>
                      </a:r>
                    </a:p>
                  </a:txBody>
                  <a:tcPr marL="35961" marR="35961" marT="17981" marB="17981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821386"/>
                  </a:ext>
                </a:extLst>
              </a:tr>
              <a:tr h="1147478"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 err="1">
                          <a:solidFill>
                            <a:srgbClr val="414141"/>
                          </a:solidFill>
                          <a:effectLst/>
                        </a:rPr>
                        <a:t>BitArray</a:t>
                      </a:r>
                      <a:endParaRPr lang="en-US" sz="2400" dirty="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35961" marR="35961" marT="17981" marB="17981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 err="1">
                          <a:solidFill>
                            <a:srgbClr val="414141"/>
                          </a:solidFill>
                          <a:effectLst/>
                        </a:rPr>
                        <a:t>BitArray</a:t>
                      </a:r>
                      <a:r>
                        <a:rPr lang="en-US" sz="2400" dirty="0">
                          <a:solidFill>
                            <a:srgbClr val="414141"/>
                          </a:solidFill>
                          <a:effectLst/>
                        </a:rPr>
                        <a:t> manages a compact array of bit values, which are represented as Booleans, where true indicates that the bit is on (1) and false indicates the bit is off (0).</a:t>
                      </a:r>
                    </a:p>
                  </a:txBody>
                  <a:tcPr marL="35961" marR="35961" marT="17981" marB="17981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979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93995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7CF18-EF1C-4B89-80D0-26C9005CA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Nullable Types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0A456B4-9CDB-4B4B-BCA3-189CD22E75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00287"/>
            <a:ext cx="6950571" cy="393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Serializable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Nullable&lt;T&gt;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 :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HasValue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get; }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 Value { get; }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other implementation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8272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C152E-E91B-43A6-883F-2AAD7C095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447F9-7A2B-49ED-8D7A-542CDE009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try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catch(Exception ex)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throw ex;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830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A801A-1965-4F0E-A1D2-D23D192F8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AC6A6-3E72-4529-A26C-161754FBA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2893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ECCEC-4E15-495E-AAC1-1C653662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&amp; App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355D3-794B-42A9-9A2B-7E5517CFF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13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FA85F-C7CB-453F-9FEB-1E14002D3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275F8-A573-4549-9269-BEC78C525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Types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Reference Types</a:t>
            </a:r>
          </a:p>
        </p:txBody>
      </p:sp>
    </p:spTree>
    <p:extLst>
      <p:ext uri="{BB962C8B-B14F-4D97-AF65-F5344CB8AC3E}">
        <p14:creationId xmlns:p14="http://schemas.microsoft.com/office/powerpoint/2010/main" val="26240260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62501-F19C-4ED1-8272-E70D0C6DB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5A469-49CC-4CA5-B3AE-FBAEC17B8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[Serializable]</a:t>
            </a:r>
          </a:p>
        </p:txBody>
      </p:sp>
    </p:spTree>
    <p:extLst>
      <p:ext uri="{BB962C8B-B14F-4D97-AF65-F5344CB8AC3E}">
        <p14:creationId xmlns:p14="http://schemas.microsoft.com/office/powerpoint/2010/main" val="2649722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C86AF-FC6B-4B13-9C91-8AD4225E0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D6160-1DC5-4B3A-AE31-20C5745F5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675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6DF09-15F6-4A8D-ACEC-3B8F124B3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Task asynchronous programming model in C#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F48C2-7F4A-4596-A4E8-C8F5435BD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8115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FEC8D-CB7E-4C0A-BE40-AA11BFA98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</a:t>
            </a:r>
            <a:r>
              <a:rPr lang="en-US" dirty="0"/>
              <a:t> &amp;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5FE4B-9D72-46DF-A57B-DA66315A9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798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C61C6-1329-49C9-A910-601B986A6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Linq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13F9B-CB02-449E-AEA0-75CD12C72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692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C61C6-1329-49C9-A910-601B986A6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13F9B-CB02-449E-AEA0-75CD12C72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29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5038-7BC8-43E8-845A-8BFE607AA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5A2864-0304-4BFB-83EE-3A38265DD1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1964212"/>
              </p:ext>
            </p:extLst>
          </p:nvPr>
        </p:nvGraphicFramePr>
        <p:xfrm>
          <a:off x="747422" y="1393379"/>
          <a:ext cx="9409867" cy="5352806"/>
        </p:xfrm>
        <a:graphic>
          <a:graphicData uri="http://schemas.openxmlformats.org/drawingml/2006/table">
            <a:tbl>
              <a:tblPr/>
              <a:tblGrid>
                <a:gridCol w="1001864">
                  <a:extLst>
                    <a:ext uri="{9D8B030D-6E8A-4147-A177-3AD203B41FA5}">
                      <a16:colId xmlns:a16="http://schemas.microsoft.com/office/drawing/2014/main" val="3771528182"/>
                    </a:ext>
                  </a:extLst>
                </a:gridCol>
                <a:gridCol w="8408003">
                  <a:extLst>
                    <a:ext uri="{9D8B030D-6E8A-4147-A177-3AD203B41FA5}">
                      <a16:colId xmlns:a16="http://schemas.microsoft.com/office/drawing/2014/main" val="3619614252"/>
                    </a:ext>
                  </a:extLst>
                </a:gridCol>
              </a:tblGrid>
              <a:tr h="234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sng" baseline="0" dirty="0">
                          <a:effectLst/>
                          <a:hlinkClick r:id="rId2"/>
                        </a:rPr>
                        <a:t>bool</a:t>
                      </a:r>
                      <a:endParaRPr lang="en-US" sz="1600" baseline="0" dirty="0">
                        <a:effectLst/>
                      </a:endParaRPr>
                    </a:p>
                  </a:txBody>
                  <a:tcPr marL="64464" marR="64464" marT="48348" marB="48348">
                    <a:lnL w="12700" cap="flat" cmpd="sng" algn="ctr">
                      <a:solidFill>
                        <a:srgbClr val="704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45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4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81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aseline="0" dirty="0">
                          <a:effectLst/>
                        </a:rPr>
                        <a:t>false</a:t>
                      </a:r>
                    </a:p>
                  </a:txBody>
                  <a:tcPr marL="64464" marR="64464" marT="48348" marB="48348">
                    <a:lnL w="12700" cap="flat" cmpd="sng" algn="ctr">
                      <a:solidFill>
                        <a:srgbClr val="A845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45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845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817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51346"/>
                  </a:ext>
                </a:extLst>
              </a:tr>
              <a:tr h="234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baseline="0">
                          <a:effectLst/>
                          <a:hlinkClick r:id="rId3"/>
                        </a:rPr>
                        <a:t>byte</a:t>
                      </a:r>
                      <a:endParaRPr lang="en-US" sz="1600" baseline="0">
                        <a:effectLst/>
                      </a:endParaRPr>
                    </a:p>
                  </a:txBody>
                  <a:tcPr marL="64464" marR="64464" marT="48348" marB="48348">
                    <a:lnL w="12700" cap="flat" cmpd="sng" algn="ctr">
                      <a:solidFill>
                        <a:srgbClr val="181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17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81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81D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aseline="0" dirty="0">
                          <a:effectLst/>
                        </a:rPr>
                        <a:t>0</a:t>
                      </a:r>
                    </a:p>
                  </a:txBody>
                  <a:tcPr marL="64464" marR="64464" marT="48348" marB="48348">
                    <a:lnL w="12700" cap="flat" cmpd="sng" algn="ctr">
                      <a:solidFill>
                        <a:srgbClr val="0817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17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817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1D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254155"/>
                  </a:ext>
                </a:extLst>
              </a:tr>
              <a:tr h="234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baseline="0">
                          <a:effectLst/>
                          <a:hlinkClick r:id="rId4"/>
                        </a:rPr>
                        <a:t>char</a:t>
                      </a:r>
                      <a:endParaRPr lang="en-US" sz="1600" baseline="0">
                        <a:effectLst/>
                      </a:endParaRPr>
                    </a:p>
                  </a:txBody>
                  <a:tcPr marL="64464" marR="64464" marT="48348" marB="48348">
                    <a:lnL w="12700" cap="flat" cmpd="sng" algn="ctr">
                      <a:solidFill>
                        <a:srgbClr val="981D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1D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81D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021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aseline="0" dirty="0">
                          <a:effectLst/>
                        </a:rPr>
                        <a:t>'\0'</a:t>
                      </a:r>
                    </a:p>
                  </a:txBody>
                  <a:tcPr marL="64464" marR="64464" marT="48348" marB="48348">
                    <a:lnL w="12700" cap="flat" cmpd="sng" algn="ctr">
                      <a:solidFill>
                        <a:srgbClr val="C01D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1D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1D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26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623520"/>
                  </a:ext>
                </a:extLst>
              </a:tr>
              <a:tr h="234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baseline="0" dirty="0">
                          <a:effectLst/>
                          <a:hlinkClick r:id="rId5"/>
                        </a:rPr>
                        <a:t>decimal</a:t>
                      </a:r>
                      <a:endParaRPr lang="en-US" sz="1600" baseline="0" dirty="0">
                        <a:effectLst/>
                      </a:endParaRPr>
                    </a:p>
                  </a:txBody>
                  <a:tcPr marL="64464" marR="64464" marT="48348" marB="48348">
                    <a:lnL w="12700" cap="flat" cmpd="sng" algn="ctr">
                      <a:solidFill>
                        <a:srgbClr val="3021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26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021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823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aseline="0">
                          <a:effectLst/>
                        </a:rPr>
                        <a:t>0M</a:t>
                      </a:r>
                    </a:p>
                  </a:txBody>
                  <a:tcPr marL="64464" marR="64464" marT="48348" marB="48348">
                    <a:lnL w="12700" cap="flat" cmpd="sng" algn="ctr">
                      <a:solidFill>
                        <a:srgbClr val="8026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26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026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82B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022762"/>
                  </a:ext>
                </a:extLst>
              </a:tr>
              <a:tr h="234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baseline="0">
                          <a:effectLst/>
                          <a:hlinkClick r:id="rId5"/>
                        </a:rPr>
                        <a:t>double</a:t>
                      </a:r>
                      <a:endParaRPr lang="en-US" sz="1600" baseline="0">
                        <a:effectLst/>
                      </a:endParaRPr>
                    </a:p>
                  </a:txBody>
                  <a:tcPr marL="64464" marR="64464" marT="48348" marB="48348">
                    <a:lnL w="12700" cap="flat" cmpd="sng" algn="ctr">
                      <a:solidFill>
                        <a:srgbClr val="D823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82B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823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02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aseline="0">
                          <a:effectLst/>
                        </a:rPr>
                        <a:t>0.0D</a:t>
                      </a:r>
                    </a:p>
                  </a:txBody>
                  <a:tcPr marL="64464" marR="64464" marT="48348" marB="48348">
                    <a:lnL w="12700" cap="flat" cmpd="sng" algn="ctr">
                      <a:solidFill>
                        <a:srgbClr val="F82B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82B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82B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82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549596"/>
                  </a:ext>
                </a:extLst>
              </a:tr>
              <a:tr h="34146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baseline="0">
                          <a:effectLst/>
                          <a:hlinkClick r:id="rId6"/>
                        </a:rPr>
                        <a:t>enum</a:t>
                      </a:r>
                      <a:endParaRPr lang="en-US" sz="1600" baseline="0">
                        <a:effectLst/>
                      </a:endParaRPr>
                    </a:p>
                  </a:txBody>
                  <a:tcPr marL="64464" marR="64464" marT="48348" marB="48348">
                    <a:lnL w="12700" cap="flat" cmpd="sng" algn="ctr">
                      <a:solidFill>
                        <a:srgbClr val="502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2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02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02F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aseline="0">
                          <a:effectLst/>
                        </a:rPr>
                        <a:t>The value produced by the expression (E)0, where E is the enum identifier.</a:t>
                      </a:r>
                    </a:p>
                  </a:txBody>
                  <a:tcPr marL="64464" marR="64464" marT="48348" marB="48348">
                    <a:lnL w="12700" cap="flat" cmpd="sng" algn="ctr">
                      <a:solidFill>
                        <a:srgbClr val="782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2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82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833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64714"/>
                  </a:ext>
                </a:extLst>
              </a:tr>
              <a:tr h="234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baseline="0">
                          <a:effectLst/>
                          <a:hlinkClick r:id="rId5"/>
                        </a:rPr>
                        <a:t>float</a:t>
                      </a:r>
                      <a:endParaRPr lang="en-US" sz="1600" baseline="0">
                        <a:effectLst/>
                      </a:endParaRPr>
                    </a:p>
                  </a:txBody>
                  <a:tcPr marL="64464" marR="64464" marT="48348" marB="48348">
                    <a:lnL w="12700" cap="flat" cmpd="sng" algn="ctr">
                      <a:solidFill>
                        <a:srgbClr val="402F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833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02F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836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aseline="0">
                          <a:effectLst/>
                        </a:rPr>
                        <a:t>0.0F</a:t>
                      </a:r>
                    </a:p>
                  </a:txBody>
                  <a:tcPr marL="64464" marR="64464" marT="48348" marB="48348">
                    <a:lnL w="12700" cap="flat" cmpd="sng" algn="ctr">
                      <a:solidFill>
                        <a:srgbClr val="C833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833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833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83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25155"/>
                  </a:ext>
                </a:extLst>
              </a:tr>
              <a:tr h="234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baseline="0">
                          <a:effectLst/>
                          <a:hlinkClick r:id="rId3"/>
                        </a:rPr>
                        <a:t>int</a:t>
                      </a:r>
                      <a:endParaRPr lang="en-US" sz="1600" baseline="0">
                        <a:effectLst/>
                      </a:endParaRPr>
                    </a:p>
                  </a:txBody>
                  <a:tcPr marL="64464" marR="64464" marT="48348" marB="48348">
                    <a:lnL w="12700" cap="flat" cmpd="sng" algn="ctr">
                      <a:solidFill>
                        <a:srgbClr val="9836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3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836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3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aseline="0">
                          <a:effectLst/>
                        </a:rPr>
                        <a:t>0</a:t>
                      </a:r>
                    </a:p>
                  </a:txBody>
                  <a:tcPr marL="64464" marR="64464" marT="48348" marB="48348">
                    <a:lnL w="12700" cap="flat" cmpd="sng" algn="ctr">
                      <a:solidFill>
                        <a:srgbClr val="383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3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83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03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674391"/>
                  </a:ext>
                </a:extLst>
              </a:tr>
              <a:tr h="234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baseline="0">
                          <a:effectLst/>
                          <a:hlinkClick r:id="rId3"/>
                        </a:rPr>
                        <a:t>long</a:t>
                      </a:r>
                      <a:endParaRPr lang="en-US" sz="1600" baseline="0">
                        <a:effectLst/>
                      </a:endParaRPr>
                    </a:p>
                  </a:txBody>
                  <a:tcPr marL="64464" marR="64464" marT="48348" marB="48348">
                    <a:lnL w="12700" cap="flat" cmpd="sng" algn="ctr">
                      <a:solidFill>
                        <a:srgbClr val="803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3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03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45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aseline="0">
                          <a:effectLst/>
                        </a:rPr>
                        <a:t>0L</a:t>
                      </a:r>
                    </a:p>
                  </a:txBody>
                  <a:tcPr marL="64464" marR="64464" marT="48348" marB="48348">
                    <a:lnL w="12700" cap="flat" cmpd="sng" algn="ctr">
                      <a:solidFill>
                        <a:srgbClr val="903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3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03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4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594379"/>
                  </a:ext>
                </a:extLst>
              </a:tr>
              <a:tr h="234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baseline="0">
                          <a:effectLst/>
                          <a:hlinkClick r:id="rId3"/>
                        </a:rPr>
                        <a:t>sbyte</a:t>
                      </a:r>
                      <a:endParaRPr lang="en-US" sz="1600" baseline="0">
                        <a:effectLst/>
                      </a:endParaRPr>
                    </a:p>
                  </a:txBody>
                  <a:tcPr marL="64464" marR="64464" marT="48348" marB="48348">
                    <a:lnL w="12700" cap="flat" cmpd="sng" algn="ctr">
                      <a:solidFill>
                        <a:srgbClr val="E845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4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45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4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aseline="0">
                          <a:effectLst/>
                        </a:rPr>
                        <a:t>0</a:t>
                      </a:r>
                    </a:p>
                  </a:txBody>
                  <a:tcPr marL="64464" marR="64464" marT="48348" marB="48348">
                    <a:lnL w="12700" cap="flat" cmpd="sng" algn="ctr">
                      <a:solidFill>
                        <a:srgbClr val="804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4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04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84F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169441"/>
                  </a:ext>
                </a:extLst>
              </a:tr>
              <a:tr h="234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baseline="0">
                          <a:effectLst/>
                          <a:hlinkClick r:id="rId3"/>
                        </a:rPr>
                        <a:t>short</a:t>
                      </a:r>
                      <a:endParaRPr lang="en-US" sz="1600" baseline="0">
                        <a:effectLst/>
                      </a:endParaRPr>
                    </a:p>
                  </a:txBody>
                  <a:tcPr marL="64464" marR="64464" marT="48348" marB="48348">
                    <a:lnL w="12700" cap="flat" cmpd="sng" algn="ctr">
                      <a:solidFill>
                        <a:srgbClr val="804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F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04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54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aseline="0">
                          <a:effectLst/>
                        </a:rPr>
                        <a:t>0</a:t>
                      </a:r>
                    </a:p>
                  </a:txBody>
                  <a:tcPr marL="64464" marR="64464" marT="48348" marB="48348">
                    <a:lnL w="12700" cap="flat" cmpd="sng" algn="ctr">
                      <a:solidFill>
                        <a:srgbClr val="484F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F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84F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54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098453"/>
                  </a:ext>
                </a:extLst>
              </a:tr>
              <a:tr h="43458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baseline="0">
                          <a:effectLst/>
                          <a:hlinkClick r:id="rId7"/>
                        </a:rPr>
                        <a:t>struct</a:t>
                      </a:r>
                      <a:endParaRPr lang="en-US" sz="1600" baseline="0">
                        <a:effectLst/>
                      </a:endParaRPr>
                    </a:p>
                  </a:txBody>
                  <a:tcPr marL="64464" marR="64464" marT="48348" marB="48348">
                    <a:lnL w="12700" cap="flat" cmpd="sng" algn="ctr">
                      <a:solidFill>
                        <a:srgbClr val="E854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54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54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7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aseline="0">
                          <a:effectLst/>
                        </a:rPr>
                        <a:t>The value produced by setting all value-type fields to their default values and all reference-type fields to null.</a:t>
                      </a:r>
                    </a:p>
                  </a:txBody>
                  <a:tcPr marL="64464" marR="64464" marT="48348" marB="48348">
                    <a:lnL w="12700" cap="flat" cmpd="sng" algn="ctr">
                      <a:solidFill>
                        <a:srgbClr val="E854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54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54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083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473981"/>
                  </a:ext>
                </a:extLst>
              </a:tr>
              <a:tr h="234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baseline="0">
                          <a:effectLst/>
                          <a:hlinkClick r:id="rId3"/>
                        </a:rPr>
                        <a:t>uint</a:t>
                      </a:r>
                      <a:endParaRPr lang="en-US" sz="1600" baseline="0">
                        <a:effectLst/>
                      </a:endParaRPr>
                    </a:p>
                  </a:txBody>
                  <a:tcPr marL="64464" marR="64464" marT="48348" marB="48348">
                    <a:lnL w="12700" cap="flat" cmpd="sng" algn="ctr">
                      <a:solidFill>
                        <a:srgbClr val="8887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83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7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88B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aseline="0">
                          <a:effectLst/>
                        </a:rPr>
                        <a:t>0</a:t>
                      </a:r>
                    </a:p>
                  </a:txBody>
                  <a:tcPr marL="64464" marR="64464" marT="48348" marB="48348">
                    <a:lnL w="12700" cap="flat" cmpd="sng" algn="ctr">
                      <a:solidFill>
                        <a:srgbClr val="F083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83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083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88F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144093"/>
                  </a:ext>
                </a:extLst>
              </a:tr>
              <a:tr h="234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baseline="0">
                          <a:effectLst/>
                          <a:hlinkClick r:id="rId3"/>
                        </a:rPr>
                        <a:t>ulong</a:t>
                      </a:r>
                      <a:endParaRPr lang="en-US" sz="1600" baseline="0">
                        <a:effectLst/>
                      </a:endParaRPr>
                    </a:p>
                  </a:txBody>
                  <a:tcPr marL="64464" marR="64464" marT="48348" marB="48348">
                    <a:lnL w="12700" cap="flat" cmpd="sng" algn="ctr">
                      <a:solidFill>
                        <a:srgbClr val="988B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8F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88B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896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aseline="0">
                          <a:effectLst/>
                        </a:rPr>
                        <a:t>0</a:t>
                      </a:r>
                    </a:p>
                  </a:txBody>
                  <a:tcPr marL="64464" marR="64464" marT="48348" marB="48348">
                    <a:lnL w="12700" cap="flat" cmpd="sng" algn="ctr">
                      <a:solidFill>
                        <a:srgbClr val="088F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8F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88F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092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8910"/>
                  </a:ext>
                </a:extLst>
              </a:tr>
              <a:tr h="234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baseline="0">
                          <a:effectLst/>
                          <a:hlinkClick r:id="rId3"/>
                        </a:rPr>
                        <a:t>ushort</a:t>
                      </a:r>
                      <a:endParaRPr lang="en-US" sz="1600" baseline="0">
                        <a:effectLst/>
                      </a:endParaRPr>
                    </a:p>
                  </a:txBody>
                  <a:tcPr marL="64464" marR="64464" marT="48348" marB="48348">
                    <a:lnL w="12700" cap="flat" cmpd="sng" algn="ctr">
                      <a:solidFill>
                        <a:srgbClr val="3896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92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896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96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aseline="0" dirty="0">
                          <a:effectLst/>
                        </a:rPr>
                        <a:t>0</a:t>
                      </a:r>
                    </a:p>
                  </a:txBody>
                  <a:tcPr marL="64464" marR="64464" marT="48348" marB="48348">
                    <a:lnL w="12700" cap="flat" cmpd="sng" algn="ctr">
                      <a:solidFill>
                        <a:srgbClr val="F092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92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092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92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35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3256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EAB9E-F617-4345-AAAE-CD859BDAB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9EC4D-890E-4035-B424-5C739E4C3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class</a:t>
            </a:r>
            <a:endParaRPr lang="en-US" dirty="0"/>
          </a:p>
          <a:p>
            <a:r>
              <a:rPr lang="en-US" u="sng" dirty="0">
                <a:hlinkClick r:id="rId3"/>
              </a:rPr>
              <a:t>interface</a:t>
            </a:r>
            <a:endParaRPr lang="en-US" dirty="0"/>
          </a:p>
          <a:p>
            <a:r>
              <a:rPr lang="en-US" u="sng" dirty="0">
                <a:hlinkClick r:id="rId4"/>
              </a:rPr>
              <a:t>Delegate</a:t>
            </a:r>
            <a:endParaRPr lang="en-US" u="sng" dirty="0"/>
          </a:p>
          <a:p>
            <a:r>
              <a:rPr lang="en-US" u="sng" dirty="0"/>
              <a:t>Arrays</a:t>
            </a:r>
            <a:endParaRPr lang="en-US" dirty="0"/>
          </a:p>
          <a:p>
            <a:r>
              <a:rPr lang="en-US" dirty="0"/>
              <a:t>C# also provides the following built-in reference types:</a:t>
            </a:r>
          </a:p>
          <a:p>
            <a:r>
              <a:rPr lang="en-US" u="sng" dirty="0">
                <a:hlinkClick r:id="rId5"/>
              </a:rPr>
              <a:t>dynamic</a:t>
            </a:r>
            <a:endParaRPr lang="en-US" dirty="0"/>
          </a:p>
          <a:p>
            <a:r>
              <a:rPr lang="en-US" u="sng" dirty="0">
                <a:hlinkClick r:id="rId6"/>
              </a:rPr>
              <a:t>object</a:t>
            </a:r>
            <a:endParaRPr lang="en-US" dirty="0"/>
          </a:p>
          <a:p>
            <a:r>
              <a:rPr lang="en-US" u="sng" dirty="0">
                <a:hlinkClick r:id="rId7"/>
              </a:rPr>
              <a:t>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528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A3D7B-5F31-4F3D-AB69-88B2EB62D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Boxing - Unboxing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795466-A1ED-4BE1-A828-7D9BD895D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7345"/>
            <a:ext cx="8374454" cy="327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55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DD714-EA05-451E-B709-672DE1B59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434EE-5641-48FA-9FBD-9B8549211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TestClass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 </a:t>
            </a:r>
          </a:p>
          <a:p>
            <a:pPr marL="0" indent="0">
              <a:buNone/>
            </a:pPr>
            <a:r>
              <a:rPr lang="en-US" dirty="0"/>
              <a:t>// Methods, </a:t>
            </a:r>
          </a:p>
          <a:p>
            <a:pPr marL="0" indent="0">
              <a:buNone/>
            </a:pPr>
            <a:r>
              <a:rPr lang="en-US" dirty="0"/>
              <a:t>properties, </a:t>
            </a:r>
          </a:p>
          <a:p>
            <a:pPr marL="0" indent="0">
              <a:buNone/>
            </a:pPr>
            <a:r>
              <a:rPr lang="en-US" dirty="0"/>
              <a:t>fields, </a:t>
            </a:r>
          </a:p>
          <a:p>
            <a:pPr marL="0" indent="0">
              <a:buNone/>
            </a:pPr>
            <a:r>
              <a:rPr lang="en-US" dirty="0"/>
              <a:t>events, </a:t>
            </a:r>
          </a:p>
          <a:p>
            <a:pPr marL="0" indent="0">
              <a:buNone/>
            </a:pPr>
            <a:r>
              <a:rPr lang="en-US" dirty="0"/>
              <a:t>delegates </a:t>
            </a:r>
          </a:p>
          <a:p>
            <a:pPr marL="0" indent="0">
              <a:buNone/>
            </a:pPr>
            <a:r>
              <a:rPr lang="en-US" dirty="0"/>
              <a:t>// and nested classes go here.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5715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60425-99E6-44D7-80F6-B6B61860D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Class  &amp; Object(</a:t>
            </a:r>
            <a:r>
              <a:rPr lang="en-US" dirty="0" err="1">
                <a:solidFill>
                  <a:schemeClr val="accent1"/>
                </a:solidFill>
              </a:rPr>
              <a:t>Sınıf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ve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Nesne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9C4B0-3C77-415A-8AC3-50E46C427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public class Car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String producer { get; set; }</a:t>
            </a:r>
          </a:p>
          <a:p>
            <a:pPr marL="0" indent="0">
              <a:buNone/>
            </a:pPr>
            <a:r>
              <a:rPr lang="en-US" sz="2400" dirty="0"/>
              <a:t>String class { get; set;}</a:t>
            </a:r>
          </a:p>
          <a:p>
            <a:pPr marL="0" indent="0">
              <a:buNone/>
            </a:pPr>
            <a:r>
              <a:rPr lang="en-US" sz="2400" dirty="0"/>
              <a:t>Color </a:t>
            </a:r>
            <a:r>
              <a:rPr lang="en-US" sz="2400" dirty="0" err="1"/>
              <a:t>color</a:t>
            </a:r>
            <a:r>
              <a:rPr lang="en-US" sz="2400" dirty="0"/>
              <a:t> { get; set; }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3441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4028</TotalTime>
  <Words>1148</Words>
  <Application>Microsoft Office PowerPoint</Application>
  <PresentationFormat>Widescreen</PresentationFormat>
  <Paragraphs>303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Consolas</vt:lpstr>
      <vt:lpstr>Office Theme</vt:lpstr>
      <vt:lpstr>İleri .Net ve C#</vt:lpstr>
      <vt:lpstr>C# programları nasıl çalışır?</vt:lpstr>
      <vt:lpstr>C# Types</vt:lpstr>
      <vt:lpstr>C# Types</vt:lpstr>
      <vt:lpstr>Value Types</vt:lpstr>
      <vt:lpstr>Reference Types</vt:lpstr>
      <vt:lpstr>Boxing - Unboxing</vt:lpstr>
      <vt:lpstr>Class</vt:lpstr>
      <vt:lpstr>Class  &amp; Object(Sınıf ve Nesne)</vt:lpstr>
      <vt:lpstr>Class  &amp; Object(Sınıf ve Nesne)</vt:lpstr>
      <vt:lpstr>Nesneye yönelik programlama aşağıdaki 4 temel ilkeye dayanır. Bunlar olmazsa OOP sağlanmış olmaz.</vt:lpstr>
      <vt:lpstr>Encapsulation(Kapsülleme)</vt:lpstr>
      <vt:lpstr>Access Modifiers</vt:lpstr>
      <vt:lpstr>Inheritance(Kalıtım)</vt:lpstr>
      <vt:lpstr>Polymorphism(Çok biçimlilik)</vt:lpstr>
      <vt:lpstr>Abstraction</vt:lpstr>
      <vt:lpstr>Interface, Abstract class, Sealed class, Partial Class</vt:lpstr>
      <vt:lpstr>Enums, Const, Readonly</vt:lpstr>
      <vt:lpstr>Operator</vt:lpstr>
      <vt:lpstr>Arithmetic Operators</vt:lpstr>
      <vt:lpstr>İlişkisel Operatorler</vt:lpstr>
      <vt:lpstr>Logical Operators</vt:lpstr>
      <vt:lpstr>Unary Operators</vt:lpstr>
      <vt:lpstr>Bitwise and Bit Shift  Operators </vt:lpstr>
      <vt:lpstr>Arrays &amp; Indexers &amp; Control Statements</vt:lpstr>
      <vt:lpstr>Statements</vt:lpstr>
      <vt:lpstr>Overloading</vt:lpstr>
      <vt:lpstr>Delegates</vt:lpstr>
      <vt:lpstr>Events</vt:lpstr>
      <vt:lpstr>Implicitly-Typed Local Variable - var</vt:lpstr>
      <vt:lpstr>C# - Anonymous Type</vt:lpstr>
      <vt:lpstr>Dynamic &amp; ExpandoObject</vt:lpstr>
      <vt:lpstr>Iterations, IEnumerator &amp;  IEnumerable</vt:lpstr>
      <vt:lpstr>Collections</vt:lpstr>
      <vt:lpstr>PowerPoint Presentation</vt:lpstr>
      <vt:lpstr>Nullable Types</vt:lpstr>
      <vt:lpstr>Exception Handling</vt:lpstr>
      <vt:lpstr>Generics</vt:lpstr>
      <vt:lpstr>Assembly &amp; App Domain</vt:lpstr>
      <vt:lpstr>Attributes</vt:lpstr>
      <vt:lpstr>Reflection</vt:lpstr>
      <vt:lpstr>The Task asynchronous programming model in C#</vt:lpstr>
      <vt:lpstr>Func &amp; Action</vt:lpstr>
      <vt:lpstr>Linq</vt:lpstr>
      <vt:lpstr>Entity Framework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İleri .Net ve C#</dc:title>
  <dc:creator>Osman SÖNMEZ</dc:creator>
  <cp:lastModifiedBy>Osman SÖNMEZ</cp:lastModifiedBy>
  <cp:revision>87</cp:revision>
  <dcterms:created xsi:type="dcterms:W3CDTF">2019-07-17T20:53:32Z</dcterms:created>
  <dcterms:modified xsi:type="dcterms:W3CDTF">2019-07-29T05:53:49Z</dcterms:modified>
</cp:coreProperties>
</file>