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353" r:id="rId8"/>
    <p:sldId id="263" r:id="rId9"/>
    <p:sldId id="264" r:id="rId10"/>
    <p:sldId id="265" r:id="rId11"/>
    <p:sldId id="343" r:id="rId12"/>
    <p:sldId id="266" r:id="rId13"/>
    <p:sldId id="345" r:id="rId14"/>
    <p:sldId id="346" r:id="rId15"/>
    <p:sldId id="267" r:id="rId16"/>
    <p:sldId id="268" r:id="rId17"/>
    <p:sldId id="269" r:id="rId18"/>
    <p:sldId id="270" r:id="rId19"/>
    <p:sldId id="347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39" r:id="rId33"/>
    <p:sldId id="340" r:id="rId34"/>
    <p:sldId id="341" r:id="rId35"/>
  </p:sldIdLst>
  <p:sldSz cx="9144000" cy="6858000" type="screen4x3"/>
  <p:notesSz cx="7099300" cy="10234613"/>
  <p:embeddedFontLst>
    <p:embeddedFont>
      <p:font typeface="Arial Black" panose="020B0A04020102020204" pitchFamily="3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6" roundtripDataSignature="AMtx7mjeIeOc7Z5tbuMqTpZVyXJb/am5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74516" autoAdjust="0"/>
  </p:normalViewPr>
  <p:slideViewPr>
    <p:cSldViewPr snapToGrid="0">
      <p:cViewPr varScale="1">
        <p:scale>
          <a:sx n="54" d="100"/>
          <a:sy n="54" d="100"/>
        </p:scale>
        <p:origin x="196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10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unisul/calculadora/impor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esenvolvimento_de_software_%C3%A1gil" TargetMode="External"/><Relationship Id="rId7" Type="http://schemas.openxmlformats.org/officeDocument/2006/relationships/hyperlink" Target="https://pt.wikipedia.org/wiki/Programado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C%C3%B3digo_fonte" TargetMode="External"/><Relationship Id="rId5" Type="http://schemas.openxmlformats.org/officeDocument/2006/relationships/hyperlink" Target="https://pt.wikipedia.org/wiki/Programa%C3%A7%C3%A3o_em_par#cite_note-1" TargetMode="External"/><Relationship Id="rId4" Type="http://schemas.openxmlformats.org/officeDocument/2006/relationships/hyperlink" Target="https://pt.wikipedia.org/wiki/Esta%C3%A7%C3%A3o_de_trabalh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Florianópolis</a:t>
            </a:r>
            <a:r>
              <a:rPr lang="en-US" dirty="0">
                <a:solidFill>
                  <a:schemeClr val="dk1"/>
                </a:solidFill>
              </a:rPr>
              <a:t> 30/03/2022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39667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5538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418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3914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https://github.com/richa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…or create a new repository on the command line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echo "# calculadora" &gt;&gt; README.md git init git add README.md git commit -m "first commit" git branch -M main git remote add origin https://github.com/richardunisul/calculadora.git git push -u origin main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…or push an existing repository from the command line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git remote add origin https://github.com/richardunisul/calculadora.git git branch -M main git push -u origin main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…or import code from another repository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You can initialize this repository with code from a Subversion, Mercurial, or TFS project.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u="sng" strike="noStrike">
                <a:solidFill>
                  <a:schemeClr val="hlink"/>
                </a:solidFill>
                <a:hlinkClick r:id="rId3"/>
              </a:rPr>
              <a:t>Import code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/>
            </a:br>
            <a:r>
              <a:rPr lang="en-US"/>
              <a:t>rdunisul/calculadora.git</a:t>
            </a:r>
            <a:endParaRPr/>
          </a:p>
        </p:txBody>
      </p:sp>
      <p:sp>
        <p:nvSpPr>
          <p:cNvPr id="258" name="Google Shape;258;p1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c56d210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g11c56d21002_0_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11c56d21002_0_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1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1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1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1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6" name="Google Shape;326;p1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2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" name="Google Shape;345;p9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9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4" name="Google Shape;354;p2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2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p2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4" name="Google Shape;98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1" name="Google Shape;99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6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programação em par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(ou "programação pareada") é uma técnica de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 de software ágil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em que dois programadores trabalham juntos em uma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estação de trabalho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i="0" u="sng" strike="noStrike" baseline="30000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Um deles, o "piloto", escreve o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 enquanto o outro, chamado de "co-piloto" (ou "navegador"), analisa cada linha do código. Os dois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programadores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geralmente trocam de papel frequentemente.</a:t>
            </a: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É uma abstração de parte do processo de desenvolvimento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19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dddf6c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g120dddf6cba_0_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120dddf6cba_0_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0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9" name="Google Shape;109;p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e 2 partes de conteúdo" type="txAndTwoObj">
  <p:cSld name="TEXT_AND_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42672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2"/>
          </p:nvPr>
        </p:nvSpPr>
        <p:spPr>
          <a:xfrm>
            <a:off x="4876800" y="1628775"/>
            <a:ext cx="4267200" cy="253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3"/>
          </p:nvPr>
        </p:nvSpPr>
        <p:spPr>
          <a:xfrm>
            <a:off x="4876800" y="4319588"/>
            <a:ext cx="4267200" cy="253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 rot="5400000">
            <a:off x="4759325" y="2473325"/>
            <a:ext cx="659765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 rot="5400000">
            <a:off x="339725" y="377825"/>
            <a:ext cx="659765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1"/>
          </p:nvPr>
        </p:nvSpPr>
        <p:spPr>
          <a:xfrm rot="5400000">
            <a:off x="2185988" y="-100012"/>
            <a:ext cx="5229225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7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6" name="Google Shape;86;p7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4" name="Google Shape;94;p7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9" name="Google Shape;99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1" name="Google Shape;101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3" name="Google Shape;103;p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69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9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6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69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69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69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9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9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69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9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69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69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9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69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7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" name="Google Shape;38;p7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1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books/9788580555349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senvolvedorinteroperavel.wordpress.com/2011/09/11/tabela-ascii-completa/" TargetMode="External"/><Relationship Id="rId5" Type="http://schemas.openxmlformats.org/officeDocument/2006/relationships/hyperlink" Target="https://integrada.minhabiblioteca.com.br/books/9788577800476" TargetMode="External"/><Relationship Id="rId4" Type="http://schemas.openxmlformats.org/officeDocument/2006/relationships/hyperlink" Target="https://plataforma.bvirtual.com.br/Leitor/Publicacao/2613/epub/0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Integração</a:t>
            </a:r>
            <a:r>
              <a:rPr lang="en-US" sz="3600" b="1" dirty="0">
                <a:solidFill>
                  <a:schemeClr val="lt1"/>
                </a:solidFill>
              </a:rPr>
              <a:t> </a:t>
            </a:r>
            <a:r>
              <a:rPr lang="en-US" sz="3600" b="1" dirty="0" err="1">
                <a:solidFill>
                  <a:schemeClr val="lt1"/>
                </a:solidFill>
              </a:rPr>
              <a:t>Contínua</a:t>
            </a:r>
            <a:r>
              <a:rPr lang="en-US" sz="3600" b="1" dirty="0">
                <a:solidFill>
                  <a:schemeClr val="lt1"/>
                </a:solidFill>
              </a:rPr>
              <a:t> –</a:t>
            </a:r>
            <a:r>
              <a:rPr lang="en-US" sz="3600" b="1" dirty="0" err="1">
                <a:solidFill>
                  <a:schemeClr val="lt1"/>
                </a:solidFill>
              </a:rPr>
              <a:t>Prática</a:t>
            </a:r>
            <a:r>
              <a:rPr lang="en-US" sz="3600" b="1" dirty="0">
                <a:solidFill>
                  <a:schemeClr val="lt1"/>
                </a:solidFill>
              </a:rPr>
              <a:t> – Etapa A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Jean Carlo Rossa Hauck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</a:t>
            </a:r>
            <a:r>
              <a:rPr lang="en-US" sz="23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Osmar de Oliveira Braz Junior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Richard Henrique de Souza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/>
              <a:t>IDE</a:t>
            </a:r>
            <a:endParaRPr sz="3400" b="1" dirty="0"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pt-BR" b="1" dirty="0"/>
              <a:t>Utilize uma IDE que possua suporte:</a:t>
            </a:r>
            <a:endParaRPr b="1" dirty="0"/>
          </a:p>
        </p:txBody>
      </p:sp>
      <p:sp>
        <p:nvSpPr>
          <p:cNvPr id="199" name="Google Shape;199;p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0" name="Google Shape;200;p9" descr="GitHub: o que é e qual sua importância?"/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6376609" y="4477653"/>
            <a:ext cx="2340000" cy="20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 descr="Desafio 3/12] Testes unitários de software com JUnit | by Paulo Emílio |  Medium"/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6804025" y="438503"/>
            <a:ext cx="2143125" cy="10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 descr="ANd9GcSOaLL9SqDbsts_qrXo9-9bBx43lXo9ZUq1EVk0AZdMLgIhomm-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776" y="5512020"/>
            <a:ext cx="35147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over image for Java IDEs (of March)">
            <a:extLst>
              <a:ext uri="{FF2B5EF4-FFF2-40B4-BE49-F238E27FC236}">
                <a16:creationId xmlns:a16="http://schemas.microsoft.com/office/drawing/2014/main" id="{E888692F-5D30-0DA9-20FE-937543B9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6" y="2328093"/>
            <a:ext cx="6309699" cy="2649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3785AF-3C01-4548-48AC-9DF4771BDDC0}"/>
              </a:ext>
            </a:extLst>
          </p:cNvPr>
          <p:cNvSpPr txBox="1"/>
          <p:nvPr/>
        </p:nvSpPr>
        <p:spPr>
          <a:xfrm>
            <a:off x="40909" y="6444734"/>
            <a:ext cx="867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https://www.geeksforgeeks.org/7-best-java-ide-for-developers-in-2022/</a:t>
            </a:r>
          </a:p>
        </p:txBody>
      </p:sp>
    </p:spTree>
    <p:extLst>
      <p:ext uri="{BB962C8B-B14F-4D97-AF65-F5344CB8AC3E}">
        <p14:creationId xmlns:p14="http://schemas.microsoft.com/office/powerpoint/2010/main" val="244923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</a:t>
            </a:r>
            <a:endParaRPr sz="3400" b="1"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Crie um projeto em sua IDE segundo o padrão de automatização do Apache Maven.</a:t>
            </a:r>
            <a:endParaRPr/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2258" y="2876140"/>
            <a:ext cx="5370562" cy="37215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6"/>
          <p:cNvSpPr txBox="1"/>
          <p:nvPr/>
        </p:nvSpPr>
        <p:spPr>
          <a:xfrm>
            <a:off x="456685" y="3607162"/>
            <a:ext cx="217505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pom.xml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6248351" y="3594294"/>
            <a:ext cx="2234469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1 - Alternativa</a:t>
            </a:r>
            <a:endParaRPr sz="3400" b="1" dirty="0"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pt-BR" dirty="0"/>
              <a:t>Criar um repositório vazio no </a:t>
            </a:r>
            <a:r>
              <a:rPr lang="pt-BR" dirty="0" err="1"/>
              <a:t>Github</a:t>
            </a:r>
            <a:r>
              <a:rPr lang="pt-BR" dirty="0"/>
              <a:t> e clone em sua IDE.</a:t>
            </a:r>
            <a:endParaRPr dirty="0"/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8" name="Google Shape;250;p12" descr="As principais plataformas para armazenamento de código-fonte | Blog  TreinaWeb">
            <a:extLst>
              <a:ext uri="{FF2B5EF4-FFF2-40B4-BE49-F238E27FC236}">
                <a16:creationId xmlns:a16="http://schemas.microsoft.com/office/drawing/2014/main" id="{790BD90E-5AC0-27A7-730B-2BFCEFF522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000" y="18431"/>
            <a:ext cx="2340000" cy="11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803609E-FDF3-215B-3693-6B9AE05D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8" y="4551808"/>
            <a:ext cx="5204616" cy="207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Google Shape;254;p12">
            <a:extLst>
              <a:ext uri="{FF2B5EF4-FFF2-40B4-BE49-F238E27FC236}">
                <a16:creationId xmlns:a16="http://schemas.microsoft.com/office/drawing/2014/main" id="{2A7F9232-4F91-E21F-AD68-15A5FBFE70E3}"/>
              </a:ext>
            </a:extLst>
          </p:cNvPr>
          <p:cNvSpPr/>
          <p:nvPr/>
        </p:nvSpPr>
        <p:spPr>
          <a:xfrm>
            <a:off x="1295158" y="5572016"/>
            <a:ext cx="1887105" cy="3005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7EA721-6EBF-B73E-C9CD-5666E6100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08" y="2899203"/>
            <a:ext cx="8885583" cy="1414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2B8A57-788B-8554-3EBC-F829AFB8C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972" y="5000275"/>
            <a:ext cx="3071879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Google Shape;253;p12">
            <a:extLst>
              <a:ext uri="{FF2B5EF4-FFF2-40B4-BE49-F238E27FC236}">
                <a16:creationId xmlns:a16="http://schemas.microsoft.com/office/drawing/2014/main" id="{5224BFAF-30D5-5B72-E404-362A7F9093AA}"/>
              </a:ext>
            </a:extLst>
          </p:cNvPr>
          <p:cNvSpPr/>
          <p:nvPr/>
        </p:nvSpPr>
        <p:spPr>
          <a:xfrm>
            <a:off x="5833847" y="5965894"/>
            <a:ext cx="1358792" cy="4330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17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1 - Alternativa</a:t>
            </a:r>
            <a:endParaRPr sz="3400" b="1" dirty="0"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pt-BR" sz="2800" dirty="0"/>
              <a:t>Criar um repositório vazio no </a:t>
            </a:r>
            <a:r>
              <a:rPr lang="pt-BR" sz="2800" dirty="0" err="1"/>
              <a:t>Github</a:t>
            </a:r>
            <a:r>
              <a:rPr lang="pt-BR" sz="2800" dirty="0"/>
              <a:t> e clone em sua IDE e selecione o tipo projeto.</a:t>
            </a:r>
            <a:endParaRPr sz="2800" dirty="0"/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856F48-4CBE-BD58-0779-1CC262B4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0" y="3000375"/>
            <a:ext cx="8686800" cy="3502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Google Shape;254;p12">
            <a:extLst>
              <a:ext uri="{FF2B5EF4-FFF2-40B4-BE49-F238E27FC236}">
                <a16:creationId xmlns:a16="http://schemas.microsoft.com/office/drawing/2014/main" id="{23F907B2-6CA6-4C78-5D06-0AC798A0E421}"/>
              </a:ext>
            </a:extLst>
          </p:cNvPr>
          <p:cNvSpPr/>
          <p:nvPr/>
        </p:nvSpPr>
        <p:spPr>
          <a:xfrm>
            <a:off x="2796209" y="4223124"/>
            <a:ext cx="6028591" cy="31227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41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2</a:t>
            </a:r>
            <a:endParaRPr sz="3400" b="1"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2637692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Crie o pacote calculadora e adicione a classe ao projeto.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 i="1"/>
              <a:t>Calculadora.java</a:t>
            </a:r>
            <a:endParaRPr sz="2400" i="1"/>
          </a:p>
        </p:txBody>
      </p:sp>
      <p:sp>
        <p:nvSpPr>
          <p:cNvPr id="221" name="Google Shape;221;p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0149" y="585837"/>
            <a:ext cx="5910250" cy="60435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3</a:t>
            </a:r>
            <a:endParaRPr sz="3400" b="1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457200" y="1336431"/>
            <a:ext cx="8686800" cy="552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/>
              <a:t>Crie a classe principal que irá utilizar a calculadora.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i="1"/>
              <a:t>Principal.java</a:t>
            </a:r>
            <a:endParaRPr sz="2000" i="1"/>
          </a:p>
        </p:txBody>
      </p:sp>
      <p:sp>
        <p:nvSpPr>
          <p:cNvPr id="230" name="Google Shape;230;p1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489" y="2200140"/>
            <a:ext cx="7714311" cy="46578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3600"/>
              <a:t>Terminamos a construção</a:t>
            </a:r>
            <a:endParaRPr sz="3600"/>
          </a:p>
          <a:p>
            <a:pPr marL="9144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◻"/>
            </a:pPr>
            <a:r>
              <a:rPr lang="en-US" sz="3600"/>
              <a:t>Compile o seu projeto e faça uma execução.</a:t>
            </a:r>
            <a:endParaRPr sz="3600"/>
          </a:p>
          <a:p>
            <a:pPr marL="91440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◻"/>
            </a:pPr>
            <a:r>
              <a:rPr lang="en-US" sz="3600"/>
              <a:t>Pense, o que você fez aqui ?</a:t>
            </a:r>
            <a:endParaRPr/>
          </a:p>
          <a:p>
            <a:pPr marL="952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 l="20237" t="17261" r="7318" b="12084"/>
          <a:stretch/>
        </p:blipFill>
        <p:spPr>
          <a:xfrm>
            <a:off x="7408545" y="1743459"/>
            <a:ext cx="1552575" cy="151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544" y="4775072"/>
            <a:ext cx="1552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</a:t>
            </a:r>
            <a:r>
              <a:rPr lang="en-US" sz="3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Salve o seu projeto em um repositório no </a:t>
            </a:r>
            <a:r>
              <a:rPr lang="en-US" sz="2800" b="1"/>
              <a:t>github</a:t>
            </a:r>
            <a:r>
              <a:rPr lang="en-US" sz="2800"/>
              <a:t> com o mesmo nome do projeto em sua </a:t>
            </a:r>
            <a:r>
              <a:rPr lang="en-US" sz="2800" b="1"/>
              <a:t>IDE</a:t>
            </a:r>
            <a:r>
              <a:rPr lang="en-US" sz="2800"/>
              <a:t>.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>
                <a:solidFill>
                  <a:srgbClr val="0000E4"/>
                </a:solidFill>
              </a:rPr>
              <a:t>Adicione somente os arquivos necessários!</a:t>
            </a:r>
            <a:endParaRPr sz="2400" b="1">
              <a:solidFill>
                <a:srgbClr val="0000E4"/>
              </a:solidFill>
            </a:endParaRPr>
          </a:p>
        </p:txBody>
      </p: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50" name="Google Shape;250;p12" descr="As principais plataformas para armazenamento de código-fonte | Blog  TreinaWe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000" y="0"/>
            <a:ext cx="2340000" cy="11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0D0F4F-6E7E-2104-A29F-2D67BF56B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8" y="4743196"/>
            <a:ext cx="5204616" cy="207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Google Shape;254;p12">
            <a:extLst>
              <a:ext uri="{FF2B5EF4-FFF2-40B4-BE49-F238E27FC236}">
                <a16:creationId xmlns:a16="http://schemas.microsoft.com/office/drawing/2014/main" id="{AB24AF3C-958D-316E-B2F5-538164B3A7F4}"/>
              </a:ext>
            </a:extLst>
          </p:cNvPr>
          <p:cNvSpPr/>
          <p:nvPr/>
        </p:nvSpPr>
        <p:spPr>
          <a:xfrm>
            <a:off x="1295158" y="5763404"/>
            <a:ext cx="1887105" cy="3005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116F145-4043-223D-ADE2-4FE3A5476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08" y="3090591"/>
            <a:ext cx="8885583" cy="1414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4EA207E-8383-1E25-8B71-6ABD2AE61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972" y="5000275"/>
            <a:ext cx="3071879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Google Shape;253;p12">
            <a:extLst>
              <a:ext uri="{FF2B5EF4-FFF2-40B4-BE49-F238E27FC236}">
                <a16:creationId xmlns:a16="http://schemas.microsoft.com/office/drawing/2014/main" id="{7CFDF8E4-44B5-73A7-DCA4-0809A7325E87}"/>
              </a:ext>
            </a:extLst>
          </p:cNvPr>
          <p:cNvSpPr/>
          <p:nvPr/>
        </p:nvSpPr>
        <p:spPr>
          <a:xfrm>
            <a:off x="5833847" y="5965894"/>
            <a:ext cx="1358792" cy="4330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5 - </a:t>
            </a:r>
            <a:r>
              <a:rPr lang="en-US" sz="3400" b="1" dirty="0" err="1"/>
              <a:t>Continuação</a:t>
            </a:r>
            <a:endParaRPr sz="3400" b="1" dirty="0"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pt-BR" sz="2400" dirty="0"/>
              <a:t>Em seu projeto na IDE, inicialize o repositório git localmente, realize o </a:t>
            </a:r>
            <a:r>
              <a:rPr lang="pt-BR" sz="2400" b="1" i="1" dirty="0" err="1"/>
              <a:t>commit</a:t>
            </a:r>
            <a:r>
              <a:rPr lang="pt-BR" sz="2400" dirty="0"/>
              <a:t> (somente para </a:t>
            </a:r>
            <a:r>
              <a:rPr lang="pt-BR" sz="2400" b="1" i="1" dirty="0" err="1"/>
              <a:t>src</a:t>
            </a:r>
            <a:r>
              <a:rPr lang="pt-BR" sz="2400" b="1" i="1" dirty="0"/>
              <a:t> </a:t>
            </a:r>
            <a:r>
              <a:rPr lang="pt-BR" sz="2400" dirty="0"/>
              <a:t>e </a:t>
            </a:r>
            <a:r>
              <a:rPr lang="pt-BR" sz="2400" b="1" i="1" dirty="0"/>
              <a:t>pom.xml</a:t>
            </a:r>
            <a:r>
              <a:rPr lang="pt-BR" sz="2400" dirty="0"/>
              <a:t>) e envie remotamente(</a:t>
            </a:r>
            <a:r>
              <a:rPr lang="pt-BR" sz="2400" b="1" i="1" dirty="0" err="1"/>
              <a:t>push</a:t>
            </a:r>
            <a:r>
              <a:rPr lang="pt-BR" sz="2400" dirty="0"/>
              <a:t>) para o link.</a:t>
            </a:r>
            <a:endParaRPr sz="2400" dirty="0"/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856F48-4CBE-BD58-0779-1CC262B4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0" y="3000375"/>
            <a:ext cx="8686800" cy="3502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Google Shape;254;p12">
            <a:extLst>
              <a:ext uri="{FF2B5EF4-FFF2-40B4-BE49-F238E27FC236}">
                <a16:creationId xmlns:a16="http://schemas.microsoft.com/office/drawing/2014/main" id="{23F907B2-6CA6-4C78-5D06-0AC798A0E421}"/>
              </a:ext>
            </a:extLst>
          </p:cNvPr>
          <p:cNvSpPr/>
          <p:nvPr/>
        </p:nvSpPr>
        <p:spPr>
          <a:xfrm>
            <a:off x="2796209" y="4223124"/>
            <a:ext cx="6028591" cy="31227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57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6</a:t>
            </a:r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2875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Adicione todos os integrantes do grupo como colaboradores do repositório no </a:t>
            </a:r>
            <a:r>
              <a:rPr lang="en-US" sz="2800" b="1"/>
              <a:t>github</a:t>
            </a:r>
            <a:r>
              <a:rPr lang="en-US" sz="2800"/>
              <a:t>.</a:t>
            </a:r>
            <a:endParaRPr sz="2800"/>
          </a:p>
        </p:txBody>
      </p:sp>
      <p:sp>
        <p:nvSpPr>
          <p:cNvPr id="262" name="Google Shape;262;p1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01187" y="2827656"/>
          <a:ext cx="8274501" cy="380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74501" imgH="3801744" progId="Paint.Picture">
                  <p:embed/>
                </p:oleObj>
              </mc:Choice>
              <mc:Fallback>
                <p:oleObj r:id="rId3" imgW="8274501" imgH="3801744" progId="Paint.Picture">
                  <p:embed/>
                  <p:pic>
                    <p:nvPicPr>
                      <p:cNvPr id="263" name="Google Shape;263;p1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01187" y="2827656"/>
                        <a:ext cx="8274501" cy="38017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 cap="flat" cmpd="sng">
                        <a:solidFill>
                          <a:schemeClr val="accen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Google Shape;264;p13"/>
          <p:cNvSpPr/>
          <p:nvPr/>
        </p:nvSpPr>
        <p:spPr>
          <a:xfrm>
            <a:off x="633046" y="3429000"/>
            <a:ext cx="3249637" cy="107266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78;p8" descr="GitHub: o que é e qual sua importância?">
            <a:extLst>
              <a:ext uri="{FF2B5EF4-FFF2-40B4-BE49-F238E27FC236}">
                <a16:creationId xmlns:a16="http://schemas.microsoft.com/office/drawing/2014/main" id="{EB785454-1AC8-DB97-9DCC-23FC0CD071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400" dirty="0" err="1"/>
              <a:t>Realizar</a:t>
            </a:r>
            <a:r>
              <a:rPr lang="en-US" sz="2400" dirty="0"/>
              <a:t> um </a:t>
            </a:r>
            <a:r>
              <a:rPr lang="en-US" sz="2400" dirty="0" err="1"/>
              <a:t>exemplo</a:t>
            </a:r>
            <a:r>
              <a:rPr lang="en-US" sz="2400" dirty="0"/>
              <a:t> de </a:t>
            </a:r>
            <a:r>
              <a:rPr lang="en-US" sz="2400" b="1" dirty="0" err="1"/>
              <a:t>integração</a:t>
            </a:r>
            <a:r>
              <a:rPr lang="en-US" sz="2400" b="1" dirty="0"/>
              <a:t> </a:t>
            </a:r>
            <a:r>
              <a:rPr lang="en-US" sz="2400" b="1" dirty="0" err="1"/>
              <a:t>contínua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b="1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até</a:t>
            </a:r>
            <a:r>
              <a:rPr lang="en-US" sz="2400" dirty="0"/>
              <a:t> </a:t>
            </a:r>
            <a:r>
              <a:rPr lang="en-US" sz="2400" b="1" dirty="0" err="1"/>
              <a:t>cobertura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.</a:t>
            </a:r>
            <a:endParaRPr sz="20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400" dirty="0"/>
              <a:t>A </a:t>
            </a:r>
            <a:r>
              <a:rPr lang="en-US" sz="2400" b="1" dirty="0" err="1"/>
              <a:t>integração</a:t>
            </a:r>
            <a:r>
              <a:rPr lang="en-US" sz="2400" dirty="0"/>
              <a:t> continua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realizada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3 ambientes </a:t>
            </a:r>
            <a:r>
              <a:rPr lang="en-US" sz="2400" dirty="0" err="1"/>
              <a:t>distintos</a:t>
            </a:r>
            <a:r>
              <a:rPr lang="en-US" sz="2400" dirty="0"/>
              <a:t> com </a:t>
            </a:r>
            <a:r>
              <a:rPr lang="en-US" sz="2400" dirty="0" err="1"/>
              <a:t>tarefas</a:t>
            </a:r>
            <a:r>
              <a:rPr lang="en-US" sz="2400" dirty="0"/>
              <a:t> </a:t>
            </a:r>
            <a:r>
              <a:rPr lang="en-US" sz="2400" dirty="0" err="1"/>
              <a:t>distintas</a:t>
            </a:r>
            <a:r>
              <a:rPr lang="en-US" sz="2400" dirty="0"/>
              <a:t>.</a:t>
            </a:r>
            <a:endParaRPr sz="24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400" dirty="0"/>
              <a:t>A </a:t>
            </a:r>
            <a:r>
              <a:rPr lang="en-US" sz="2400" b="1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considerar</a:t>
            </a:r>
            <a:r>
              <a:rPr lang="en-US" sz="2400" dirty="0"/>
              <a:t> </a:t>
            </a:r>
            <a:r>
              <a:rPr lang="en-US" sz="2400" dirty="0" err="1"/>
              <a:t>diversas</a:t>
            </a:r>
            <a:r>
              <a:rPr lang="en-US" sz="2400" dirty="0"/>
              <a:t> </a:t>
            </a:r>
            <a:r>
              <a:rPr lang="en-US" sz="2400" dirty="0" err="1"/>
              <a:t>métricas</a:t>
            </a:r>
            <a:r>
              <a:rPr lang="en-US" sz="2400" dirty="0"/>
              <a:t> de </a:t>
            </a:r>
            <a:r>
              <a:rPr lang="en-US" sz="2400" dirty="0" err="1"/>
              <a:t>qualidade</a:t>
            </a:r>
            <a:r>
              <a:rPr lang="en-US" sz="2400" dirty="0"/>
              <a:t> de software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confiabilidade</a:t>
            </a:r>
            <a:r>
              <a:rPr lang="en-US" sz="2400" dirty="0"/>
              <a:t>, </a:t>
            </a:r>
            <a:r>
              <a:rPr lang="en-US" sz="2400" dirty="0" err="1"/>
              <a:t>manutebilidade</a:t>
            </a:r>
            <a:r>
              <a:rPr lang="en-US" sz="2400" dirty="0"/>
              <a:t>, </a:t>
            </a:r>
            <a:r>
              <a:rPr lang="en-US" sz="2400" dirty="0" err="1"/>
              <a:t>segurança</a:t>
            </a:r>
            <a:r>
              <a:rPr lang="en-US" sz="2400" dirty="0"/>
              <a:t>, </a:t>
            </a:r>
            <a:r>
              <a:rPr lang="en-US" sz="2400" b="1" dirty="0" err="1"/>
              <a:t>corbertura</a:t>
            </a:r>
            <a:r>
              <a:rPr lang="en-US" sz="2400" dirty="0"/>
              <a:t> e </a:t>
            </a:r>
            <a:r>
              <a:rPr lang="en-US" sz="2400" dirty="0" err="1"/>
              <a:t>duplicação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  <a:r>
              <a:rPr lang="en-US" sz="2400" dirty="0"/>
              <a:t>.</a:t>
            </a:r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400" dirty="0"/>
              <a:t>Nesta </a:t>
            </a:r>
            <a:r>
              <a:rPr lang="en-US" sz="2400" dirty="0" err="1"/>
              <a:t>etapa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b="1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projeto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b="1" dirty="0"/>
              <a:t>testes</a:t>
            </a:r>
            <a:r>
              <a:rPr lang="en-US" sz="2400" dirty="0"/>
              <a:t> </a:t>
            </a:r>
            <a:r>
              <a:rPr lang="en-US" sz="2400" dirty="0" err="1"/>
              <a:t>unitários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7 </a:t>
            </a:r>
            <a:endParaRPr sz="3400" b="1"/>
          </a:p>
        </p:txBody>
      </p:sp>
      <p:sp>
        <p:nvSpPr>
          <p:cNvPr id="271" name="Google Shape;271;p1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b="1"/>
              <a:t>Sincronize</a:t>
            </a:r>
            <a:r>
              <a:rPr lang="en-US"/>
              <a:t> o projeto entre todos os membros do grupo.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Todos do grupo devem ter uma cópia funcional(</a:t>
            </a:r>
            <a:r>
              <a:rPr lang="en-US" b="1"/>
              <a:t>executando</a:t>
            </a:r>
            <a:r>
              <a:rPr lang="en-US"/>
              <a:t>)!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Não avance se algum integrante do grupo não estiver com uma cópia(</a:t>
            </a:r>
            <a:r>
              <a:rPr lang="en-US" b="1" i="1"/>
              <a:t>clone</a:t>
            </a:r>
            <a:r>
              <a:rPr lang="en-US"/>
              <a:t>) funcionando.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3" name="Google Shape;273;p14" descr="Alerta: motoristas devem redobrar atenção durante o carnaval | Jornal A Voz  da Serra"/>
          <p:cNvPicPr preferRelativeResize="0"/>
          <p:nvPr/>
        </p:nvPicPr>
        <p:blipFill rotWithShape="1">
          <a:blip r:embed="rId3">
            <a:alphaModFix/>
          </a:blip>
          <a:srcRect l="15547" t="15987" r="17241" b="26297"/>
          <a:stretch/>
        </p:blipFill>
        <p:spPr>
          <a:xfrm>
            <a:off x="6308438" y="4783016"/>
            <a:ext cx="2378362" cy="20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8" descr="GitHub: o que é e qual sua importância?">
            <a:extLst>
              <a:ext uri="{FF2B5EF4-FFF2-40B4-BE49-F238E27FC236}">
                <a16:creationId xmlns:a16="http://schemas.microsoft.com/office/drawing/2014/main" id="{D00EF706-9620-78EC-4323-62CF4DCB80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c56d21002_0_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Observação</a:t>
            </a:r>
            <a:endParaRPr b="1"/>
          </a:p>
        </p:txBody>
      </p:sp>
      <p:sp>
        <p:nvSpPr>
          <p:cNvPr id="280" name="Google Shape;280;g11c56d21002_0_0"/>
          <p:cNvSpPr txBox="1">
            <a:spLocks noGrp="1"/>
          </p:cNvSpPr>
          <p:nvPr>
            <p:ph type="body" idx="1"/>
          </p:nvPr>
        </p:nvSpPr>
        <p:spPr>
          <a:xfrm>
            <a:off x="457200" y="1640064"/>
            <a:ext cx="82215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Dependendo da </a:t>
            </a:r>
            <a:r>
              <a:rPr lang="en-US" sz="2400" b="1"/>
              <a:t>IDE</a:t>
            </a:r>
            <a:r>
              <a:rPr lang="en-US" sz="2400"/>
              <a:t>, talvez precise criar uma chave(</a:t>
            </a:r>
            <a:r>
              <a:rPr lang="en-US" sz="2400" b="1" i="1"/>
              <a:t>token</a:t>
            </a:r>
            <a:r>
              <a:rPr lang="en-US" sz="2400"/>
              <a:t>) de acesso ao GIT (para usar essa chave ao invés de sua senha)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No site do </a:t>
            </a:r>
            <a:r>
              <a:rPr lang="en-US" sz="2400" b="1"/>
              <a:t>github</a:t>
            </a:r>
            <a:r>
              <a:rPr lang="en-US" sz="2400"/>
              <a:t>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Menu do usuário-&gt;</a:t>
            </a:r>
            <a:r>
              <a:rPr lang="en-US" sz="2400" b="1" i="1"/>
              <a:t>Settings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Depois no menu lateral esquerdo-&gt;</a:t>
            </a:r>
            <a:r>
              <a:rPr lang="en-US" sz="2400" b="1" i="1"/>
              <a:t>&lt;&gt;Developer Settings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Acesse -&gt;</a:t>
            </a:r>
            <a:r>
              <a:rPr lang="en-US" sz="2400" b="1" i="1"/>
              <a:t>	Personal acess token </a:t>
            </a:r>
            <a:r>
              <a:rPr lang="en-US" sz="2400"/>
              <a:t>e clique em </a:t>
            </a:r>
            <a:r>
              <a:rPr lang="en-US" sz="2400" b="1" i="1"/>
              <a:t>Generate new token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 sz="2000"/>
              <a:t>De um nome ao token</a:t>
            </a:r>
            <a:r>
              <a:rPr lang="en-US" sz="2000" b="1"/>
              <a:t>(</a:t>
            </a:r>
            <a:r>
              <a:rPr lang="en-US" sz="2000" b="1" i="1"/>
              <a:t>Note</a:t>
            </a:r>
            <a:r>
              <a:rPr lang="en-US" sz="2000" b="1"/>
              <a:t>)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 sz="2000"/>
              <a:t>Selecione o tempo de validade</a:t>
            </a:r>
            <a:r>
              <a:rPr lang="en-US" sz="2000" b="1" i="1"/>
              <a:t>(Expiration)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 sz="2000"/>
              <a:t>Selecione as permissões de acesso </a:t>
            </a:r>
            <a:r>
              <a:rPr lang="en-US" sz="2000" b="1" i="1"/>
              <a:t>(Select scopes)</a:t>
            </a: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</a:pPr>
            <a:endParaRPr sz="1600" b="1" i="1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	</a:t>
            </a:r>
            <a:endParaRPr sz="2400"/>
          </a:p>
        </p:txBody>
      </p:sp>
      <p:sp>
        <p:nvSpPr>
          <p:cNvPr id="281" name="Google Shape;281;g11c56d21002_0_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83" name="Google Shape;283;g11c56d21002_0_0" descr="VBA – Modelo de Login, Senha e Controle de Acesso | Tomás Vásquez –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3235" y="4997478"/>
            <a:ext cx="1248128" cy="136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8;p8" descr="GitHub: o que é e qual sua importância?">
            <a:extLst>
              <a:ext uri="{FF2B5EF4-FFF2-40B4-BE49-F238E27FC236}">
                <a16:creationId xmlns:a16="http://schemas.microsoft.com/office/drawing/2014/main" id="{288A0DD7-0708-888F-9B68-1D94B2FC09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8 </a:t>
            </a:r>
            <a:endParaRPr sz="3400" b="1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Adicione um teste unitário(</a:t>
            </a:r>
            <a:r>
              <a:rPr lang="en-US" i="1"/>
              <a:t>TestCase</a:t>
            </a:r>
            <a:r>
              <a:rPr lang="en-US"/>
              <a:t>) ao projeto chamado </a:t>
            </a:r>
            <a:r>
              <a:rPr lang="en-US" i="1"/>
              <a:t>TestCalculadora.java</a:t>
            </a:r>
            <a:r>
              <a:rPr lang="en-US"/>
              <a:t>.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52" y="3124728"/>
            <a:ext cx="4461098" cy="3091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237" y="2917778"/>
            <a:ext cx="3000375" cy="350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C5AC6F00-F7DF-0AD3-C589-092B414C167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8 – Continuação </a:t>
            </a:r>
            <a:endParaRPr sz="3400" b="1"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/>
              <a:t>Desenvolva o teste unitário da adição no método </a:t>
            </a:r>
            <a:r>
              <a:rPr lang="en-US" sz="2000" b="1"/>
              <a:t>testGetAdicao</a:t>
            </a:r>
            <a:r>
              <a:rPr lang="en-US" sz="2000"/>
              <a:t>() na classe </a:t>
            </a:r>
            <a:r>
              <a:rPr lang="en-US" sz="2000" b="1"/>
              <a:t>TestCalculadora</a:t>
            </a:r>
            <a:r>
              <a:rPr lang="en-US" sz="2000"/>
              <a:t>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b="1" i="1"/>
              <a:t>TestCalculadora.java</a:t>
            </a:r>
            <a:endParaRPr sz="2000" b="1" i="1"/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3" y="3000375"/>
            <a:ext cx="8079706" cy="36290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8297569A-B921-35D3-C769-EB62CE6690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9</a:t>
            </a:r>
            <a:endParaRPr sz="3400" b="1"/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Execute o teste unitário.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2800"/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305441"/>
            <a:ext cx="8555215" cy="40952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7"/>
          <p:cNvSpPr/>
          <p:nvPr/>
        </p:nvSpPr>
        <p:spPr>
          <a:xfrm>
            <a:off x="4572000" y="5864393"/>
            <a:ext cx="4296000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1F82A80A-085F-5B16-9259-5B85FD58E8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10</a:t>
            </a:r>
            <a:endParaRPr sz="3400" b="1"/>
          </a:p>
        </p:txBody>
      </p:sp>
      <p:sp>
        <p:nvSpPr>
          <p:cNvPr id="319" name="Google Shape;319;p1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Avalie o resultado do teste unitário na </a:t>
            </a:r>
            <a:r>
              <a:rPr lang="en-US" sz="2400" b="1"/>
              <a:t>IDE</a:t>
            </a:r>
            <a:r>
              <a:rPr lang="en-US" sz="2400"/>
              <a:t>.</a:t>
            </a:r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321" name="Google Shape;321;p18"/>
          <p:cNvGraphicFramePr/>
          <p:nvPr/>
        </p:nvGraphicFramePr>
        <p:xfrm>
          <a:off x="2747835" y="5226050"/>
          <a:ext cx="593896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38965" imgH="1403350" progId="Paint.Picture">
                  <p:embed/>
                </p:oleObj>
              </mc:Choice>
              <mc:Fallback>
                <p:oleObj r:id="rId3" imgW="5938965" imgH="1403350" progId="Paint.Picture">
                  <p:embed/>
                  <p:pic>
                    <p:nvPicPr>
                      <p:cNvPr id="321" name="Google Shape;321;p1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747835" y="5226050"/>
                        <a:ext cx="5938965" cy="14033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 cap="flat" cmpd="sng">
                        <a:solidFill>
                          <a:schemeClr val="accen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2" name="Google Shape;32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61887" y="642723"/>
            <a:ext cx="5106113" cy="9335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8313" y="2368694"/>
            <a:ext cx="5153744" cy="24863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8E2FAB09-620B-90CF-7D2F-923226ACD98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30000" b="22413"/>
          <a:stretch/>
        </p:blipFill>
        <p:spPr>
          <a:xfrm>
            <a:off x="7341321" y="2944728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01713D8A-8893-C166-F07D-79BBFB8C1D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10 – Problemas execução teste</a:t>
            </a:r>
            <a:endParaRPr sz="3400" b="1"/>
          </a:p>
        </p:txBody>
      </p:sp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dirty="0"/>
              <a:t>Caso a </a:t>
            </a:r>
            <a:r>
              <a:rPr lang="en-US" sz="2000" dirty="0" err="1"/>
              <a:t>execução</a:t>
            </a:r>
            <a:r>
              <a:rPr lang="en-US" sz="2000" dirty="0"/>
              <a:t> do teste </a:t>
            </a:r>
            <a:r>
              <a:rPr lang="en-US" sz="2000" b="1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funcione</a:t>
            </a:r>
            <a:r>
              <a:rPr lang="en-US" sz="2000" dirty="0"/>
              <a:t> </a:t>
            </a:r>
            <a:r>
              <a:rPr lang="en-US" sz="2000" dirty="0" err="1"/>
              <a:t>verifique</a:t>
            </a:r>
            <a:r>
              <a:rPr lang="en-US" sz="2000" dirty="0"/>
              <a:t> se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adicionado</a:t>
            </a:r>
            <a:r>
              <a:rPr lang="en-US" sz="2000" dirty="0"/>
              <a:t> as </a:t>
            </a:r>
            <a:r>
              <a:rPr lang="en-US" sz="2000" b="1" dirty="0" err="1"/>
              <a:t>dependências</a:t>
            </a:r>
            <a:r>
              <a:rPr lang="en-US" sz="2000" dirty="0"/>
              <a:t> das </a:t>
            </a:r>
            <a:r>
              <a:rPr lang="en-US" sz="2000" dirty="0" err="1"/>
              <a:t>bibliotecas</a:t>
            </a:r>
            <a:r>
              <a:rPr lang="en-US" sz="2000" dirty="0"/>
              <a:t> do </a:t>
            </a:r>
            <a:r>
              <a:rPr lang="en-US" sz="2000" b="1" dirty="0"/>
              <a:t>JUnit4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 no </a:t>
            </a:r>
            <a:r>
              <a:rPr lang="en-US" sz="2000" dirty="0" err="1"/>
              <a:t>arquivo</a:t>
            </a:r>
            <a:r>
              <a:rPr lang="en-US" sz="2000" dirty="0"/>
              <a:t> </a:t>
            </a:r>
            <a:r>
              <a:rPr lang="en-US" sz="2000" b="1" dirty="0"/>
              <a:t>pom.xml</a:t>
            </a:r>
            <a:r>
              <a:rPr lang="en-US" sz="2000" dirty="0"/>
              <a:t>.</a:t>
            </a:r>
            <a:endParaRPr sz="2000" i="1" dirty="0"/>
          </a:p>
        </p:txBody>
      </p:sp>
      <p:sp>
        <p:nvSpPr>
          <p:cNvPr id="331" name="Google Shape;331;p1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251" y="2666447"/>
            <a:ext cx="8411749" cy="39629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3" name="Google Shape;333;p19"/>
          <p:cNvSpPr/>
          <p:nvPr/>
        </p:nvSpPr>
        <p:spPr>
          <a:xfrm>
            <a:off x="1017359" y="4343400"/>
            <a:ext cx="3249637" cy="107266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11</a:t>
            </a:r>
            <a:endParaRPr sz="3400" b="1"/>
          </a:p>
        </p:txBody>
      </p:sp>
      <p:sp>
        <p:nvSpPr>
          <p:cNvPr id="340" name="Google Shape;340;p20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Crie um suite de teste(</a:t>
            </a:r>
            <a:r>
              <a:rPr lang="en-US" sz="2400" i="1"/>
              <a:t>TestSuite</a:t>
            </a:r>
            <a:r>
              <a:rPr lang="en-US" sz="2400"/>
              <a:t>) para agrupar os testes unitários(</a:t>
            </a:r>
            <a:r>
              <a:rPr lang="en-US" sz="2400" i="1"/>
              <a:t>TestCases</a:t>
            </a:r>
            <a:r>
              <a:rPr lang="en-US" sz="2400"/>
              <a:t>), só temos um teste neste projeto!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 b="1" i="1"/>
              <a:t>TesteSuite.java</a:t>
            </a:r>
            <a:endParaRPr b="1"/>
          </a:p>
        </p:txBody>
      </p:sp>
      <p:sp>
        <p:nvSpPr>
          <p:cNvPr id="341" name="Google Shape;341;p2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1289" y="3000376"/>
            <a:ext cx="6135511" cy="37193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02596954-7EE3-CBE9-04D4-DE9E1D5DEF8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11</a:t>
            </a:r>
            <a:endParaRPr sz="3400" b="1"/>
          </a:p>
        </p:txBody>
      </p:sp>
      <p:sp>
        <p:nvSpPr>
          <p:cNvPr id="349" name="Google Shape;349;p9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 dirty="0"/>
              <a:t>Antes de </a:t>
            </a:r>
            <a:r>
              <a:rPr lang="en-US" sz="2400" b="1" dirty="0" err="1"/>
              <a:t>executar</a:t>
            </a:r>
            <a:r>
              <a:rPr lang="en-US" sz="2400" b="1" dirty="0"/>
              <a:t> </a:t>
            </a:r>
            <a:r>
              <a:rPr lang="en-US" sz="2400" b="1" dirty="0" err="1"/>
              <a:t>os</a:t>
            </a:r>
            <a:r>
              <a:rPr lang="en-US" sz="2400" b="1" dirty="0"/>
              <a:t> testes </a:t>
            </a:r>
            <a:r>
              <a:rPr lang="en-US" sz="2400" b="1" dirty="0" err="1"/>
              <a:t>verifique</a:t>
            </a:r>
            <a:r>
              <a:rPr lang="en-US" sz="2400" dirty="0"/>
              <a:t> se a </a:t>
            </a:r>
            <a:r>
              <a:rPr lang="en-US" sz="2400" dirty="0" err="1"/>
              <a:t>estrutura</a:t>
            </a:r>
            <a:r>
              <a:rPr lang="en-US" sz="2400" dirty="0"/>
              <a:t> de pastas e </a:t>
            </a:r>
            <a:r>
              <a:rPr lang="en-US" sz="2400" dirty="0" err="1"/>
              <a:t>arquivos</a:t>
            </a:r>
            <a:r>
              <a:rPr lang="en-US" sz="2400" dirty="0"/>
              <a:t>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organizado</a:t>
            </a:r>
            <a:r>
              <a:rPr lang="en-US" sz="2400" dirty="0"/>
              <a:t> </a:t>
            </a:r>
            <a:r>
              <a:rPr lang="en-US" sz="2400" dirty="0" err="1"/>
              <a:t>desta</a:t>
            </a:r>
            <a:r>
              <a:rPr lang="en-US" sz="2400" dirty="0"/>
              <a:t> forma:</a:t>
            </a:r>
            <a:endParaRPr b="1" dirty="0"/>
          </a:p>
        </p:txBody>
      </p:sp>
      <p:sp>
        <p:nvSpPr>
          <p:cNvPr id="350" name="Google Shape;350;p9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51" name="Google Shape;351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7540" y="2660407"/>
            <a:ext cx="5908919" cy="41975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875FDA1B-61D7-9EBC-71A4-84524AA05E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12</a:t>
            </a:r>
            <a:endParaRPr sz="3400" b="1"/>
          </a:p>
        </p:txBody>
      </p:sp>
      <p:sp>
        <p:nvSpPr>
          <p:cNvPr id="358" name="Google Shape;358;p2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Execute o teste pelo </a:t>
            </a:r>
            <a:r>
              <a:rPr lang="en-US" i="1"/>
              <a:t>TesteSuite</a:t>
            </a:r>
            <a:r>
              <a:rPr lang="en-US"/>
              <a:t>.</a:t>
            </a:r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60" name="Google Shape;3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45" y="2791287"/>
            <a:ext cx="7171680" cy="33895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69D86A34-2C8F-2A6C-8000-AAC581EA37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33;p19">
            <a:extLst>
              <a:ext uri="{FF2B5EF4-FFF2-40B4-BE49-F238E27FC236}">
                <a16:creationId xmlns:a16="http://schemas.microsoft.com/office/drawing/2014/main" id="{6F7C1F93-0417-0F24-DB36-611D492022FB}"/>
              </a:ext>
            </a:extLst>
          </p:cNvPr>
          <p:cNvSpPr/>
          <p:nvPr/>
        </p:nvSpPr>
        <p:spPr>
          <a:xfrm>
            <a:off x="802345" y="3444074"/>
            <a:ext cx="1898119" cy="25146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Atividade em Grupo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400"/>
              <a:t>Para esta atividade crie grupos de 2 alunos, para desenvolver a atividade segundo </a:t>
            </a:r>
            <a:r>
              <a:rPr lang="en-US" sz="2400" b="1" i="1"/>
              <a:t>Pair Programming.</a:t>
            </a:r>
            <a:endParaRPr sz="2400"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l="51934" t="6021" r="3184" b="17563"/>
          <a:stretch/>
        </p:blipFill>
        <p:spPr>
          <a:xfrm>
            <a:off x="2764038" y="2892412"/>
            <a:ext cx="3615924" cy="373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6379962" y="4985739"/>
            <a:ext cx="11817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Piloto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70718" y="5036433"/>
            <a:ext cx="20441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0" y="6510747"/>
            <a:ext cx="778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metodologia ágil criada por Kent Beck em 1996.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13</a:t>
            </a:r>
            <a:endParaRPr sz="3400" b="1"/>
          </a:p>
        </p:txBody>
      </p:sp>
      <p:sp>
        <p:nvSpPr>
          <p:cNvPr id="367" name="Google Shape;367;p2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 dirty="0"/>
              <a:t>Salve </a:t>
            </a:r>
            <a:r>
              <a:rPr lang="en-US" sz="2800" dirty="0" err="1"/>
              <a:t>os</a:t>
            </a:r>
            <a:r>
              <a:rPr lang="en-US" sz="2800" dirty="0"/>
              <a:t> testes </a:t>
            </a:r>
            <a:r>
              <a:rPr lang="en-US" sz="2800" dirty="0" err="1"/>
              <a:t>unitários</a:t>
            </a:r>
            <a:r>
              <a:rPr lang="en-US" sz="2800" dirty="0"/>
              <a:t> e </a:t>
            </a:r>
            <a:r>
              <a:rPr lang="en-US" sz="2800" dirty="0" err="1"/>
              <a:t>submeta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arquivos</a:t>
            </a:r>
            <a:r>
              <a:rPr lang="en-US" sz="2800" dirty="0"/>
              <a:t> dos testes </a:t>
            </a:r>
            <a:r>
              <a:rPr lang="en-US" sz="2800" dirty="0" err="1"/>
              <a:t>unitários</a:t>
            </a:r>
            <a:r>
              <a:rPr lang="en-US" sz="2800" dirty="0"/>
              <a:t>(</a:t>
            </a:r>
            <a:r>
              <a:rPr lang="en-US" sz="2800" i="1" dirty="0" err="1"/>
              <a:t>TestCase</a:t>
            </a:r>
            <a:r>
              <a:rPr lang="en-US" sz="2800" i="1" dirty="0"/>
              <a:t> </a:t>
            </a:r>
            <a:r>
              <a:rPr lang="en-US" sz="2800" dirty="0"/>
              <a:t>e </a:t>
            </a:r>
            <a:r>
              <a:rPr lang="en-US" sz="2800" i="1" dirty="0" err="1"/>
              <a:t>TestSuite</a:t>
            </a:r>
            <a:r>
              <a:rPr lang="en-US" sz="2800" dirty="0"/>
              <a:t>)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repositório</a:t>
            </a:r>
            <a:r>
              <a:rPr lang="en-US" sz="2800" dirty="0"/>
              <a:t> </a:t>
            </a:r>
            <a:r>
              <a:rPr lang="en-US" sz="2800" b="1" dirty="0" err="1"/>
              <a:t>github</a:t>
            </a:r>
            <a:r>
              <a:rPr lang="en-US" sz="28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lang="en-US"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 dirty="0" err="1"/>
              <a:t>Atenção</a:t>
            </a:r>
            <a:r>
              <a:rPr lang="en-US" sz="2800" dirty="0"/>
              <a:t> no </a:t>
            </a:r>
            <a:r>
              <a:rPr lang="en-US" sz="2800" dirty="0" err="1"/>
              <a:t>repositório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existir</a:t>
            </a:r>
            <a:r>
              <a:rPr lang="en-US" sz="2800" dirty="0"/>
              <a:t> </a:t>
            </a:r>
            <a:r>
              <a:rPr lang="en-US" sz="2800" dirty="0" err="1"/>
              <a:t>somente</a:t>
            </a:r>
            <a:r>
              <a:rPr lang="en-US" sz="2800" dirty="0"/>
              <a:t> a pasta </a:t>
            </a:r>
            <a:r>
              <a:rPr lang="en-US" sz="2800" b="1" dirty="0" err="1"/>
              <a:t>src</a:t>
            </a:r>
            <a:r>
              <a:rPr lang="en-US" sz="2800" b="1" dirty="0"/>
              <a:t> </a:t>
            </a:r>
            <a:r>
              <a:rPr lang="en-US" sz="2800" dirty="0"/>
              <a:t>e o </a:t>
            </a:r>
            <a:r>
              <a:rPr lang="en-US" sz="2800" dirty="0" err="1"/>
              <a:t>arquivo</a:t>
            </a:r>
            <a:r>
              <a:rPr lang="en-US" sz="2800" dirty="0"/>
              <a:t> </a:t>
            </a:r>
            <a:r>
              <a:rPr lang="en-US" sz="2800" b="1" dirty="0"/>
              <a:t>pom.xml</a:t>
            </a:r>
            <a:r>
              <a:rPr lang="en-US" sz="2800" dirty="0"/>
              <a:t>.</a:t>
            </a:r>
          </a:p>
        </p:txBody>
      </p:sp>
      <p:sp>
        <p:nvSpPr>
          <p:cNvPr id="368" name="Google Shape;368;p2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5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BC870C79-9C08-54E3-406B-20E46C9049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0000" b="22413"/>
          <a:stretch/>
        </p:blipFill>
        <p:spPr>
          <a:xfrm>
            <a:off x="5929981" y="129203"/>
            <a:ext cx="1575916" cy="7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8;p8" descr="GitHub: o que é e qual sua importância?">
            <a:extLst>
              <a:ext uri="{FF2B5EF4-FFF2-40B4-BE49-F238E27FC236}">
                <a16:creationId xmlns:a16="http://schemas.microsoft.com/office/drawing/2014/main" id="{243E3410-F494-AD92-66F4-8B9CDC8B2C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155216-4AFE-CACE-62F2-9D632FB6D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162" y="4362134"/>
            <a:ext cx="2829320" cy="2267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6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6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988" name="Google Shape;988;p6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/>
              <a:t>A </a:t>
            </a:r>
            <a:r>
              <a:rPr lang="en-US" sz="2800" dirty="0" err="1"/>
              <a:t>Integração</a:t>
            </a:r>
            <a:r>
              <a:rPr lang="en-US" sz="2800" dirty="0"/>
              <a:t> Continua é um </a:t>
            </a:r>
            <a:r>
              <a:rPr lang="en-US" sz="2800" dirty="0" err="1"/>
              <a:t>processo</a:t>
            </a:r>
            <a:r>
              <a:rPr lang="en-US" sz="2800" dirty="0"/>
              <a:t> </a:t>
            </a:r>
            <a:r>
              <a:rPr lang="en-US" sz="2800" dirty="0" err="1"/>
              <a:t>essencial</a:t>
            </a:r>
            <a:r>
              <a:rPr lang="en-US" sz="2800" dirty="0"/>
              <a:t> a </a:t>
            </a:r>
            <a:r>
              <a:rPr lang="en-US" sz="2800" dirty="0" err="1"/>
              <a:t>qualquer</a:t>
            </a:r>
            <a:r>
              <a:rPr lang="en-US" sz="2800" dirty="0"/>
              <a:t> software que </a:t>
            </a:r>
            <a:r>
              <a:rPr lang="en-US" sz="2800" dirty="0" err="1"/>
              <a:t>deseja</a:t>
            </a:r>
            <a:r>
              <a:rPr lang="en-US" sz="2800" dirty="0"/>
              <a:t> </a:t>
            </a:r>
            <a:r>
              <a:rPr lang="en-US" sz="2800" dirty="0" err="1"/>
              <a:t>manter</a:t>
            </a:r>
            <a:r>
              <a:rPr lang="en-US" sz="2800" dirty="0"/>
              <a:t> vivo </a:t>
            </a:r>
            <a:r>
              <a:rPr lang="en-US" sz="2800" dirty="0" err="1"/>
              <a:t>por</a:t>
            </a:r>
            <a:r>
              <a:rPr lang="en-US" sz="2800" dirty="0"/>
              <a:t> um </a:t>
            </a:r>
            <a:r>
              <a:rPr lang="en-US" sz="2800" dirty="0" err="1"/>
              <a:t>período</a:t>
            </a:r>
            <a:r>
              <a:rPr lang="en-US" sz="2800" dirty="0"/>
              <a:t> de tempo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longo</a:t>
            </a:r>
            <a:r>
              <a:rPr lang="en-US" sz="2800" dirty="0"/>
              <a:t>.</a:t>
            </a:r>
            <a:endParaRPr dirty="0"/>
          </a:p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 err="1"/>
              <a:t>Conhecer</a:t>
            </a:r>
            <a:r>
              <a:rPr lang="en-US" sz="2800" dirty="0"/>
              <a:t> e </a:t>
            </a:r>
            <a:r>
              <a:rPr lang="en-US" sz="2800" dirty="0" err="1"/>
              <a:t>dominar</a:t>
            </a:r>
            <a:r>
              <a:rPr lang="en-US" sz="2800" dirty="0"/>
              <a:t> as ferramentas é um </a:t>
            </a:r>
            <a:r>
              <a:rPr lang="en-US" sz="2800" dirty="0" err="1"/>
              <a:t>ponto</a:t>
            </a:r>
            <a:r>
              <a:rPr lang="en-US" sz="2800" dirty="0"/>
              <a:t> </a:t>
            </a:r>
            <a:r>
              <a:rPr lang="en-US" sz="2800" dirty="0" err="1"/>
              <a:t>crítico</a:t>
            </a:r>
            <a:r>
              <a:rPr lang="en-US" sz="2800" dirty="0"/>
              <a:t> para </a:t>
            </a:r>
            <a:r>
              <a:rPr lang="en-US" sz="2800" dirty="0" err="1"/>
              <a:t>garantir</a:t>
            </a:r>
            <a:r>
              <a:rPr lang="en-US" sz="2800" dirty="0"/>
              <a:t> </a:t>
            </a:r>
            <a:r>
              <a:rPr lang="en-US" sz="2800" dirty="0" err="1"/>
              <a:t>agilidade</a:t>
            </a:r>
            <a:r>
              <a:rPr lang="en-US" sz="2800" dirty="0"/>
              <a:t> no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distribuição</a:t>
            </a:r>
            <a:r>
              <a:rPr lang="en-US" sz="2800" dirty="0"/>
              <a:t> do software.</a:t>
            </a:r>
          </a:p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/>
              <a:t>Nesta </a:t>
            </a:r>
            <a:r>
              <a:rPr lang="en-US" sz="2800" dirty="0" err="1"/>
              <a:t>etapa</a:t>
            </a:r>
            <a:r>
              <a:rPr lang="en-US" sz="2800" dirty="0"/>
              <a:t> </a:t>
            </a:r>
            <a:r>
              <a:rPr lang="en-US" sz="2800" dirty="0" err="1"/>
              <a:t>criamos</a:t>
            </a:r>
            <a:r>
              <a:rPr lang="en-US" sz="2800" dirty="0"/>
              <a:t> o </a:t>
            </a:r>
            <a:r>
              <a:rPr lang="en-US" sz="2800" dirty="0" err="1"/>
              <a:t>projeto</a:t>
            </a:r>
            <a:r>
              <a:rPr lang="en-US" sz="2800" dirty="0"/>
              <a:t> e </a:t>
            </a:r>
            <a:r>
              <a:rPr lang="en-US" sz="2800" dirty="0" err="1"/>
              <a:t>os</a:t>
            </a:r>
            <a:r>
              <a:rPr lang="en-US" sz="2800" dirty="0"/>
              <a:t> testes </a:t>
            </a:r>
            <a:r>
              <a:rPr lang="en-US" sz="2800" dirty="0" err="1"/>
              <a:t>unitários</a:t>
            </a:r>
            <a:r>
              <a:rPr lang="en-US" sz="2800" dirty="0"/>
              <a:t>.</a:t>
            </a:r>
            <a:endParaRPr dirty="0"/>
          </a:p>
          <a:p>
            <a:pPr marL="590550" indent="-457200">
              <a:spcBef>
                <a:spcPts val="560"/>
              </a:spcBef>
              <a:buSzPts val="2100"/>
            </a:pPr>
            <a:endParaRPr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7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7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995" name="Google Shape;995;p6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PRESSMAN, Roger; MAXIM, Bruce. Engenharia de software: uma abordagem profissional. 8.ed. Bookman, 2016. E-book. Disponível em: </a:t>
            </a:r>
            <a:r>
              <a:rPr lang="en-US" sz="18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https://integrada.minhabiblioteca.com.br/books/9788580555349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7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br>
              <a:rPr lang="en-US" sz="1050" b="0"/>
            </a:br>
            <a:endParaRPr sz="1050" b="0"/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SOMMERVILLE, Ian. Engenharia de software. 9. ed. São Paulo: Pearson Prentice Hall, 2011.  E-book. Disponível em: </a:t>
            </a:r>
            <a:r>
              <a:rPr lang="en-US" sz="18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https://plataforma.bvirtual.com.br/Leitor/Publicacao/2613/epub/0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LARMAN, Craig. Utilizando UML e padrões: uma introdução à análise e ao projeto orientados a objetos e desenvolvimento iterativo. 3. ed Porto Alegre: Bookman, 2007. E-book. Disponível em:   </a:t>
            </a:r>
            <a:r>
              <a:rPr lang="en-US" sz="18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https://integrada.minhabiblioteca.com.br/books/9788577800476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br>
              <a:rPr lang="en-US" sz="1050"/>
            </a:br>
            <a:endParaRPr sz="1600" b="0" i="0" u="sng">
              <a:solidFill>
                <a:schemeClr val="dk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5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/>
          </a:p>
        </p:txBody>
      </p:sp>
      <p:sp>
        <p:nvSpPr>
          <p:cNvPr id="1002" name="Google Shape;1002;p6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Font typeface="Noto Sans Symbols"/>
              <a:buNone/>
            </a:pP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Pair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7801897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Um é o </a:t>
            </a:r>
            <a:r>
              <a:rPr lang="en-US" sz="2800" b="1"/>
              <a:t>piloto</a:t>
            </a:r>
            <a:r>
              <a:rPr lang="en-US" sz="2800"/>
              <a:t>, responsável por escrever o código, o outro o navegador, acompanha a escrita de código e verificar se está de acordo com os </a:t>
            </a:r>
            <a:r>
              <a:rPr lang="en-US" sz="2800" b="1"/>
              <a:t>padrões do projeto </a:t>
            </a:r>
            <a:r>
              <a:rPr lang="en-US" sz="2800"/>
              <a:t>e de encontro à solução necessária.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A intenção desta técnica é </a:t>
            </a:r>
            <a:r>
              <a:rPr lang="en-US" sz="2800" b="1"/>
              <a:t>evitar</a:t>
            </a:r>
            <a:r>
              <a:rPr lang="en-US" sz="2800"/>
              <a:t> erros de lógica, e ter um código mais confiável e melhor estruturado, utilizando-se para isso a máxima de que “</a:t>
            </a:r>
            <a:r>
              <a:rPr lang="en-US" sz="2800" b="1"/>
              <a:t>duas cabeças pensam melhor do que uma</a:t>
            </a:r>
            <a:r>
              <a:rPr lang="en-US" sz="2800"/>
              <a:t>”.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Integração, Entrega e Implantação Continua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3600"/>
              <a:t>Abstração do Pipeline</a:t>
            </a:r>
            <a:endParaRPr sz="3600"/>
          </a:p>
        </p:txBody>
      </p:sp>
      <p:sp>
        <p:nvSpPr>
          <p:cNvPr id="150" name="Google Shape;150;p5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56" y="2762927"/>
            <a:ext cx="8675687" cy="246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 err="1"/>
              <a:t>Integração</a:t>
            </a:r>
            <a:r>
              <a:rPr lang="en-US" sz="3200" b="1" dirty="0"/>
              <a:t>, </a:t>
            </a:r>
            <a:r>
              <a:rPr lang="en-US" sz="3200" b="1" dirty="0" err="1"/>
              <a:t>Entrega</a:t>
            </a:r>
            <a:r>
              <a:rPr lang="en-US" sz="3200" b="1" dirty="0"/>
              <a:t> e </a:t>
            </a:r>
            <a:r>
              <a:rPr lang="en-US" sz="3200" b="1" dirty="0" err="1"/>
              <a:t>Implantação</a:t>
            </a:r>
            <a:r>
              <a:rPr lang="en-US" sz="3200" b="1" dirty="0"/>
              <a:t> Continua</a:t>
            </a:r>
            <a:br>
              <a:rPr lang="en-US" sz="3200" b="1" dirty="0"/>
            </a:br>
            <a:endParaRPr sz="3200" b="1" dirty="0"/>
          </a:p>
        </p:txBody>
      </p:sp>
      <p:sp>
        <p:nvSpPr>
          <p:cNvPr id="159" name="Google Shape;159;p9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6;g1e4e09faa6e_0_83">
            <a:extLst>
              <a:ext uri="{FF2B5EF4-FFF2-40B4-BE49-F238E27FC236}">
                <a16:creationId xmlns:a16="http://schemas.microsoft.com/office/drawing/2014/main" id="{88451577-A02C-6FF4-CC54-00D5A5B96B5A}"/>
              </a:ext>
            </a:extLst>
          </p:cNvPr>
          <p:cNvSpPr/>
          <p:nvPr/>
        </p:nvSpPr>
        <p:spPr>
          <a:xfrm>
            <a:off x="53403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200" b="1" dirty="0"/>
          </a:p>
        </p:txBody>
      </p:sp>
      <p:sp>
        <p:nvSpPr>
          <p:cNvPr id="135" name="Google Shape;137;g1e4e09faa6e_0_83">
            <a:extLst>
              <a:ext uri="{FF2B5EF4-FFF2-40B4-BE49-F238E27FC236}">
                <a16:creationId xmlns:a16="http://schemas.microsoft.com/office/drawing/2014/main" id="{E86A7940-1D11-953D-C0DF-AFACB8A25027}"/>
              </a:ext>
            </a:extLst>
          </p:cNvPr>
          <p:cNvSpPr/>
          <p:nvPr/>
        </p:nvSpPr>
        <p:spPr>
          <a:xfrm>
            <a:off x="1828804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200" b="1"/>
          </a:p>
        </p:txBody>
      </p:sp>
      <p:sp>
        <p:nvSpPr>
          <p:cNvPr id="136" name="Google Shape;138;g1e4e09faa6e_0_83">
            <a:extLst>
              <a:ext uri="{FF2B5EF4-FFF2-40B4-BE49-F238E27FC236}">
                <a16:creationId xmlns:a16="http://schemas.microsoft.com/office/drawing/2014/main" id="{B9268AC5-0F7B-B870-9E57-C51AC5BCCD54}"/>
              </a:ext>
            </a:extLst>
          </p:cNvPr>
          <p:cNvSpPr/>
          <p:nvPr/>
        </p:nvSpPr>
        <p:spPr>
          <a:xfrm>
            <a:off x="3240987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sz="1200" b="1"/>
          </a:p>
        </p:txBody>
      </p:sp>
      <p:sp>
        <p:nvSpPr>
          <p:cNvPr id="137" name="Google Shape;139;g1e4e09faa6e_0_83">
            <a:extLst>
              <a:ext uri="{FF2B5EF4-FFF2-40B4-BE49-F238E27FC236}">
                <a16:creationId xmlns:a16="http://schemas.microsoft.com/office/drawing/2014/main" id="{395B7B48-FB5E-98E6-F80A-AB37F4C82FC7}"/>
              </a:ext>
            </a:extLst>
          </p:cNvPr>
          <p:cNvSpPr/>
          <p:nvPr/>
        </p:nvSpPr>
        <p:spPr>
          <a:xfrm>
            <a:off x="4535759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200" b="1"/>
          </a:p>
        </p:txBody>
      </p:sp>
      <p:sp>
        <p:nvSpPr>
          <p:cNvPr id="138" name="Google Shape;140;g1e4e09faa6e_0_83">
            <a:extLst>
              <a:ext uri="{FF2B5EF4-FFF2-40B4-BE49-F238E27FC236}">
                <a16:creationId xmlns:a16="http://schemas.microsoft.com/office/drawing/2014/main" id="{AB3F9362-85B3-3CA9-ABEB-1EDAF0FA93AA}"/>
              </a:ext>
            </a:extLst>
          </p:cNvPr>
          <p:cNvSpPr/>
          <p:nvPr/>
        </p:nvSpPr>
        <p:spPr>
          <a:xfrm>
            <a:off x="594794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sz="1200" b="1"/>
          </a:p>
        </p:txBody>
      </p:sp>
      <p:sp>
        <p:nvSpPr>
          <p:cNvPr id="139" name="Google Shape;141;g1e4e09faa6e_0_83">
            <a:extLst>
              <a:ext uri="{FF2B5EF4-FFF2-40B4-BE49-F238E27FC236}">
                <a16:creationId xmlns:a16="http://schemas.microsoft.com/office/drawing/2014/main" id="{4BF4D3FF-14B3-D5C6-D961-6C8299FCEB45}"/>
              </a:ext>
            </a:extLst>
          </p:cNvPr>
          <p:cNvSpPr/>
          <p:nvPr/>
        </p:nvSpPr>
        <p:spPr>
          <a:xfrm>
            <a:off x="7360125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2;g1e4e09faa6e_0_83">
            <a:extLst>
              <a:ext uri="{FF2B5EF4-FFF2-40B4-BE49-F238E27FC236}">
                <a16:creationId xmlns:a16="http://schemas.microsoft.com/office/drawing/2014/main" id="{93BD6DAB-CB92-9C6E-5DDC-68B8D50A4262}"/>
              </a:ext>
            </a:extLst>
          </p:cNvPr>
          <p:cNvSpPr/>
          <p:nvPr/>
        </p:nvSpPr>
        <p:spPr>
          <a:xfrm>
            <a:off x="534031" y="3186446"/>
            <a:ext cx="2472135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Ágil</a:t>
            </a:r>
            <a:endParaRPr sz="1200" b="1" dirty="0"/>
          </a:p>
        </p:txBody>
      </p:sp>
      <p:sp>
        <p:nvSpPr>
          <p:cNvPr id="141" name="Google Shape;143;g1e4e09faa6e_0_83">
            <a:extLst>
              <a:ext uri="{FF2B5EF4-FFF2-40B4-BE49-F238E27FC236}">
                <a16:creationId xmlns:a16="http://schemas.microsoft.com/office/drawing/2014/main" id="{7951A5F7-3EC0-2E2E-F088-D46460008C57}"/>
              </a:ext>
            </a:extLst>
          </p:cNvPr>
          <p:cNvSpPr/>
          <p:nvPr/>
        </p:nvSpPr>
        <p:spPr>
          <a:xfrm>
            <a:off x="534031" y="3857306"/>
            <a:ext cx="525825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 Contínua</a:t>
            </a:r>
            <a:endParaRPr sz="1200" b="1"/>
          </a:p>
        </p:txBody>
      </p:sp>
      <p:sp>
        <p:nvSpPr>
          <p:cNvPr id="142" name="Google Shape;144;g1e4e09faa6e_0_83">
            <a:extLst>
              <a:ext uri="{FF2B5EF4-FFF2-40B4-BE49-F238E27FC236}">
                <a16:creationId xmlns:a16="http://schemas.microsoft.com/office/drawing/2014/main" id="{F59F2587-08F5-BE09-9C95-55C973A6EC5A}"/>
              </a:ext>
            </a:extLst>
          </p:cNvPr>
          <p:cNvSpPr/>
          <p:nvPr/>
        </p:nvSpPr>
        <p:spPr>
          <a:xfrm>
            <a:off x="534031" y="4570240"/>
            <a:ext cx="659127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Entrega Contínua</a:t>
            </a:r>
            <a:endParaRPr sz="1200" b="1"/>
          </a:p>
        </p:txBody>
      </p:sp>
      <p:cxnSp>
        <p:nvCxnSpPr>
          <p:cNvPr id="143" name="Google Shape;145;g1e4e09faa6e_0_83">
            <a:extLst>
              <a:ext uri="{FF2B5EF4-FFF2-40B4-BE49-F238E27FC236}">
                <a16:creationId xmlns:a16="http://schemas.microsoft.com/office/drawing/2014/main" id="{9362FD92-6475-D234-FFB9-160FCB9D3939}"/>
              </a:ext>
            </a:extLst>
          </p:cNvPr>
          <p:cNvCxnSpPr>
            <a:cxnSpLocks/>
          </p:cNvCxnSpPr>
          <p:nvPr/>
        </p:nvCxnSpPr>
        <p:spPr>
          <a:xfrm>
            <a:off x="3123576" y="2332107"/>
            <a:ext cx="0" cy="15054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6;g1e4e09faa6e_0_83">
            <a:extLst>
              <a:ext uri="{FF2B5EF4-FFF2-40B4-BE49-F238E27FC236}">
                <a16:creationId xmlns:a16="http://schemas.microsoft.com/office/drawing/2014/main" id="{4D1EDC15-3672-96E8-5405-89B2491334A3}"/>
              </a:ext>
            </a:extLst>
          </p:cNvPr>
          <p:cNvSpPr/>
          <p:nvPr/>
        </p:nvSpPr>
        <p:spPr>
          <a:xfrm>
            <a:off x="534031" y="5293190"/>
            <a:ext cx="8003452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 Contínuo</a:t>
            </a:r>
            <a:endParaRPr sz="1200" b="1"/>
          </a:p>
        </p:txBody>
      </p:sp>
      <p:cxnSp>
        <p:nvCxnSpPr>
          <p:cNvPr id="145" name="Google Shape;147;g1e4e09faa6e_0_83">
            <a:extLst>
              <a:ext uri="{FF2B5EF4-FFF2-40B4-BE49-F238E27FC236}">
                <a16:creationId xmlns:a16="http://schemas.microsoft.com/office/drawing/2014/main" id="{2892F5E9-0548-6C9C-7959-BA41F5CC2BF2}"/>
              </a:ext>
            </a:extLst>
          </p:cNvPr>
          <p:cNvCxnSpPr>
            <a:cxnSpLocks/>
          </p:cNvCxnSpPr>
          <p:nvPr/>
        </p:nvCxnSpPr>
        <p:spPr>
          <a:xfrm>
            <a:off x="5830531" y="2332107"/>
            <a:ext cx="0" cy="22125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8;g1e4e09faa6e_0_83">
            <a:extLst>
              <a:ext uri="{FF2B5EF4-FFF2-40B4-BE49-F238E27FC236}">
                <a16:creationId xmlns:a16="http://schemas.microsoft.com/office/drawing/2014/main" id="{E9D74436-AA2D-46FB-5ADD-A6794125F611}"/>
              </a:ext>
            </a:extLst>
          </p:cNvPr>
          <p:cNvCxnSpPr>
            <a:cxnSpLocks/>
          </p:cNvCxnSpPr>
          <p:nvPr/>
        </p:nvCxnSpPr>
        <p:spPr>
          <a:xfrm>
            <a:off x="7242714" y="2332107"/>
            <a:ext cx="0" cy="29172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9;g1e4e09faa6e_0_83">
            <a:extLst>
              <a:ext uri="{FF2B5EF4-FFF2-40B4-BE49-F238E27FC236}">
                <a16:creationId xmlns:a16="http://schemas.microsoft.com/office/drawing/2014/main" id="{A124D914-CEEB-BDEA-2082-E0FCD8E0CD0F}"/>
              </a:ext>
            </a:extLst>
          </p:cNvPr>
          <p:cNvCxnSpPr>
            <a:cxnSpLocks/>
          </p:cNvCxnSpPr>
          <p:nvPr/>
        </p:nvCxnSpPr>
        <p:spPr>
          <a:xfrm>
            <a:off x="8654899" y="2332107"/>
            <a:ext cx="0" cy="35106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8" name="Google Shape;150;g1e4e09faa6e_0_83">
            <a:extLst>
              <a:ext uri="{FF2B5EF4-FFF2-40B4-BE49-F238E27FC236}">
                <a16:creationId xmlns:a16="http://schemas.microsoft.com/office/drawing/2014/main" id="{C04B7B37-21D5-C2DA-5249-3E20E6A81BD9}"/>
              </a:ext>
            </a:extLst>
          </p:cNvPr>
          <p:cNvSpPr/>
          <p:nvPr/>
        </p:nvSpPr>
        <p:spPr>
          <a:xfrm rot="16200000">
            <a:off x="1647755" y="890784"/>
            <a:ext cx="366600" cy="2585043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9" name="Google Shape;151;g1e4e09faa6e_0_83">
            <a:extLst>
              <a:ext uri="{FF2B5EF4-FFF2-40B4-BE49-F238E27FC236}">
                <a16:creationId xmlns:a16="http://schemas.microsoft.com/office/drawing/2014/main" id="{BED311CC-4C51-6E37-CDF4-9DF1FBE2F65A}"/>
              </a:ext>
            </a:extLst>
          </p:cNvPr>
          <p:cNvSpPr/>
          <p:nvPr/>
        </p:nvSpPr>
        <p:spPr>
          <a:xfrm rot="16200000">
            <a:off x="2990309" y="-760142"/>
            <a:ext cx="366600" cy="5147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0" name="Google Shape;152;g1e4e09faa6e_0_83">
            <a:extLst>
              <a:ext uri="{FF2B5EF4-FFF2-40B4-BE49-F238E27FC236}">
                <a16:creationId xmlns:a16="http://schemas.microsoft.com/office/drawing/2014/main" id="{317DC9D1-11A0-48C7-A529-243570DB6494}"/>
              </a:ext>
            </a:extLst>
          </p:cNvPr>
          <p:cNvSpPr/>
          <p:nvPr/>
        </p:nvSpPr>
        <p:spPr>
          <a:xfrm>
            <a:off x="1799953" y="1680942"/>
            <a:ext cx="58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00" b="1">
              <a:solidFill>
                <a:schemeClr val="dk1"/>
              </a:solidFill>
            </a:endParaRPr>
          </a:p>
        </p:txBody>
      </p:sp>
      <p:sp>
        <p:nvSpPr>
          <p:cNvPr id="151" name="Google Shape;153;g1e4e09faa6e_0_83">
            <a:extLst>
              <a:ext uri="{FF2B5EF4-FFF2-40B4-BE49-F238E27FC236}">
                <a16:creationId xmlns:a16="http://schemas.microsoft.com/office/drawing/2014/main" id="{D72606B9-F4B0-81C8-5502-1709E36459CE}"/>
              </a:ext>
            </a:extLst>
          </p:cNvPr>
          <p:cNvSpPr/>
          <p:nvPr/>
        </p:nvSpPr>
        <p:spPr>
          <a:xfrm>
            <a:off x="3131257" y="1296570"/>
            <a:ext cx="561300" cy="92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500" b="1" dirty="0">
              <a:solidFill>
                <a:schemeClr val="dk1"/>
              </a:solidFill>
            </a:endParaRPr>
          </a:p>
        </p:txBody>
      </p:sp>
      <p:sp>
        <p:nvSpPr>
          <p:cNvPr id="152" name="Google Shape;154;g1e4e09faa6e_0_83">
            <a:extLst>
              <a:ext uri="{FF2B5EF4-FFF2-40B4-BE49-F238E27FC236}">
                <a16:creationId xmlns:a16="http://schemas.microsoft.com/office/drawing/2014/main" id="{CFC5B8E3-1E10-1A81-1138-021355804A76}"/>
              </a:ext>
            </a:extLst>
          </p:cNvPr>
          <p:cNvSpPr/>
          <p:nvPr/>
        </p:nvSpPr>
        <p:spPr>
          <a:xfrm rot="16200000" flipH="1">
            <a:off x="3737876" y="2675639"/>
            <a:ext cx="366600" cy="6643082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3" name="Google Shape;155;g1e4e09faa6e_0_83">
            <a:extLst>
              <a:ext uri="{FF2B5EF4-FFF2-40B4-BE49-F238E27FC236}">
                <a16:creationId xmlns:a16="http://schemas.microsoft.com/office/drawing/2014/main" id="{98DACC48-2404-DFCA-1868-786408328153}"/>
              </a:ext>
            </a:extLst>
          </p:cNvPr>
          <p:cNvSpPr/>
          <p:nvPr/>
        </p:nvSpPr>
        <p:spPr>
          <a:xfrm rot="16200000" flipH="1">
            <a:off x="4443968" y="2365450"/>
            <a:ext cx="366600" cy="8055267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4" name="Google Shape;156;g1e4e09faa6e_0_83">
            <a:extLst>
              <a:ext uri="{FF2B5EF4-FFF2-40B4-BE49-F238E27FC236}">
                <a16:creationId xmlns:a16="http://schemas.microsoft.com/office/drawing/2014/main" id="{30E80DD7-7BFC-DB35-C35B-C14B97CD107F}"/>
              </a:ext>
            </a:extLst>
          </p:cNvPr>
          <p:cNvSpPr/>
          <p:nvPr/>
        </p:nvSpPr>
        <p:spPr>
          <a:xfrm>
            <a:off x="3829666" y="5903773"/>
            <a:ext cx="55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55" name="Google Shape;157;g1e4e09faa6e_0_83">
            <a:extLst>
              <a:ext uri="{FF2B5EF4-FFF2-40B4-BE49-F238E27FC236}">
                <a16:creationId xmlns:a16="http://schemas.microsoft.com/office/drawing/2014/main" id="{C734000F-2B5E-0F25-295C-C1215751BC6C}"/>
              </a:ext>
            </a:extLst>
          </p:cNvPr>
          <p:cNvSpPr/>
          <p:nvPr/>
        </p:nvSpPr>
        <p:spPr>
          <a:xfrm>
            <a:off x="4535757" y="6271583"/>
            <a:ext cx="611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35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Ferramentas utilizadas</a:t>
            </a:r>
            <a:endParaRPr sz="3400" b="1"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IDE com suporte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Apache  Maven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JUnit 4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Github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 Actions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Sonarcloud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JaCoCo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8" name="Google Shape;178;p8" descr="GitHub: o que é e qual sua importância?"/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108453" y="2816585"/>
            <a:ext cx="1265036" cy="111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 descr="Desafio 3/12] Testes unitários de software com JUnit | by Paulo Emílio |  Medium"/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6919409" y="2001199"/>
            <a:ext cx="1575916" cy="7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 descr="ANd9GcSOaLL9SqDbsts_qrXo9-9bBx43lXo9ZUq1EVk0AZdMLgIhomm-"/>
          <p:cNvPicPr preferRelativeResize="0"/>
          <p:nvPr/>
        </p:nvPicPr>
        <p:blipFill rotWithShape="1">
          <a:blip r:embed="rId5">
            <a:alphaModFix/>
          </a:blip>
          <a:srcRect l="15161" r="15943"/>
          <a:stretch/>
        </p:blipFill>
        <p:spPr>
          <a:xfrm>
            <a:off x="6653684" y="1127528"/>
            <a:ext cx="1964267" cy="6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 descr="GitHub Actions · GitHub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8850" y="4242390"/>
            <a:ext cx="1054639" cy="105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 descr="Automatic Code Review, Testing, Inspection &amp; Auditing | SonarCloud"/>
          <p:cNvPicPr preferRelativeResize="0"/>
          <p:nvPr/>
        </p:nvPicPr>
        <p:blipFill rotWithShape="1">
          <a:blip r:embed="rId7">
            <a:alphaModFix/>
          </a:blip>
          <a:srcRect l="14714" t="37031" r="17451" b="39157"/>
          <a:stretch/>
        </p:blipFill>
        <p:spPr>
          <a:xfrm>
            <a:off x="6101643" y="5395194"/>
            <a:ext cx="2585157" cy="4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 descr="Maven - JaCoCo code coverage example - Mkyong.co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5756" y="6108743"/>
            <a:ext cx="1520825" cy="58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df6cba_0_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Atividades práticas</a:t>
            </a:r>
            <a:endParaRPr sz="3400" b="1"/>
          </a:p>
        </p:txBody>
      </p:sp>
      <p:sp>
        <p:nvSpPr>
          <p:cNvPr id="190" name="Google Shape;190;g120dddf6cba_0_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A - </a:t>
            </a:r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 e testes </a:t>
            </a:r>
            <a:r>
              <a:rPr lang="en-US" sz="2000" dirty="0" err="1"/>
              <a:t>unitários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IDE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Automatizado</a:t>
            </a:r>
            <a:r>
              <a:rPr lang="en-US" sz="1800" dirty="0"/>
              <a:t> com Apache  Maven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testes </a:t>
            </a:r>
            <a:r>
              <a:rPr lang="en-US" sz="1800" dirty="0" err="1"/>
              <a:t>unitários</a:t>
            </a:r>
            <a:r>
              <a:rPr lang="en-US" sz="1800" dirty="0"/>
              <a:t> com JUnit 4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Armazenar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no </a:t>
            </a:r>
            <a:r>
              <a:rPr lang="en-US" sz="1800" dirty="0" err="1"/>
              <a:t>Github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B - </a:t>
            </a:r>
            <a:r>
              <a:rPr lang="en-US" sz="2000" dirty="0" err="1"/>
              <a:t>Integração</a:t>
            </a:r>
            <a:r>
              <a:rPr lang="en-US" sz="2000" dirty="0"/>
              <a:t> Continua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/>
              <a:t>JUnit 4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C - </a:t>
            </a:r>
            <a:r>
              <a:rPr lang="en-US" sz="2000" dirty="0" err="1"/>
              <a:t>Análise</a:t>
            </a:r>
            <a:r>
              <a:rPr lang="en-US" sz="2000" dirty="0"/>
              <a:t> do 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Sonarcloud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D - </a:t>
            </a:r>
            <a:r>
              <a:rPr lang="en-US" sz="2000" dirty="0" err="1"/>
              <a:t>Cobertura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Jacoco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Maven e </a:t>
            </a:r>
            <a:r>
              <a:rPr lang="en-US" sz="1800" dirty="0" err="1"/>
              <a:t>Sonarcloud</a:t>
            </a:r>
            <a:endParaRPr dirty="0"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  <p:sp>
        <p:nvSpPr>
          <p:cNvPr id="191" name="Google Shape;191;g120dddf6cba_0_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EDBAF11-8790-ECE6-B9C2-5DDF28C5992D}"/>
              </a:ext>
            </a:extLst>
          </p:cNvPr>
          <p:cNvSpPr/>
          <p:nvPr/>
        </p:nvSpPr>
        <p:spPr>
          <a:xfrm>
            <a:off x="457200" y="1628775"/>
            <a:ext cx="6872288" cy="180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/>
              <a:t>A - </a:t>
            </a:r>
            <a:r>
              <a:rPr lang="en-US" sz="3400" b="1" dirty="0" err="1"/>
              <a:t>Criação</a:t>
            </a:r>
            <a:r>
              <a:rPr lang="en-US" sz="3400" b="1" dirty="0"/>
              <a:t> do </a:t>
            </a:r>
            <a:r>
              <a:rPr lang="en-US" sz="3400" b="1" dirty="0" err="1"/>
              <a:t>projeto</a:t>
            </a:r>
            <a:r>
              <a:rPr lang="en-US" sz="3400" b="1" dirty="0"/>
              <a:t> e testes</a:t>
            </a:r>
            <a:endParaRPr sz="3400" b="1" dirty="0"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Criar projeto na </a:t>
            </a:r>
            <a:r>
              <a:rPr lang="en-US" b="1"/>
              <a:t>IDE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Automatizado com </a:t>
            </a:r>
            <a:r>
              <a:rPr lang="en-US" b="1"/>
              <a:t>Apache  Maven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Desenvolver sistema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Criar testes unitários com </a:t>
            </a:r>
            <a:r>
              <a:rPr lang="en-US" b="1"/>
              <a:t>JUnit 4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Armazenar projeto no </a:t>
            </a:r>
            <a:r>
              <a:rPr lang="en-US" b="1"/>
              <a:t>Github</a:t>
            </a:r>
            <a:endParaRPr b="1"/>
          </a:p>
        </p:txBody>
      </p:sp>
      <p:sp>
        <p:nvSpPr>
          <p:cNvPr id="199" name="Google Shape;199;p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0" name="Google Shape;200;p9" descr="GitHub: o que é e qual sua importância?"/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6376609" y="4477653"/>
            <a:ext cx="2340000" cy="20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 descr="Desafio 3/12] Testes unitários de software com JUnit | by Paulo Emílio |  Medium"/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6804025" y="1118859"/>
            <a:ext cx="2143125" cy="10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 descr="ANd9GcSOaLL9SqDbsts_qrXo9-9bBx43lXo9ZUq1EVk0AZdMLgIhomm-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776" y="5512020"/>
            <a:ext cx="35147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1322</Words>
  <Application>Microsoft Office PowerPoint</Application>
  <PresentationFormat>Apresentação na tela (4:3)</PresentationFormat>
  <Paragraphs>216</Paragraphs>
  <Slides>33</Slides>
  <Notes>33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Calibri</vt:lpstr>
      <vt:lpstr>Arial</vt:lpstr>
      <vt:lpstr>Noto Sans Symbols</vt:lpstr>
      <vt:lpstr>Arial Black</vt:lpstr>
      <vt:lpstr>1_Pixel</vt:lpstr>
      <vt:lpstr>Pixel</vt:lpstr>
      <vt:lpstr>Bitmap Image</vt:lpstr>
      <vt:lpstr>Integração Contínua –Prática – Etapa A</vt:lpstr>
      <vt:lpstr>Objetivos</vt:lpstr>
      <vt:lpstr>Atividade em Grupo</vt:lpstr>
      <vt:lpstr>Pair Programming</vt:lpstr>
      <vt:lpstr>Integração, Entrega e Implantação Continua</vt:lpstr>
      <vt:lpstr>Integração, Entrega e Implantação Continua </vt:lpstr>
      <vt:lpstr>Ferramentas utilizadas</vt:lpstr>
      <vt:lpstr>Atividades práticas</vt:lpstr>
      <vt:lpstr>A - Criação do projeto e testes</vt:lpstr>
      <vt:lpstr>IDE</vt:lpstr>
      <vt:lpstr>Passo 1</vt:lpstr>
      <vt:lpstr>Passo 1 - Alternativa</vt:lpstr>
      <vt:lpstr>Passo 1 - Alternativa</vt:lpstr>
      <vt:lpstr>Passo 2</vt:lpstr>
      <vt:lpstr>Passo 3</vt:lpstr>
      <vt:lpstr>Passo 4</vt:lpstr>
      <vt:lpstr>Passo 5</vt:lpstr>
      <vt:lpstr>Passo 5 - Continuação</vt:lpstr>
      <vt:lpstr>Passo 6</vt:lpstr>
      <vt:lpstr>Passo 7 </vt:lpstr>
      <vt:lpstr>Observação</vt:lpstr>
      <vt:lpstr>Passo 8 </vt:lpstr>
      <vt:lpstr>Passo 8 – Continuação </vt:lpstr>
      <vt:lpstr>Passo 9</vt:lpstr>
      <vt:lpstr>Passo 10</vt:lpstr>
      <vt:lpstr>Passo 10 – Problemas execução teste</vt:lpstr>
      <vt:lpstr>Passo 11</vt:lpstr>
      <vt:lpstr>Passo 11</vt:lpstr>
      <vt:lpstr>Passo 12</vt:lpstr>
      <vt:lpstr>Passo 13</vt:lpstr>
      <vt:lpstr>Conclusão</vt:lpstr>
      <vt:lpstr>Referências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Modelos, Métodos e Técnicas de Engenharia de Software Visão e análise de projeto Integração Prática 4</dc:title>
  <dc:creator>Osmar de Oliveira Braz Junior</dc:creator>
  <cp:lastModifiedBy>OSMAR DE OLIVEIRA BRAZ JUNIOR</cp:lastModifiedBy>
  <cp:revision>23</cp:revision>
  <dcterms:created xsi:type="dcterms:W3CDTF">2002-10-15T23:04:29Z</dcterms:created>
  <dcterms:modified xsi:type="dcterms:W3CDTF">2023-07-14T17:44:00Z</dcterms:modified>
</cp:coreProperties>
</file>