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353" r:id="rId8"/>
    <p:sldId id="263" r:id="rId9"/>
    <p:sldId id="264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39" r:id="rId35"/>
    <p:sldId id="354" r:id="rId36"/>
    <p:sldId id="341" r:id="rId37"/>
  </p:sldIdLst>
  <p:sldSz cx="9144000" cy="6858000" type="screen4x3"/>
  <p:notesSz cx="7099300" cy="10234613"/>
  <p:embeddedFontLst>
    <p:embeddedFont>
      <p:font typeface="Arial Black" panose="020B0A04020102020204" pitchFamily="34" charset="0"/>
      <p:regular r:id="rId39"/>
      <p:bold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000000"/>
          </p15:clr>
        </p15:guide>
        <p15:guide id="2" pos="2236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6" roundtripDataSignature="AMtx7mjeIeOc7Z5tbuMqTpZVyXJb/am5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516" autoAdjust="0"/>
  </p:normalViewPr>
  <p:slideViewPr>
    <p:cSldViewPr snapToGrid="0">
      <p:cViewPr varScale="1">
        <p:scale>
          <a:sx n="54" d="100"/>
          <a:sy n="54" d="100"/>
        </p:scale>
        <p:origin x="18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10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presProps" Target="presProp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11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108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esenvolvimento_de_software_%C3%A1gil" TargetMode="External"/><Relationship Id="rId7" Type="http://schemas.openxmlformats.org/officeDocument/2006/relationships/hyperlink" Target="https://pt.wikipedia.org/wiki/Programado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t.wikipedia.org/wiki/C%C3%B3digo_fonte" TargetMode="External"/><Relationship Id="rId5" Type="http://schemas.openxmlformats.org/officeDocument/2006/relationships/hyperlink" Target="https://pt.wikipedia.org/wiki/Programa%C3%A7%C3%A3o_em_par#cite_note-1" TargetMode="External"/><Relationship Id="rId4" Type="http://schemas.openxmlformats.org/officeDocument/2006/relationships/hyperlink" Target="https://pt.wikipedia.org/wiki/Esta%C3%A7%C3%A3o_de_trabalho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Florianópolis</a:t>
            </a:r>
            <a:r>
              <a:rPr lang="en-US" dirty="0">
                <a:solidFill>
                  <a:schemeClr val="dk1"/>
                </a:solidFill>
              </a:rPr>
              <a:t> 30/03/2022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2" name="Google Shape;382;p24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24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4" name="Google Shape;394;p25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p25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3" name="Google Shape;413;p26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4" name="Google Shape;414;p26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5" name="Google Shape;425;p27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6" name="Google Shape;426;p27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0" name="Google Shape;440;p28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28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1" name="Google Shape;451;p29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2" name="Google Shape;452;p29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2" name="Google Shape;462;p30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3" name="Google Shape;463;p30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3" name="Google Shape;473;p31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p31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3" name="Google Shape;483;p32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4" name="Google Shape;484;p32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3" name="Google Shape;493;p33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4" name="Google Shape;494;p33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2" name="Google Shape;502;p34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3" name="Google Shape;503;p34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0" name="Google Shape;510;p35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1" name="Google Shape;511;p35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8" name="Google Shape;518;p36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i="1">
                <a:solidFill>
                  <a:schemeClr val="dk1"/>
                </a:solidFill>
              </a:rPr>
              <a:t>Environments  so aparece se o repositório  for publico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9" name="Google Shape;519;p36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31" name="Google Shape;531;p37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2" name="Google Shape;532;p37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3" name="Google Shape;543;p38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4" name="Google Shape;544;p38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4" name="Google Shape;554;p39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5" name="Google Shape;555;p39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4" name="Google Shape;564;p40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5" name="Google Shape;565;p40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5" name="Google Shape;575;p41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6" name="Google Shape;576;p41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6" name="Google Shape;586;p42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7" name="Google Shape;587;p42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7" name="Google Shape;597;p43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8" name="Google Shape;598;p43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7" name="Google Shape;607;p44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Para executar os Jobs do ambiente será necessário confirmar sua execução.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Vai pedir  um usuário para autorizar a execução.</a:t>
            </a:r>
            <a:endParaRPr/>
          </a:p>
        </p:txBody>
      </p:sp>
      <p:sp>
        <p:nvSpPr>
          <p:cNvPr id="608" name="Google Shape;608;p44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sz="14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17" name="Google Shape;617;p45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8" name="Google Shape;618;p45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sz="14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5" name="Google Shape;625;p46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6" name="Google Shape;626;p46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sz="14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66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4" name="Google Shape;98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67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1" name="Google Shape;991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68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9" name="Google Shape;999;p68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lang="en-US" b="1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programação em par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(ou "programação pareada") é uma técnica de </a:t>
            </a:r>
            <a:r>
              <a:rPr lang="en-US" b="0" i="0" u="sng" strike="noStrike">
                <a:solidFill>
                  <a:srgbClr val="0645AD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 de software ágil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em que dois programadores trabalham juntos em uma </a:t>
            </a:r>
            <a:r>
              <a:rPr lang="en-US" b="0" i="0" u="sng" strike="noStrike">
                <a:solidFill>
                  <a:srgbClr val="0645AD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estação de trabalho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b="0" i="0" u="sng" strike="noStrike" baseline="30000">
                <a:solidFill>
                  <a:srgbClr val="0645AD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Um deles, o "piloto", escreve o </a:t>
            </a:r>
            <a:r>
              <a:rPr lang="en-US" b="0" i="0" u="sng" strike="noStrike">
                <a:solidFill>
                  <a:srgbClr val="0645AD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código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, enquanto o outro, chamado de "co-piloto" (ou "navegador"), analisa cada linha do código. Os dois </a:t>
            </a:r>
            <a:r>
              <a:rPr lang="en-US" b="0" i="0" u="sng" strike="noStrike">
                <a:solidFill>
                  <a:srgbClr val="0645AD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programadores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geralmente trocam de papel frequentemente.</a:t>
            </a: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É uma abstração de parte do processo de desenvolvimento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3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93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19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8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0dddf6cb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6" name="Google Shape;186;g120dddf6cba_0_2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120dddf6cba_0_2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1" name="Google Shape;371;p23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23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0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0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2" name="Google Shape;32;p7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8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8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82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9" name="Google Shape;109;p8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e 2 partes de conteúdo" type="txAndTwoObj">
  <p:cSld name="TEXT_AND_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2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2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42672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3" name="Google Shape;53;p72"/>
          <p:cNvSpPr txBox="1">
            <a:spLocks noGrp="1"/>
          </p:cNvSpPr>
          <p:nvPr>
            <p:ph type="body" idx="2"/>
          </p:nvPr>
        </p:nvSpPr>
        <p:spPr>
          <a:xfrm>
            <a:off x="4876800" y="1628775"/>
            <a:ext cx="4267200" cy="253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4" name="Google Shape;54;p72"/>
          <p:cNvSpPr txBox="1">
            <a:spLocks noGrp="1"/>
          </p:cNvSpPr>
          <p:nvPr>
            <p:ph type="body" idx="3"/>
          </p:nvPr>
        </p:nvSpPr>
        <p:spPr>
          <a:xfrm>
            <a:off x="4876800" y="4319588"/>
            <a:ext cx="4267200" cy="253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5" name="Google Shape;55;p7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2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7" name="Google Shape;57;p7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3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3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1" name="Google Shape;61;p7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3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3" name="Google Shape;63;p7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4"/>
          <p:cNvSpPr txBox="1">
            <a:spLocks noGrp="1"/>
          </p:cNvSpPr>
          <p:nvPr>
            <p:ph type="title"/>
          </p:nvPr>
        </p:nvSpPr>
        <p:spPr>
          <a:xfrm rot="5400000">
            <a:off x="4759325" y="2473325"/>
            <a:ext cx="6597650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4"/>
          <p:cNvSpPr txBox="1">
            <a:spLocks noGrp="1"/>
          </p:cNvSpPr>
          <p:nvPr>
            <p:ph type="body" idx="1"/>
          </p:nvPr>
        </p:nvSpPr>
        <p:spPr>
          <a:xfrm rot="5400000">
            <a:off x="339725" y="377825"/>
            <a:ext cx="659765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7" name="Google Shape;67;p7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4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9" name="Google Shape;69;p7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5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5"/>
          <p:cNvSpPr txBox="1">
            <a:spLocks noGrp="1"/>
          </p:cNvSpPr>
          <p:nvPr>
            <p:ph type="body" idx="1"/>
          </p:nvPr>
        </p:nvSpPr>
        <p:spPr>
          <a:xfrm rot="5400000">
            <a:off x="2185988" y="-100012"/>
            <a:ext cx="5229225" cy="86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3" name="Google Shape;73;p7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5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5" name="Google Shape;75;p7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7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7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6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2" name="Google Shape;82;p7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86" name="Google Shape;86;p7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7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7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9" name="Google Shape;89;p7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9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9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4" name="Google Shape;94;p7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p8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99" name="Google Shape;99;p8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8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01" name="Google Shape;101;p8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0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3" name="Google Shape;103;p8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9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" name="Google Shape;11;p69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69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69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" name="Google Shape;14;p69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69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69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69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69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69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69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69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69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69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69"/>
          <p:cNvSpPr txBox="1"/>
          <p:nvPr/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9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9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71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7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" name="Google Shape;38;p71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71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71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71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71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71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71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71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1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71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1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adoptium.ne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senvolvedorinteroperavel.wordpress.com/2011/09/11/tabela-ascii-completa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Integração</a:t>
            </a:r>
            <a:r>
              <a:rPr lang="en-US" sz="3600" b="1" dirty="0">
                <a:solidFill>
                  <a:schemeClr val="lt1"/>
                </a:solidFill>
              </a:rPr>
              <a:t> </a:t>
            </a:r>
            <a:r>
              <a:rPr lang="en-US" sz="3600" b="1" dirty="0" err="1">
                <a:solidFill>
                  <a:schemeClr val="lt1"/>
                </a:solidFill>
              </a:rPr>
              <a:t>Contínua</a:t>
            </a:r>
            <a:r>
              <a:rPr lang="en-US" sz="3600" b="1" dirty="0">
                <a:solidFill>
                  <a:schemeClr val="lt1"/>
                </a:solidFill>
              </a:rPr>
              <a:t> –</a:t>
            </a:r>
            <a:r>
              <a:rPr lang="en-US" sz="3600" b="1" dirty="0" err="1">
                <a:solidFill>
                  <a:schemeClr val="lt1"/>
                </a:solidFill>
              </a:rPr>
              <a:t>Prática</a:t>
            </a:r>
            <a:r>
              <a:rPr lang="en-US" sz="3600" b="1" dirty="0">
                <a:solidFill>
                  <a:schemeClr val="lt1"/>
                </a:solidFill>
              </a:rPr>
              <a:t> - Etapa B</a:t>
            </a:r>
            <a:endParaRPr sz="3600" b="1" dirty="0">
              <a:solidFill>
                <a:schemeClr val="lt1"/>
              </a:solidFill>
            </a:endParaRPr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25"/>
              <a:buNone/>
            </a:pPr>
            <a:r>
              <a:rPr lang="en-US" sz="2300" b="1" dirty="0"/>
              <a:t>Prof. Jean Carlo Rossa Hauck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25"/>
              <a:buNone/>
            </a:pPr>
            <a:r>
              <a:rPr lang="en-US" sz="2300" b="1" dirty="0"/>
              <a:t>Prof. </a:t>
            </a:r>
            <a:r>
              <a:rPr lang="en-US" sz="23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Osmar de Oliveira Braz Junior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725"/>
              <a:buNone/>
            </a:pPr>
            <a:r>
              <a:rPr lang="en-US" sz="2300" b="1" dirty="0"/>
              <a:t>Prof. Richard Henrique de Souza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</a:t>
            </a:r>
            <a:endParaRPr sz="3400" b="1"/>
          </a:p>
        </p:txBody>
      </p:sp>
      <p:sp>
        <p:nvSpPr>
          <p:cNvPr id="386" name="Google Shape;386;p24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400"/>
              <a:t>Vamos criar o fluxo de trabalho para integração continua no </a:t>
            </a:r>
            <a:r>
              <a:rPr lang="en-US" sz="2400" b="1"/>
              <a:t>Github Action </a:t>
            </a:r>
            <a:r>
              <a:rPr lang="en-US" sz="2400"/>
              <a:t>com </a:t>
            </a:r>
            <a:r>
              <a:rPr lang="en-US" sz="2400" b="1"/>
              <a:t>Java</a:t>
            </a:r>
            <a:r>
              <a:rPr lang="en-US" sz="2400"/>
              <a:t> e </a:t>
            </a:r>
            <a:r>
              <a:rPr lang="en-US" sz="2400" b="1"/>
              <a:t>Maven</a:t>
            </a:r>
            <a:r>
              <a:rPr lang="en-US" sz="2400"/>
              <a:t>.</a:t>
            </a:r>
            <a:endParaRPr sz="2400"/>
          </a:p>
        </p:txBody>
      </p:sp>
      <p:sp>
        <p:nvSpPr>
          <p:cNvPr id="387" name="Google Shape;387;p24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88" name="Google Shape;38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175" y="2616526"/>
            <a:ext cx="8675700" cy="24973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9" name="Google Shape;389;p24"/>
          <p:cNvSpPr/>
          <p:nvPr/>
        </p:nvSpPr>
        <p:spPr>
          <a:xfrm>
            <a:off x="2544622" y="2616526"/>
            <a:ext cx="1111347" cy="53749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55970" y="4125152"/>
            <a:ext cx="3296110" cy="261021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1" name="Google Shape;391;p24"/>
          <p:cNvSpPr/>
          <p:nvPr/>
        </p:nvSpPr>
        <p:spPr>
          <a:xfrm>
            <a:off x="5554665" y="5970568"/>
            <a:ext cx="1111347" cy="53749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904;p85" descr="GitHub Actions · GitHub">
            <a:extLst>
              <a:ext uri="{FF2B5EF4-FFF2-40B4-BE49-F238E27FC236}">
                <a16:creationId xmlns:a16="http://schemas.microsoft.com/office/drawing/2014/main" id="{574E2FC0-6EE4-C174-FB59-26610B5656F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6648" y="49574"/>
            <a:ext cx="972197" cy="9573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3BFAFDF-98A0-B65A-2D5B-0165289F38CD}"/>
              </a:ext>
            </a:extLst>
          </p:cNvPr>
          <p:cNvSpPr txBox="1"/>
          <p:nvPr/>
        </p:nvSpPr>
        <p:spPr>
          <a:xfrm>
            <a:off x="1007165" y="5857461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Pesquise por “</a:t>
            </a:r>
            <a:r>
              <a:rPr lang="pt-BR" sz="1800" b="1" dirty="0"/>
              <a:t>Java with Maven</a:t>
            </a:r>
            <a:r>
              <a:rPr lang="pt-BR" sz="1800" dirty="0"/>
              <a:t>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5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2</a:t>
            </a:r>
            <a:endParaRPr sz="3400" b="1"/>
          </a:p>
        </p:txBody>
      </p:sp>
      <p:sp>
        <p:nvSpPr>
          <p:cNvPr id="398" name="Google Shape;398;p25"/>
          <p:cNvSpPr txBox="1">
            <a:spLocks noGrp="1"/>
          </p:cNvSpPr>
          <p:nvPr>
            <p:ph type="body" idx="1"/>
          </p:nvPr>
        </p:nvSpPr>
        <p:spPr>
          <a:xfrm>
            <a:off x="457199" y="1628775"/>
            <a:ext cx="3302705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000" dirty="0" err="1"/>
              <a:t>Cria</a:t>
            </a:r>
            <a:r>
              <a:rPr lang="en-US" sz="2000" dirty="0"/>
              <a:t> </a:t>
            </a:r>
            <a:r>
              <a:rPr lang="en-US" sz="2000" dirty="0" err="1"/>
              <a:t>automaticamente</a:t>
            </a:r>
            <a:r>
              <a:rPr lang="en-US" sz="2000" dirty="0"/>
              <a:t> o </a:t>
            </a:r>
            <a:r>
              <a:rPr lang="en-US" sz="2000" dirty="0" err="1"/>
              <a:t>arquivo</a:t>
            </a:r>
            <a:r>
              <a:rPr lang="en-US" sz="2000" dirty="0"/>
              <a:t> </a:t>
            </a:r>
            <a:r>
              <a:rPr lang="en-US" sz="2000" i="1" dirty="0" err="1"/>
              <a:t>maven.yml</a:t>
            </a:r>
            <a:r>
              <a:rPr lang="en-US" sz="2000" i="1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pasta </a:t>
            </a:r>
            <a:r>
              <a:rPr lang="en-US" sz="2000" dirty="0">
                <a:solidFill>
                  <a:srgbClr val="6565FF"/>
                </a:solidFill>
              </a:rPr>
              <a:t>/.</a:t>
            </a:r>
            <a:r>
              <a:rPr lang="en-US" sz="2000" dirty="0" err="1">
                <a:solidFill>
                  <a:srgbClr val="6565FF"/>
                </a:solidFill>
              </a:rPr>
              <a:t>github</a:t>
            </a:r>
            <a:r>
              <a:rPr lang="en-US" sz="2000" dirty="0">
                <a:solidFill>
                  <a:srgbClr val="6565FF"/>
                </a:solidFill>
              </a:rPr>
              <a:t>/workflows/ </a:t>
            </a:r>
            <a:r>
              <a:rPr lang="en-US" sz="2000" dirty="0">
                <a:solidFill>
                  <a:schemeClr val="accent4"/>
                </a:solidFill>
              </a:rPr>
              <a:t>d</a:t>
            </a:r>
            <a:r>
              <a:rPr lang="en-US" sz="2000" dirty="0"/>
              <a:t>o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repositório</a:t>
            </a:r>
            <a:r>
              <a:rPr lang="en-US" sz="2000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dirty="0"/>
          </a:p>
        </p:txBody>
      </p:sp>
      <p:sp>
        <p:nvSpPr>
          <p:cNvPr id="399" name="Google Shape;399;p25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400" name="Google Shape;40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3792" y="1053075"/>
            <a:ext cx="5326443" cy="55763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1" name="Google Shape;401;p25"/>
          <p:cNvSpPr/>
          <p:nvPr/>
        </p:nvSpPr>
        <p:spPr>
          <a:xfrm>
            <a:off x="4064648" y="1053063"/>
            <a:ext cx="2097600" cy="3549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5"/>
          <p:cNvSpPr txBox="1"/>
          <p:nvPr/>
        </p:nvSpPr>
        <p:spPr>
          <a:xfrm>
            <a:off x="6314137" y="120264"/>
            <a:ext cx="2677987" cy="16311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Nome do 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mudar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depois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Para "</a:t>
            </a:r>
            <a:r>
              <a:rPr lang="en-US" sz="2000" dirty="0" err="1">
                <a:solidFill>
                  <a:schemeClr val="dk1"/>
                </a:solidFill>
              </a:rPr>
              <a:t>Integração</a:t>
            </a:r>
            <a:r>
              <a:rPr lang="en-US" sz="2000" dirty="0">
                <a:solidFill>
                  <a:schemeClr val="dk1"/>
                </a:solidFill>
              </a:rPr>
              <a:t> continua de Java com Maven”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5"/>
          <p:cNvSpPr/>
          <p:nvPr/>
        </p:nvSpPr>
        <p:spPr>
          <a:xfrm>
            <a:off x="3929208" y="4661174"/>
            <a:ext cx="3107697" cy="138184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5"/>
          <p:cNvSpPr txBox="1"/>
          <p:nvPr/>
        </p:nvSpPr>
        <p:spPr>
          <a:xfrm>
            <a:off x="7202834" y="4925158"/>
            <a:ext cx="1185234" cy="7078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Versão do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5"/>
          <p:cNvSpPr/>
          <p:nvPr/>
        </p:nvSpPr>
        <p:spPr>
          <a:xfrm>
            <a:off x="3919962" y="3660669"/>
            <a:ext cx="2579312" cy="35477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5"/>
          <p:cNvSpPr txBox="1"/>
          <p:nvPr/>
        </p:nvSpPr>
        <p:spPr>
          <a:xfrm>
            <a:off x="6669209" y="3505628"/>
            <a:ext cx="1185234" cy="7078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Versão do 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5"/>
          <p:cNvSpPr txBox="1"/>
          <p:nvPr/>
        </p:nvSpPr>
        <p:spPr>
          <a:xfrm>
            <a:off x="583096" y="5971620"/>
            <a:ext cx="2590104" cy="7078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tarefa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pom.xml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5"/>
          <p:cNvSpPr/>
          <p:nvPr/>
        </p:nvSpPr>
        <p:spPr>
          <a:xfrm rot="-5400000">
            <a:off x="3181389" y="6042157"/>
            <a:ext cx="559873" cy="61461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5"/>
          <p:cNvSpPr/>
          <p:nvPr/>
        </p:nvSpPr>
        <p:spPr>
          <a:xfrm>
            <a:off x="3726161" y="1838697"/>
            <a:ext cx="2436099" cy="90450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5"/>
          <p:cNvSpPr txBox="1"/>
          <p:nvPr/>
        </p:nvSpPr>
        <p:spPr>
          <a:xfrm>
            <a:off x="6374629" y="2117603"/>
            <a:ext cx="1996727" cy="10156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disparo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8E1999-B85C-63AF-6E39-B81C406BB409}"/>
              </a:ext>
            </a:extLst>
          </p:cNvPr>
          <p:cNvSpPr txBox="1"/>
          <p:nvPr/>
        </p:nvSpPr>
        <p:spPr>
          <a:xfrm>
            <a:off x="726679" y="4661174"/>
            <a:ext cx="22439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Versão </a:t>
            </a:r>
            <a:r>
              <a:rPr lang="pt-BR" b="1" dirty="0" err="1"/>
              <a:t>java</a:t>
            </a:r>
            <a:endParaRPr lang="pt-BR" b="1" dirty="0"/>
          </a:p>
          <a:p>
            <a:r>
              <a:rPr lang="pt-BR" i="1" dirty="0" err="1"/>
              <a:t>Temurin</a:t>
            </a:r>
            <a:endParaRPr lang="pt-BR" i="1" dirty="0"/>
          </a:p>
          <a:p>
            <a:r>
              <a:rPr lang="pt-BR" dirty="0">
                <a:hlinkClick r:id="rId4"/>
              </a:rPr>
              <a:t>https://adoptium.net/</a:t>
            </a:r>
            <a:endParaRPr lang="pt-BR" dirty="0"/>
          </a:p>
          <a:p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1C06970-B276-D12F-067D-7669B0174344}"/>
              </a:ext>
            </a:extLst>
          </p:cNvPr>
          <p:cNvSpPr txBox="1"/>
          <p:nvPr/>
        </p:nvSpPr>
        <p:spPr>
          <a:xfrm>
            <a:off x="134170" y="340949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Actions</a:t>
            </a:r>
          </a:p>
          <a:p>
            <a:r>
              <a:rPr lang="pt-BR" dirty="0"/>
              <a:t>https://github.com/actions/setup-java</a:t>
            </a:r>
          </a:p>
        </p:txBody>
      </p:sp>
      <p:sp>
        <p:nvSpPr>
          <p:cNvPr id="20" name="Google Shape;408;p25">
            <a:extLst>
              <a:ext uri="{FF2B5EF4-FFF2-40B4-BE49-F238E27FC236}">
                <a16:creationId xmlns:a16="http://schemas.microsoft.com/office/drawing/2014/main" id="{067EA130-0A12-4F6F-3EDA-58932AA9A3EA}"/>
              </a:ext>
            </a:extLst>
          </p:cNvPr>
          <p:cNvSpPr/>
          <p:nvPr/>
        </p:nvSpPr>
        <p:spPr>
          <a:xfrm rot="8252802">
            <a:off x="3416798" y="3814116"/>
            <a:ext cx="236979" cy="137920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408;p25">
            <a:extLst>
              <a:ext uri="{FF2B5EF4-FFF2-40B4-BE49-F238E27FC236}">
                <a16:creationId xmlns:a16="http://schemas.microsoft.com/office/drawing/2014/main" id="{1E0755AC-FF64-B481-67BA-824D3D167592}"/>
              </a:ext>
            </a:extLst>
          </p:cNvPr>
          <p:cNvSpPr/>
          <p:nvPr/>
        </p:nvSpPr>
        <p:spPr>
          <a:xfrm rot="5821815">
            <a:off x="3294079" y="4676161"/>
            <a:ext cx="236979" cy="137920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904;p85" descr="GitHub Actions · GitHub">
            <a:extLst>
              <a:ext uri="{FF2B5EF4-FFF2-40B4-BE49-F238E27FC236}">
                <a16:creationId xmlns:a16="http://schemas.microsoft.com/office/drawing/2014/main" id="{D1452C0C-F69A-70A5-ED86-6B3A67F8782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98627" y="621288"/>
            <a:ext cx="972197" cy="95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3</a:t>
            </a:r>
            <a:endParaRPr sz="3400" b="1"/>
          </a:p>
        </p:txBody>
      </p:sp>
      <p:sp>
        <p:nvSpPr>
          <p:cNvPr id="417" name="Google Shape;417;p26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400"/>
              <a:t>Submeta (</a:t>
            </a:r>
            <a:r>
              <a:rPr lang="en-US" sz="2400" i="1"/>
              <a:t>commit</a:t>
            </a:r>
            <a:r>
              <a:rPr lang="en-US" sz="2400"/>
              <a:t>) as alterações no repositório </a:t>
            </a:r>
            <a:r>
              <a:rPr lang="en-US" sz="2400" b="1"/>
              <a:t>github</a:t>
            </a:r>
            <a:r>
              <a:rPr lang="en-US" sz="2400"/>
              <a:t>.</a:t>
            </a:r>
            <a:endParaRPr sz="2400"/>
          </a:p>
        </p:txBody>
      </p:sp>
      <p:sp>
        <p:nvSpPr>
          <p:cNvPr id="418" name="Google Shape;418;p26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419" name="Google Shape;41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362" y="2724049"/>
            <a:ext cx="7716327" cy="31913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0" name="Google Shape;420;p26"/>
          <p:cNvSpPr/>
          <p:nvPr/>
        </p:nvSpPr>
        <p:spPr>
          <a:xfrm>
            <a:off x="6513342" y="3307691"/>
            <a:ext cx="1674055" cy="71750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53363" y="3599859"/>
            <a:ext cx="3040324" cy="319657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2" name="Google Shape;422;p26"/>
          <p:cNvSpPr/>
          <p:nvPr/>
        </p:nvSpPr>
        <p:spPr>
          <a:xfrm>
            <a:off x="3041554" y="6282956"/>
            <a:ext cx="1199142" cy="46846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78;p8" descr="GitHub: o que é e qual sua importância?">
            <a:extLst>
              <a:ext uri="{FF2B5EF4-FFF2-40B4-BE49-F238E27FC236}">
                <a16:creationId xmlns:a16="http://schemas.microsoft.com/office/drawing/2014/main" id="{F00B2B43-9F56-41AE-8412-661B66D6A64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6417" t="-3676" r="21126" b="3675"/>
          <a:stretch/>
        </p:blipFill>
        <p:spPr>
          <a:xfrm>
            <a:off x="7878964" y="0"/>
            <a:ext cx="1265036" cy="111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7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4</a:t>
            </a:r>
            <a:endParaRPr sz="3400" b="1"/>
          </a:p>
        </p:txBody>
      </p:sp>
      <p:sp>
        <p:nvSpPr>
          <p:cNvPr id="429" name="Google Shape;429;p27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400" dirty="0" err="1"/>
              <a:t>Ao</a:t>
            </a:r>
            <a:r>
              <a:rPr lang="en-US" sz="2400" dirty="0"/>
              <a:t> submeter a </a:t>
            </a:r>
            <a:r>
              <a:rPr lang="en-US" sz="2400" dirty="0" err="1"/>
              <a:t>alteração</a:t>
            </a:r>
            <a:r>
              <a:rPr lang="en-US" sz="2400" dirty="0"/>
              <a:t> do </a:t>
            </a:r>
            <a:r>
              <a:rPr lang="en-US" sz="2400" dirty="0" err="1"/>
              <a:t>fluxo</a:t>
            </a:r>
            <a:r>
              <a:rPr lang="en-US" sz="2400" dirty="0"/>
              <a:t> de </a:t>
            </a:r>
            <a:r>
              <a:rPr lang="en-US" sz="2400" dirty="0" err="1"/>
              <a:t>trabalho</a:t>
            </a:r>
            <a:r>
              <a:rPr lang="en-US" sz="2400" dirty="0"/>
              <a:t> </a:t>
            </a:r>
            <a:r>
              <a:rPr lang="en-US" sz="2400" b="1" dirty="0"/>
              <a:t>”Java CI with Maven”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executado</a:t>
            </a:r>
            <a:r>
              <a:rPr lang="en-US" sz="2400" dirty="0"/>
              <a:t>.</a:t>
            </a:r>
            <a:endParaRPr sz="2400" dirty="0"/>
          </a:p>
        </p:txBody>
      </p:sp>
      <p:sp>
        <p:nvSpPr>
          <p:cNvPr id="430" name="Google Shape;430;p27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431" name="Google Shape;4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132" y="2685396"/>
            <a:ext cx="8243668" cy="278176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32" name="Google Shape;432;p27"/>
          <p:cNvSpPr/>
          <p:nvPr/>
        </p:nvSpPr>
        <p:spPr>
          <a:xfrm>
            <a:off x="2475914" y="2940123"/>
            <a:ext cx="759655" cy="488877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7"/>
          <p:cNvSpPr/>
          <p:nvPr/>
        </p:nvSpPr>
        <p:spPr>
          <a:xfrm>
            <a:off x="2475913" y="4740348"/>
            <a:ext cx="2869810" cy="488877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468313" y="4110903"/>
            <a:ext cx="1754382" cy="30270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7"/>
          <p:cNvSpPr/>
          <p:nvPr/>
        </p:nvSpPr>
        <p:spPr>
          <a:xfrm rot="4162564">
            <a:off x="3451199" y="2491558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7"/>
          <p:cNvSpPr/>
          <p:nvPr/>
        </p:nvSpPr>
        <p:spPr>
          <a:xfrm rot="4162564">
            <a:off x="2435370" y="3462527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7"/>
          <p:cNvSpPr/>
          <p:nvPr/>
        </p:nvSpPr>
        <p:spPr>
          <a:xfrm rot="4162564">
            <a:off x="5661867" y="4169571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904;p85" descr="GitHub Actions · GitHub">
            <a:extLst>
              <a:ext uri="{FF2B5EF4-FFF2-40B4-BE49-F238E27FC236}">
                <a16:creationId xmlns:a16="http://schemas.microsoft.com/office/drawing/2014/main" id="{07DD5968-1A9A-5E86-3FA1-96DC5B11128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6648" y="49574"/>
            <a:ext cx="972197" cy="95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8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4 - Continuação</a:t>
            </a:r>
            <a:endParaRPr sz="3400" b="1"/>
          </a:p>
        </p:txBody>
      </p:sp>
      <p:sp>
        <p:nvSpPr>
          <p:cNvPr id="444" name="Google Shape;444;p28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400"/>
              <a:t>Os </a:t>
            </a:r>
            <a:r>
              <a:rPr lang="en-US" sz="2400" b="1"/>
              <a:t>jobs de </a:t>
            </a:r>
            <a:r>
              <a:rPr lang="en-US" sz="2400" b="1" i="1"/>
              <a:t>build</a:t>
            </a:r>
            <a:r>
              <a:rPr lang="en-US" sz="2400"/>
              <a:t> do fluxo são executados pelo </a:t>
            </a:r>
            <a:r>
              <a:rPr lang="en-US" sz="2400" b="1"/>
              <a:t>Github Actions </a:t>
            </a:r>
            <a:r>
              <a:rPr lang="en-US" sz="2400"/>
              <a:t>utilizando o automatização provida pelo </a:t>
            </a:r>
            <a:r>
              <a:rPr lang="en-US" sz="2400" b="1"/>
              <a:t>Apache Maven</a:t>
            </a:r>
            <a:r>
              <a:rPr lang="en-US" sz="2400"/>
              <a:t>.</a:t>
            </a:r>
            <a:endParaRPr sz="2400"/>
          </a:p>
        </p:txBody>
      </p:sp>
      <p:sp>
        <p:nvSpPr>
          <p:cNvPr id="445" name="Google Shape;445;p28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446" name="Google Shape;44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68" y="3509687"/>
            <a:ext cx="9144000" cy="27273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7" name="Google Shape;447;p28"/>
          <p:cNvSpPr/>
          <p:nvPr/>
        </p:nvSpPr>
        <p:spPr>
          <a:xfrm>
            <a:off x="2532186" y="5650446"/>
            <a:ext cx="2194559" cy="45068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8"/>
          <p:cNvSpPr/>
          <p:nvPr/>
        </p:nvSpPr>
        <p:spPr>
          <a:xfrm rot="4162564">
            <a:off x="4889940" y="5026442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04;p85" descr="GitHub Actions · GitHub">
            <a:extLst>
              <a:ext uri="{FF2B5EF4-FFF2-40B4-BE49-F238E27FC236}">
                <a16:creationId xmlns:a16="http://schemas.microsoft.com/office/drawing/2014/main" id="{79AA6201-F1D1-2D83-DE81-7CB3D3070D6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6648" y="49574"/>
            <a:ext cx="972197" cy="95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 dirty="0" err="1"/>
              <a:t>Passo</a:t>
            </a:r>
            <a:r>
              <a:rPr lang="en-US" sz="3400" b="1" dirty="0"/>
              <a:t> 4 - </a:t>
            </a:r>
            <a:r>
              <a:rPr lang="en-US" sz="3400" b="1" dirty="0" err="1"/>
              <a:t>Continuação</a:t>
            </a:r>
            <a:endParaRPr sz="3400" b="1" dirty="0"/>
          </a:p>
        </p:txBody>
      </p:sp>
      <p:sp>
        <p:nvSpPr>
          <p:cNvPr id="455" name="Google Shape;455;p29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/>
              <a:t>Passos do </a:t>
            </a:r>
            <a:r>
              <a:rPr lang="en-US" b="1"/>
              <a:t>job</a:t>
            </a:r>
            <a:r>
              <a:rPr lang="en-US"/>
              <a:t> </a:t>
            </a:r>
            <a:r>
              <a:rPr lang="en-US" b="1"/>
              <a:t>build</a:t>
            </a:r>
            <a:r>
              <a:rPr lang="en-US"/>
              <a:t>.</a:t>
            </a:r>
            <a:endParaRPr/>
          </a:p>
        </p:txBody>
      </p:sp>
      <p:sp>
        <p:nvSpPr>
          <p:cNvPr id="456" name="Google Shape;456;p29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457" name="Google Shape;45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75" y="2358718"/>
            <a:ext cx="8597194" cy="33578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8" name="Google Shape;458;p29"/>
          <p:cNvSpPr/>
          <p:nvPr/>
        </p:nvSpPr>
        <p:spPr>
          <a:xfrm>
            <a:off x="468313" y="3258683"/>
            <a:ext cx="1095496" cy="60993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9"/>
          <p:cNvSpPr/>
          <p:nvPr/>
        </p:nvSpPr>
        <p:spPr>
          <a:xfrm>
            <a:off x="2840452" y="3444380"/>
            <a:ext cx="2023096" cy="215293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04;p85" descr="GitHub Actions · GitHub">
            <a:extLst>
              <a:ext uri="{FF2B5EF4-FFF2-40B4-BE49-F238E27FC236}">
                <a16:creationId xmlns:a16="http://schemas.microsoft.com/office/drawing/2014/main" id="{7D5CF96E-5982-AA7A-B4E7-419FBE52649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6648" y="49574"/>
            <a:ext cx="972197" cy="95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0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4 - Continuação</a:t>
            </a:r>
            <a:endParaRPr sz="3400" b="1"/>
          </a:p>
        </p:txBody>
      </p:sp>
      <p:sp>
        <p:nvSpPr>
          <p:cNvPr id="466" name="Google Shape;466;p30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800"/>
              <a:t>Passo de construção com o </a:t>
            </a:r>
            <a:r>
              <a:rPr lang="en-US" sz="2800" b="1"/>
              <a:t>maven</a:t>
            </a:r>
            <a:r>
              <a:rPr lang="en-US" sz="2800"/>
              <a:t>, usando a tarefa </a:t>
            </a:r>
            <a:r>
              <a:rPr lang="en-US" sz="2800" b="1"/>
              <a:t>package </a:t>
            </a:r>
            <a:r>
              <a:rPr lang="en-US" sz="2800"/>
              <a:t>do </a:t>
            </a:r>
            <a:r>
              <a:rPr lang="en-US" sz="2800" b="1"/>
              <a:t>Apache Maven</a:t>
            </a:r>
            <a:r>
              <a:rPr lang="en-US" sz="2800"/>
              <a:t>.</a:t>
            </a:r>
            <a:endParaRPr sz="2800"/>
          </a:p>
        </p:txBody>
      </p:sp>
      <p:sp>
        <p:nvSpPr>
          <p:cNvPr id="467" name="Google Shape;467;p30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468" name="Google Shape;46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9147" y="2747512"/>
            <a:ext cx="5577653" cy="4110488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0"/>
          <p:cNvSpPr/>
          <p:nvPr/>
        </p:nvSpPr>
        <p:spPr>
          <a:xfrm>
            <a:off x="3817104" y="6082231"/>
            <a:ext cx="3624705" cy="49574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0"/>
          <p:cNvSpPr/>
          <p:nvPr/>
        </p:nvSpPr>
        <p:spPr>
          <a:xfrm rot="4162564">
            <a:off x="7694087" y="5636722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04;p85" descr="GitHub Actions · GitHub">
            <a:extLst>
              <a:ext uri="{FF2B5EF4-FFF2-40B4-BE49-F238E27FC236}">
                <a16:creationId xmlns:a16="http://schemas.microsoft.com/office/drawing/2014/main" id="{BBB320F8-4D31-3AFD-2D6A-8E1A86291F5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6648" y="49574"/>
            <a:ext cx="972197" cy="95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5</a:t>
            </a:r>
            <a:endParaRPr sz="3400" b="1"/>
          </a:p>
        </p:txBody>
      </p:sp>
      <p:sp>
        <p:nvSpPr>
          <p:cNvPr id="477" name="Google Shape;477;p31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3776133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sz="2800" dirty="0" err="1"/>
              <a:t>Sincronize</a:t>
            </a:r>
            <a:r>
              <a:rPr lang="en-US" sz="2800" dirty="0"/>
              <a:t>(</a:t>
            </a:r>
            <a:r>
              <a:rPr lang="en-US" sz="2800" b="1" i="1" dirty="0"/>
              <a:t>pull remote</a:t>
            </a:r>
            <a:r>
              <a:rPr lang="en-US" sz="2800" dirty="0"/>
              <a:t>) o </a:t>
            </a:r>
            <a:r>
              <a:rPr lang="en-US" sz="2800" dirty="0" err="1"/>
              <a:t>projeto</a:t>
            </a:r>
            <a:r>
              <a:rPr lang="en-US" sz="2800" dirty="0"/>
              <a:t> entre </a:t>
            </a:r>
            <a:r>
              <a:rPr lang="en-US" sz="2800" dirty="0" err="1"/>
              <a:t>todos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membros</a:t>
            </a:r>
            <a:r>
              <a:rPr lang="en-US" sz="2800" dirty="0"/>
              <a:t> do </a:t>
            </a:r>
            <a:r>
              <a:rPr lang="en-US" sz="2800" dirty="0" err="1"/>
              <a:t>grupo</a:t>
            </a:r>
            <a:r>
              <a:rPr lang="en-US" sz="2800" dirty="0"/>
              <a:t>.</a:t>
            </a:r>
            <a:endParaRPr sz="2800" dirty="0"/>
          </a:p>
          <a:p>
            <a:pPr indent="-457200"/>
            <a:r>
              <a:rPr lang="en-US" sz="2800" dirty="0"/>
              <a:t>Desta forma o </a:t>
            </a:r>
            <a:r>
              <a:rPr lang="en-US" sz="2800" dirty="0" err="1"/>
              <a:t>arquivo</a:t>
            </a:r>
            <a:r>
              <a:rPr lang="en-US" sz="2800" dirty="0"/>
              <a:t> </a:t>
            </a:r>
            <a:r>
              <a:rPr lang="en-US" sz="2800" b="1" i="1" dirty="0" err="1"/>
              <a:t>maven.yml</a:t>
            </a:r>
            <a:r>
              <a:rPr lang="en-US" sz="2800" b="1" i="1" dirty="0"/>
              <a:t> </a:t>
            </a:r>
            <a:r>
              <a:rPr lang="en-US" sz="2800" dirty="0" err="1"/>
              <a:t>estará</a:t>
            </a:r>
            <a:r>
              <a:rPr lang="en-US" sz="2800" dirty="0"/>
              <a:t> </a:t>
            </a:r>
            <a:r>
              <a:rPr lang="en-US" sz="2800" dirty="0" err="1"/>
              <a:t>disponível</a:t>
            </a:r>
            <a:r>
              <a:rPr lang="en-US" sz="2800" dirty="0"/>
              <a:t> no </a:t>
            </a:r>
            <a:r>
              <a:rPr lang="en-US" sz="2800" dirty="0" err="1"/>
              <a:t>projeto</a:t>
            </a:r>
            <a:r>
              <a:rPr lang="en-US" sz="2800" dirty="0"/>
              <a:t> para </a:t>
            </a:r>
            <a:r>
              <a:rPr lang="en-US" sz="2800" dirty="0" err="1"/>
              <a:t>todos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desenvolvedores</a:t>
            </a:r>
            <a:r>
              <a:rPr lang="en-US" sz="2800" dirty="0"/>
              <a:t>.</a:t>
            </a:r>
            <a:endParaRPr sz="2800" dirty="0"/>
          </a:p>
        </p:txBody>
      </p:sp>
      <p:sp>
        <p:nvSpPr>
          <p:cNvPr id="478" name="Google Shape;478;p31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479" name="Google Shape;47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4447" y="1411752"/>
            <a:ext cx="4655886" cy="518589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80" name="Google Shape;480;p31"/>
          <p:cNvSpPr/>
          <p:nvPr/>
        </p:nvSpPr>
        <p:spPr>
          <a:xfrm>
            <a:off x="4421597" y="1768149"/>
            <a:ext cx="2382428" cy="87345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6</a:t>
            </a:r>
            <a:endParaRPr sz="3400" b="1"/>
          </a:p>
        </p:txBody>
      </p:sp>
      <p:sp>
        <p:nvSpPr>
          <p:cNvPr id="487" name="Google Shape;487;p32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000" dirty="0" err="1"/>
              <a:t>Modifique</a:t>
            </a:r>
            <a:r>
              <a:rPr lang="en-US" sz="2000" dirty="0"/>
              <a:t> o teste da </a:t>
            </a:r>
            <a:r>
              <a:rPr lang="en-US" sz="2000" dirty="0" err="1"/>
              <a:t>calculadora</a:t>
            </a:r>
            <a:r>
              <a:rPr lang="en-US" sz="2000" dirty="0"/>
              <a:t>(</a:t>
            </a:r>
            <a:r>
              <a:rPr lang="en-US" sz="2000" b="1" dirty="0"/>
              <a:t>TestCalculadora.java</a:t>
            </a:r>
            <a:r>
              <a:rPr lang="en-US" sz="2000" dirty="0"/>
              <a:t>), </a:t>
            </a:r>
            <a:r>
              <a:rPr lang="en-US" sz="2000" dirty="0" err="1"/>
              <a:t>adicionando</a:t>
            </a:r>
            <a:r>
              <a:rPr lang="en-US" sz="2000" dirty="0"/>
              <a:t>  teste </a:t>
            </a:r>
            <a:r>
              <a:rPr lang="en-US" sz="2000" dirty="0" err="1"/>
              <a:t>unitário</a:t>
            </a:r>
            <a:r>
              <a:rPr lang="en-US" sz="2000" dirty="0"/>
              <a:t> para a </a:t>
            </a:r>
            <a:r>
              <a:rPr lang="en-US" sz="2000" dirty="0" err="1"/>
              <a:t>subtração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488" name="Google Shape;488;p32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489" name="Google Shape;48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1293" y="2346457"/>
            <a:ext cx="6049374" cy="44393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0" name="Google Shape;490;p32"/>
          <p:cNvSpPr/>
          <p:nvPr/>
        </p:nvSpPr>
        <p:spPr>
          <a:xfrm>
            <a:off x="2935891" y="4980703"/>
            <a:ext cx="5594862" cy="167339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179;p8" descr="Desafio 3/12] Testes unitários de software com JUnit | by Paulo Emílio |  Medium">
            <a:extLst>
              <a:ext uri="{FF2B5EF4-FFF2-40B4-BE49-F238E27FC236}">
                <a16:creationId xmlns:a16="http://schemas.microsoft.com/office/drawing/2014/main" id="{C2325017-FEC4-FCA0-7556-8694D6D5396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30000" b="22413"/>
          <a:stretch/>
        </p:blipFill>
        <p:spPr>
          <a:xfrm>
            <a:off x="7453981" y="132467"/>
            <a:ext cx="1575916" cy="74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7</a:t>
            </a:r>
            <a:endParaRPr sz="3400" b="1"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3200"/>
              <a:t>Execute o teste unitário e avalie o resultado.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/>
          </a:p>
        </p:txBody>
      </p:sp>
      <p:sp>
        <p:nvSpPr>
          <p:cNvPr id="498" name="Google Shape;498;p33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499" name="Google Shape;49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7911" y="2621045"/>
            <a:ext cx="6696114" cy="32447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Google Shape;179;p8" descr="Desafio 3/12] Testes unitários de software com JUnit | by Paulo Emílio |  Medium">
            <a:extLst>
              <a:ext uri="{FF2B5EF4-FFF2-40B4-BE49-F238E27FC236}">
                <a16:creationId xmlns:a16="http://schemas.microsoft.com/office/drawing/2014/main" id="{719A720E-EC0A-620B-C2E3-EC7AF833E7E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30000" b="22413"/>
          <a:stretch/>
        </p:blipFill>
        <p:spPr>
          <a:xfrm>
            <a:off x="7453981" y="132467"/>
            <a:ext cx="1575916" cy="74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/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sz="3400"/>
          </a:p>
        </p:txBody>
      </p:sp>
      <p:sp>
        <p:nvSpPr>
          <p:cNvPr id="124" name="Google Shape;124;p2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055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 err="1"/>
              <a:t>Realizar</a:t>
            </a:r>
            <a:r>
              <a:rPr lang="en-US" sz="2800" dirty="0"/>
              <a:t> um </a:t>
            </a:r>
            <a:r>
              <a:rPr lang="en-US" sz="2800" dirty="0" err="1"/>
              <a:t>exemplo</a:t>
            </a:r>
            <a:r>
              <a:rPr lang="en-US" sz="2800" dirty="0"/>
              <a:t> de </a:t>
            </a:r>
            <a:r>
              <a:rPr lang="en-US" sz="2800" b="1" dirty="0" err="1"/>
              <a:t>integração</a:t>
            </a:r>
            <a:r>
              <a:rPr lang="en-US" sz="2800" b="1" dirty="0"/>
              <a:t> </a:t>
            </a:r>
            <a:r>
              <a:rPr lang="en-US" sz="2800" b="1" dirty="0" err="1"/>
              <a:t>contínua</a:t>
            </a:r>
            <a:r>
              <a:rPr lang="en-US" sz="2800" b="1" dirty="0"/>
              <a:t> </a:t>
            </a:r>
            <a:r>
              <a:rPr lang="en-US" sz="2800" dirty="0"/>
              <a:t>da </a:t>
            </a:r>
            <a:r>
              <a:rPr lang="en-US" sz="2800" b="1" dirty="0" err="1"/>
              <a:t>análise</a:t>
            </a:r>
            <a:r>
              <a:rPr lang="en-US" sz="2800" dirty="0"/>
              <a:t> </a:t>
            </a:r>
            <a:r>
              <a:rPr lang="en-US" sz="2800" dirty="0" err="1"/>
              <a:t>até</a:t>
            </a:r>
            <a:r>
              <a:rPr lang="en-US" sz="2800" dirty="0"/>
              <a:t> </a:t>
            </a:r>
            <a:r>
              <a:rPr lang="en-US" sz="2800" b="1" dirty="0" err="1"/>
              <a:t>cobertura</a:t>
            </a:r>
            <a:r>
              <a:rPr lang="en-US" sz="2800" dirty="0"/>
              <a:t> do </a:t>
            </a:r>
            <a:r>
              <a:rPr lang="en-US" sz="2800" dirty="0" err="1"/>
              <a:t>código</a:t>
            </a:r>
            <a:r>
              <a:rPr lang="en-US" sz="2800" dirty="0"/>
              <a:t>.</a:t>
            </a:r>
            <a:endParaRPr sz="2400" dirty="0"/>
          </a:p>
          <a:p>
            <a:pPr marL="59055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/>
              <a:t>A </a:t>
            </a:r>
            <a:r>
              <a:rPr lang="en-US" sz="2800" b="1" dirty="0" err="1"/>
              <a:t>integração</a:t>
            </a:r>
            <a:r>
              <a:rPr lang="en-US" sz="2800" dirty="0"/>
              <a:t> continua </a:t>
            </a:r>
            <a:r>
              <a:rPr lang="en-US" sz="2800" dirty="0" err="1"/>
              <a:t>será</a:t>
            </a:r>
            <a:r>
              <a:rPr lang="en-US" sz="2800" dirty="0"/>
              <a:t> </a:t>
            </a:r>
            <a:r>
              <a:rPr lang="en-US" sz="2800" dirty="0" err="1"/>
              <a:t>realizada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3 ambientes </a:t>
            </a:r>
            <a:r>
              <a:rPr lang="en-US" sz="2800" dirty="0" err="1"/>
              <a:t>distintos</a:t>
            </a:r>
            <a:r>
              <a:rPr lang="en-US" sz="2800" dirty="0"/>
              <a:t> com </a:t>
            </a:r>
            <a:r>
              <a:rPr lang="en-US" sz="2800" dirty="0" err="1"/>
              <a:t>tarefas</a:t>
            </a:r>
            <a:r>
              <a:rPr lang="en-US" sz="2800" dirty="0"/>
              <a:t> </a:t>
            </a:r>
            <a:r>
              <a:rPr lang="en-US" sz="2800" dirty="0" err="1"/>
              <a:t>distintas</a:t>
            </a:r>
            <a:r>
              <a:rPr lang="en-US" sz="2800" dirty="0"/>
              <a:t>.</a:t>
            </a:r>
            <a:endParaRPr sz="2800" dirty="0"/>
          </a:p>
          <a:p>
            <a:pPr marL="59055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/>
              <a:t>A </a:t>
            </a:r>
            <a:r>
              <a:rPr lang="en-US" sz="2800" b="1" dirty="0" err="1"/>
              <a:t>análise</a:t>
            </a:r>
            <a:r>
              <a:rPr lang="en-US" sz="2800" dirty="0"/>
              <a:t> </a:t>
            </a:r>
            <a:r>
              <a:rPr lang="en-US" sz="2800" dirty="0" err="1"/>
              <a:t>irá</a:t>
            </a:r>
            <a:r>
              <a:rPr lang="en-US" sz="2800" dirty="0"/>
              <a:t> </a:t>
            </a:r>
            <a:r>
              <a:rPr lang="en-US" sz="2800" dirty="0" err="1"/>
              <a:t>considerar</a:t>
            </a:r>
            <a:r>
              <a:rPr lang="en-US" sz="2800" dirty="0"/>
              <a:t> </a:t>
            </a:r>
            <a:r>
              <a:rPr lang="en-US" sz="2800" dirty="0" err="1"/>
              <a:t>diversas</a:t>
            </a:r>
            <a:r>
              <a:rPr lang="en-US" sz="2800" dirty="0"/>
              <a:t> </a:t>
            </a:r>
            <a:r>
              <a:rPr lang="en-US" sz="2800" dirty="0" err="1"/>
              <a:t>métricas</a:t>
            </a:r>
            <a:r>
              <a:rPr lang="en-US" sz="2800" dirty="0"/>
              <a:t> de </a:t>
            </a:r>
            <a:r>
              <a:rPr lang="en-US" sz="2800" dirty="0" err="1"/>
              <a:t>qualidade</a:t>
            </a:r>
            <a:r>
              <a:rPr lang="en-US" sz="2800" dirty="0"/>
              <a:t> de software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confiabilidade</a:t>
            </a:r>
            <a:r>
              <a:rPr lang="en-US" sz="2800" dirty="0"/>
              <a:t>, </a:t>
            </a:r>
            <a:r>
              <a:rPr lang="en-US" sz="2800" dirty="0" err="1"/>
              <a:t>manutebilidade</a:t>
            </a:r>
            <a:r>
              <a:rPr lang="en-US" sz="2800" dirty="0"/>
              <a:t>, </a:t>
            </a:r>
            <a:r>
              <a:rPr lang="en-US" sz="2800" dirty="0" err="1"/>
              <a:t>segurança</a:t>
            </a:r>
            <a:r>
              <a:rPr lang="en-US" sz="2800" dirty="0"/>
              <a:t>, </a:t>
            </a:r>
            <a:r>
              <a:rPr lang="en-US" sz="2800" b="1" dirty="0" err="1"/>
              <a:t>corbertura</a:t>
            </a:r>
            <a:r>
              <a:rPr lang="en-US" sz="2800" dirty="0"/>
              <a:t> e </a:t>
            </a:r>
            <a:r>
              <a:rPr lang="en-US" sz="2800" dirty="0" err="1"/>
              <a:t>duplicação</a:t>
            </a:r>
            <a:r>
              <a:rPr lang="en-US" sz="2800" dirty="0"/>
              <a:t> de </a:t>
            </a:r>
            <a:r>
              <a:rPr lang="en-US" sz="2800" dirty="0" err="1"/>
              <a:t>código</a:t>
            </a:r>
            <a:r>
              <a:rPr lang="en-US" sz="2800" dirty="0"/>
              <a:t>.</a:t>
            </a:r>
          </a:p>
          <a:p>
            <a:pPr marL="59055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/>
              <a:t>Nesta </a:t>
            </a:r>
            <a:r>
              <a:rPr lang="en-US" sz="2800" dirty="0" err="1"/>
              <a:t>etapa</a:t>
            </a:r>
            <a:r>
              <a:rPr lang="en-US" sz="2800" dirty="0"/>
              <a:t> </a:t>
            </a:r>
            <a:r>
              <a:rPr lang="en-US" sz="2800" dirty="0" err="1"/>
              <a:t>criaremos</a:t>
            </a:r>
            <a:r>
              <a:rPr lang="en-US" sz="2800" dirty="0"/>
              <a:t> a </a:t>
            </a:r>
            <a:r>
              <a:rPr lang="en-US" sz="2800" dirty="0" err="1"/>
              <a:t>integração</a:t>
            </a:r>
            <a:r>
              <a:rPr lang="en-US" sz="2800" dirty="0"/>
              <a:t> continua do </a:t>
            </a:r>
            <a:r>
              <a:rPr lang="en-US" sz="2800" dirty="0" err="1"/>
              <a:t>projeto</a:t>
            </a:r>
            <a:r>
              <a:rPr lang="en-US" sz="2800" dirty="0"/>
              <a:t> no </a:t>
            </a:r>
            <a:r>
              <a:rPr lang="en-US" sz="2800" dirty="0" err="1"/>
              <a:t>Github</a:t>
            </a:r>
            <a:r>
              <a:rPr lang="en-US" sz="2800" dirty="0"/>
              <a:t> Actions.</a:t>
            </a:r>
            <a:endParaRPr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8</a:t>
            </a:r>
            <a:endParaRPr sz="3400" b="1"/>
          </a:p>
        </p:txBody>
      </p:sp>
      <p:sp>
        <p:nvSpPr>
          <p:cNvPr id="506" name="Google Shape;506;p34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dirty="0" err="1"/>
              <a:t>Submeta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repositório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do teste </a:t>
            </a:r>
            <a:r>
              <a:rPr lang="en-US" dirty="0" err="1"/>
              <a:t>unitário</a:t>
            </a:r>
            <a:r>
              <a:rPr lang="en-US" dirty="0"/>
              <a:t> </a:t>
            </a:r>
            <a:r>
              <a:rPr lang="en-US" dirty="0" err="1"/>
              <a:t>alterado</a:t>
            </a:r>
            <a:r>
              <a:rPr lang="en-US" dirty="0"/>
              <a:t>.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dirty="0" err="1"/>
              <a:t>Sincronize</a:t>
            </a:r>
            <a:r>
              <a:rPr lang="en-US" dirty="0"/>
              <a:t> entre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integrantes</a:t>
            </a:r>
            <a:r>
              <a:rPr lang="en-US" dirty="0"/>
              <a:t> do </a:t>
            </a:r>
            <a:r>
              <a:rPr lang="en-US" dirty="0" err="1"/>
              <a:t>grupo</a:t>
            </a:r>
            <a:r>
              <a:rPr lang="en-US" dirty="0"/>
              <a:t>.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dirty="0" err="1"/>
              <a:t>Verifique</a:t>
            </a:r>
            <a:r>
              <a:rPr lang="en-US" dirty="0"/>
              <a:t> a </a:t>
            </a:r>
            <a:r>
              <a:rPr lang="en-US" dirty="0" err="1"/>
              <a:t>execução</a:t>
            </a:r>
            <a:r>
              <a:rPr lang="en-US" dirty="0"/>
              <a:t> do </a:t>
            </a:r>
            <a:r>
              <a:rPr lang="en-US" b="1" i="1" dirty="0"/>
              <a:t>workflow</a:t>
            </a:r>
            <a:r>
              <a:rPr lang="en-US" dirty="0"/>
              <a:t> no </a:t>
            </a:r>
            <a:r>
              <a:rPr lang="en-US" b="1" dirty="0" err="1"/>
              <a:t>Github</a:t>
            </a:r>
            <a:r>
              <a:rPr lang="en-US" b="1" dirty="0"/>
              <a:t> Actions</a:t>
            </a:r>
            <a:r>
              <a:rPr lang="en-US" dirty="0"/>
              <a:t>.</a:t>
            </a:r>
            <a:endParaRPr dirty="0"/>
          </a:p>
          <a:p>
            <a:pPr marL="1371600" lvl="2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erros</a:t>
            </a:r>
            <a:endParaRPr dirty="0"/>
          </a:p>
        </p:txBody>
      </p:sp>
      <p:sp>
        <p:nvSpPr>
          <p:cNvPr id="507" name="Google Shape;507;p34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5" name="Google Shape;178;p8" descr="GitHub: o que é e qual sua importância?">
            <a:extLst>
              <a:ext uri="{FF2B5EF4-FFF2-40B4-BE49-F238E27FC236}">
                <a16:creationId xmlns:a16="http://schemas.microsoft.com/office/drawing/2014/main" id="{4C00DC1D-6255-1EC8-0343-C9877CBE9F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6417" t="-3676" r="21126" b="3675"/>
          <a:stretch/>
        </p:blipFill>
        <p:spPr>
          <a:xfrm>
            <a:off x="7878964" y="0"/>
            <a:ext cx="1265036" cy="111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9</a:t>
            </a:r>
            <a:endParaRPr sz="3400" b="1"/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Vamos criar 3 ambientes (</a:t>
            </a:r>
            <a:r>
              <a:rPr lang="en-US" b="1" i="1"/>
              <a:t>enviroments</a:t>
            </a:r>
            <a:r>
              <a:rPr lang="en-US"/>
              <a:t>) para homologar o projeto: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desenvolvimento(</a:t>
            </a:r>
            <a:r>
              <a:rPr lang="en-US" b="1"/>
              <a:t>dev</a:t>
            </a:r>
            <a:r>
              <a:rPr lang="en-US"/>
              <a:t>), </a:t>
            </a:r>
            <a:endParaRPr/>
          </a:p>
          <a:p>
            <a:pPr marL="1371600" lvl="2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 sz="2000"/>
              <a:t>Desenvolvimento e compilação do projeto.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homologação(</a:t>
            </a:r>
            <a:r>
              <a:rPr lang="en-US" b="1"/>
              <a:t>hmg</a:t>
            </a:r>
            <a:r>
              <a:rPr lang="en-US"/>
              <a:t>) e</a:t>
            </a:r>
            <a:endParaRPr/>
          </a:p>
          <a:p>
            <a:pPr marL="1371600" lvl="2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 sz="2000"/>
              <a:t>Testes unitários e métricas de software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produção(</a:t>
            </a:r>
            <a:r>
              <a:rPr lang="en-US" b="1"/>
              <a:t>prd</a:t>
            </a:r>
            <a:r>
              <a:rPr lang="en-US"/>
              <a:t>).</a:t>
            </a:r>
            <a:endParaRPr/>
          </a:p>
          <a:p>
            <a:pPr marL="1371600" lvl="2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-US" sz="2000"/>
              <a:t>Empacotamento do projeto.</a:t>
            </a:r>
            <a:endParaRPr sz="2000"/>
          </a:p>
        </p:txBody>
      </p:sp>
      <p:sp>
        <p:nvSpPr>
          <p:cNvPr id="515" name="Google Shape;515;p35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6" name="Google Shape;904;p85" descr="GitHub Actions · GitHub">
            <a:extLst>
              <a:ext uri="{FF2B5EF4-FFF2-40B4-BE49-F238E27FC236}">
                <a16:creationId xmlns:a16="http://schemas.microsoft.com/office/drawing/2014/main" id="{95D91C78-AC23-980B-29FC-E63A69EE35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6648" y="49574"/>
            <a:ext cx="972197" cy="95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6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9 - Continuação</a:t>
            </a:r>
            <a:endParaRPr sz="3400" b="1"/>
          </a:p>
        </p:txBody>
      </p:sp>
      <p:sp>
        <p:nvSpPr>
          <p:cNvPr id="522" name="Google Shape;522;p36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sz="2400"/>
              <a:t>Acesse as configurações(</a:t>
            </a:r>
            <a:r>
              <a:rPr lang="en-US" sz="2400" i="1"/>
              <a:t>settings</a:t>
            </a:r>
            <a:r>
              <a:rPr lang="en-US" sz="2400"/>
              <a:t>) do repositório do projeto opção </a:t>
            </a:r>
            <a:r>
              <a:rPr lang="en-US" sz="2400" i="1"/>
              <a:t>Enviroments</a:t>
            </a:r>
            <a:r>
              <a:rPr lang="en-US" sz="2400"/>
              <a:t>.</a:t>
            </a:r>
            <a:endParaRPr sz="2400"/>
          </a:p>
        </p:txBody>
      </p:sp>
      <p:sp>
        <p:nvSpPr>
          <p:cNvPr id="523" name="Google Shape;523;p36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524" name="Google Shape;52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420" y="2627012"/>
            <a:ext cx="7151673" cy="399887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5" name="Google Shape;525;p36"/>
          <p:cNvSpPr/>
          <p:nvPr/>
        </p:nvSpPr>
        <p:spPr>
          <a:xfrm>
            <a:off x="6818094" y="3070713"/>
            <a:ext cx="1017612" cy="4572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6"/>
          <p:cNvSpPr/>
          <p:nvPr/>
        </p:nvSpPr>
        <p:spPr>
          <a:xfrm>
            <a:off x="1184043" y="6186610"/>
            <a:ext cx="1017612" cy="4572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6"/>
          <p:cNvSpPr/>
          <p:nvPr/>
        </p:nvSpPr>
        <p:spPr>
          <a:xfrm rot="4162564">
            <a:off x="8027643" y="2643671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6"/>
          <p:cNvSpPr/>
          <p:nvPr/>
        </p:nvSpPr>
        <p:spPr>
          <a:xfrm rot="4162564">
            <a:off x="2415228" y="5719372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904;p85" descr="GitHub Actions · GitHub">
            <a:extLst>
              <a:ext uri="{FF2B5EF4-FFF2-40B4-BE49-F238E27FC236}">
                <a16:creationId xmlns:a16="http://schemas.microsoft.com/office/drawing/2014/main" id="{1DE6333E-BDA4-BEC1-7F1D-7463768318F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6648" y="49574"/>
            <a:ext cx="972197" cy="95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7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9</a:t>
            </a:r>
            <a:endParaRPr sz="3400" b="1"/>
          </a:p>
        </p:txBody>
      </p:sp>
      <p:sp>
        <p:nvSpPr>
          <p:cNvPr id="535" name="Google Shape;535;p37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sz="2400"/>
              <a:t>Clique em “</a:t>
            </a:r>
            <a:r>
              <a:rPr lang="en-US" sz="2400" i="1"/>
              <a:t>New Enviroment</a:t>
            </a:r>
            <a:r>
              <a:rPr lang="en-US" sz="2400"/>
              <a:t>” e crie </a:t>
            </a:r>
            <a:r>
              <a:rPr lang="en-US" sz="2400" b="1">
                <a:solidFill>
                  <a:srgbClr val="0000E4"/>
                </a:solidFill>
              </a:rPr>
              <a:t>dev</a:t>
            </a:r>
            <a:r>
              <a:rPr lang="en-US" sz="2400"/>
              <a:t>, </a:t>
            </a:r>
            <a:r>
              <a:rPr lang="en-US" sz="2400" b="1">
                <a:solidFill>
                  <a:srgbClr val="0000E4"/>
                </a:solidFill>
              </a:rPr>
              <a:t>hmg</a:t>
            </a:r>
            <a:r>
              <a:rPr lang="en-US" sz="2400"/>
              <a:t> e </a:t>
            </a:r>
            <a:r>
              <a:rPr lang="en-US" sz="2400" b="1">
                <a:solidFill>
                  <a:srgbClr val="0000E4"/>
                </a:solidFill>
              </a:rPr>
              <a:t>prd</a:t>
            </a:r>
            <a:r>
              <a:rPr lang="en-US" sz="2400"/>
              <a:t>.</a:t>
            </a:r>
            <a:endParaRPr sz="2400"/>
          </a:p>
        </p:txBody>
      </p:sp>
      <p:sp>
        <p:nvSpPr>
          <p:cNvPr id="536" name="Google Shape;536;p37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537" name="Google Shape;53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175" y="2604010"/>
            <a:ext cx="8410800" cy="31325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38" name="Google Shape;538;p37"/>
          <p:cNvSpPr/>
          <p:nvPr/>
        </p:nvSpPr>
        <p:spPr>
          <a:xfrm>
            <a:off x="7292057" y="2588793"/>
            <a:ext cx="1299918" cy="48819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9" name="Google Shape;539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7755" y="4552241"/>
            <a:ext cx="5144218" cy="21910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0" name="Google Shape;540;p37"/>
          <p:cNvSpPr/>
          <p:nvPr/>
        </p:nvSpPr>
        <p:spPr>
          <a:xfrm rot="2467600">
            <a:off x="8312038" y="1810307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904;p85" descr="GitHub Actions · GitHub">
            <a:extLst>
              <a:ext uri="{FF2B5EF4-FFF2-40B4-BE49-F238E27FC236}">
                <a16:creationId xmlns:a16="http://schemas.microsoft.com/office/drawing/2014/main" id="{B7E61A6A-ED4C-EABE-25F1-3BFAE47B29B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6648" y="49574"/>
            <a:ext cx="972197" cy="95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9</a:t>
            </a:r>
            <a:endParaRPr sz="3400" b="1"/>
          </a:p>
        </p:txBody>
      </p:sp>
      <p:sp>
        <p:nvSpPr>
          <p:cNvPr id="547" name="Google Shape;547;p38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/>
              <a:t>Ambientes criados.</a:t>
            </a:r>
            <a:endParaRPr/>
          </a:p>
        </p:txBody>
      </p:sp>
      <p:sp>
        <p:nvSpPr>
          <p:cNvPr id="548" name="Google Shape;548;p38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549" name="Google Shape;54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453" y="2590674"/>
            <a:ext cx="8592294" cy="31259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50" name="Google Shape;550;p38"/>
          <p:cNvSpPr/>
          <p:nvPr/>
        </p:nvSpPr>
        <p:spPr>
          <a:xfrm>
            <a:off x="2736668" y="3429000"/>
            <a:ext cx="1359082" cy="142875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8"/>
          <p:cNvSpPr/>
          <p:nvPr/>
        </p:nvSpPr>
        <p:spPr>
          <a:xfrm rot="4162564">
            <a:off x="4382663" y="3328161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04;p85" descr="GitHub Actions · GitHub">
            <a:extLst>
              <a:ext uri="{FF2B5EF4-FFF2-40B4-BE49-F238E27FC236}">
                <a16:creationId xmlns:a16="http://schemas.microsoft.com/office/drawing/2014/main" id="{7D94B61E-5761-F3D8-D73C-4CDDC4EE2C8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6648" y="49574"/>
            <a:ext cx="972197" cy="95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9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10</a:t>
            </a:r>
            <a:endParaRPr sz="3400" b="1"/>
          </a:p>
        </p:txBody>
      </p:sp>
      <p:sp>
        <p:nvSpPr>
          <p:cNvPr id="558" name="Google Shape;558;p39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800"/>
              <a:t>Configure </a:t>
            </a:r>
            <a:r>
              <a:rPr lang="en-US" sz="2800" b="1"/>
              <a:t>o pom.xml </a:t>
            </a:r>
            <a:r>
              <a:rPr lang="en-US" sz="2800"/>
              <a:t>para que empacote o projeto com as dependências (</a:t>
            </a:r>
            <a:r>
              <a:rPr lang="en-US" sz="2800" b="1"/>
              <a:t>jar-with-dependencies</a:t>
            </a:r>
            <a:r>
              <a:rPr lang="en-US" sz="2800"/>
              <a:t>).</a:t>
            </a:r>
            <a:endParaRPr sz="2800"/>
          </a:p>
        </p:txBody>
      </p:sp>
      <p:sp>
        <p:nvSpPr>
          <p:cNvPr id="559" name="Google Shape;559;p39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560" name="Google Shape;560;p39"/>
          <p:cNvSpPr txBox="1"/>
          <p:nvPr/>
        </p:nvSpPr>
        <p:spPr>
          <a:xfrm>
            <a:off x="192300" y="2753573"/>
            <a:ext cx="8675700" cy="364715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&lt;?xml version="1.0" encoding="UTF-8"?&gt;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&lt;project xmlns="http://maven.apache.org/POM/4.0.0"  xmlns:xsi="http://www.w3.org/2001/XMLSchema-instance"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xsi:schemaLocation="http://maven.apache.org/POM/4.0.0 http://maven.apache.org/xsd/maven-4.0.0.xsd"&gt;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&lt;modelVersion&gt;4.0.0&lt;/modelVersion&gt;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&lt;groupId&gt;com&lt;/groupId&gt;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&lt;artifactId&gt;calculadora&lt;/artifactId&gt;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&lt;version&gt;1&lt;/version&gt;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&lt;packaging&gt;jar&lt;/packaging&gt;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&lt;dependencies&gt;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&lt;dependency&gt;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&lt;groupId&gt;junit&lt;/groupId&gt;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&lt;artifactId&gt;junit&lt;/artifactId&gt;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&lt;version&gt;4.13.2&lt;/version&gt;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&lt;scope&gt;test&lt;/scope&gt;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&lt;/dependency&gt;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&lt;/dependencies&gt;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&lt;properties&gt;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&lt;project.build.sourceEncoding&gt;UTF-8&lt;/project.build.sourceEncoding&gt;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&lt;maven.compiler.source&gt;1.8&lt;/maven.compiler.source&gt;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&lt;maven.compiler.target&gt;1.8&lt;/maven.compiler.target&gt;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&lt;/properties&gt;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9"/>
          <p:cNvSpPr txBox="1"/>
          <p:nvPr/>
        </p:nvSpPr>
        <p:spPr>
          <a:xfrm>
            <a:off x="7448881" y="6288493"/>
            <a:ext cx="1050288" cy="30777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Continua...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10;p25">
            <a:extLst>
              <a:ext uri="{FF2B5EF4-FFF2-40B4-BE49-F238E27FC236}">
                <a16:creationId xmlns:a16="http://schemas.microsoft.com/office/drawing/2014/main" id="{E2A61B16-188E-5BFA-81D3-31F9BEA03B63}"/>
              </a:ext>
            </a:extLst>
          </p:cNvPr>
          <p:cNvSpPr txBox="1"/>
          <p:nvPr/>
        </p:nvSpPr>
        <p:spPr>
          <a:xfrm>
            <a:off x="5081786" y="5574748"/>
            <a:ext cx="3105611" cy="64629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Versão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java de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origem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compilação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410;p25">
            <a:extLst>
              <a:ext uri="{FF2B5EF4-FFF2-40B4-BE49-F238E27FC236}">
                <a16:creationId xmlns:a16="http://schemas.microsoft.com/office/drawing/2014/main" id="{123F9174-FFFB-1D8A-7445-0BBD3066BAF5}"/>
              </a:ext>
            </a:extLst>
          </p:cNvPr>
          <p:cNvSpPr txBox="1"/>
          <p:nvPr/>
        </p:nvSpPr>
        <p:spPr>
          <a:xfrm>
            <a:off x="4240569" y="4206323"/>
            <a:ext cx="3208311" cy="64629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Codificação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dos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Código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9" name="Google Shape;572;p40">
            <a:extLst>
              <a:ext uri="{FF2B5EF4-FFF2-40B4-BE49-F238E27FC236}">
                <a16:creationId xmlns:a16="http://schemas.microsoft.com/office/drawing/2014/main" id="{5AFBEDFB-913D-B2C2-1256-1D5730E27221}"/>
              </a:ext>
            </a:extLst>
          </p:cNvPr>
          <p:cNvSpPr/>
          <p:nvPr/>
        </p:nvSpPr>
        <p:spPr>
          <a:xfrm rot="4162564">
            <a:off x="3352817" y="4820109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72;p40">
            <a:extLst>
              <a:ext uri="{FF2B5EF4-FFF2-40B4-BE49-F238E27FC236}">
                <a16:creationId xmlns:a16="http://schemas.microsoft.com/office/drawing/2014/main" id="{231EAD0E-79EB-42FC-D780-FEECE114BFC8}"/>
              </a:ext>
            </a:extLst>
          </p:cNvPr>
          <p:cNvSpPr/>
          <p:nvPr/>
        </p:nvSpPr>
        <p:spPr>
          <a:xfrm rot="5400000">
            <a:off x="4250213" y="5660413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904;p85" descr="GitHub Actions · GitHub">
            <a:extLst>
              <a:ext uri="{FF2B5EF4-FFF2-40B4-BE49-F238E27FC236}">
                <a16:creationId xmlns:a16="http://schemas.microsoft.com/office/drawing/2014/main" id="{8E984EC2-B50E-8A5B-E348-76349F28EB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6648" y="49574"/>
            <a:ext cx="972197" cy="95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0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10 - Continuação</a:t>
            </a:r>
            <a:endParaRPr sz="3400" b="1"/>
          </a:p>
        </p:txBody>
      </p:sp>
      <p:sp>
        <p:nvSpPr>
          <p:cNvPr id="568" name="Google Shape;568;p40"/>
          <p:cNvSpPr txBox="1">
            <a:spLocks noGrp="1"/>
          </p:cNvSpPr>
          <p:nvPr>
            <p:ph type="body" idx="1"/>
          </p:nvPr>
        </p:nvSpPr>
        <p:spPr>
          <a:xfrm>
            <a:off x="478063" y="1609650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/>
          </a:p>
        </p:txBody>
      </p:sp>
      <p:sp>
        <p:nvSpPr>
          <p:cNvPr id="569" name="Google Shape;569;p40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570" name="Google Shape;570;p40"/>
          <p:cNvSpPr txBox="1"/>
          <p:nvPr/>
        </p:nvSpPr>
        <p:spPr>
          <a:xfrm>
            <a:off x="401863" y="1225689"/>
            <a:ext cx="8410800" cy="56323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&lt;build&gt;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&lt;plugins&gt;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&lt;plugin&gt;          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&lt;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org.apache.maven.plugins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&lt;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&gt;maven-assembly-plugin&lt;/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artifactId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&lt;executions&gt;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&lt;execution&gt;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&lt;phase&gt;package&lt;/phase&gt;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&lt;goals&gt;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&lt;goal&gt;single&lt;/goal&gt;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&lt;/goals&gt;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&lt;configuration&gt;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&lt;archive&gt;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&lt;manifest&gt;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&lt;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mainClass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Principal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&lt;/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mainClass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&lt;/manifest&gt;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&lt;/archive&gt;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&lt;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descriptorRefs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&lt;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descriptorRef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jar-with-dependencies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descriptorRef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&lt;/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descriptorRefs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&lt;/configuration&gt;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&lt;/execution&gt;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&lt;/executions&gt;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&lt;/plugin&gt;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&lt;/plugins&gt;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&lt;/build&gt;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&lt;/project&gt;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40"/>
          <p:cNvSpPr/>
          <p:nvPr/>
        </p:nvSpPr>
        <p:spPr>
          <a:xfrm>
            <a:off x="468312" y="1225688"/>
            <a:ext cx="5684837" cy="517511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40"/>
          <p:cNvSpPr/>
          <p:nvPr/>
        </p:nvSpPr>
        <p:spPr>
          <a:xfrm rot="4162564">
            <a:off x="6430911" y="2012897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410;p25">
            <a:extLst>
              <a:ext uri="{FF2B5EF4-FFF2-40B4-BE49-F238E27FC236}">
                <a16:creationId xmlns:a16="http://schemas.microsoft.com/office/drawing/2014/main" id="{74B376A1-CE8F-99CF-5EA5-6650A0559342}"/>
              </a:ext>
            </a:extLst>
          </p:cNvPr>
          <p:cNvSpPr txBox="1"/>
          <p:nvPr/>
        </p:nvSpPr>
        <p:spPr>
          <a:xfrm>
            <a:off x="6369869" y="2981249"/>
            <a:ext cx="2340001" cy="193895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Gera um 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archive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com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dependências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incluídas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11" name="Google Shape;904;p85" descr="GitHub Actions · GitHub">
            <a:extLst>
              <a:ext uri="{FF2B5EF4-FFF2-40B4-BE49-F238E27FC236}">
                <a16:creationId xmlns:a16="http://schemas.microsoft.com/office/drawing/2014/main" id="{C9FDF257-4316-5DB2-DBF0-D5CA5F2EB3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6648" y="49574"/>
            <a:ext cx="972197" cy="95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1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11</a:t>
            </a:r>
            <a:endParaRPr sz="3400" b="1"/>
          </a:p>
        </p:txBody>
      </p:sp>
      <p:sp>
        <p:nvSpPr>
          <p:cNvPr id="579" name="Google Shape;579;p41"/>
          <p:cNvSpPr txBox="1">
            <a:spLocks noGrp="1"/>
          </p:cNvSpPr>
          <p:nvPr>
            <p:ph type="body" idx="1"/>
          </p:nvPr>
        </p:nvSpPr>
        <p:spPr>
          <a:xfrm>
            <a:off x="372156" y="1373687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400"/>
              <a:t>Ajustaremos o </a:t>
            </a:r>
            <a:r>
              <a:rPr lang="en-US" sz="2400" i="1"/>
              <a:t>maven.yml </a:t>
            </a:r>
            <a:r>
              <a:rPr lang="en-US" sz="2400"/>
              <a:t>para executar as tarefas em cada um dos ambientes.</a:t>
            </a:r>
            <a:endParaRPr sz="2400"/>
          </a:p>
        </p:txBody>
      </p:sp>
      <p:sp>
        <p:nvSpPr>
          <p:cNvPr id="580" name="Google Shape;580;p41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581" name="Google Shape;581;p41"/>
          <p:cNvSpPr txBox="1"/>
          <p:nvPr/>
        </p:nvSpPr>
        <p:spPr>
          <a:xfrm>
            <a:off x="372156" y="2203561"/>
            <a:ext cx="8399687" cy="452431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Integração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continua de Java com Maven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push: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branches: [ master 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pull_request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branches: [ master 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6565FF"/>
                </a:solidFill>
                <a:latin typeface="Arial"/>
                <a:ea typeface="Arial"/>
                <a:cs typeface="Arial"/>
                <a:sym typeface="Arial"/>
              </a:rPr>
              <a:t>  # Jobs do </a:t>
            </a:r>
            <a:r>
              <a:rPr lang="en-US" sz="1200" b="0" i="0" u="none" strike="noStrike" cap="none" dirty="0" err="1">
                <a:solidFill>
                  <a:srgbClr val="6565FF"/>
                </a:solidFill>
                <a:latin typeface="Arial"/>
                <a:ea typeface="Arial"/>
                <a:cs typeface="Arial"/>
                <a:sym typeface="Arial"/>
              </a:rPr>
              <a:t>ambiente</a:t>
            </a:r>
            <a:r>
              <a:rPr lang="en-US" sz="1200" b="0" i="0" u="none" strike="noStrike" cap="none" dirty="0">
                <a:solidFill>
                  <a:srgbClr val="6565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200" b="0" i="0" u="none" strike="noStrike" cap="none" dirty="0" err="1">
                <a:solidFill>
                  <a:srgbClr val="6565FF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 build-dev:</a:t>
            </a:r>
            <a:endParaRPr sz="1400" b="1" i="0" u="none" strike="noStrike" cap="none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runs-on: ubuntu-latest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environment: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name: </a:t>
            </a:r>
            <a:r>
              <a:rPr lang="en-US" sz="1200" b="1" i="0" u="none" strike="noStrike" cap="none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dev</a:t>
            </a:r>
            <a:endParaRPr sz="1200" b="1" i="0" u="none" strike="noStrike" cap="none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steps: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name: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checkout do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repositório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uses: actions/checkout@v3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name: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JDK 18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uses: actions/setup-java@v3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with: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java-version: '18'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distribution: '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temurin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cache: maven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name: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 Maven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run: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-B 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compile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--file pom.xml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1"/>
          <p:cNvSpPr/>
          <p:nvPr/>
        </p:nvSpPr>
        <p:spPr>
          <a:xfrm rot="4162564">
            <a:off x="3371236" y="3019885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1"/>
          <p:cNvSpPr txBox="1"/>
          <p:nvPr/>
        </p:nvSpPr>
        <p:spPr>
          <a:xfrm>
            <a:off x="7574150" y="6549367"/>
            <a:ext cx="1050288" cy="30777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Continua...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410;p25">
            <a:extLst>
              <a:ext uri="{FF2B5EF4-FFF2-40B4-BE49-F238E27FC236}">
                <a16:creationId xmlns:a16="http://schemas.microsoft.com/office/drawing/2014/main" id="{026BE51B-14C8-01FA-55E4-CD944104DC97}"/>
              </a:ext>
            </a:extLst>
          </p:cNvPr>
          <p:cNvSpPr txBox="1"/>
          <p:nvPr/>
        </p:nvSpPr>
        <p:spPr>
          <a:xfrm>
            <a:off x="4365839" y="2898028"/>
            <a:ext cx="2752413" cy="36929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ambiente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</a:t>
            </a:r>
          </a:p>
        </p:txBody>
      </p:sp>
      <p:sp>
        <p:nvSpPr>
          <p:cNvPr id="10" name="Google Shape;593;p42">
            <a:extLst>
              <a:ext uri="{FF2B5EF4-FFF2-40B4-BE49-F238E27FC236}">
                <a16:creationId xmlns:a16="http://schemas.microsoft.com/office/drawing/2014/main" id="{774DD352-69E6-BBB0-7498-D826495A4A03}"/>
              </a:ext>
            </a:extLst>
          </p:cNvPr>
          <p:cNvSpPr/>
          <p:nvPr/>
        </p:nvSpPr>
        <p:spPr>
          <a:xfrm rot="4535716">
            <a:off x="3386842" y="5757036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410;p25">
            <a:extLst>
              <a:ext uri="{FF2B5EF4-FFF2-40B4-BE49-F238E27FC236}">
                <a16:creationId xmlns:a16="http://schemas.microsoft.com/office/drawing/2014/main" id="{CC9A903C-E6F5-766C-3F35-282A7A80C880}"/>
              </a:ext>
            </a:extLst>
          </p:cNvPr>
          <p:cNvSpPr txBox="1"/>
          <p:nvPr/>
        </p:nvSpPr>
        <p:spPr>
          <a:xfrm>
            <a:off x="4237443" y="5664537"/>
            <a:ext cx="3751219" cy="36929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maven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ambiente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>
                <a:solidFill>
                  <a:schemeClr val="dk1"/>
                </a:solidFill>
              </a:rPr>
              <a:t>dev</a:t>
            </a: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904;p85" descr="GitHub Actions · GitHub">
            <a:extLst>
              <a:ext uri="{FF2B5EF4-FFF2-40B4-BE49-F238E27FC236}">
                <a16:creationId xmlns:a16="http://schemas.microsoft.com/office/drawing/2014/main" id="{F7E9CD45-D4BE-1634-BBF3-E0D9D7797A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6648" y="49574"/>
            <a:ext cx="972197" cy="95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2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11 - Continuação</a:t>
            </a:r>
            <a:endParaRPr sz="3400" b="1"/>
          </a:p>
        </p:txBody>
      </p:sp>
      <p:sp>
        <p:nvSpPr>
          <p:cNvPr id="590" name="Google Shape;590;p42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/>
          </a:p>
        </p:txBody>
      </p:sp>
      <p:sp>
        <p:nvSpPr>
          <p:cNvPr id="591" name="Google Shape;591;p42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592" name="Google Shape;592;p42"/>
          <p:cNvSpPr txBox="1"/>
          <p:nvPr/>
        </p:nvSpPr>
        <p:spPr>
          <a:xfrm>
            <a:off x="457200" y="1628775"/>
            <a:ext cx="8218487" cy="36933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6565FF"/>
                </a:solidFill>
                <a:latin typeface="Arial"/>
                <a:ea typeface="Arial"/>
                <a:cs typeface="Arial"/>
                <a:sym typeface="Arial"/>
              </a:rPr>
              <a:t># Jobs do </a:t>
            </a:r>
            <a:r>
              <a:rPr lang="en-US" sz="1200" b="0" i="0" u="none" strike="noStrike" cap="none" dirty="0" err="1">
                <a:solidFill>
                  <a:srgbClr val="6565FF"/>
                </a:solidFill>
                <a:latin typeface="Arial"/>
                <a:ea typeface="Arial"/>
                <a:cs typeface="Arial"/>
                <a:sym typeface="Arial"/>
              </a:rPr>
              <a:t>ambiente</a:t>
            </a:r>
            <a:r>
              <a:rPr lang="en-US" sz="1200" b="0" i="0" u="none" strike="noStrike" cap="none" dirty="0">
                <a:solidFill>
                  <a:srgbClr val="6565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200" b="0" i="0" u="none" strike="noStrike" cap="none" dirty="0" err="1">
                <a:solidFill>
                  <a:srgbClr val="6565FF"/>
                </a:solidFill>
                <a:latin typeface="Arial"/>
                <a:ea typeface="Arial"/>
                <a:cs typeface="Arial"/>
                <a:sym typeface="Arial"/>
              </a:rPr>
              <a:t>homologação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200" b="1" i="0" u="none" strike="noStrike" cap="none" dirty="0">
                <a:solidFill>
                  <a:srgbClr val="6565FF"/>
                </a:solidFill>
                <a:latin typeface="Arial"/>
                <a:ea typeface="Arial"/>
                <a:cs typeface="Arial"/>
                <a:sym typeface="Arial"/>
              </a:rPr>
              <a:t>build-</a:t>
            </a:r>
            <a:r>
              <a:rPr lang="en-US" sz="1200" b="1" i="0" u="none" strike="noStrike" cap="none" dirty="0" err="1">
                <a:solidFill>
                  <a:srgbClr val="6565FF"/>
                </a:solidFill>
                <a:latin typeface="Arial"/>
                <a:ea typeface="Arial"/>
                <a:cs typeface="Arial"/>
                <a:sym typeface="Arial"/>
              </a:rPr>
              <a:t>hmg</a:t>
            </a:r>
            <a:r>
              <a:rPr lang="en-US" sz="1200" b="1" i="0" u="none" strike="noStrike" cap="none" dirty="0">
                <a:solidFill>
                  <a:srgbClr val="6565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runs-on: ubuntu-latest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environment: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name: </a:t>
            </a:r>
            <a:r>
              <a:rPr lang="en-US" sz="1200" b="1" i="0" u="none" strike="noStrike" cap="non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hmg</a:t>
            </a:r>
            <a:endParaRPr sz="1200" b="1" i="0" u="none" strike="noStrike" cap="none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needs: </a:t>
            </a:r>
            <a:r>
              <a:rPr lang="en-US" sz="1200" b="1" i="0" u="none" strike="noStrike" cap="none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build-dev</a:t>
            </a:r>
            <a:endParaRPr sz="1200" b="1" i="0" u="none" strike="noStrike" cap="none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steps: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name: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checkout do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repositório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uses: actions/checkout@v3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with: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fetch-depth: 0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name: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JDK 18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uses: actions/setup-java@v3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with: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java-version: '18'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distribution: '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temurin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cache: maven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name: Testa 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 Maven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run: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-B 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--file pom.xml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2"/>
          <p:cNvSpPr/>
          <p:nvPr/>
        </p:nvSpPr>
        <p:spPr>
          <a:xfrm rot="4162564">
            <a:off x="3272764" y="1219659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2"/>
          <p:cNvSpPr txBox="1"/>
          <p:nvPr/>
        </p:nvSpPr>
        <p:spPr>
          <a:xfrm>
            <a:off x="7448881" y="5168243"/>
            <a:ext cx="1050288" cy="30777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Continua...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410;p25">
            <a:extLst>
              <a:ext uri="{FF2B5EF4-FFF2-40B4-BE49-F238E27FC236}">
                <a16:creationId xmlns:a16="http://schemas.microsoft.com/office/drawing/2014/main" id="{1CC4A9C0-10DB-0E2F-0FA4-5FC4DF1FA3D8}"/>
              </a:ext>
            </a:extLst>
          </p:cNvPr>
          <p:cNvSpPr txBox="1"/>
          <p:nvPr/>
        </p:nvSpPr>
        <p:spPr>
          <a:xfrm>
            <a:off x="4197027" y="1339622"/>
            <a:ext cx="2752413" cy="36929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ambiente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hmg</a:t>
            </a: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593;p42">
            <a:extLst>
              <a:ext uri="{FF2B5EF4-FFF2-40B4-BE49-F238E27FC236}">
                <a16:creationId xmlns:a16="http://schemas.microsoft.com/office/drawing/2014/main" id="{A2F248ED-5DEE-0CB6-5304-54E3365E4588}"/>
              </a:ext>
            </a:extLst>
          </p:cNvPr>
          <p:cNvSpPr/>
          <p:nvPr/>
        </p:nvSpPr>
        <p:spPr>
          <a:xfrm rot="4535716">
            <a:off x="3346425" y="4540068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410;p25">
            <a:extLst>
              <a:ext uri="{FF2B5EF4-FFF2-40B4-BE49-F238E27FC236}">
                <a16:creationId xmlns:a16="http://schemas.microsoft.com/office/drawing/2014/main" id="{BE5AE2F3-6578-1CC9-3F4F-234D5B7677A2}"/>
              </a:ext>
            </a:extLst>
          </p:cNvPr>
          <p:cNvSpPr txBox="1"/>
          <p:nvPr/>
        </p:nvSpPr>
        <p:spPr>
          <a:xfrm>
            <a:off x="4197026" y="4447569"/>
            <a:ext cx="3751219" cy="36929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maven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ambiente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hmg</a:t>
            </a: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904;p85" descr="GitHub Actions · GitHub">
            <a:extLst>
              <a:ext uri="{FF2B5EF4-FFF2-40B4-BE49-F238E27FC236}">
                <a16:creationId xmlns:a16="http://schemas.microsoft.com/office/drawing/2014/main" id="{6A6565B6-2483-7D99-F4EB-E8DBA91804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6648" y="49574"/>
            <a:ext cx="972197" cy="95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3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11 - Continuação</a:t>
            </a:r>
            <a:endParaRPr sz="3400" b="1"/>
          </a:p>
        </p:txBody>
      </p:sp>
      <p:sp>
        <p:nvSpPr>
          <p:cNvPr id="601" name="Google Shape;601;p43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/>
          </a:p>
        </p:txBody>
      </p:sp>
      <p:sp>
        <p:nvSpPr>
          <p:cNvPr id="602" name="Google Shape;602;p43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603" name="Google Shape;603;p43"/>
          <p:cNvSpPr txBox="1"/>
          <p:nvPr/>
        </p:nvSpPr>
        <p:spPr>
          <a:xfrm>
            <a:off x="119871" y="1215609"/>
            <a:ext cx="8904258" cy="560153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E4"/>
                </a:solidFill>
                <a:latin typeface="Arial"/>
                <a:ea typeface="Arial"/>
                <a:cs typeface="Arial"/>
                <a:sym typeface="Arial"/>
              </a:rPr>
              <a:t># Jobs do </a:t>
            </a:r>
            <a:r>
              <a:rPr lang="en-US" sz="1200" b="0" i="0" u="none" strike="noStrike" cap="none" dirty="0" err="1">
                <a:solidFill>
                  <a:srgbClr val="0000E4"/>
                </a:solidFill>
                <a:latin typeface="Arial"/>
                <a:ea typeface="Arial"/>
                <a:cs typeface="Arial"/>
                <a:sym typeface="Arial"/>
              </a:rPr>
              <a:t>ambiente</a:t>
            </a:r>
            <a:r>
              <a:rPr lang="en-US" sz="1200" b="0" i="0" u="none" strike="noStrike" cap="none" dirty="0">
                <a:solidFill>
                  <a:srgbClr val="0000E4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200" b="0" i="0" u="none" strike="noStrike" cap="none" dirty="0" err="1">
                <a:solidFill>
                  <a:srgbClr val="0000E4"/>
                </a:solidFill>
                <a:latin typeface="Arial"/>
                <a:ea typeface="Arial"/>
                <a:cs typeface="Arial"/>
                <a:sym typeface="Arial"/>
              </a:rPr>
              <a:t>produção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 build-</a:t>
            </a:r>
            <a:r>
              <a:rPr lang="en-US" sz="1200" b="1" i="0" u="none" strike="noStrike" cap="non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prd</a:t>
            </a:r>
            <a:r>
              <a:rPr lang="en-US" sz="1200" b="1" i="0" u="none" strike="noStrike" cap="none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1" i="0" u="none" strike="noStrike" cap="none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runs-on: ubuntu-latest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environment: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name: </a:t>
            </a:r>
            <a:r>
              <a:rPr lang="en-US" sz="1200" b="1" i="0" u="none" strike="noStrike" cap="non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prd</a:t>
            </a:r>
            <a:endParaRPr sz="1200" b="1" i="0" u="none" strike="noStrike" cap="none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needs: </a:t>
            </a:r>
            <a:r>
              <a:rPr lang="en-US" sz="1200" b="1" i="0" u="none" strike="noStrike" cap="none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build-</a:t>
            </a:r>
            <a:r>
              <a:rPr lang="en-US" sz="1200" b="1" i="0" u="none" strike="noStrike" cap="none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hmg</a:t>
            </a:r>
            <a:endParaRPr sz="1200" b="1" i="0" u="none" strike="noStrike" cap="none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steps: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name: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checkout do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repositório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uses: actions/checkout@v3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name: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JDK 18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uses: actions/setup-java@v3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with: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java-version: '18'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distribution: '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temurin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cache: maven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empacotamento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 o Maven.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 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parâmetro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DskipTests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pula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testes pois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já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foram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executados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ambiente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anterior.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name: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Empacota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 Maven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run: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-B 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--file pom.xml -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DskipTests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artefato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download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name: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pasta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temporária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downloads de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artefatos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run: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mkdir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staging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name: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Copia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artefatos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serem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publicados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pasta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temporária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run: cp target/*jar-with-dependencies.jar staging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name: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Upload Artifact do GitHub Action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uses: actions/upload-artifact@v3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with: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name: Package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path: staging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3"/>
          <p:cNvSpPr/>
          <p:nvPr/>
        </p:nvSpPr>
        <p:spPr>
          <a:xfrm rot="4162564">
            <a:off x="2667852" y="1013078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10;p25">
            <a:extLst>
              <a:ext uri="{FF2B5EF4-FFF2-40B4-BE49-F238E27FC236}">
                <a16:creationId xmlns:a16="http://schemas.microsoft.com/office/drawing/2014/main" id="{8E5DBA61-01DD-4C70-CA2C-54F9EA034E17}"/>
              </a:ext>
            </a:extLst>
          </p:cNvPr>
          <p:cNvSpPr txBox="1"/>
          <p:nvPr/>
        </p:nvSpPr>
        <p:spPr>
          <a:xfrm>
            <a:off x="3766617" y="1360830"/>
            <a:ext cx="2752413" cy="36929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ambiente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prd</a:t>
            </a: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593;p42">
            <a:extLst>
              <a:ext uri="{FF2B5EF4-FFF2-40B4-BE49-F238E27FC236}">
                <a16:creationId xmlns:a16="http://schemas.microsoft.com/office/drawing/2014/main" id="{DEDE67CA-D90E-475E-D6F8-7976B1522267}"/>
              </a:ext>
            </a:extLst>
          </p:cNvPr>
          <p:cNvSpPr/>
          <p:nvPr/>
        </p:nvSpPr>
        <p:spPr>
          <a:xfrm rot="5400000">
            <a:off x="3997215" y="4244646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410;p25">
            <a:extLst>
              <a:ext uri="{FF2B5EF4-FFF2-40B4-BE49-F238E27FC236}">
                <a16:creationId xmlns:a16="http://schemas.microsoft.com/office/drawing/2014/main" id="{AB34C4A8-C258-8BFD-10AC-F35712BC49BA}"/>
              </a:ext>
            </a:extLst>
          </p:cNvPr>
          <p:cNvSpPr txBox="1"/>
          <p:nvPr/>
        </p:nvSpPr>
        <p:spPr>
          <a:xfrm>
            <a:off x="4806163" y="4469116"/>
            <a:ext cx="3751219" cy="36929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</a:t>
            </a:r>
            <a:r>
              <a:rPr lang="en-US" sz="1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maven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ambiente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prd</a:t>
            </a:r>
            <a:endParaRPr lang="en-US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904;p85" descr="GitHub Actions · GitHub">
            <a:extLst>
              <a:ext uri="{FF2B5EF4-FFF2-40B4-BE49-F238E27FC236}">
                <a16:creationId xmlns:a16="http://schemas.microsoft.com/office/drawing/2014/main" id="{04EF29F6-C287-1BD4-80CB-46FA0D54EC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6648" y="49574"/>
            <a:ext cx="972197" cy="95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/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400" b="1"/>
              <a:t>Atividade em Grupo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095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2400"/>
              <a:t>Para esta atividade crie grupos de 2 alunos, para desenvolver a atividade segundo </a:t>
            </a:r>
            <a:r>
              <a:rPr lang="en-US" sz="2400" b="1" i="1"/>
              <a:t>Pair Programming.</a:t>
            </a:r>
            <a:endParaRPr sz="2400"/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 l="51934" t="6021" r="3184" b="17563"/>
          <a:stretch/>
        </p:blipFill>
        <p:spPr>
          <a:xfrm>
            <a:off x="2764038" y="2892412"/>
            <a:ext cx="3615924" cy="373698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 txBox="1"/>
          <p:nvPr/>
        </p:nvSpPr>
        <p:spPr>
          <a:xfrm>
            <a:off x="6379962" y="4985739"/>
            <a:ext cx="118173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Piloto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970718" y="5036433"/>
            <a:ext cx="20441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Navegador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0" y="6510747"/>
            <a:ext cx="77876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Extreme Programming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metodologia ágil criada por Kent Beck em 1996.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4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11</a:t>
            </a:r>
            <a:endParaRPr sz="3400" b="1"/>
          </a:p>
        </p:txBody>
      </p:sp>
      <p:sp>
        <p:nvSpPr>
          <p:cNvPr id="611" name="Google Shape;611;p44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000" dirty="0"/>
              <a:t>É </a:t>
            </a:r>
            <a:r>
              <a:rPr lang="en-US" sz="2000" dirty="0" err="1"/>
              <a:t>possível</a:t>
            </a:r>
            <a:r>
              <a:rPr lang="en-US" sz="2000" dirty="0"/>
              <a:t> </a:t>
            </a:r>
            <a:r>
              <a:rPr lang="en-US" sz="2000" dirty="0" err="1"/>
              <a:t>adicionar</a:t>
            </a:r>
            <a:r>
              <a:rPr lang="en-US" sz="2000" dirty="0"/>
              <a:t> </a:t>
            </a:r>
            <a:r>
              <a:rPr lang="en-US" sz="2000" dirty="0" err="1"/>
              <a:t>revisores</a:t>
            </a:r>
            <a:r>
              <a:rPr lang="en-US" sz="2000" dirty="0"/>
              <a:t>(</a:t>
            </a:r>
            <a:r>
              <a:rPr lang="en-US" sz="2000" i="1" dirty="0"/>
              <a:t>reviewers</a:t>
            </a:r>
            <a:r>
              <a:rPr lang="en-US" sz="2000" dirty="0"/>
              <a:t>) entre </a:t>
            </a:r>
            <a:r>
              <a:rPr lang="en-US" sz="2000" dirty="0" err="1"/>
              <a:t>os</a:t>
            </a:r>
            <a:r>
              <a:rPr lang="en-US" sz="2000" dirty="0"/>
              <a:t> ambientes.</a:t>
            </a:r>
            <a:endParaRPr sz="2000" b="1" dirty="0"/>
          </a:p>
        </p:txBody>
      </p:sp>
      <p:sp>
        <p:nvSpPr>
          <p:cNvPr id="612" name="Google Shape;612;p44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613" name="Google Shape;61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073" y="2267684"/>
            <a:ext cx="8339727" cy="449423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14" name="Google Shape;614;p44"/>
          <p:cNvSpPr/>
          <p:nvPr/>
        </p:nvSpPr>
        <p:spPr>
          <a:xfrm>
            <a:off x="3657476" y="4741030"/>
            <a:ext cx="5029324" cy="59861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904;p85" descr="GitHub Actions · GitHub">
            <a:extLst>
              <a:ext uri="{FF2B5EF4-FFF2-40B4-BE49-F238E27FC236}">
                <a16:creationId xmlns:a16="http://schemas.microsoft.com/office/drawing/2014/main" id="{B80130BA-F2C7-0DD5-473A-A72CA76F262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6648" y="49574"/>
            <a:ext cx="972197" cy="95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5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12</a:t>
            </a:r>
            <a:endParaRPr sz="3400" b="1"/>
          </a:p>
        </p:txBody>
      </p:sp>
      <p:sp>
        <p:nvSpPr>
          <p:cNvPr id="621" name="Google Shape;621;p45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dirty="0" err="1"/>
              <a:t>Submeta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repositório</a:t>
            </a:r>
            <a:r>
              <a:rPr lang="en-US" dirty="0"/>
              <a:t> </a:t>
            </a:r>
            <a:r>
              <a:rPr lang="en-US" b="1" dirty="0" err="1"/>
              <a:t>github</a:t>
            </a:r>
            <a:r>
              <a:rPr lang="en-US" dirty="0"/>
              <a:t> as </a:t>
            </a:r>
            <a:r>
              <a:rPr lang="en-US" dirty="0" err="1"/>
              <a:t>alterações</a:t>
            </a:r>
            <a:r>
              <a:rPr lang="en-US" dirty="0"/>
              <a:t> dos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b="1" dirty="0"/>
              <a:t>pom.xml </a:t>
            </a:r>
            <a:r>
              <a:rPr lang="en-US" dirty="0"/>
              <a:t>e </a:t>
            </a:r>
            <a:r>
              <a:rPr lang="en-US" b="1" dirty="0" err="1"/>
              <a:t>maven.yml</a:t>
            </a:r>
            <a:endParaRPr b="1" dirty="0"/>
          </a:p>
        </p:txBody>
      </p:sp>
      <p:sp>
        <p:nvSpPr>
          <p:cNvPr id="622" name="Google Shape;622;p45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5" name="Google Shape;178;p8" descr="GitHub: o que é e qual sua importância?">
            <a:extLst>
              <a:ext uri="{FF2B5EF4-FFF2-40B4-BE49-F238E27FC236}">
                <a16:creationId xmlns:a16="http://schemas.microsoft.com/office/drawing/2014/main" id="{59F1287F-FA19-F09B-431C-A19909A7EE3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6417" t="-3676" r="21126" b="3675"/>
          <a:stretch/>
        </p:blipFill>
        <p:spPr>
          <a:xfrm>
            <a:off x="7878964" y="0"/>
            <a:ext cx="1265036" cy="111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6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13</a:t>
            </a:r>
            <a:endParaRPr sz="3400" b="1"/>
          </a:p>
        </p:txBody>
      </p:sp>
      <p:sp>
        <p:nvSpPr>
          <p:cNvPr id="629" name="Google Shape;629;p46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1800" dirty="0" err="1"/>
              <a:t>Verifique</a:t>
            </a:r>
            <a:r>
              <a:rPr lang="en-US" sz="1800" dirty="0"/>
              <a:t> se o </a:t>
            </a:r>
            <a:r>
              <a:rPr lang="en-US" sz="1800" b="1" i="1" dirty="0" err="1"/>
              <a:t>worflow</a:t>
            </a:r>
            <a:r>
              <a:rPr lang="en-US" sz="1800" dirty="0"/>
              <a:t> da </a:t>
            </a:r>
            <a:r>
              <a:rPr lang="en-US" sz="1800" dirty="0" err="1"/>
              <a:t>integração</a:t>
            </a:r>
            <a:r>
              <a:rPr lang="en-US" sz="1800" dirty="0"/>
              <a:t> continua </a:t>
            </a:r>
            <a:r>
              <a:rPr lang="en-US" sz="1800" dirty="0" err="1"/>
              <a:t>foi</a:t>
            </a:r>
            <a:r>
              <a:rPr lang="en-US" sz="1800" dirty="0"/>
              <a:t> </a:t>
            </a:r>
            <a:r>
              <a:rPr lang="en-US" sz="1800" dirty="0" err="1"/>
              <a:t>executada</a:t>
            </a:r>
            <a:r>
              <a:rPr lang="en-US" sz="1800" dirty="0"/>
              <a:t> com </a:t>
            </a:r>
            <a:r>
              <a:rPr lang="en-US" sz="1800" dirty="0" err="1"/>
              <a:t>sucesso</a:t>
            </a:r>
            <a:r>
              <a:rPr lang="en-US" sz="1800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sz="1800" b="1" dirty="0"/>
          </a:p>
        </p:txBody>
      </p:sp>
      <p:sp>
        <p:nvSpPr>
          <p:cNvPr id="630" name="Google Shape;630;p46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631" name="Google Shape;63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000" y="2235088"/>
            <a:ext cx="8410800" cy="45371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2" name="Google Shape;632;p46"/>
          <p:cNvSpPr/>
          <p:nvPr/>
        </p:nvSpPr>
        <p:spPr>
          <a:xfrm>
            <a:off x="2328704" y="4503681"/>
            <a:ext cx="6358095" cy="48819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6"/>
          <p:cNvSpPr/>
          <p:nvPr/>
        </p:nvSpPr>
        <p:spPr>
          <a:xfrm>
            <a:off x="2466712" y="6250931"/>
            <a:ext cx="1148686" cy="48819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6"/>
          <p:cNvSpPr/>
          <p:nvPr/>
        </p:nvSpPr>
        <p:spPr>
          <a:xfrm rot="4162564">
            <a:off x="7925364" y="3688390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46"/>
          <p:cNvSpPr/>
          <p:nvPr/>
        </p:nvSpPr>
        <p:spPr>
          <a:xfrm rot="4162564">
            <a:off x="3810565" y="5669511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6"/>
          <p:cNvSpPr txBox="1"/>
          <p:nvPr/>
        </p:nvSpPr>
        <p:spPr>
          <a:xfrm>
            <a:off x="4662600" y="5543198"/>
            <a:ext cx="3454792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Arquivo do projeto empacotado.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6"/>
          <p:cNvSpPr txBox="1"/>
          <p:nvPr/>
        </p:nvSpPr>
        <p:spPr>
          <a:xfrm>
            <a:off x="4230002" y="3912839"/>
            <a:ext cx="3211135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Verde! Execução sem erros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904;p85" descr="GitHub Actions · GitHub">
            <a:extLst>
              <a:ext uri="{FF2B5EF4-FFF2-40B4-BE49-F238E27FC236}">
                <a16:creationId xmlns:a16="http://schemas.microsoft.com/office/drawing/2014/main" id="{08651F32-02EA-4C42-14B5-EE05C64A0C3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6648" y="49574"/>
            <a:ext cx="972197" cy="95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66"/>
          <p:cNvSpPr txBox="1"/>
          <p:nvPr/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66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/>
          </a:p>
        </p:txBody>
      </p:sp>
      <p:sp>
        <p:nvSpPr>
          <p:cNvPr id="988" name="Google Shape;988;p66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0550" indent="-457200">
              <a:spcBef>
                <a:spcPts val="560"/>
              </a:spcBef>
              <a:buSzPts val="2100"/>
            </a:pPr>
            <a:r>
              <a:rPr lang="en-US" sz="2800" dirty="0"/>
              <a:t>A </a:t>
            </a:r>
            <a:r>
              <a:rPr lang="en-US" sz="2800" dirty="0" err="1"/>
              <a:t>Integração</a:t>
            </a:r>
            <a:r>
              <a:rPr lang="en-US" sz="2800" dirty="0"/>
              <a:t> Continua é um </a:t>
            </a:r>
            <a:r>
              <a:rPr lang="en-US" sz="2800" dirty="0" err="1"/>
              <a:t>processo</a:t>
            </a:r>
            <a:r>
              <a:rPr lang="en-US" sz="2800" dirty="0"/>
              <a:t> </a:t>
            </a:r>
            <a:r>
              <a:rPr lang="en-US" sz="2800" dirty="0" err="1"/>
              <a:t>essencial</a:t>
            </a:r>
            <a:r>
              <a:rPr lang="en-US" sz="2800" dirty="0"/>
              <a:t> a </a:t>
            </a:r>
            <a:r>
              <a:rPr lang="en-US" sz="2800" dirty="0" err="1"/>
              <a:t>qualquer</a:t>
            </a:r>
            <a:r>
              <a:rPr lang="en-US" sz="2800" dirty="0"/>
              <a:t> software que </a:t>
            </a:r>
            <a:r>
              <a:rPr lang="en-US" sz="2800" dirty="0" err="1"/>
              <a:t>deseja</a:t>
            </a:r>
            <a:r>
              <a:rPr lang="en-US" sz="2800" dirty="0"/>
              <a:t> </a:t>
            </a:r>
            <a:r>
              <a:rPr lang="en-US" sz="2800" dirty="0" err="1"/>
              <a:t>manter</a:t>
            </a:r>
            <a:r>
              <a:rPr lang="en-US" sz="2800" dirty="0"/>
              <a:t> vivo </a:t>
            </a:r>
            <a:r>
              <a:rPr lang="en-US" sz="2800" dirty="0" err="1"/>
              <a:t>por</a:t>
            </a:r>
            <a:r>
              <a:rPr lang="en-US" sz="2800" dirty="0"/>
              <a:t> um </a:t>
            </a:r>
            <a:r>
              <a:rPr lang="en-US" sz="2800" dirty="0" err="1"/>
              <a:t>período</a:t>
            </a:r>
            <a:r>
              <a:rPr lang="en-US" sz="2800" dirty="0"/>
              <a:t> de tempo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longo</a:t>
            </a:r>
            <a:r>
              <a:rPr lang="en-US" sz="2800" dirty="0"/>
              <a:t>.</a:t>
            </a:r>
            <a:endParaRPr dirty="0"/>
          </a:p>
          <a:p>
            <a:pPr marL="590550" indent="-457200">
              <a:spcBef>
                <a:spcPts val="560"/>
              </a:spcBef>
              <a:buSzPts val="2100"/>
            </a:pPr>
            <a:r>
              <a:rPr lang="en-US" sz="2800" dirty="0" err="1"/>
              <a:t>Conhecer</a:t>
            </a:r>
            <a:r>
              <a:rPr lang="en-US" sz="2800" dirty="0"/>
              <a:t> e </a:t>
            </a:r>
            <a:r>
              <a:rPr lang="en-US" sz="2800" dirty="0" err="1"/>
              <a:t>dominar</a:t>
            </a:r>
            <a:r>
              <a:rPr lang="en-US" sz="2800" dirty="0"/>
              <a:t> as ferramentas é um </a:t>
            </a:r>
            <a:r>
              <a:rPr lang="en-US" sz="2800" dirty="0" err="1"/>
              <a:t>ponto</a:t>
            </a:r>
            <a:r>
              <a:rPr lang="en-US" sz="2800" dirty="0"/>
              <a:t> </a:t>
            </a:r>
            <a:r>
              <a:rPr lang="en-US" sz="2800" dirty="0" err="1"/>
              <a:t>crítico</a:t>
            </a:r>
            <a:r>
              <a:rPr lang="en-US" sz="2800" dirty="0"/>
              <a:t> para </a:t>
            </a:r>
            <a:r>
              <a:rPr lang="en-US" sz="2800" dirty="0" err="1"/>
              <a:t>garantir</a:t>
            </a:r>
            <a:r>
              <a:rPr lang="en-US" sz="2800" dirty="0"/>
              <a:t> </a:t>
            </a:r>
            <a:r>
              <a:rPr lang="en-US" sz="2800" dirty="0" err="1"/>
              <a:t>agilidade</a:t>
            </a:r>
            <a:r>
              <a:rPr lang="en-US" sz="2800" dirty="0"/>
              <a:t> no </a:t>
            </a:r>
            <a:r>
              <a:rPr lang="en-US" sz="2800" dirty="0" err="1"/>
              <a:t>processo</a:t>
            </a:r>
            <a:r>
              <a:rPr lang="en-US" sz="2800" dirty="0"/>
              <a:t> de </a:t>
            </a:r>
            <a:r>
              <a:rPr lang="en-US" sz="2800" dirty="0" err="1"/>
              <a:t>distribuição</a:t>
            </a:r>
            <a:r>
              <a:rPr lang="en-US" sz="2800" dirty="0"/>
              <a:t> do software.</a:t>
            </a:r>
          </a:p>
          <a:p>
            <a:pPr marL="590550" indent="-457200">
              <a:spcBef>
                <a:spcPts val="560"/>
              </a:spcBef>
              <a:buSzPts val="2100"/>
            </a:pPr>
            <a:r>
              <a:rPr lang="en-US" sz="2800" dirty="0"/>
              <a:t>Nesta </a:t>
            </a:r>
            <a:r>
              <a:rPr lang="en-US" sz="2800" dirty="0" err="1"/>
              <a:t>etapa</a:t>
            </a:r>
            <a:r>
              <a:rPr lang="en-US" sz="2800" dirty="0"/>
              <a:t> </a:t>
            </a:r>
            <a:r>
              <a:rPr lang="en-US" sz="2800" dirty="0" err="1"/>
              <a:t>criamos</a:t>
            </a:r>
            <a:r>
              <a:rPr lang="en-US" sz="2800" dirty="0"/>
              <a:t> a </a:t>
            </a:r>
            <a:r>
              <a:rPr lang="en-US" sz="2800" dirty="0" err="1"/>
              <a:t>integração</a:t>
            </a:r>
            <a:r>
              <a:rPr lang="en-US" sz="2800" dirty="0"/>
              <a:t> continua com o </a:t>
            </a:r>
            <a:r>
              <a:rPr lang="en-US" sz="2800" dirty="0" err="1"/>
              <a:t>Github</a:t>
            </a:r>
            <a:r>
              <a:rPr lang="en-US" sz="2800"/>
              <a:t> Actions.</a:t>
            </a:r>
          </a:p>
          <a:p>
            <a:pPr marL="590550" indent="-457200">
              <a:spcBef>
                <a:spcPts val="560"/>
              </a:spcBef>
              <a:buSzPts val="2100"/>
            </a:pPr>
            <a:endParaRPr dirty="0"/>
          </a:p>
          <a:p>
            <a:pPr marL="590550" indent="-457200">
              <a:spcBef>
                <a:spcPts val="560"/>
              </a:spcBef>
              <a:buSzPts val="2100"/>
            </a:pPr>
            <a:endParaRPr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67"/>
          <p:cNvSpPr txBox="1"/>
          <p:nvPr/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67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/>
          </a:p>
        </p:txBody>
      </p:sp>
      <p:sp>
        <p:nvSpPr>
          <p:cNvPr id="995" name="Google Shape;995;p67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43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PRESSMAN, Roger; MAXIM, Bruce.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Engenharia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software: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abordagem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profissional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8.ed. Bookman, 2016. 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2875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br>
              <a:rPr lang="en-US" sz="1050" b="0" dirty="0"/>
            </a:br>
            <a:endParaRPr sz="1050" b="0" dirty="0"/>
          </a:p>
          <a:p>
            <a:pPr marL="457200" lvl="0" indent="-3143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SOMMERVILLE, Ian.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Engenharia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software. 9. ed. São Paulo: Pearson Prentice Hall, 2011. </a:t>
            </a:r>
          </a:p>
          <a:p>
            <a:pPr marL="457200" lvl="0" indent="-3143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LARMAN, Craig.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Utilizando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UML e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padrões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à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análise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orientados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objetos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iterativo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3. ed Porto Alegre: Bookman, 2007</a:t>
            </a:r>
            <a:endParaRPr sz="1600" b="0" i="0" u="sng" dirty="0">
              <a:solidFill>
                <a:schemeClr val="dk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8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lang="en-US" sz="50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Fim</a:t>
            </a:r>
            <a:endParaRPr/>
          </a:p>
        </p:txBody>
      </p:sp>
      <p:sp>
        <p:nvSpPr>
          <p:cNvPr id="1002" name="Google Shape;1002;p68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Font typeface="Noto Sans Symbols"/>
              <a:buNone/>
            </a:pPr>
            <a:endParaRPr sz="3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/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400" b="1"/>
              <a:t>Pair Programming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7801897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350"/>
              <a:buChar char="■"/>
            </a:pPr>
            <a:r>
              <a:rPr lang="en-US" sz="2800"/>
              <a:t>Um é o </a:t>
            </a:r>
            <a:r>
              <a:rPr lang="en-US" sz="2800" b="1"/>
              <a:t>piloto</a:t>
            </a:r>
            <a:r>
              <a:rPr lang="en-US" sz="2800"/>
              <a:t>, responsável por escrever o código, o outro o navegador, acompanha a escrita de código e verificar se está de acordo com os </a:t>
            </a:r>
            <a:r>
              <a:rPr lang="en-US" sz="2800" b="1"/>
              <a:t>padrões do projeto </a:t>
            </a:r>
            <a:r>
              <a:rPr lang="en-US" sz="2800"/>
              <a:t>e de encontro à solução necessária.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350"/>
              <a:buChar char="■"/>
            </a:pPr>
            <a:r>
              <a:rPr lang="en-US" sz="2800"/>
              <a:t>A intenção desta técnica é </a:t>
            </a:r>
            <a:r>
              <a:rPr lang="en-US" sz="2800" b="1"/>
              <a:t>evitar</a:t>
            </a:r>
            <a:r>
              <a:rPr lang="en-US" sz="2800"/>
              <a:t> erros de lógica, e ter um código mais confiável e melhor estruturado, utilizando-se para isso a máxima de que “</a:t>
            </a:r>
            <a:r>
              <a:rPr lang="en-US" sz="2800" b="1"/>
              <a:t>duas cabeças pensam melhor do que uma</a:t>
            </a:r>
            <a:r>
              <a:rPr lang="en-US" sz="2800"/>
              <a:t>”.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Integração, Entrega e Implantação Continua</a:t>
            </a:r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sz="3600"/>
              <a:t>Abstração do Pipeline</a:t>
            </a:r>
            <a:endParaRPr sz="3600"/>
          </a:p>
        </p:txBody>
      </p:sp>
      <p:sp>
        <p:nvSpPr>
          <p:cNvPr id="150" name="Google Shape;150;p5"/>
          <p:cNvSpPr txBox="1"/>
          <p:nvPr/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56" y="2762927"/>
            <a:ext cx="8675687" cy="2466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3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 err="1"/>
              <a:t>Integração</a:t>
            </a:r>
            <a:r>
              <a:rPr lang="en-US" sz="3200" b="1" dirty="0"/>
              <a:t>, </a:t>
            </a:r>
            <a:r>
              <a:rPr lang="en-US" sz="3200" b="1" dirty="0" err="1"/>
              <a:t>Entrega</a:t>
            </a:r>
            <a:r>
              <a:rPr lang="en-US" sz="3200" b="1" dirty="0"/>
              <a:t> e </a:t>
            </a:r>
            <a:r>
              <a:rPr lang="en-US" sz="3200" b="1" dirty="0" err="1"/>
              <a:t>Implantação</a:t>
            </a:r>
            <a:r>
              <a:rPr lang="en-US" sz="3200" b="1" dirty="0"/>
              <a:t> Continua</a:t>
            </a:r>
            <a:br>
              <a:rPr lang="en-US" sz="3200" b="1" dirty="0"/>
            </a:br>
            <a:endParaRPr sz="3200" b="1" dirty="0"/>
          </a:p>
        </p:txBody>
      </p:sp>
      <p:sp>
        <p:nvSpPr>
          <p:cNvPr id="159" name="Google Shape;159;p93"/>
          <p:cNvSpPr txBox="1"/>
          <p:nvPr/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6;g1e4e09faa6e_0_83">
            <a:extLst>
              <a:ext uri="{FF2B5EF4-FFF2-40B4-BE49-F238E27FC236}">
                <a16:creationId xmlns:a16="http://schemas.microsoft.com/office/drawing/2014/main" id="{88451577-A02C-6FF4-CC54-00D5A5B96B5A}"/>
              </a:ext>
            </a:extLst>
          </p:cNvPr>
          <p:cNvSpPr/>
          <p:nvPr/>
        </p:nvSpPr>
        <p:spPr>
          <a:xfrm>
            <a:off x="534032" y="2332107"/>
            <a:ext cx="1177361" cy="47540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 sz="1200" b="1" dirty="0"/>
          </a:p>
        </p:txBody>
      </p:sp>
      <p:sp>
        <p:nvSpPr>
          <p:cNvPr id="135" name="Google Shape;137;g1e4e09faa6e_0_83">
            <a:extLst>
              <a:ext uri="{FF2B5EF4-FFF2-40B4-BE49-F238E27FC236}">
                <a16:creationId xmlns:a16="http://schemas.microsoft.com/office/drawing/2014/main" id="{E86A7940-1D11-953D-C0DF-AFACB8A25027}"/>
              </a:ext>
            </a:extLst>
          </p:cNvPr>
          <p:cNvSpPr/>
          <p:nvPr/>
        </p:nvSpPr>
        <p:spPr>
          <a:xfrm>
            <a:off x="1828804" y="2332107"/>
            <a:ext cx="1177361" cy="475409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endParaRPr sz="1200" b="1"/>
          </a:p>
        </p:txBody>
      </p:sp>
      <p:sp>
        <p:nvSpPr>
          <p:cNvPr id="136" name="Google Shape;138;g1e4e09faa6e_0_83">
            <a:extLst>
              <a:ext uri="{FF2B5EF4-FFF2-40B4-BE49-F238E27FC236}">
                <a16:creationId xmlns:a16="http://schemas.microsoft.com/office/drawing/2014/main" id="{B9268AC5-0F7B-B870-9E57-C51AC5BCCD54}"/>
              </a:ext>
            </a:extLst>
          </p:cNvPr>
          <p:cNvSpPr/>
          <p:nvPr/>
        </p:nvSpPr>
        <p:spPr>
          <a:xfrm>
            <a:off x="3240987" y="2332107"/>
            <a:ext cx="1177361" cy="475409"/>
          </a:xfrm>
          <a:prstGeom prst="roundRect">
            <a:avLst>
              <a:gd name="adj" fmla="val 16667"/>
            </a:avLst>
          </a:prstGeom>
          <a:solidFill>
            <a:srgbClr val="548135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endParaRPr sz="1200" b="1"/>
          </a:p>
        </p:txBody>
      </p:sp>
      <p:sp>
        <p:nvSpPr>
          <p:cNvPr id="137" name="Google Shape;139;g1e4e09faa6e_0_83">
            <a:extLst>
              <a:ext uri="{FF2B5EF4-FFF2-40B4-BE49-F238E27FC236}">
                <a16:creationId xmlns:a16="http://schemas.microsoft.com/office/drawing/2014/main" id="{395B7B48-FB5E-98E6-F80A-AB37F4C82FC7}"/>
              </a:ext>
            </a:extLst>
          </p:cNvPr>
          <p:cNvSpPr/>
          <p:nvPr/>
        </p:nvSpPr>
        <p:spPr>
          <a:xfrm>
            <a:off x="4535759" y="2332107"/>
            <a:ext cx="1177361" cy="475409"/>
          </a:xfrm>
          <a:prstGeom prst="roundRect">
            <a:avLst>
              <a:gd name="adj" fmla="val 16667"/>
            </a:avLst>
          </a:prstGeom>
          <a:solidFill>
            <a:srgbClr val="A8D08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sz="1200" b="1"/>
          </a:p>
        </p:txBody>
      </p:sp>
      <p:sp>
        <p:nvSpPr>
          <p:cNvPr id="138" name="Google Shape;140;g1e4e09faa6e_0_83">
            <a:extLst>
              <a:ext uri="{FF2B5EF4-FFF2-40B4-BE49-F238E27FC236}">
                <a16:creationId xmlns:a16="http://schemas.microsoft.com/office/drawing/2014/main" id="{AB3F9362-85B3-3CA9-ABEB-1EDAF0FA93AA}"/>
              </a:ext>
            </a:extLst>
          </p:cNvPr>
          <p:cNvSpPr/>
          <p:nvPr/>
        </p:nvSpPr>
        <p:spPr>
          <a:xfrm>
            <a:off x="5947942" y="2332107"/>
            <a:ext cx="1177361" cy="475409"/>
          </a:xfrm>
          <a:prstGeom prst="roundRect">
            <a:avLst>
              <a:gd name="adj" fmla="val 16667"/>
            </a:avLst>
          </a:prstGeom>
          <a:solidFill>
            <a:srgbClr val="BF9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Release</a:t>
            </a:r>
            <a:endParaRPr sz="1200" b="1"/>
          </a:p>
        </p:txBody>
      </p:sp>
      <p:sp>
        <p:nvSpPr>
          <p:cNvPr id="139" name="Google Shape;141;g1e4e09faa6e_0_83">
            <a:extLst>
              <a:ext uri="{FF2B5EF4-FFF2-40B4-BE49-F238E27FC236}">
                <a16:creationId xmlns:a16="http://schemas.microsoft.com/office/drawing/2014/main" id="{4BF4D3FF-14B3-D5C6-D961-6C8299FCEB45}"/>
              </a:ext>
            </a:extLst>
          </p:cNvPr>
          <p:cNvSpPr/>
          <p:nvPr/>
        </p:nvSpPr>
        <p:spPr>
          <a:xfrm>
            <a:off x="7360125" y="2332107"/>
            <a:ext cx="1177361" cy="475409"/>
          </a:xfrm>
          <a:prstGeom prst="roundRect">
            <a:avLst>
              <a:gd name="adj" fmla="val 16667"/>
            </a:avLst>
          </a:prstGeom>
          <a:solidFill>
            <a:srgbClr val="FFA05E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Deploy</a:t>
            </a: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2;g1e4e09faa6e_0_83">
            <a:extLst>
              <a:ext uri="{FF2B5EF4-FFF2-40B4-BE49-F238E27FC236}">
                <a16:creationId xmlns:a16="http://schemas.microsoft.com/office/drawing/2014/main" id="{93BD6DAB-CB92-9C6E-5DDC-68B8D50A4262}"/>
              </a:ext>
            </a:extLst>
          </p:cNvPr>
          <p:cNvSpPr/>
          <p:nvPr/>
        </p:nvSpPr>
        <p:spPr>
          <a:xfrm>
            <a:off x="534031" y="3186446"/>
            <a:ext cx="2472135" cy="566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1F3864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Ágil</a:t>
            </a:r>
            <a:endParaRPr sz="1200" b="1" dirty="0"/>
          </a:p>
        </p:txBody>
      </p:sp>
      <p:sp>
        <p:nvSpPr>
          <p:cNvPr id="141" name="Google Shape;143;g1e4e09faa6e_0_83">
            <a:extLst>
              <a:ext uri="{FF2B5EF4-FFF2-40B4-BE49-F238E27FC236}">
                <a16:creationId xmlns:a16="http://schemas.microsoft.com/office/drawing/2014/main" id="{7951A5F7-3EC0-2E2E-F088-D46460008C57}"/>
              </a:ext>
            </a:extLst>
          </p:cNvPr>
          <p:cNvSpPr/>
          <p:nvPr/>
        </p:nvSpPr>
        <p:spPr>
          <a:xfrm>
            <a:off x="534031" y="3857306"/>
            <a:ext cx="5258250" cy="566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A8D08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Integração Contínua</a:t>
            </a:r>
            <a:endParaRPr sz="1200" b="1"/>
          </a:p>
        </p:txBody>
      </p:sp>
      <p:sp>
        <p:nvSpPr>
          <p:cNvPr id="142" name="Google Shape;144;g1e4e09faa6e_0_83">
            <a:extLst>
              <a:ext uri="{FF2B5EF4-FFF2-40B4-BE49-F238E27FC236}">
                <a16:creationId xmlns:a16="http://schemas.microsoft.com/office/drawing/2014/main" id="{F59F2587-08F5-BE09-9C95-55C973A6EC5A}"/>
              </a:ext>
            </a:extLst>
          </p:cNvPr>
          <p:cNvSpPr/>
          <p:nvPr/>
        </p:nvSpPr>
        <p:spPr>
          <a:xfrm>
            <a:off x="534031" y="4570240"/>
            <a:ext cx="6591270" cy="566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1C23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Entrega Contínua</a:t>
            </a:r>
            <a:endParaRPr sz="1200" b="1"/>
          </a:p>
        </p:txBody>
      </p:sp>
      <p:cxnSp>
        <p:nvCxnSpPr>
          <p:cNvPr id="143" name="Google Shape;145;g1e4e09faa6e_0_83">
            <a:extLst>
              <a:ext uri="{FF2B5EF4-FFF2-40B4-BE49-F238E27FC236}">
                <a16:creationId xmlns:a16="http://schemas.microsoft.com/office/drawing/2014/main" id="{9362FD92-6475-D234-FFB9-160FCB9D3939}"/>
              </a:ext>
            </a:extLst>
          </p:cNvPr>
          <p:cNvCxnSpPr>
            <a:cxnSpLocks/>
          </p:cNvCxnSpPr>
          <p:nvPr/>
        </p:nvCxnSpPr>
        <p:spPr>
          <a:xfrm>
            <a:off x="3123576" y="2332107"/>
            <a:ext cx="0" cy="1505400"/>
          </a:xfrm>
          <a:prstGeom prst="straightConnector1">
            <a:avLst/>
          </a:prstGeom>
          <a:noFill/>
          <a:ln w="79375" cap="flat" cmpd="sng">
            <a:solidFill>
              <a:srgbClr val="FF0000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6;g1e4e09faa6e_0_83">
            <a:extLst>
              <a:ext uri="{FF2B5EF4-FFF2-40B4-BE49-F238E27FC236}">
                <a16:creationId xmlns:a16="http://schemas.microsoft.com/office/drawing/2014/main" id="{4D1EDC15-3672-96E8-5405-89B2491334A3}"/>
              </a:ext>
            </a:extLst>
          </p:cNvPr>
          <p:cNvSpPr/>
          <p:nvPr/>
        </p:nvSpPr>
        <p:spPr>
          <a:xfrm>
            <a:off x="534031" y="5293190"/>
            <a:ext cx="8003452" cy="566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A05E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Deploy Contínuo</a:t>
            </a:r>
            <a:endParaRPr sz="1200" b="1"/>
          </a:p>
        </p:txBody>
      </p:sp>
      <p:cxnSp>
        <p:nvCxnSpPr>
          <p:cNvPr id="145" name="Google Shape;147;g1e4e09faa6e_0_83">
            <a:extLst>
              <a:ext uri="{FF2B5EF4-FFF2-40B4-BE49-F238E27FC236}">
                <a16:creationId xmlns:a16="http://schemas.microsoft.com/office/drawing/2014/main" id="{2892F5E9-0548-6C9C-7959-BA41F5CC2BF2}"/>
              </a:ext>
            </a:extLst>
          </p:cNvPr>
          <p:cNvCxnSpPr>
            <a:cxnSpLocks/>
          </p:cNvCxnSpPr>
          <p:nvPr/>
        </p:nvCxnSpPr>
        <p:spPr>
          <a:xfrm>
            <a:off x="5830531" y="2332107"/>
            <a:ext cx="0" cy="2212500"/>
          </a:xfrm>
          <a:prstGeom prst="straightConnector1">
            <a:avLst/>
          </a:prstGeom>
          <a:noFill/>
          <a:ln w="79375" cap="flat" cmpd="sng">
            <a:solidFill>
              <a:srgbClr val="FF0000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8;g1e4e09faa6e_0_83">
            <a:extLst>
              <a:ext uri="{FF2B5EF4-FFF2-40B4-BE49-F238E27FC236}">
                <a16:creationId xmlns:a16="http://schemas.microsoft.com/office/drawing/2014/main" id="{E9D74436-AA2D-46FB-5ADD-A6794125F611}"/>
              </a:ext>
            </a:extLst>
          </p:cNvPr>
          <p:cNvCxnSpPr>
            <a:cxnSpLocks/>
          </p:cNvCxnSpPr>
          <p:nvPr/>
        </p:nvCxnSpPr>
        <p:spPr>
          <a:xfrm>
            <a:off x="7242714" y="2332107"/>
            <a:ext cx="0" cy="2917200"/>
          </a:xfrm>
          <a:prstGeom prst="straightConnector1">
            <a:avLst/>
          </a:prstGeom>
          <a:noFill/>
          <a:ln w="79375" cap="flat" cmpd="sng">
            <a:solidFill>
              <a:srgbClr val="FF0000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9;g1e4e09faa6e_0_83">
            <a:extLst>
              <a:ext uri="{FF2B5EF4-FFF2-40B4-BE49-F238E27FC236}">
                <a16:creationId xmlns:a16="http://schemas.microsoft.com/office/drawing/2014/main" id="{A124D914-CEEB-BDEA-2082-E0FCD8E0CD0F}"/>
              </a:ext>
            </a:extLst>
          </p:cNvPr>
          <p:cNvCxnSpPr>
            <a:cxnSpLocks/>
          </p:cNvCxnSpPr>
          <p:nvPr/>
        </p:nvCxnSpPr>
        <p:spPr>
          <a:xfrm>
            <a:off x="8654899" y="2332107"/>
            <a:ext cx="0" cy="3510600"/>
          </a:xfrm>
          <a:prstGeom prst="straightConnector1">
            <a:avLst/>
          </a:prstGeom>
          <a:noFill/>
          <a:ln w="79375" cap="flat" cmpd="sng">
            <a:solidFill>
              <a:srgbClr val="FF0000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48" name="Google Shape;150;g1e4e09faa6e_0_83">
            <a:extLst>
              <a:ext uri="{FF2B5EF4-FFF2-40B4-BE49-F238E27FC236}">
                <a16:creationId xmlns:a16="http://schemas.microsoft.com/office/drawing/2014/main" id="{C04B7B37-21D5-C2DA-5249-3E20E6A81BD9}"/>
              </a:ext>
            </a:extLst>
          </p:cNvPr>
          <p:cNvSpPr/>
          <p:nvPr/>
        </p:nvSpPr>
        <p:spPr>
          <a:xfrm rot="16200000">
            <a:off x="1647755" y="890784"/>
            <a:ext cx="366600" cy="2585043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49" name="Google Shape;151;g1e4e09faa6e_0_83">
            <a:extLst>
              <a:ext uri="{FF2B5EF4-FFF2-40B4-BE49-F238E27FC236}">
                <a16:creationId xmlns:a16="http://schemas.microsoft.com/office/drawing/2014/main" id="{BED311CC-4C51-6E37-CDF4-9DF1FBE2F65A}"/>
              </a:ext>
            </a:extLst>
          </p:cNvPr>
          <p:cNvSpPr/>
          <p:nvPr/>
        </p:nvSpPr>
        <p:spPr>
          <a:xfrm rot="16200000">
            <a:off x="2990309" y="-760142"/>
            <a:ext cx="366600" cy="5147949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0" name="Google Shape;152;g1e4e09faa6e_0_83">
            <a:extLst>
              <a:ext uri="{FF2B5EF4-FFF2-40B4-BE49-F238E27FC236}">
                <a16:creationId xmlns:a16="http://schemas.microsoft.com/office/drawing/2014/main" id="{317DC9D1-11A0-48C7-A529-243570DB6494}"/>
              </a:ext>
            </a:extLst>
          </p:cNvPr>
          <p:cNvSpPr/>
          <p:nvPr/>
        </p:nvSpPr>
        <p:spPr>
          <a:xfrm>
            <a:off x="1799953" y="1680942"/>
            <a:ext cx="585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00" b="1">
              <a:solidFill>
                <a:schemeClr val="dk1"/>
              </a:solidFill>
            </a:endParaRPr>
          </a:p>
        </p:txBody>
      </p:sp>
      <p:sp>
        <p:nvSpPr>
          <p:cNvPr id="151" name="Google Shape;153;g1e4e09faa6e_0_83">
            <a:extLst>
              <a:ext uri="{FF2B5EF4-FFF2-40B4-BE49-F238E27FC236}">
                <a16:creationId xmlns:a16="http://schemas.microsoft.com/office/drawing/2014/main" id="{D72606B9-F4B0-81C8-5502-1709E36459CE}"/>
              </a:ext>
            </a:extLst>
          </p:cNvPr>
          <p:cNvSpPr/>
          <p:nvPr/>
        </p:nvSpPr>
        <p:spPr>
          <a:xfrm>
            <a:off x="3131257" y="1296570"/>
            <a:ext cx="561300" cy="92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3500" b="1" dirty="0">
              <a:solidFill>
                <a:schemeClr val="dk1"/>
              </a:solidFill>
            </a:endParaRPr>
          </a:p>
        </p:txBody>
      </p:sp>
      <p:sp>
        <p:nvSpPr>
          <p:cNvPr id="152" name="Google Shape;154;g1e4e09faa6e_0_83">
            <a:extLst>
              <a:ext uri="{FF2B5EF4-FFF2-40B4-BE49-F238E27FC236}">
                <a16:creationId xmlns:a16="http://schemas.microsoft.com/office/drawing/2014/main" id="{CFC5B8E3-1E10-1A81-1138-021355804A76}"/>
              </a:ext>
            </a:extLst>
          </p:cNvPr>
          <p:cNvSpPr/>
          <p:nvPr/>
        </p:nvSpPr>
        <p:spPr>
          <a:xfrm rot="16200000" flipH="1">
            <a:off x="3737876" y="2675639"/>
            <a:ext cx="366600" cy="6643082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3" name="Google Shape;155;g1e4e09faa6e_0_83">
            <a:extLst>
              <a:ext uri="{FF2B5EF4-FFF2-40B4-BE49-F238E27FC236}">
                <a16:creationId xmlns:a16="http://schemas.microsoft.com/office/drawing/2014/main" id="{98DACC48-2404-DFCA-1868-786408328153}"/>
              </a:ext>
            </a:extLst>
          </p:cNvPr>
          <p:cNvSpPr/>
          <p:nvPr/>
        </p:nvSpPr>
        <p:spPr>
          <a:xfrm rot="16200000" flipH="1">
            <a:off x="4443968" y="2365450"/>
            <a:ext cx="366600" cy="8055267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4" name="Google Shape;156;g1e4e09faa6e_0_83">
            <a:extLst>
              <a:ext uri="{FF2B5EF4-FFF2-40B4-BE49-F238E27FC236}">
                <a16:creationId xmlns:a16="http://schemas.microsoft.com/office/drawing/2014/main" id="{30E80DD7-7BFC-DB35-C35B-C14B97CD107F}"/>
              </a:ext>
            </a:extLst>
          </p:cNvPr>
          <p:cNvSpPr/>
          <p:nvPr/>
        </p:nvSpPr>
        <p:spPr>
          <a:xfrm>
            <a:off x="3829666" y="5903773"/>
            <a:ext cx="553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3200" b="1" dirty="0">
              <a:solidFill>
                <a:schemeClr val="dk1"/>
              </a:solidFill>
            </a:endParaRPr>
          </a:p>
        </p:txBody>
      </p:sp>
      <p:sp>
        <p:nvSpPr>
          <p:cNvPr id="155" name="Google Shape;157;g1e4e09faa6e_0_83">
            <a:extLst>
              <a:ext uri="{FF2B5EF4-FFF2-40B4-BE49-F238E27FC236}">
                <a16:creationId xmlns:a16="http://schemas.microsoft.com/office/drawing/2014/main" id="{C734000F-2B5E-0F25-295C-C1215751BC6C}"/>
              </a:ext>
            </a:extLst>
          </p:cNvPr>
          <p:cNvSpPr/>
          <p:nvPr/>
        </p:nvSpPr>
        <p:spPr>
          <a:xfrm>
            <a:off x="4535757" y="6271583"/>
            <a:ext cx="611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35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26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Ferramentas utilizadas</a:t>
            </a:r>
            <a:endParaRPr sz="3400" b="1"/>
          </a:p>
        </p:txBody>
      </p:sp>
      <p:sp>
        <p:nvSpPr>
          <p:cNvPr id="176" name="Google Shape;176;p8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IDE com suporte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Apache  Maven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JUnit 4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Github</a:t>
            </a:r>
            <a:endParaRPr/>
          </a:p>
          <a:p>
            <a:pPr marL="914400" lvl="1" indent="-3657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Github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Github Actions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Sonarcloud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JaCoCo</a:t>
            </a:r>
            <a:endParaRPr/>
          </a:p>
          <a:p>
            <a:pPr marL="914400" lvl="1" indent="-3657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78" name="Google Shape;178;p8" descr="GitHub: o que é e qual sua importância?"/>
          <p:cNvPicPr preferRelativeResize="0"/>
          <p:nvPr/>
        </p:nvPicPr>
        <p:blipFill rotWithShape="1">
          <a:blip r:embed="rId3">
            <a:alphaModFix/>
          </a:blip>
          <a:srcRect l="16417" t="-3676" r="21126" b="3675"/>
          <a:stretch/>
        </p:blipFill>
        <p:spPr>
          <a:xfrm>
            <a:off x="7108453" y="2816585"/>
            <a:ext cx="1265036" cy="1118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8" descr="Desafio 3/12] Testes unitários de software com JUnit | by Paulo Emílio |  Medium"/>
          <p:cNvPicPr preferRelativeResize="0"/>
          <p:nvPr/>
        </p:nvPicPr>
        <p:blipFill rotWithShape="1">
          <a:blip r:embed="rId4">
            <a:alphaModFix/>
          </a:blip>
          <a:srcRect t="30000" b="22413"/>
          <a:stretch/>
        </p:blipFill>
        <p:spPr>
          <a:xfrm>
            <a:off x="6919409" y="2001199"/>
            <a:ext cx="1575916" cy="74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8" descr="ANd9GcSOaLL9SqDbsts_qrXo9-9bBx43lXo9ZUq1EVk0AZdMLgIhomm-"/>
          <p:cNvPicPr preferRelativeResize="0"/>
          <p:nvPr/>
        </p:nvPicPr>
        <p:blipFill rotWithShape="1">
          <a:blip r:embed="rId5">
            <a:alphaModFix/>
          </a:blip>
          <a:srcRect l="15161" r="15943"/>
          <a:stretch/>
        </p:blipFill>
        <p:spPr>
          <a:xfrm>
            <a:off x="6653684" y="1127528"/>
            <a:ext cx="1964267" cy="649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8" descr="GitHub Actions · GitHub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8850" y="4242390"/>
            <a:ext cx="1054639" cy="105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8" descr="Automatic Code Review, Testing, Inspection &amp; Auditing | SonarCloud"/>
          <p:cNvPicPr preferRelativeResize="0"/>
          <p:nvPr/>
        </p:nvPicPr>
        <p:blipFill rotWithShape="1">
          <a:blip r:embed="rId7">
            <a:alphaModFix/>
          </a:blip>
          <a:srcRect l="14714" t="37031" r="17451" b="39157"/>
          <a:stretch/>
        </p:blipFill>
        <p:spPr>
          <a:xfrm>
            <a:off x="6101643" y="5395194"/>
            <a:ext cx="2585157" cy="45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8" descr="Maven - JaCoCo code coverage example - Mkyong.com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85756" y="6108743"/>
            <a:ext cx="1520825" cy="583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0dddf6cba_0_2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Atividades práticas</a:t>
            </a:r>
            <a:endParaRPr sz="3400" b="1"/>
          </a:p>
        </p:txBody>
      </p:sp>
      <p:sp>
        <p:nvSpPr>
          <p:cNvPr id="190" name="Google Shape;190;g120dddf6cba_0_2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sz="2000" dirty="0"/>
              <a:t>A - </a:t>
            </a:r>
            <a:r>
              <a:rPr lang="en-US" sz="2000" dirty="0" err="1"/>
              <a:t>Criação</a:t>
            </a:r>
            <a:r>
              <a:rPr lang="en-US" sz="2000" dirty="0"/>
              <a:t> de </a:t>
            </a:r>
            <a:r>
              <a:rPr lang="en-US" sz="2000" dirty="0" err="1"/>
              <a:t>Projeto</a:t>
            </a:r>
            <a:r>
              <a:rPr lang="en-US" sz="2000" dirty="0"/>
              <a:t> e testes </a:t>
            </a:r>
            <a:r>
              <a:rPr lang="en-US" sz="2000" dirty="0" err="1"/>
              <a:t>unitários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Criar</a:t>
            </a:r>
            <a:r>
              <a:rPr lang="en-US" sz="1800" dirty="0"/>
              <a:t> </a:t>
            </a:r>
            <a:r>
              <a:rPr lang="en-US" sz="1800" dirty="0" err="1"/>
              <a:t>projeto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IDE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Automatizado</a:t>
            </a:r>
            <a:r>
              <a:rPr lang="en-US" sz="1800" dirty="0"/>
              <a:t> com Apache  Maven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Criar</a:t>
            </a:r>
            <a:r>
              <a:rPr lang="en-US" sz="1800" dirty="0"/>
              <a:t> testes </a:t>
            </a:r>
            <a:r>
              <a:rPr lang="en-US" sz="1800" dirty="0" err="1"/>
              <a:t>unitários</a:t>
            </a:r>
            <a:r>
              <a:rPr lang="en-US" sz="1800" dirty="0"/>
              <a:t> com JUnit 4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Armazenar</a:t>
            </a:r>
            <a:r>
              <a:rPr lang="en-US" sz="1800" dirty="0"/>
              <a:t> </a:t>
            </a:r>
            <a:r>
              <a:rPr lang="en-US" sz="1800" dirty="0" err="1"/>
              <a:t>projeto</a:t>
            </a:r>
            <a:r>
              <a:rPr lang="en-US" sz="1800" dirty="0"/>
              <a:t> no </a:t>
            </a:r>
            <a:r>
              <a:rPr lang="en-US" sz="1800" dirty="0" err="1"/>
              <a:t>Github</a:t>
            </a:r>
            <a:endParaRPr sz="1800" dirty="0"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sz="2000" dirty="0"/>
              <a:t>B - </a:t>
            </a:r>
            <a:r>
              <a:rPr lang="en-US" sz="2000" dirty="0" err="1"/>
              <a:t>Integração</a:t>
            </a:r>
            <a:r>
              <a:rPr lang="en-US" sz="2000" dirty="0"/>
              <a:t> Continua</a:t>
            </a:r>
            <a:endParaRPr lang="en-US"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Github</a:t>
            </a:r>
            <a:r>
              <a:rPr lang="en-US" sz="1800" dirty="0"/>
              <a:t> Actions</a:t>
            </a:r>
            <a:endParaRPr lang="en-US"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/>
              <a:t>JUnit 4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sz="2000" dirty="0"/>
              <a:t>C - </a:t>
            </a:r>
            <a:r>
              <a:rPr lang="en-US" sz="2000" dirty="0" err="1"/>
              <a:t>Análise</a:t>
            </a:r>
            <a:r>
              <a:rPr lang="en-US" sz="2000" dirty="0"/>
              <a:t> do Código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Sonarcloud</a:t>
            </a:r>
            <a:endParaRPr sz="1800"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Integração</a:t>
            </a:r>
            <a:r>
              <a:rPr lang="en-US" sz="1800" dirty="0"/>
              <a:t> com </a:t>
            </a:r>
            <a:r>
              <a:rPr lang="en-US" sz="1800" dirty="0" err="1"/>
              <a:t>Github</a:t>
            </a:r>
            <a:r>
              <a:rPr lang="en-US" sz="1800" dirty="0"/>
              <a:t> Actions</a:t>
            </a:r>
            <a:endParaRPr sz="1800" dirty="0"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sz="2000" dirty="0"/>
              <a:t>D - </a:t>
            </a:r>
            <a:r>
              <a:rPr lang="en-US" sz="2000" dirty="0" err="1"/>
              <a:t>Cobertura</a:t>
            </a:r>
            <a:r>
              <a:rPr lang="en-US" sz="2000" dirty="0"/>
              <a:t> do </a:t>
            </a:r>
            <a:r>
              <a:rPr lang="en-US" sz="2000" dirty="0" err="1"/>
              <a:t>código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Jacoco</a:t>
            </a:r>
            <a:endParaRPr sz="1800"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Integração</a:t>
            </a:r>
            <a:r>
              <a:rPr lang="en-US" sz="1800" dirty="0"/>
              <a:t> com </a:t>
            </a:r>
            <a:r>
              <a:rPr lang="en-US" sz="1800" dirty="0" err="1"/>
              <a:t>Github</a:t>
            </a:r>
            <a:r>
              <a:rPr lang="en-US" sz="1800" dirty="0"/>
              <a:t> Actions</a:t>
            </a:r>
            <a:endParaRPr sz="1800"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Integração</a:t>
            </a:r>
            <a:r>
              <a:rPr lang="en-US" sz="1800" dirty="0"/>
              <a:t> com Maven e </a:t>
            </a:r>
            <a:r>
              <a:rPr lang="en-US" sz="1800" dirty="0" err="1"/>
              <a:t>Sonarcloud</a:t>
            </a:r>
            <a:endParaRPr dirty="0"/>
          </a:p>
          <a:p>
            <a:pPr marL="914400" lvl="1" indent="-3657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/>
          </a:p>
        </p:txBody>
      </p:sp>
      <p:sp>
        <p:nvSpPr>
          <p:cNvPr id="191" name="Google Shape;191;g120dddf6cba_0_2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D5DFBBA-7368-9138-31E1-E4B8C47B4EEF}"/>
              </a:ext>
            </a:extLst>
          </p:cNvPr>
          <p:cNvSpPr/>
          <p:nvPr/>
        </p:nvSpPr>
        <p:spPr>
          <a:xfrm>
            <a:off x="457200" y="3400424"/>
            <a:ext cx="6872288" cy="900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B – Integração Continua</a:t>
            </a:r>
            <a:endParaRPr sz="3400" b="1"/>
          </a:p>
        </p:txBody>
      </p:sp>
      <p:sp>
        <p:nvSpPr>
          <p:cNvPr id="375" name="Google Shape;375;p23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dirty="0" err="1"/>
              <a:t>Github</a:t>
            </a:r>
            <a:r>
              <a:rPr lang="en-US" dirty="0"/>
              <a:t> Actions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dirty="0"/>
              <a:t>JUnit 4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endParaRPr dirty="0"/>
          </a:p>
        </p:txBody>
      </p:sp>
      <p:sp>
        <p:nvSpPr>
          <p:cNvPr id="376" name="Google Shape;376;p23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77" name="Google Shape;377;p23" descr="GitHub Actions · GitHu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0256" y="4988585"/>
            <a:ext cx="1386544" cy="138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3" descr="Desafio 3/12] Testes unitários de software com JUnit | by Paulo Emílio |  Medium"/>
          <p:cNvPicPr preferRelativeResize="0"/>
          <p:nvPr/>
        </p:nvPicPr>
        <p:blipFill rotWithShape="1">
          <a:blip r:embed="rId4">
            <a:alphaModFix/>
          </a:blip>
          <a:srcRect t="30000" b="22413"/>
          <a:stretch/>
        </p:blipFill>
        <p:spPr>
          <a:xfrm>
            <a:off x="6804025" y="2715264"/>
            <a:ext cx="2143125" cy="1019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1950</Words>
  <Application>Microsoft Office PowerPoint</Application>
  <PresentationFormat>Apresentação na tela (4:3)</PresentationFormat>
  <Paragraphs>346</Paragraphs>
  <Slides>35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Noto Sans Symbols</vt:lpstr>
      <vt:lpstr>Arial</vt:lpstr>
      <vt:lpstr>Calibri</vt:lpstr>
      <vt:lpstr>Arial Black</vt:lpstr>
      <vt:lpstr>1_Pixel</vt:lpstr>
      <vt:lpstr>Pixel</vt:lpstr>
      <vt:lpstr>Integração Contínua –Prática - Etapa B</vt:lpstr>
      <vt:lpstr>Objetivos</vt:lpstr>
      <vt:lpstr>Atividade em Grupo</vt:lpstr>
      <vt:lpstr>Pair Programming</vt:lpstr>
      <vt:lpstr>Integração, Entrega e Implantação Continua</vt:lpstr>
      <vt:lpstr>Integração, Entrega e Implantação Continua </vt:lpstr>
      <vt:lpstr>Ferramentas utilizadas</vt:lpstr>
      <vt:lpstr>Atividades práticas</vt:lpstr>
      <vt:lpstr>B – Integração Continua</vt:lpstr>
      <vt:lpstr>Passo 1</vt:lpstr>
      <vt:lpstr>Passo 2</vt:lpstr>
      <vt:lpstr>Passo 3</vt:lpstr>
      <vt:lpstr>Passo 4</vt:lpstr>
      <vt:lpstr>Passo 4 - Continuação</vt:lpstr>
      <vt:lpstr>Passo 4 - Continuação</vt:lpstr>
      <vt:lpstr>Passo 4 - Continuação</vt:lpstr>
      <vt:lpstr>Passo 5</vt:lpstr>
      <vt:lpstr>Passo 6</vt:lpstr>
      <vt:lpstr>Passo 7</vt:lpstr>
      <vt:lpstr>Passo 8</vt:lpstr>
      <vt:lpstr>Passo 9</vt:lpstr>
      <vt:lpstr>Passo 9 - Continuação</vt:lpstr>
      <vt:lpstr>Passo 9</vt:lpstr>
      <vt:lpstr>Passo 9</vt:lpstr>
      <vt:lpstr>Passo 10</vt:lpstr>
      <vt:lpstr>Passo 10 - Continuação</vt:lpstr>
      <vt:lpstr>Passo 11</vt:lpstr>
      <vt:lpstr>Passo 11 - Continuação</vt:lpstr>
      <vt:lpstr>Passo 11 - Continuação</vt:lpstr>
      <vt:lpstr>Passo 11</vt:lpstr>
      <vt:lpstr>Passo 12</vt:lpstr>
      <vt:lpstr>Passo 13</vt:lpstr>
      <vt:lpstr>Conclusão</vt:lpstr>
      <vt:lpstr>Referências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Modelos, Métodos e Técnicas de Engenharia de Software Visão e análise de projeto Integração Prática 4</dc:title>
  <dc:creator>Osmar de Oliveira Braz Junior</dc:creator>
  <cp:lastModifiedBy>Osmar de Oliveira Braz Junior</cp:lastModifiedBy>
  <cp:revision>23</cp:revision>
  <dcterms:created xsi:type="dcterms:W3CDTF">2002-10-15T23:04:29Z</dcterms:created>
  <dcterms:modified xsi:type="dcterms:W3CDTF">2023-08-23T22:58:44Z</dcterms:modified>
</cp:coreProperties>
</file>