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353" r:id="rId8"/>
    <p:sldId id="263" r:id="rId9"/>
    <p:sldId id="264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51" r:id="rId28"/>
    <p:sldId id="324" r:id="rId29"/>
    <p:sldId id="325" r:id="rId30"/>
    <p:sldId id="350" r:id="rId31"/>
    <p:sldId id="342" r:id="rId32"/>
    <p:sldId id="326" r:id="rId33"/>
    <p:sldId id="352" r:id="rId34"/>
    <p:sldId id="327" r:id="rId35"/>
    <p:sldId id="329" r:id="rId36"/>
    <p:sldId id="330" r:id="rId37"/>
    <p:sldId id="339" r:id="rId38"/>
    <p:sldId id="354" r:id="rId39"/>
    <p:sldId id="341" r:id="rId40"/>
  </p:sldIdLst>
  <p:sldSz cx="9144000" cy="6858000" type="screen4x3"/>
  <p:notesSz cx="7099300" cy="10234613"/>
  <p:embeddedFontLst>
    <p:embeddedFont>
      <p:font typeface="Arial Black" panose="020B0A04020102020204" pitchFamily="34" charset="0"/>
      <p:regular r:id="rId42"/>
      <p:bold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6" roundtripDataSignature="AMtx7mjeIeOc7Z5tbuMqTpZVyXJb/am5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516" autoAdjust="0"/>
  </p:normalViewPr>
  <p:slideViewPr>
    <p:cSldViewPr snapToGrid="0">
      <p:cViewPr varScale="1">
        <p:scale>
          <a:sx n="54" d="100"/>
          <a:sy n="54" d="100"/>
        </p:scale>
        <p:origin x="18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11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108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senvolvimento_de_software_%C3%A1gil" TargetMode="External"/><Relationship Id="rId7" Type="http://schemas.openxmlformats.org/officeDocument/2006/relationships/hyperlink" Target="https://pt.wikipedia.org/wiki/Programad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C%C3%B3digo_fonte" TargetMode="External"/><Relationship Id="rId5" Type="http://schemas.openxmlformats.org/officeDocument/2006/relationships/hyperlink" Target="https://pt.wikipedia.org/wiki/Programa%C3%A7%C3%A3o_em_par#cite_note-1" TargetMode="External"/><Relationship Id="rId4" Type="http://schemas.openxmlformats.org/officeDocument/2006/relationships/hyperlink" Target="https://pt.wikipedia.org/wiki/Esta%C3%A7%C3%A3o_de_trabalh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Florianópolis</a:t>
            </a:r>
            <a:r>
              <a:rPr lang="en-US" dirty="0">
                <a:solidFill>
                  <a:schemeClr val="dk1"/>
                </a:solidFill>
              </a:rPr>
              <a:t> 30/03/2022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0" name="Google Shape;650;p4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4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8" name="Google Shape;658;p4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9" name="Google Shape;659;p4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9" name="Google Shape;669;p5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0" name="Google Shape;670;p5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8" name="Google Shape;678;p5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9" name="Google Shape;679;p5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8" name="Google Shape;688;p5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9" name="Google Shape;689;p5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9" name="Google Shape;699;p5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Para entrar nessa Tela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Administration → Analysis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0" name="Google Shape;700;p5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3" name="Google Shape;713;p5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Vai permitir o github enviar os dados projeto para o sonar.</a:t>
            </a:r>
            <a:endParaRPr/>
          </a:p>
        </p:txBody>
      </p:sp>
      <p:sp>
        <p:nvSpPr>
          <p:cNvPr id="714" name="Google Shape;714;p5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3" name="Google Shape;723;p5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4" name="Google Shape;724;p5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7" name="Google Shape;737;p5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8" name="Google Shape;738;p56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8" name="Google Shape;748;p5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9" name="Google Shape;749;p5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8" name="Google Shape;758;p5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9" name="Google Shape;759;p5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1" name="Google Shape;771;p59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2" name="Google Shape;772;p59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0" name="Google Shape;780;p60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1" name="Google Shape;781;p60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2" name="Google Shape;792;p6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3" name="Google Shape;793;p6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2" name="Google Shape;802;p6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p6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8" name="Google Shape;818;p6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9" name="Google Shape;819;p6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0" name="Google Shape;830;p6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1" name="Google Shape;831;p6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231438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0" name="Google Shape;830;p6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1" name="Google Shape;831;p6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8" name="Google Shape;838;p6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9" name="Google Shape;839;p6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0" name="Google Shape;830;p6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Novo Código para este projeto será baseado em: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Versão anterior: Todo o código que mudou desde a versão anterior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Versão específica: Todo o código que mudou desde a versão especificada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Número de dias : Todo código que foi alterado nos últimos x dias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Data específica: Todo código que foi alterado desde a data especificada é considerado novo código</a:t>
            </a:r>
            <a:endParaRPr dirty="0"/>
          </a:p>
        </p:txBody>
      </p:sp>
      <p:sp>
        <p:nvSpPr>
          <p:cNvPr id="831" name="Google Shape;831;p6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1746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0" name="Google Shape;830;p6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O Novo Código para este projeto será baseado em: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Versão anterior: Todo o código que mudou desde a versão anterior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Versão específica: Todo o código que mudou desde a versão especificada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Número de dias : Todo código que foi alterado nos últimos x dias é considerado novo código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dirty="0"/>
              <a:t>Data específica: Todo código que foi alterado desde a data especificada é considerado novo código</a:t>
            </a:r>
            <a:endParaRPr dirty="0"/>
          </a:p>
        </p:txBody>
      </p:sp>
      <p:sp>
        <p:nvSpPr>
          <p:cNvPr id="831" name="Google Shape;831;p6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06876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7" name="Google Shape;847;p7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8" name="Google Shape;848;p7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7" name="Google Shape;847;p7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8" name="Google Shape;848;p7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427192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6" name="Google Shape;856;p81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Cria os badges do repositório.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Trocar o nome do mavem.yml para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900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Integração continua de Java com Maven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7" name="Google Shape;857;p81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9" name="Google Shape;879;p8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0" name="Google Shape;880;p8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7" name="Google Shape;887;p8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8" name="Google Shape;888;p84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6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4" name="Google Shape;984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6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1" name="Google Shape;99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68:notes"/>
          <p:cNvSpPr txBox="1"/>
          <p:nvPr/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6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programação em par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(ou "programação pareada") é uma técnica de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 de software ágil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em que dois programadores trabalham juntos em uma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estação de trabalho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0" i="0" u="sng" strike="noStrike" baseline="30000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Um deles, o "piloto", escreve o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código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enquanto o outro, chamado de "co-piloto" (ou "navegador"), analisa cada linha do código. Os dois </a:t>
            </a:r>
            <a:r>
              <a:rPr lang="en-US" b="0" i="0" u="sng" strike="noStrike">
                <a:solidFill>
                  <a:srgbClr val="0645AD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programadores</a:t>
            </a:r>
            <a:r>
              <a:rPr lang="en-US" b="0" i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geralmente trocam de papel frequentemente.</a:t>
            </a: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É uma abstração de parte do processo de desenvolvimento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3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3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075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19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dddf6c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6" name="Google Shape;186;g120dddf6cba_0_2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120dddf6cba_0_2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0" name="Google Shape;640;p47:notes"/>
          <p:cNvSpPr txBox="1">
            <a:spLocks noGrp="1"/>
          </p:cNvSpPr>
          <p:nvPr>
            <p:ph type="body" idx="1"/>
          </p:nvPr>
        </p:nvSpPr>
        <p:spPr>
          <a:xfrm>
            <a:off x="709612" y="4862512"/>
            <a:ext cx="56802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1" name="Google Shape;641;p47:notes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00" tIns="47450" rIns="94900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0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0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" name="Google Shape;32;p7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8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9" name="Google Shape;109;p8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e 2 partes de conteúdo" type="txAndTwoObj">
  <p:cSld name="TEXT_AND_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42672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2"/>
          </p:nvPr>
        </p:nvSpPr>
        <p:spPr>
          <a:xfrm>
            <a:off x="4876800" y="1628775"/>
            <a:ext cx="4267200" cy="253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3"/>
          </p:nvPr>
        </p:nvSpPr>
        <p:spPr>
          <a:xfrm>
            <a:off x="4876800" y="4319588"/>
            <a:ext cx="4267200" cy="253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4"/>
          <p:cNvSpPr txBox="1">
            <a:spLocks noGrp="1"/>
          </p:cNvSpPr>
          <p:nvPr>
            <p:ph type="title"/>
          </p:nvPr>
        </p:nvSpPr>
        <p:spPr>
          <a:xfrm rot="5400000">
            <a:off x="4759325" y="2473325"/>
            <a:ext cx="6597650" cy="2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4"/>
          <p:cNvSpPr txBox="1">
            <a:spLocks noGrp="1"/>
          </p:cNvSpPr>
          <p:nvPr>
            <p:ph type="body" idx="1"/>
          </p:nvPr>
        </p:nvSpPr>
        <p:spPr>
          <a:xfrm rot="5400000">
            <a:off x="339725" y="377825"/>
            <a:ext cx="659765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5"/>
          <p:cNvSpPr txBox="1">
            <a:spLocks noGrp="1"/>
          </p:cNvSpPr>
          <p:nvPr>
            <p:ph type="body" idx="1"/>
          </p:nvPr>
        </p:nvSpPr>
        <p:spPr>
          <a:xfrm rot="5400000">
            <a:off x="2185988" y="-100012"/>
            <a:ext cx="5229225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3" name="Google Shape;73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marL="137160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86" name="Google Shape;86;p7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4" name="Google Shape;94;p7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99" name="Google Shape;99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◻"/>
              <a:defRPr sz="2000"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◻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01" name="Google Shape;101;p8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3" name="Google Shape;103;p8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9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1" name="Google Shape;11;p69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9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69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" name="Google Shape;14;p69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69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69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9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9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69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69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69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69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69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1" i="0" u="none" strike="noStrike" cap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" name="Google Shape;24;p69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9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7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7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8" name="Google Shape;38;p7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1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narcloud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senvolvedorinteroperavel.wordpress.com/2011/09/11/tabela-ascii-completa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Integração</a:t>
            </a:r>
            <a:r>
              <a:rPr lang="en-US" sz="3600" b="1" dirty="0">
                <a:solidFill>
                  <a:schemeClr val="lt1"/>
                </a:solidFill>
              </a:rPr>
              <a:t> </a:t>
            </a:r>
            <a:r>
              <a:rPr lang="en-US" sz="3600" b="1" dirty="0" err="1">
                <a:solidFill>
                  <a:schemeClr val="lt1"/>
                </a:solidFill>
              </a:rPr>
              <a:t>Contínua</a:t>
            </a:r>
            <a:r>
              <a:rPr lang="en-US" sz="3600" b="1" dirty="0">
                <a:solidFill>
                  <a:schemeClr val="lt1"/>
                </a:solidFill>
              </a:rPr>
              <a:t> –</a:t>
            </a:r>
            <a:r>
              <a:rPr lang="en-US" sz="3600" b="1" dirty="0" err="1">
                <a:solidFill>
                  <a:schemeClr val="lt1"/>
                </a:solidFill>
              </a:rPr>
              <a:t>Prática</a:t>
            </a:r>
            <a:r>
              <a:rPr lang="en-US" sz="3600" b="1" dirty="0">
                <a:solidFill>
                  <a:schemeClr val="lt1"/>
                </a:solidFill>
              </a:rPr>
              <a:t> - Etapa C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Jean Carlo Rossa Hauck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</a:t>
            </a:r>
            <a:r>
              <a:rPr lang="en-US" sz="23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Osmar de Oliveira Braz Junior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rPr lang="en-US" sz="2300" b="1" dirty="0"/>
              <a:t>Prof. Richard Henrique de Souza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</a:t>
            </a:r>
            <a:endParaRPr sz="3400" b="1"/>
          </a:p>
        </p:txBody>
      </p:sp>
      <p:sp>
        <p:nvSpPr>
          <p:cNvPr id="654" name="Google Shape;654;p4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conta</a:t>
            </a:r>
            <a:r>
              <a:rPr lang="en-US" dirty="0"/>
              <a:t> no </a:t>
            </a:r>
            <a:r>
              <a:rPr lang="en-US" dirty="0" err="1"/>
              <a:t>sonarcloud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https://sonarcloud.io/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dirty="0"/>
          </a:p>
        </p:txBody>
      </p:sp>
      <p:sp>
        <p:nvSpPr>
          <p:cNvPr id="655" name="Google Shape;655;p4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5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31718A3A-FBF2-2763-923F-6C3685DBB2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2</a:t>
            </a:r>
            <a:endParaRPr sz="3400" b="1"/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Criar uma organização no </a:t>
            </a:r>
            <a:r>
              <a:rPr lang="en-US" sz="2800" b="1"/>
              <a:t>sonarcloud</a:t>
            </a:r>
            <a:r>
              <a:rPr lang="en-US" sz="2800"/>
              <a:t> vinculado ao </a:t>
            </a:r>
            <a:r>
              <a:rPr lang="en-US" sz="2800" b="1"/>
              <a:t>github</a:t>
            </a:r>
            <a:r>
              <a:rPr lang="en-US" sz="2800"/>
              <a:t>.</a:t>
            </a:r>
            <a:endParaRPr/>
          </a:p>
        </p:txBody>
      </p:sp>
      <p:sp>
        <p:nvSpPr>
          <p:cNvPr id="663" name="Google Shape;663;p4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664" name="Google Shape;66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068" y="2607271"/>
            <a:ext cx="8868000" cy="39718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5" name="Google Shape;665;p49"/>
          <p:cNvSpPr/>
          <p:nvPr/>
        </p:nvSpPr>
        <p:spPr>
          <a:xfrm>
            <a:off x="2404998" y="3298191"/>
            <a:ext cx="1519888" cy="27500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9"/>
          <p:cNvSpPr/>
          <p:nvPr/>
        </p:nvSpPr>
        <p:spPr>
          <a:xfrm>
            <a:off x="5033312" y="5912437"/>
            <a:ext cx="2366294" cy="44616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6B27F1D7-02A7-40BC-7E45-338A4BC619E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3</a:t>
            </a:r>
            <a:endParaRPr sz="3400" b="1"/>
          </a:p>
        </p:txBody>
      </p:sp>
      <p:sp>
        <p:nvSpPr>
          <p:cNvPr id="673" name="Google Shape;673;p50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Coloque a senha do </a:t>
            </a:r>
            <a:r>
              <a:rPr lang="en-US" b="1"/>
              <a:t>github</a:t>
            </a:r>
            <a:r>
              <a:rPr lang="en-US"/>
              <a:t> para que o sonar possa recuperar os repositórios.</a:t>
            </a:r>
            <a:endParaRPr/>
          </a:p>
        </p:txBody>
      </p:sp>
      <p:sp>
        <p:nvSpPr>
          <p:cNvPr id="674" name="Google Shape;674;p5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675" name="Google Shape;67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419" y="3000375"/>
            <a:ext cx="2953162" cy="341995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884245F4-4F33-88CD-3131-76BE158977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4</a:t>
            </a:r>
            <a:endParaRPr sz="3400" b="1"/>
          </a:p>
        </p:txBody>
      </p:sp>
      <p:sp>
        <p:nvSpPr>
          <p:cNvPr id="682" name="Google Shape;682;p5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Crie um projeto no sonar.</a:t>
            </a:r>
            <a:endParaRPr/>
          </a:p>
        </p:txBody>
      </p:sp>
      <p:sp>
        <p:nvSpPr>
          <p:cNvPr id="683" name="Google Shape;683;p5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684" name="Google Shape;684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194" y="2870416"/>
            <a:ext cx="6499799" cy="26771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5" name="Google Shape;685;p51"/>
          <p:cNvSpPr/>
          <p:nvPr/>
        </p:nvSpPr>
        <p:spPr>
          <a:xfrm>
            <a:off x="4517495" y="3481155"/>
            <a:ext cx="2271670" cy="4262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6CD04BC2-69D8-7AE2-F6D7-E0DE25BDA2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5</a:t>
            </a:r>
            <a:endParaRPr sz="3400" b="1"/>
          </a:p>
        </p:txBody>
      </p:sp>
      <p:sp>
        <p:nvSpPr>
          <p:cNvPr id="692" name="Google Shape;692;p5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Selecione o projeto no </a:t>
            </a:r>
            <a:r>
              <a:rPr lang="en-US" sz="2800" b="1"/>
              <a:t>github </a:t>
            </a:r>
            <a:r>
              <a:rPr lang="en-US" sz="2800"/>
              <a:t>a ser vinculado ao projeto no sonar.</a:t>
            </a:r>
            <a:endParaRPr/>
          </a:p>
        </p:txBody>
      </p:sp>
      <p:sp>
        <p:nvSpPr>
          <p:cNvPr id="693" name="Google Shape;693;p5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694" name="Google Shape;69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300" y="2733089"/>
            <a:ext cx="8777400" cy="355560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5" name="Google Shape;695;p52"/>
          <p:cNvSpPr/>
          <p:nvPr/>
        </p:nvSpPr>
        <p:spPr>
          <a:xfrm>
            <a:off x="364499" y="4961939"/>
            <a:ext cx="4531057" cy="42623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2"/>
          <p:cNvSpPr/>
          <p:nvPr/>
        </p:nvSpPr>
        <p:spPr>
          <a:xfrm>
            <a:off x="5032486" y="5711164"/>
            <a:ext cx="1082417" cy="41563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CFB91591-6ACC-5AEC-C10F-08ED3C689F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6</a:t>
            </a:r>
            <a:endParaRPr sz="3400" b="1"/>
          </a:p>
        </p:txBody>
      </p:sp>
      <p:sp>
        <p:nvSpPr>
          <p:cNvPr id="703" name="Google Shape;703;p5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Recupere as configurações do projeto.</a:t>
            </a:r>
            <a:endParaRPr/>
          </a:p>
        </p:txBody>
      </p:sp>
      <p:sp>
        <p:nvSpPr>
          <p:cNvPr id="704" name="Google Shape;704;p5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705" name="Google Shape;70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00" y="2216093"/>
            <a:ext cx="8410801" cy="40546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6" name="Google Shape;706;p53"/>
          <p:cNvSpPr/>
          <p:nvPr/>
        </p:nvSpPr>
        <p:spPr>
          <a:xfrm>
            <a:off x="995058" y="5232009"/>
            <a:ext cx="2493600" cy="7878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3"/>
          <p:cNvSpPr/>
          <p:nvPr/>
        </p:nvSpPr>
        <p:spPr>
          <a:xfrm>
            <a:off x="7512148" y="3773195"/>
            <a:ext cx="1356000" cy="5643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3"/>
          <p:cNvSpPr/>
          <p:nvPr/>
        </p:nvSpPr>
        <p:spPr>
          <a:xfrm rot="-2955531">
            <a:off x="7016687" y="2996688"/>
            <a:ext cx="559877" cy="81830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/>
          <p:nvPr/>
        </p:nvSpPr>
        <p:spPr>
          <a:xfrm rot="4163404">
            <a:off x="3784968" y="4899084"/>
            <a:ext cx="559937" cy="81836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5796688" y="619605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Administration </a:t>
            </a:r>
            <a:endParaRPr sz="16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→ Analysis Method</a:t>
            </a:r>
            <a:endParaRPr sz="1200"/>
          </a:p>
        </p:txBody>
      </p:sp>
      <p:pic>
        <p:nvPicPr>
          <p:cNvPr id="11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5478889E-DD63-D6CB-CBBD-F492143D11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7</a:t>
            </a:r>
            <a:endParaRPr sz="3400" b="1"/>
          </a:p>
        </p:txBody>
      </p:sp>
      <p:sp>
        <p:nvSpPr>
          <p:cNvPr id="717" name="Google Shape;717;p5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Copie o token e o valor secreto do sonar para o </a:t>
            </a:r>
            <a:r>
              <a:rPr lang="en-US" b="1"/>
              <a:t>github</a:t>
            </a:r>
            <a:r>
              <a:rPr lang="en-US"/>
              <a:t> e adicione em </a:t>
            </a:r>
            <a:r>
              <a:rPr lang="en-US" i="1"/>
              <a:t>secrets key.</a:t>
            </a:r>
            <a:endParaRPr i="1"/>
          </a:p>
        </p:txBody>
      </p:sp>
      <p:sp>
        <p:nvSpPr>
          <p:cNvPr id="718" name="Google Shape;718;p5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719" name="Google Shape;71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000375"/>
            <a:ext cx="7756663" cy="314730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0" name="Google Shape;720;p54"/>
          <p:cNvSpPr/>
          <p:nvPr/>
        </p:nvSpPr>
        <p:spPr>
          <a:xfrm>
            <a:off x="1079464" y="4441434"/>
            <a:ext cx="6052856" cy="93242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025710BF-0FA1-1EF2-410E-5D92AEFE40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</a:t>
            </a:r>
            <a:endParaRPr sz="3400" b="1"/>
          </a:p>
        </p:txBody>
      </p:sp>
      <p:sp>
        <p:nvSpPr>
          <p:cNvPr id="727" name="Google Shape;727;p5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Insira o token e o valor no </a:t>
            </a:r>
            <a:r>
              <a:rPr lang="en-US" b="1"/>
              <a:t>github</a:t>
            </a:r>
            <a:r>
              <a:rPr lang="en-US"/>
              <a:t>.</a:t>
            </a:r>
            <a:endParaRPr/>
          </a:p>
        </p:txBody>
      </p:sp>
      <p:sp>
        <p:nvSpPr>
          <p:cNvPr id="728" name="Google Shape;728;p5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729" name="Google Shape;729;p55"/>
          <p:cNvPicPr preferRelativeResize="0"/>
          <p:nvPr/>
        </p:nvPicPr>
        <p:blipFill rotWithShape="1">
          <a:blip r:embed="rId3">
            <a:alphaModFix/>
          </a:blip>
          <a:srcRect b="44856"/>
          <a:stretch/>
        </p:blipFill>
        <p:spPr>
          <a:xfrm>
            <a:off x="246672" y="2444530"/>
            <a:ext cx="8621328" cy="17335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0" name="Google Shape;73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187" y="3018889"/>
            <a:ext cx="3591426" cy="38391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1" name="Google Shape;731;p55"/>
          <p:cNvSpPr/>
          <p:nvPr/>
        </p:nvSpPr>
        <p:spPr>
          <a:xfrm>
            <a:off x="7385300" y="3072651"/>
            <a:ext cx="1131600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5"/>
          <p:cNvSpPr/>
          <p:nvPr/>
        </p:nvSpPr>
        <p:spPr>
          <a:xfrm>
            <a:off x="457199" y="5279262"/>
            <a:ext cx="2679895" cy="64323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5"/>
          <p:cNvSpPr/>
          <p:nvPr/>
        </p:nvSpPr>
        <p:spPr>
          <a:xfrm rot="-3224275">
            <a:off x="6749848" y="2441402"/>
            <a:ext cx="559952" cy="81814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5"/>
          <p:cNvSpPr/>
          <p:nvPr/>
        </p:nvSpPr>
        <p:spPr>
          <a:xfrm rot="4162564">
            <a:off x="3275169" y="4749449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78;p8" descr="GitHub: o que é e qual sua importância?">
            <a:extLst>
              <a:ext uri="{FF2B5EF4-FFF2-40B4-BE49-F238E27FC236}">
                <a16:creationId xmlns:a16="http://schemas.microsoft.com/office/drawing/2014/main" id="{5577D7C1-645B-A021-59C6-D11045BDA61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6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8 - Continuação</a:t>
            </a:r>
            <a:endParaRPr sz="3400" b="1"/>
          </a:p>
        </p:txBody>
      </p:sp>
      <p:sp>
        <p:nvSpPr>
          <p:cNvPr id="741" name="Google Shape;741;p5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Cria uma novo token secreto no </a:t>
            </a:r>
            <a:r>
              <a:rPr lang="en-US" b="1"/>
              <a:t>github</a:t>
            </a:r>
            <a:r>
              <a:rPr lang="en-US"/>
              <a:t>.</a:t>
            </a:r>
            <a:endParaRPr/>
          </a:p>
        </p:txBody>
      </p:sp>
      <p:sp>
        <p:nvSpPr>
          <p:cNvPr id="742" name="Google Shape;742;p5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743" name="Google Shape;74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114" y="2504499"/>
            <a:ext cx="7602011" cy="412490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4" name="Google Shape;744;p56"/>
          <p:cNvSpPr/>
          <p:nvPr/>
        </p:nvSpPr>
        <p:spPr>
          <a:xfrm>
            <a:off x="6352491" y="2672902"/>
            <a:ext cx="1837633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6"/>
          <p:cNvSpPr/>
          <p:nvPr/>
        </p:nvSpPr>
        <p:spPr>
          <a:xfrm rot="4162564">
            <a:off x="8382565" y="2095384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78;p8" descr="GitHub: o que é e qual sua importância?">
            <a:extLst>
              <a:ext uri="{FF2B5EF4-FFF2-40B4-BE49-F238E27FC236}">
                <a16:creationId xmlns:a16="http://schemas.microsoft.com/office/drawing/2014/main" id="{449560AC-EDC8-1257-18CF-FA0E2E0EDC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8 - Continuação</a:t>
            </a:r>
            <a:endParaRPr sz="3400" b="1"/>
          </a:p>
        </p:txBody>
      </p:sp>
      <p:sp>
        <p:nvSpPr>
          <p:cNvPr id="752" name="Google Shape;752;p5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pt-BR" sz="2800" dirty="0"/>
              <a:t>Insira o valor secreto do token do </a:t>
            </a:r>
            <a:r>
              <a:rPr lang="pt-BR" sz="2800" b="1" dirty="0"/>
              <a:t>Sonarcloud</a:t>
            </a:r>
            <a:r>
              <a:rPr lang="pt-BR" sz="2800" dirty="0"/>
              <a:t> no </a:t>
            </a:r>
            <a:r>
              <a:rPr lang="pt-BR" sz="2800" b="1" dirty="0" err="1"/>
              <a:t>github</a:t>
            </a:r>
            <a:r>
              <a:rPr lang="pt-BR" sz="2800" b="1"/>
              <a:t> </a:t>
            </a:r>
            <a:r>
              <a:rPr lang="pt-BR" sz="2800"/>
              <a:t>na variável ‘SONAR_TOKEN’.</a:t>
            </a:r>
            <a:endParaRPr lang="pt-BR" sz="2800" dirty="0"/>
          </a:p>
        </p:txBody>
      </p:sp>
      <p:sp>
        <p:nvSpPr>
          <p:cNvPr id="753" name="Google Shape;753;p5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754" name="Google Shape;75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671" y="2677590"/>
            <a:ext cx="7470794" cy="41732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5" name="Google Shape;755;p57"/>
          <p:cNvSpPr/>
          <p:nvPr/>
        </p:nvSpPr>
        <p:spPr>
          <a:xfrm>
            <a:off x="942535" y="6295244"/>
            <a:ext cx="1153551" cy="45720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F489919E-5E2A-A3A9-38A3-5D6A86780F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3400"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 err="1"/>
              <a:t>Realizar</a:t>
            </a:r>
            <a:r>
              <a:rPr lang="en-US" sz="2800" dirty="0"/>
              <a:t> um </a:t>
            </a:r>
            <a:r>
              <a:rPr lang="en-US" sz="2800" dirty="0" err="1"/>
              <a:t>exemplo</a:t>
            </a:r>
            <a:r>
              <a:rPr lang="en-US" sz="2800" dirty="0"/>
              <a:t> de </a:t>
            </a:r>
            <a:r>
              <a:rPr lang="en-US" sz="2800" b="1" dirty="0" err="1"/>
              <a:t>integração</a:t>
            </a:r>
            <a:r>
              <a:rPr lang="en-US" sz="2800" b="1" dirty="0"/>
              <a:t> </a:t>
            </a:r>
            <a:r>
              <a:rPr lang="en-US" sz="2800" b="1" dirty="0" err="1"/>
              <a:t>contínua</a:t>
            </a:r>
            <a:r>
              <a:rPr lang="en-US" sz="2800" b="1" dirty="0"/>
              <a:t> </a:t>
            </a:r>
            <a:r>
              <a:rPr lang="en-US" sz="2800" dirty="0"/>
              <a:t>da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até</a:t>
            </a:r>
            <a:r>
              <a:rPr lang="en-US" sz="2800" dirty="0"/>
              <a:t> </a:t>
            </a:r>
            <a:r>
              <a:rPr lang="en-US" sz="2800" b="1" dirty="0" err="1"/>
              <a:t>cobertura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  <a:endParaRPr sz="24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integração</a:t>
            </a:r>
            <a:r>
              <a:rPr lang="en-US" sz="2800" dirty="0"/>
              <a:t> continua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realizada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3 ambientes </a:t>
            </a:r>
            <a:r>
              <a:rPr lang="en-US" sz="2800" dirty="0" err="1"/>
              <a:t>distintos</a:t>
            </a:r>
            <a:r>
              <a:rPr lang="en-US" sz="2800" dirty="0"/>
              <a:t> com </a:t>
            </a:r>
            <a:r>
              <a:rPr lang="en-US" sz="2800" dirty="0" err="1"/>
              <a:t>tarefas</a:t>
            </a:r>
            <a:r>
              <a:rPr lang="en-US" sz="2800" dirty="0"/>
              <a:t> </a:t>
            </a:r>
            <a:r>
              <a:rPr lang="en-US" sz="2800" dirty="0" err="1"/>
              <a:t>distintas</a:t>
            </a:r>
            <a:r>
              <a:rPr lang="en-US" sz="2800" dirty="0"/>
              <a:t>.</a:t>
            </a:r>
            <a:endParaRPr sz="2800" dirty="0"/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A </a:t>
            </a:r>
            <a:r>
              <a:rPr lang="en-US" sz="2800" b="1" dirty="0" err="1"/>
              <a:t>análise</a:t>
            </a:r>
            <a:r>
              <a:rPr lang="en-US" sz="2800" dirty="0"/>
              <a:t> </a:t>
            </a:r>
            <a:r>
              <a:rPr lang="en-US" sz="2800" dirty="0" err="1"/>
              <a:t>irá</a:t>
            </a:r>
            <a:r>
              <a:rPr lang="en-US" sz="2800" dirty="0"/>
              <a:t> </a:t>
            </a:r>
            <a:r>
              <a:rPr lang="en-US" sz="2800" dirty="0" err="1"/>
              <a:t>considerar</a:t>
            </a:r>
            <a:r>
              <a:rPr lang="en-US" sz="2800" dirty="0"/>
              <a:t> </a:t>
            </a:r>
            <a:r>
              <a:rPr lang="en-US" sz="2800" dirty="0" err="1"/>
              <a:t>diversas</a:t>
            </a:r>
            <a:r>
              <a:rPr lang="en-US" sz="2800" dirty="0"/>
              <a:t> </a:t>
            </a:r>
            <a:r>
              <a:rPr lang="en-US" sz="2800" dirty="0" err="1"/>
              <a:t>métricas</a:t>
            </a:r>
            <a:r>
              <a:rPr lang="en-US" sz="2800" dirty="0"/>
              <a:t> de </a:t>
            </a:r>
            <a:r>
              <a:rPr lang="en-US" sz="2800" dirty="0" err="1"/>
              <a:t>qualidade</a:t>
            </a:r>
            <a:r>
              <a:rPr lang="en-US" sz="2800" dirty="0"/>
              <a:t> de software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confiabilidade</a:t>
            </a:r>
            <a:r>
              <a:rPr lang="en-US" sz="2800" dirty="0"/>
              <a:t>, </a:t>
            </a:r>
            <a:r>
              <a:rPr lang="en-US" sz="2800" dirty="0" err="1"/>
              <a:t>manutebilidade</a:t>
            </a:r>
            <a:r>
              <a:rPr lang="en-US" sz="2800" dirty="0"/>
              <a:t>, </a:t>
            </a:r>
            <a:r>
              <a:rPr lang="en-US" sz="2800" dirty="0" err="1"/>
              <a:t>segurança</a:t>
            </a:r>
            <a:r>
              <a:rPr lang="en-US" sz="2800" dirty="0"/>
              <a:t>, </a:t>
            </a:r>
            <a:r>
              <a:rPr lang="en-US" sz="2800" b="1" dirty="0" err="1"/>
              <a:t>corbertura</a:t>
            </a:r>
            <a:r>
              <a:rPr lang="en-US" sz="2800" dirty="0"/>
              <a:t> e </a:t>
            </a:r>
            <a:r>
              <a:rPr lang="en-US" sz="2800" dirty="0" err="1"/>
              <a:t>duplicação</a:t>
            </a:r>
            <a:r>
              <a:rPr lang="en-US" sz="2800" dirty="0"/>
              <a:t> de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</a:p>
          <a:p>
            <a:pPr marL="59055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■"/>
            </a:pPr>
            <a:r>
              <a:rPr lang="en-US" sz="2800" dirty="0"/>
              <a:t>Nesta </a:t>
            </a:r>
            <a:r>
              <a:rPr lang="en-US" sz="2800" dirty="0" err="1"/>
              <a:t>etapa</a:t>
            </a:r>
            <a:r>
              <a:rPr lang="en-US" sz="2800" dirty="0"/>
              <a:t> </a:t>
            </a:r>
            <a:r>
              <a:rPr lang="en-US" sz="2800" dirty="0" err="1"/>
              <a:t>realizaremos</a:t>
            </a:r>
            <a:r>
              <a:rPr lang="en-US" sz="2800" dirty="0"/>
              <a:t> a </a:t>
            </a:r>
            <a:r>
              <a:rPr lang="en-US" sz="2800" b="1" dirty="0" err="1"/>
              <a:t>análise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9</a:t>
            </a:r>
            <a:endParaRPr sz="3400" b="1"/>
          </a:p>
        </p:txBody>
      </p:sp>
      <p:sp>
        <p:nvSpPr>
          <p:cNvPr id="762" name="Google Shape;762;p5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Visualizando as alterações do </a:t>
            </a:r>
            <a:r>
              <a:rPr lang="en-US" sz="2400" b="1"/>
              <a:t>pom.xml </a:t>
            </a:r>
            <a:r>
              <a:rPr lang="en-US" sz="2400"/>
              <a:t>e </a:t>
            </a:r>
            <a:r>
              <a:rPr lang="en-US" sz="2400" b="1"/>
              <a:t>maven.yml</a:t>
            </a:r>
            <a:endParaRPr sz="2400" b="1"/>
          </a:p>
        </p:txBody>
      </p:sp>
      <p:sp>
        <p:nvSpPr>
          <p:cNvPr id="763" name="Google Shape;763;p5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764" name="Google Shape;764;p58"/>
          <p:cNvPicPr preferRelativeResize="0"/>
          <p:nvPr/>
        </p:nvPicPr>
        <p:blipFill rotWithShape="1">
          <a:blip r:embed="rId3">
            <a:alphaModFix/>
          </a:blip>
          <a:srcRect b="12345"/>
          <a:stretch/>
        </p:blipFill>
        <p:spPr>
          <a:xfrm>
            <a:off x="276000" y="2309722"/>
            <a:ext cx="7030431" cy="240481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5" name="Google Shape;765;p58"/>
          <p:cNvSpPr/>
          <p:nvPr/>
        </p:nvSpPr>
        <p:spPr>
          <a:xfrm>
            <a:off x="986447" y="4328536"/>
            <a:ext cx="954896" cy="40438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6" name="Google Shape;766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257" y="4958539"/>
            <a:ext cx="8859486" cy="172426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7" name="Google Shape;767;p58"/>
          <p:cNvSpPr/>
          <p:nvPr/>
        </p:nvSpPr>
        <p:spPr>
          <a:xfrm>
            <a:off x="648822" y="6010801"/>
            <a:ext cx="828286" cy="34961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8"/>
          <p:cNvSpPr/>
          <p:nvPr/>
        </p:nvSpPr>
        <p:spPr>
          <a:xfrm rot="1117928">
            <a:off x="984238" y="4949306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B8D1E591-494C-9ECF-F23A-BEA2B95FF1E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9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10</a:t>
            </a:r>
            <a:endParaRPr sz="3400" b="1"/>
          </a:p>
        </p:txBody>
      </p:sp>
      <p:sp>
        <p:nvSpPr>
          <p:cNvPr id="775" name="Google Shape;775;p59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/>
              <a:t>Dados do </a:t>
            </a:r>
            <a:r>
              <a:rPr lang="en-US" dirty="0" err="1"/>
              <a:t>sonarcloud</a:t>
            </a:r>
            <a:r>
              <a:rPr lang="en-US" dirty="0"/>
              <a:t> para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b="1" dirty="0"/>
              <a:t>pom.xml</a:t>
            </a:r>
            <a:endParaRPr b="1" dirty="0"/>
          </a:p>
        </p:txBody>
      </p:sp>
      <p:sp>
        <p:nvSpPr>
          <p:cNvPr id="776" name="Google Shape;776;p59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777" name="Google Shape;777;p59"/>
          <p:cNvPicPr preferRelativeResize="0"/>
          <p:nvPr/>
        </p:nvPicPr>
        <p:blipFill rotWithShape="1">
          <a:blip r:embed="rId3">
            <a:alphaModFix/>
          </a:blip>
          <a:srcRect r="42211"/>
          <a:stretch/>
        </p:blipFill>
        <p:spPr>
          <a:xfrm>
            <a:off x="385845" y="2999908"/>
            <a:ext cx="8372310" cy="245503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21F52255-543C-C958-5253-9612456271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0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11</a:t>
            </a:r>
            <a:endParaRPr sz="3400" b="1"/>
          </a:p>
        </p:txBody>
      </p:sp>
      <p:sp>
        <p:nvSpPr>
          <p:cNvPr id="784" name="Google Shape;784;p60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Alterando o arquivo </a:t>
            </a:r>
            <a:r>
              <a:rPr lang="en-US" b="1"/>
              <a:t>pom.xml</a:t>
            </a:r>
            <a:endParaRPr b="1"/>
          </a:p>
        </p:txBody>
      </p:sp>
      <p:sp>
        <p:nvSpPr>
          <p:cNvPr id="785" name="Google Shape;785;p60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786" name="Google Shape;786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301911"/>
            <a:ext cx="7883262" cy="42957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7" name="Google Shape;787;p60"/>
          <p:cNvSpPr/>
          <p:nvPr/>
        </p:nvSpPr>
        <p:spPr>
          <a:xfrm>
            <a:off x="1028649" y="4161391"/>
            <a:ext cx="6005197" cy="49237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60"/>
          <p:cNvSpPr/>
          <p:nvPr/>
        </p:nvSpPr>
        <p:spPr>
          <a:xfrm rot="4162564">
            <a:off x="7235535" y="3752275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0"/>
          <p:cNvSpPr txBox="1"/>
          <p:nvPr/>
        </p:nvSpPr>
        <p:spPr>
          <a:xfrm>
            <a:off x="6859021" y="2074912"/>
            <a:ext cx="2272748" cy="147732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Já existia a tag </a:t>
            </a:r>
            <a:r>
              <a:rPr lang="en-US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portanto adicionamos as duas linhas logo em seguida.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12</a:t>
            </a:r>
            <a:endParaRPr sz="3400" b="1"/>
          </a:p>
        </p:txBody>
      </p:sp>
      <p:sp>
        <p:nvSpPr>
          <p:cNvPr id="796" name="Google Shape;796;p6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2089052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Dados para o </a:t>
            </a:r>
            <a:r>
              <a:rPr lang="en-US" sz="2400" b="1"/>
              <a:t>maven.yml</a:t>
            </a:r>
            <a:r>
              <a:rPr lang="en-US" sz="24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Vamos modificar o arquivo existente inserindo as alterações.</a:t>
            </a:r>
            <a:endParaRPr sz="2400"/>
          </a:p>
        </p:txBody>
      </p:sp>
      <p:sp>
        <p:nvSpPr>
          <p:cNvPr id="797" name="Google Shape;797;p6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798" name="Google Shape;79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6253" y="1347186"/>
            <a:ext cx="6597748" cy="53365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9" name="Google Shape;799;p61"/>
          <p:cNvSpPr/>
          <p:nvPr/>
        </p:nvSpPr>
        <p:spPr>
          <a:xfrm>
            <a:off x="2971799" y="4359965"/>
            <a:ext cx="5004583" cy="226943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904;p85" descr="GitHub Actions · GitHub">
            <a:extLst>
              <a:ext uri="{FF2B5EF4-FFF2-40B4-BE49-F238E27FC236}">
                <a16:creationId xmlns:a16="http://schemas.microsoft.com/office/drawing/2014/main" id="{734757AF-D4FB-6FD0-8CEE-91C96AFBE7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12 - Continuação</a:t>
            </a:r>
            <a:endParaRPr sz="3400" b="1"/>
          </a:p>
        </p:txBody>
      </p:sp>
      <p:sp>
        <p:nvSpPr>
          <p:cNvPr id="806" name="Google Shape;806;p6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/>
          </a:p>
        </p:txBody>
      </p:sp>
      <p:sp>
        <p:nvSpPr>
          <p:cNvPr id="807" name="Google Shape;807;p6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808" name="Google Shape;808;p62"/>
          <p:cNvSpPr txBox="1"/>
          <p:nvPr/>
        </p:nvSpPr>
        <p:spPr>
          <a:xfrm>
            <a:off x="524021" y="1519337"/>
            <a:ext cx="8095957" cy="52629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Testa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--file pom.xml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#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sonarcube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Cache dos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pacotes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SonarCloud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actions/cache@v3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path: ~/.sonar/cache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key: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runner.os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}}-sonar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restore-keys: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runner.os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}}-sonar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Cache dos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pacotes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Maven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uses: actions/cache@v3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with: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path: ~/.m2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key: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runner.os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}}-m2-${{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hashFiles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('**/pom.xml') }}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restore-keys: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runner.os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}}-m2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- name: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Maven 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Jacoco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env: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GITHUB_TOKEN: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secrets.GITHUB_TOKEN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SONAR_TOKEN: ${{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secrets.SONAR_TOKEN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run: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-B verify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org.sonarsource.scanner.maven:sonar-maven-plugin:sonar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Dsonar.projectKey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1" i="0" u="none" strike="noStrike" cap="none" dirty="0" err="1">
                <a:solidFill>
                  <a:srgbClr val="0000E4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endParaRPr sz="1200" b="1" i="0" u="none" strike="noStrike" cap="none" dirty="0">
              <a:solidFill>
                <a:srgbClr val="0000E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# Jobs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ambiente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build-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067161" y="6419860"/>
            <a:ext cx="1423788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maven.yml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524021" y="2191914"/>
            <a:ext cx="7002194" cy="377278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2"/>
          <p:cNvSpPr/>
          <p:nvPr/>
        </p:nvSpPr>
        <p:spPr>
          <a:xfrm rot="4965739">
            <a:off x="3507785" y="1546597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2"/>
          <p:cNvSpPr/>
          <p:nvPr/>
        </p:nvSpPr>
        <p:spPr>
          <a:xfrm rot="5400000">
            <a:off x="3098669" y="5910831"/>
            <a:ext cx="559873" cy="81823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2"/>
          <p:cNvSpPr txBox="1"/>
          <p:nvPr/>
        </p:nvSpPr>
        <p:spPr>
          <a:xfrm>
            <a:off x="3915987" y="6158670"/>
            <a:ext cx="1903085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de produção!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2"/>
          <p:cNvSpPr txBox="1"/>
          <p:nvPr/>
        </p:nvSpPr>
        <p:spPr>
          <a:xfrm>
            <a:off x="4571999" y="1721502"/>
            <a:ext cx="2201244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de homologação!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62"/>
          <p:cNvSpPr txBox="1"/>
          <p:nvPr/>
        </p:nvSpPr>
        <p:spPr>
          <a:xfrm>
            <a:off x="5819072" y="3606968"/>
            <a:ext cx="2523448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Novas linhas!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904;p85" descr="GitHub Actions · GitHub">
            <a:extLst>
              <a:ext uri="{FF2B5EF4-FFF2-40B4-BE49-F238E27FC236}">
                <a16:creationId xmlns:a16="http://schemas.microsoft.com/office/drawing/2014/main" id="{2DC4295F-D9D5-CF2A-1B55-711B83633A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6648" y="49574"/>
            <a:ext cx="972197" cy="95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812;p62">
            <a:extLst>
              <a:ext uri="{FF2B5EF4-FFF2-40B4-BE49-F238E27FC236}">
                <a16:creationId xmlns:a16="http://schemas.microsoft.com/office/drawing/2014/main" id="{FEC72C13-1BE7-1A03-878B-F44925333F31}"/>
              </a:ext>
            </a:extLst>
          </p:cNvPr>
          <p:cNvSpPr/>
          <p:nvPr/>
        </p:nvSpPr>
        <p:spPr>
          <a:xfrm rot="3620636">
            <a:off x="6131525" y="4934003"/>
            <a:ext cx="303893" cy="64599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813;p62">
            <a:extLst>
              <a:ext uri="{FF2B5EF4-FFF2-40B4-BE49-F238E27FC236}">
                <a16:creationId xmlns:a16="http://schemas.microsoft.com/office/drawing/2014/main" id="{C01962D5-BCFB-8D9E-2CCD-2B4447E2170A}"/>
              </a:ext>
            </a:extLst>
          </p:cNvPr>
          <p:cNvSpPr txBox="1"/>
          <p:nvPr/>
        </p:nvSpPr>
        <p:spPr>
          <a:xfrm>
            <a:off x="6695949" y="4785855"/>
            <a:ext cx="1903085" cy="52318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Colocar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única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linha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13</a:t>
            </a:r>
            <a:endParaRPr sz="3400" b="1" dirty="0"/>
          </a:p>
        </p:txBody>
      </p:sp>
      <p:sp>
        <p:nvSpPr>
          <p:cNvPr id="822" name="Google Shape;822;p6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/>
              <a:t>Conferindo as chaves do projeto(</a:t>
            </a:r>
            <a:r>
              <a:rPr lang="en-US" sz="2800" i="1"/>
              <a:t>Project key</a:t>
            </a:r>
            <a:r>
              <a:rPr lang="en-US" sz="2800"/>
              <a:t>).</a:t>
            </a: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824" name="Google Shape;824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175" y="2414519"/>
            <a:ext cx="8768349" cy="41831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5" name="Google Shape;825;p63"/>
          <p:cNvSpPr/>
          <p:nvPr/>
        </p:nvSpPr>
        <p:spPr>
          <a:xfrm>
            <a:off x="6804025" y="4412451"/>
            <a:ext cx="2063975" cy="120578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3"/>
          <p:cNvSpPr/>
          <p:nvPr/>
        </p:nvSpPr>
        <p:spPr>
          <a:xfrm rot="1684437">
            <a:off x="1517198" y="3054722"/>
            <a:ext cx="687829" cy="267038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63"/>
          <p:cNvSpPr/>
          <p:nvPr/>
        </p:nvSpPr>
        <p:spPr>
          <a:xfrm rot="-5733386">
            <a:off x="3890208" y="2749003"/>
            <a:ext cx="687832" cy="473464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C98B11FD-71B6-0BEE-A46D-21A60C13D1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13</a:t>
            </a:r>
            <a:endParaRPr sz="3400" b="1" dirty="0"/>
          </a:p>
        </p:txBody>
      </p:sp>
      <p:sp>
        <p:nvSpPr>
          <p:cNvPr id="834" name="Google Shape;834;p6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Tudo</a:t>
            </a:r>
            <a:r>
              <a:rPr lang="en-US" dirty="0"/>
              <a:t> pronto!</a:t>
            </a:r>
            <a:endParaRPr b="1" dirty="0"/>
          </a:p>
        </p:txBody>
      </p:sp>
      <p:sp>
        <p:nvSpPr>
          <p:cNvPr id="835" name="Google Shape;835;p6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0B696253-3B8B-EB2E-EC89-133E9F882A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6D400AF-FFB5-6A07-A5D4-C26E3D3377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32" r="7281"/>
          <a:stretch/>
        </p:blipFill>
        <p:spPr>
          <a:xfrm>
            <a:off x="276000" y="2279037"/>
            <a:ext cx="8410800" cy="4011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4745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14</a:t>
            </a:r>
            <a:endParaRPr sz="3400" b="1"/>
          </a:p>
        </p:txBody>
      </p:sp>
      <p:sp>
        <p:nvSpPr>
          <p:cNvPr id="834" name="Google Shape;834;p6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Submeta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b="1" dirty="0" err="1"/>
              <a:t>github</a:t>
            </a:r>
            <a:r>
              <a:rPr lang="en-US" dirty="0"/>
              <a:t> as </a:t>
            </a:r>
            <a:r>
              <a:rPr lang="en-US" dirty="0" err="1"/>
              <a:t>alterações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b="1" dirty="0"/>
              <a:t>pom.xml </a:t>
            </a:r>
            <a:r>
              <a:rPr lang="en-US" dirty="0"/>
              <a:t>e </a:t>
            </a:r>
            <a:r>
              <a:rPr lang="en-US" b="1" dirty="0" err="1"/>
              <a:t>maven.yml</a:t>
            </a:r>
            <a:endParaRPr b="1" dirty="0"/>
          </a:p>
        </p:txBody>
      </p:sp>
      <p:sp>
        <p:nvSpPr>
          <p:cNvPr id="835" name="Google Shape;835;p6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0B696253-3B8B-EB2E-EC89-133E9F882A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5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15</a:t>
            </a:r>
            <a:endParaRPr sz="3400" b="1"/>
          </a:p>
        </p:txBody>
      </p:sp>
      <p:sp>
        <p:nvSpPr>
          <p:cNvPr id="842" name="Google Shape;842;p6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/>
              <a:t>Verifique se o </a:t>
            </a:r>
            <a:r>
              <a:rPr lang="en-US" i="1"/>
              <a:t>worflow</a:t>
            </a:r>
            <a:r>
              <a:rPr lang="en-US"/>
              <a:t> da integração continua foi executada com sucesso.</a:t>
            </a:r>
            <a:endParaRPr/>
          </a:p>
        </p:txBody>
      </p:sp>
      <p:sp>
        <p:nvSpPr>
          <p:cNvPr id="843" name="Google Shape;843;p65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844" name="Google Shape;844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91521"/>
            <a:ext cx="9144000" cy="342181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8;p8" descr="GitHub: o que é e qual sua importância?">
            <a:extLst>
              <a:ext uri="{FF2B5EF4-FFF2-40B4-BE49-F238E27FC236}">
                <a16:creationId xmlns:a16="http://schemas.microsoft.com/office/drawing/2014/main" id="{75BDAF46-C3B1-C16F-5470-B042649F82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16</a:t>
            </a:r>
            <a:endParaRPr sz="3400" b="1" dirty="0"/>
          </a:p>
        </p:txBody>
      </p:sp>
      <p:sp>
        <p:nvSpPr>
          <p:cNvPr id="834" name="Google Shape;834;p6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sz="2800" dirty="0"/>
              <a:t>Acessando a análise do código do repositório no </a:t>
            </a:r>
            <a:r>
              <a:rPr lang="pt-BR" sz="2800" dirty="0" err="1"/>
              <a:t>sonarcloud</a:t>
            </a:r>
            <a:r>
              <a:rPr lang="pt-BR" sz="2800" dirty="0"/>
              <a:t> a primeira vez.</a:t>
            </a:r>
          </a:p>
        </p:txBody>
      </p:sp>
      <p:sp>
        <p:nvSpPr>
          <p:cNvPr id="835" name="Google Shape;835;p6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8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54FD4075-DD35-9EF8-C533-20DDB5675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03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Atividade em Grupo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095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2400"/>
              <a:t>Para esta atividade crie grupos de 2 alunos, para desenvolver a atividade segundo </a:t>
            </a:r>
            <a:r>
              <a:rPr lang="en-US" sz="2400" b="1" i="1"/>
              <a:t>Pair Programming.</a:t>
            </a:r>
            <a:endParaRPr sz="2400"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l="51934" t="6021" r="3184" b="17563"/>
          <a:stretch/>
        </p:blipFill>
        <p:spPr>
          <a:xfrm>
            <a:off x="2764038" y="2892412"/>
            <a:ext cx="3615924" cy="373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6379962" y="4985739"/>
            <a:ext cx="11817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Piloto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970718" y="5036433"/>
            <a:ext cx="204414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0" y="6510747"/>
            <a:ext cx="77876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-US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Programming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metodologia ágil criada por Kent Beck em 1996.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 dirty="0" err="1"/>
              <a:t>Passo</a:t>
            </a:r>
            <a:r>
              <a:rPr lang="en-US" sz="3400" b="1" dirty="0"/>
              <a:t> 16</a:t>
            </a:r>
            <a:endParaRPr sz="3400" b="1" dirty="0"/>
          </a:p>
        </p:txBody>
      </p:sp>
      <p:sp>
        <p:nvSpPr>
          <p:cNvPr id="834" name="Google Shape;834;p6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pt-BR" sz="2800" dirty="0"/>
              <a:t>Acessando a análise do código do repositório no </a:t>
            </a:r>
            <a:r>
              <a:rPr lang="pt-BR" sz="2800" dirty="0" err="1"/>
              <a:t>sonarcloud</a:t>
            </a:r>
            <a:r>
              <a:rPr lang="pt-BR" sz="2800" dirty="0"/>
              <a:t> a primeira vez.</a:t>
            </a:r>
          </a:p>
        </p:txBody>
      </p:sp>
      <p:sp>
        <p:nvSpPr>
          <p:cNvPr id="835" name="Google Shape;835;p6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DAC240-E483-393B-97F5-BDEC4FEC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4" y="2875829"/>
            <a:ext cx="7916032" cy="3982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Google Shape;825;p63">
            <a:extLst>
              <a:ext uri="{FF2B5EF4-FFF2-40B4-BE49-F238E27FC236}">
                <a16:creationId xmlns:a16="http://schemas.microsoft.com/office/drawing/2014/main" id="{51411718-BE69-D01D-AC9E-357BDEE3B18B}"/>
              </a:ext>
            </a:extLst>
          </p:cNvPr>
          <p:cNvSpPr/>
          <p:nvPr/>
        </p:nvSpPr>
        <p:spPr>
          <a:xfrm>
            <a:off x="541608" y="3661134"/>
            <a:ext cx="7744263" cy="98222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54FD4075-DD35-9EF8-C533-20DDB56759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270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16</a:t>
            </a:r>
            <a:endParaRPr sz="3400" b="1"/>
          </a:p>
        </p:txBody>
      </p:sp>
      <p:sp>
        <p:nvSpPr>
          <p:cNvPr id="851" name="Google Shape;851;p7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800" dirty="0" err="1"/>
              <a:t>Acessando</a:t>
            </a:r>
            <a:r>
              <a:rPr lang="en-US" sz="2800" dirty="0"/>
              <a:t> a </a:t>
            </a:r>
            <a:r>
              <a:rPr lang="en-US" sz="2800" dirty="0" err="1"/>
              <a:t>análise</a:t>
            </a:r>
            <a:r>
              <a:rPr lang="en-US" sz="2800" dirty="0"/>
              <a:t> do </a:t>
            </a:r>
            <a:r>
              <a:rPr lang="en-US" sz="2800" dirty="0" err="1"/>
              <a:t>código</a:t>
            </a:r>
            <a:r>
              <a:rPr lang="en-US" sz="2800" dirty="0"/>
              <a:t> do </a:t>
            </a:r>
            <a:r>
              <a:rPr lang="en-US" sz="2800" dirty="0" err="1"/>
              <a:t>repositório</a:t>
            </a:r>
            <a:r>
              <a:rPr lang="en-US" sz="2800" dirty="0"/>
              <a:t> no </a:t>
            </a:r>
            <a:r>
              <a:rPr lang="en-US" sz="2800" dirty="0" err="1"/>
              <a:t>sonarcloud</a:t>
            </a:r>
            <a:r>
              <a:rPr lang="pt-BR" sz="28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 dirty="0"/>
              <a:t>.</a:t>
            </a:r>
            <a:endParaRPr sz="2800" dirty="0"/>
          </a:p>
        </p:txBody>
      </p:sp>
      <p:sp>
        <p:nvSpPr>
          <p:cNvPr id="852" name="Google Shape;852;p7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853" name="Google Shape;85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00" y="2631337"/>
            <a:ext cx="8686800" cy="416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27EB0311-94A2-C491-1592-FD7C7426D5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16</a:t>
            </a:r>
            <a:endParaRPr sz="3400" b="1"/>
          </a:p>
        </p:txBody>
      </p:sp>
      <p:sp>
        <p:nvSpPr>
          <p:cNvPr id="851" name="Google Shape;851;p7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pt-BR" sz="2800" dirty="0"/>
              <a:t>Portão da Qualidade(</a:t>
            </a:r>
            <a:r>
              <a:rPr lang="pt-BR" sz="2800" i="1" dirty="0" err="1"/>
              <a:t>Quality</a:t>
            </a:r>
            <a:r>
              <a:rPr lang="pt-BR" sz="2800" i="1" dirty="0"/>
              <a:t> Gate</a:t>
            </a:r>
            <a:r>
              <a:rPr lang="pt-BR" sz="2800" dirty="0"/>
              <a:t>).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800" dirty="0"/>
              <a:t>.</a:t>
            </a:r>
            <a:endParaRPr sz="2800" dirty="0"/>
          </a:p>
        </p:txBody>
      </p:sp>
      <p:sp>
        <p:nvSpPr>
          <p:cNvPr id="852" name="Google Shape;852;p7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853" name="Google Shape;85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200" y="2631337"/>
            <a:ext cx="8686800" cy="41601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82;p8" descr="Automatic Code Review, Testing, Inspection &amp; Auditing | SonarCloud">
            <a:extLst>
              <a:ext uri="{FF2B5EF4-FFF2-40B4-BE49-F238E27FC236}">
                <a16:creationId xmlns:a16="http://schemas.microsoft.com/office/drawing/2014/main" id="{27EB0311-94A2-C491-1592-FD7C7426D5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6474177" y="67282"/>
            <a:ext cx="2585157" cy="453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5FA4DC-E260-EAB5-BFE1-4A0F99F27F8E}"/>
              </a:ext>
            </a:extLst>
          </p:cNvPr>
          <p:cNvSpPr txBox="1"/>
          <p:nvPr/>
        </p:nvSpPr>
        <p:spPr>
          <a:xfrm>
            <a:off x="4333591" y="5289852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  <a:latin typeface="Helvetica Neue"/>
              </a:rPr>
              <a:t>Um </a:t>
            </a:r>
            <a:r>
              <a:rPr lang="pt-BR" b="0" i="1" dirty="0" err="1">
                <a:solidFill>
                  <a:schemeClr val="tx1"/>
                </a:solidFill>
                <a:effectLst/>
                <a:latin typeface="Helvetica Neue"/>
              </a:rPr>
              <a:t>Quality</a:t>
            </a:r>
            <a:r>
              <a:rPr lang="pt-BR" b="0" i="1" dirty="0">
                <a:solidFill>
                  <a:schemeClr val="tx1"/>
                </a:solidFill>
                <a:effectLst/>
                <a:latin typeface="Helvetica Neue"/>
              </a:rPr>
              <a:t> Gate </a:t>
            </a:r>
            <a:r>
              <a:rPr lang="pt-BR" b="0" i="0" dirty="0">
                <a:solidFill>
                  <a:schemeClr val="tx1"/>
                </a:solidFill>
                <a:effectLst/>
                <a:latin typeface="Helvetica Neue"/>
              </a:rPr>
              <a:t>é um conjunto de condições booleanas baseadas em medidas. Ele ajuda você a saber imediatamente se seu projeto está pronto para produção. Se seu status atual não for Aprovado, você verá quais medidas causaram o problema e os valores necessários para aprovação.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Google Shape;825;p63">
            <a:extLst>
              <a:ext uri="{FF2B5EF4-FFF2-40B4-BE49-F238E27FC236}">
                <a16:creationId xmlns:a16="http://schemas.microsoft.com/office/drawing/2014/main" id="{632AB8D6-7F2C-7937-3224-E0BDE556C06A}"/>
              </a:ext>
            </a:extLst>
          </p:cNvPr>
          <p:cNvSpPr/>
          <p:nvPr/>
        </p:nvSpPr>
        <p:spPr>
          <a:xfrm>
            <a:off x="2502930" y="3316577"/>
            <a:ext cx="2069070" cy="89761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Pegasus Stargate | Stargate, Circle logo design, Floral logo design">
            <a:extLst>
              <a:ext uri="{FF2B5EF4-FFF2-40B4-BE49-F238E27FC236}">
                <a16:creationId xmlns:a16="http://schemas.microsoft.com/office/drawing/2014/main" id="{29DBBF20-B12F-ED7C-C397-AD4F81A05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48" y="587339"/>
            <a:ext cx="1910733" cy="191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9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1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17</a:t>
            </a:r>
            <a:endParaRPr sz="3400" b="1"/>
          </a:p>
        </p:txBody>
      </p:sp>
      <p:sp>
        <p:nvSpPr>
          <p:cNvPr id="860" name="Google Shape;860;p81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000"/>
              <a:t>Criando o arquivo </a:t>
            </a:r>
            <a:r>
              <a:rPr lang="en-US" sz="2000" b="1"/>
              <a:t>README.md </a:t>
            </a:r>
            <a:r>
              <a:rPr lang="en-US" sz="2000"/>
              <a:t>na raiz do projeto.</a:t>
            </a:r>
            <a:endParaRPr sz="2000"/>
          </a:p>
        </p:txBody>
      </p:sp>
      <p:sp>
        <p:nvSpPr>
          <p:cNvPr id="861" name="Google Shape;861;p81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862" name="Google Shape;862;p81"/>
          <p:cNvSpPr txBox="1"/>
          <p:nvPr/>
        </p:nvSpPr>
        <p:spPr>
          <a:xfrm>
            <a:off x="200960" y="2149520"/>
            <a:ext cx="8675700" cy="45021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[![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Actions Status for 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osmarbraz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](https://github.com/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osmarbraz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/workflows/</a:t>
            </a:r>
            <a:r>
              <a:rPr lang="en-US" sz="1200" b="1" i="0" u="none" strike="noStrike" cap="none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Integra%C3%A7%C3%A3o%20continua%20de%20Java%20com%20Maven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/badge.svg)](https://github.com/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osmarbraz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/actions)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[![Quality Gate Status](https://sonarcloud.io/api/project_badges/measure?project=</a:t>
            </a:r>
            <a:r>
              <a:rPr lang="en-US" sz="12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&amp;metric=alert_status)](https://sonarcloud.io/summary/new_code?id</a:t>
            </a:r>
            <a:r>
              <a:rPr lang="en-US" sz="1200" b="0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[![Coverage](https://sonarcloud.io/api/project_badges/measure?project=</a:t>
            </a:r>
            <a:r>
              <a:rPr lang="en-US" sz="12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&amp;metric=coverage)](https://sonarcloud.io/component_measures?id</a:t>
            </a:r>
            <a:r>
              <a:rPr lang="en-US" sz="1200" b="0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osmarbraz_calculadora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&amp;metric=coverage)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Calculadora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CI.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ambientes: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dev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hmg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Homologação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dev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hmg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Testes,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Código,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Cobertura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Código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Empacotamento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Apache Maven para 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pasta test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contêm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testes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unitários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JUnit 4.&lt;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cobertura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realizada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através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JaCoCo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.&lt;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81"/>
          <p:cNvSpPr txBox="1"/>
          <p:nvPr/>
        </p:nvSpPr>
        <p:spPr>
          <a:xfrm>
            <a:off x="5367130" y="3950050"/>
            <a:ext cx="3513862" cy="15696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Troque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2400" b="1" i="0" u="none" strike="noStrike" cap="none" dirty="0" err="1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sonarcloud</a:t>
            </a:r>
            <a:r>
              <a:rPr lang="en-US" sz="2400" b="1" i="0" u="none" strike="noStrike" cap="none" dirty="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CC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1"/>
          <p:cNvSpPr/>
          <p:nvPr/>
        </p:nvSpPr>
        <p:spPr>
          <a:xfrm>
            <a:off x="181174" y="2149520"/>
            <a:ext cx="8675699" cy="161629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63;p81">
            <a:extLst>
              <a:ext uri="{FF2B5EF4-FFF2-40B4-BE49-F238E27FC236}">
                <a16:creationId xmlns:a16="http://schemas.microsoft.com/office/drawing/2014/main" id="{B6418646-DB95-A7C7-4E8A-90BF67839ABA}"/>
              </a:ext>
            </a:extLst>
          </p:cNvPr>
          <p:cNvSpPr txBox="1"/>
          <p:nvPr/>
        </p:nvSpPr>
        <p:spPr>
          <a:xfrm>
            <a:off x="5930912" y="260275"/>
            <a:ext cx="3167915" cy="12002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800" dirty="0">
                <a:solidFill>
                  <a:schemeClr val="dk1"/>
                </a:solidFill>
              </a:rPr>
              <a:t>Trocar o nome do workflow no arquivo </a:t>
            </a:r>
            <a:r>
              <a:rPr lang="pt-BR" sz="1800" dirty="0" err="1">
                <a:solidFill>
                  <a:schemeClr val="dk1"/>
                </a:solidFill>
              </a:rPr>
              <a:t>mavem.yml</a:t>
            </a:r>
            <a:r>
              <a:rPr lang="pt-BR" sz="1800" dirty="0">
                <a:solidFill>
                  <a:schemeClr val="dk1"/>
                </a:solidFill>
              </a:rPr>
              <a:t> para</a:t>
            </a:r>
            <a:r>
              <a:rPr lang="pt-BR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“</a:t>
            </a:r>
            <a:r>
              <a:rPr lang="pt-BR" sz="1800" b="1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Integração continua de Java com Maven”</a:t>
            </a:r>
            <a:endParaRPr lang="pt-BR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863;p81">
            <a:extLst>
              <a:ext uri="{FF2B5EF4-FFF2-40B4-BE49-F238E27FC236}">
                <a16:creationId xmlns:a16="http://schemas.microsoft.com/office/drawing/2014/main" id="{9D9B8F52-0781-A7F3-6ED0-2ED2699E0A6A}"/>
              </a:ext>
            </a:extLst>
          </p:cNvPr>
          <p:cNvSpPr txBox="1"/>
          <p:nvPr/>
        </p:nvSpPr>
        <p:spPr>
          <a:xfrm>
            <a:off x="3004127" y="713713"/>
            <a:ext cx="2673112" cy="8309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Troque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seu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1600" b="1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5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81A7D1B-7E93-C508-4155-7B50799C234C}"/>
              </a:ext>
            </a:extLst>
          </p:cNvPr>
          <p:cNvCxnSpPr>
            <a:stCxn id="10" idx="2"/>
          </p:cNvCxnSpPr>
          <p:nvPr/>
        </p:nvCxnSpPr>
        <p:spPr>
          <a:xfrm flipH="1">
            <a:off x="1868557" y="1544669"/>
            <a:ext cx="2472126" cy="814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27A318D-FC31-194F-6EF3-D641A9B2BED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340683" y="1544669"/>
            <a:ext cx="178340" cy="797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A540240-B4E3-EE2F-4070-DEEFCA060C6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514869" y="1460563"/>
            <a:ext cx="1" cy="89832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ACE6707-234C-F73D-B52E-76658E677FCE}"/>
              </a:ext>
            </a:extLst>
          </p:cNvPr>
          <p:cNvCxnSpPr>
            <a:cxnSpLocks/>
            <a:stCxn id="863" idx="0"/>
          </p:cNvCxnSpPr>
          <p:nvPr/>
        </p:nvCxnSpPr>
        <p:spPr>
          <a:xfrm flipH="1" flipV="1">
            <a:off x="6159743" y="3461248"/>
            <a:ext cx="964318" cy="488802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D2F1B84-8AAD-455C-CF2B-09ED0E250D4B}"/>
              </a:ext>
            </a:extLst>
          </p:cNvPr>
          <p:cNvCxnSpPr>
            <a:cxnSpLocks/>
            <a:stCxn id="863" idx="0"/>
          </p:cNvCxnSpPr>
          <p:nvPr/>
        </p:nvCxnSpPr>
        <p:spPr>
          <a:xfrm flipH="1" flipV="1">
            <a:off x="4198208" y="3629932"/>
            <a:ext cx="2925853" cy="320118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AED5E57-8EA8-98BA-342B-451215DFE309}"/>
              </a:ext>
            </a:extLst>
          </p:cNvPr>
          <p:cNvCxnSpPr>
            <a:cxnSpLocks/>
            <a:stCxn id="863" idx="0"/>
          </p:cNvCxnSpPr>
          <p:nvPr/>
        </p:nvCxnSpPr>
        <p:spPr>
          <a:xfrm flipH="1" flipV="1">
            <a:off x="6435768" y="3078228"/>
            <a:ext cx="688293" cy="871822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34A914B-669B-D4D0-76C7-D74DB8F0F85E}"/>
              </a:ext>
            </a:extLst>
          </p:cNvPr>
          <p:cNvCxnSpPr>
            <a:cxnSpLocks/>
          </p:cNvCxnSpPr>
          <p:nvPr/>
        </p:nvCxnSpPr>
        <p:spPr>
          <a:xfrm flipH="1" flipV="1">
            <a:off x="4340683" y="3189843"/>
            <a:ext cx="2783378" cy="733209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3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18</a:t>
            </a:r>
            <a:endParaRPr sz="3400" b="1"/>
          </a:p>
        </p:txBody>
      </p:sp>
      <p:sp>
        <p:nvSpPr>
          <p:cNvPr id="883" name="Google Shape;883;p83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 err="1"/>
              <a:t>Submeta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b="1" dirty="0" err="1"/>
              <a:t>github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b="1" dirty="0"/>
              <a:t>README.md.</a:t>
            </a: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dirty="0"/>
              <a:t>Outros badges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criados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b="1" dirty="0"/>
              <a:t> https://shields.io/</a:t>
            </a:r>
            <a:endParaRPr b="1" dirty="0"/>
          </a:p>
        </p:txBody>
      </p:sp>
      <p:sp>
        <p:nvSpPr>
          <p:cNvPr id="884" name="Google Shape;884;p83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" name="Google Shape;178;p8" descr="GitHub: o que é e qual sua importância?">
            <a:extLst>
              <a:ext uri="{FF2B5EF4-FFF2-40B4-BE49-F238E27FC236}">
                <a16:creationId xmlns:a16="http://schemas.microsoft.com/office/drawing/2014/main" id="{171AEC5D-E694-1E5A-9A2B-310090F54F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4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Passo 19</a:t>
            </a:r>
            <a:endParaRPr sz="3400" b="1"/>
          </a:p>
        </p:txBody>
      </p:sp>
      <p:sp>
        <p:nvSpPr>
          <p:cNvPr id="891" name="Google Shape;891;p8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2400"/>
              <a:t>Acesse o repositório no </a:t>
            </a:r>
            <a:r>
              <a:rPr lang="en-US" sz="2400" b="1"/>
              <a:t>github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892" name="Google Shape;892;p84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893" name="Google Shape;893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204" y="2219961"/>
            <a:ext cx="8542796" cy="440943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4" name="Google Shape;894;p84"/>
          <p:cNvSpPr/>
          <p:nvPr/>
        </p:nvSpPr>
        <p:spPr>
          <a:xfrm>
            <a:off x="1228097" y="5399423"/>
            <a:ext cx="4856820" cy="122997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78;p8" descr="GitHub: o que é e qual sua importância?">
            <a:extLst>
              <a:ext uri="{FF2B5EF4-FFF2-40B4-BE49-F238E27FC236}">
                <a16:creationId xmlns:a16="http://schemas.microsoft.com/office/drawing/2014/main" id="{6D10517A-D9E8-4113-23B7-ECDEABCD8D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6417" t="-3676" r="21126" b="3675"/>
          <a:stretch/>
        </p:blipFill>
        <p:spPr>
          <a:xfrm>
            <a:off x="7878964" y="0"/>
            <a:ext cx="1265036" cy="111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66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6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988" name="Google Shape;988;p66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/>
              <a:t>A </a:t>
            </a:r>
            <a:r>
              <a:rPr lang="en-US" sz="2800" dirty="0" err="1"/>
              <a:t>Integração</a:t>
            </a:r>
            <a:r>
              <a:rPr lang="en-US" sz="2800" dirty="0"/>
              <a:t> Continua é um </a:t>
            </a:r>
            <a:r>
              <a:rPr lang="en-US" sz="2800" dirty="0" err="1"/>
              <a:t>processo</a:t>
            </a:r>
            <a:r>
              <a:rPr lang="en-US" sz="2800" dirty="0"/>
              <a:t> </a:t>
            </a:r>
            <a:r>
              <a:rPr lang="en-US" sz="2800" dirty="0" err="1"/>
              <a:t>essencial</a:t>
            </a:r>
            <a:r>
              <a:rPr lang="en-US" sz="2800" dirty="0"/>
              <a:t> a </a:t>
            </a:r>
            <a:r>
              <a:rPr lang="en-US" sz="2800" dirty="0" err="1"/>
              <a:t>qualquer</a:t>
            </a:r>
            <a:r>
              <a:rPr lang="en-US" sz="2800" dirty="0"/>
              <a:t> software que </a:t>
            </a:r>
            <a:r>
              <a:rPr lang="en-US" sz="2800" dirty="0" err="1"/>
              <a:t>deseja</a:t>
            </a:r>
            <a:r>
              <a:rPr lang="en-US" sz="2800" dirty="0"/>
              <a:t> </a:t>
            </a:r>
            <a:r>
              <a:rPr lang="en-US" sz="2800" dirty="0" err="1"/>
              <a:t>manter</a:t>
            </a:r>
            <a:r>
              <a:rPr lang="en-US" sz="2800" dirty="0"/>
              <a:t> vivo </a:t>
            </a:r>
            <a:r>
              <a:rPr lang="en-US" sz="2800" dirty="0" err="1"/>
              <a:t>por</a:t>
            </a:r>
            <a:r>
              <a:rPr lang="en-US" sz="2800" dirty="0"/>
              <a:t> um </a:t>
            </a:r>
            <a:r>
              <a:rPr lang="en-US" sz="2800" dirty="0" err="1"/>
              <a:t>período</a:t>
            </a:r>
            <a:r>
              <a:rPr lang="en-US" sz="2800" dirty="0"/>
              <a:t> de tempo </a:t>
            </a:r>
            <a:r>
              <a:rPr lang="en-US" sz="2800" dirty="0" err="1"/>
              <a:t>mais</a:t>
            </a:r>
            <a:r>
              <a:rPr lang="en-US" sz="2800" dirty="0"/>
              <a:t> </a:t>
            </a:r>
            <a:r>
              <a:rPr lang="en-US" sz="2800" dirty="0" err="1"/>
              <a:t>longo</a:t>
            </a:r>
            <a:r>
              <a:rPr lang="en-US" sz="2800" dirty="0"/>
              <a:t>.</a:t>
            </a:r>
            <a:endParaRPr sz="2800" dirty="0"/>
          </a:p>
          <a:p>
            <a:pPr marL="590550" indent="-457200">
              <a:spcBef>
                <a:spcPts val="560"/>
              </a:spcBef>
              <a:buSzPts val="2100"/>
            </a:pPr>
            <a:r>
              <a:rPr lang="en-US" sz="2800" dirty="0" err="1"/>
              <a:t>Conhecer</a:t>
            </a:r>
            <a:r>
              <a:rPr lang="en-US" sz="2800" dirty="0"/>
              <a:t> e </a:t>
            </a:r>
            <a:r>
              <a:rPr lang="en-US" sz="2800" dirty="0" err="1"/>
              <a:t>dominar</a:t>
            </a:r>
            <a:r>
              <a:rPr lang="en-US" sz="2800" dirty="0"/>
              <a:t> as ferramentas é um </a:t>
            </a:r>
            <a:r>
              <a:rPr lang="en-US" sz="2800" dirty="0" err="1"/>
              <a:t>ponto</a:t>
            </a:r>
            <a:r>
              <a:rPr lang="en-US" sz="2800" dirty="0"/>
              <a:t> </a:t>
            </a:r>
            <a:r>
              <a:rPr lang="en-US" sz="2800" dirty="0" err="1"/>
              <a:t>crítico</a:t>
            </a:r>
            <a:r>
              <a:rPr lang="en-US" sz="2800" dirty="0"/>
              <a:t> para </a:t>
            </a:r>
            <a:r>
              <a:rPr lang="en-US" sz="2800" dirty="0" err="1"/>
              <a:t>garantir</a:t>
            </a:r>
            <a:r>
              <a:rPr lang="en-US" sz="2800" dirty="0"/>
              <a:t> </a:t>
            </a:r>
            <a:r>
              <a:rPr lang="en-US" sz="2800" dirty="0" err="1"/>
              <a:t>agilidade</a:t>
            </a:r>
            <a:r>
              <a:rPr lang="en-US" sz="2800" dirty="0"/>
              <a:t> no </a:t>
            </a:r>
            <a:r>
              <a:rPr lang="en-US" sz="2800" dirty="0" err="1"/>
              <a:t>processo</a:t>
            </a:r>
            <a:r>
              <a:rPr lang="en-US" sz="2800" dirty="0"/>
              <a:t> de </a:t>
            </a:r>
            <a:r>
              <a:rPr lang="en-US" sz="2800" dirty="0" err="1"/>
              <a:t>distribuição</a:t>
            </a:r>
            <a:r>
              <a:rPr lang="en-US" sz="2800" dirty="0"/>
              <a:t> do software.</a:t>
            </a:r>
          </a:p>
          <a:p>
            <a:pPr marL="590550" indent="-457200">
              <a:spcBef>
                <a:spcPts val="560"/>
              </a:spcBef>
              <a:buSzPts val="2100"/>
            </a:pPr>
            <a:r>
              <a:rPr lang="pt-BR" sz="2800" dirty="0"/>
              <a:t>Nesta etapa realizamos a análise do código com o Sonar Cloud.</a:t>
            </a:r>
          </a:p>
          <a:p>
            <a:pPr marL="590550" indent="-457200">
              <a:spcBef>
                <a:spcPts val="560"/>
              </a:spcBef>
              <a:buSzPts val="2100"/>
            </a:pPr>
            <a:endParaRPr dirty="0"/>
          </a:p>
          <a:p>
            <a:pPr marL="590550" indent="-457200">
              <a:spcBef>
                <a:spcPts val="560"/>
              </a:spcBef>
              <a:buSzPts val="2100"/>
            </a:pPr>
            <a:endParaRPr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7"/>
          <p:cNvSpPr txBox="1"/>
          <p:nvPr/>
        </p:nvSpPr>
        <p:spPr>
          <a:xfrm>
            <a:off x="6804025" y="6400800"/>
            <a:ext cx="2339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7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/>
          </a:p>
        </p:txBody>
      </p:sp>
      <p:sp>
        <p:nvSpPr>
          <p:cNvPr id="995" name="Google Shape;995;p6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PRESSMAN, Roger; MAXIM, Bruce.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abordagem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profissional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8.ed. Bookman, 2016. </a:t>
            </a: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7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br>
              <a:rPr lang="en-US" sz="1050" b="0" dirty="0"/>
            </a:br>
            <a:endParaRPr sz="1050" b="0" dirty="0"/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SOMMERVILLE, Ian.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software. 9. ed. São Paulo: Pearson Prentice Hall, 2011. </a:t>
            </a: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endParaRPr sz="1800" b="0" i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LARMAN, Craig.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UML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padrões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à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análise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iterativo</a:t>
            </a: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3. ed Porto Alegre: Bookman, 2007</a:t>
            </a:r>
            <a:endParaRPr sz="1600" b="0" i="0" u="sng" dirty="0">
              <a:solidFill>
                <a:schemeClr val="dk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/>
          </a:p>
        </p:txBody>
      </p:sp>
      <p:sp>
        <p:nvSpPr>
          <p:cNvPr id="1002" name="Google Shape;1002;p6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Font typeface="Noto Sans Symbols"/>
              <a:buNone/>
            </a:pP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400" b="1"/>
              <a:t>Pair Programming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7801897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Um é o </a:t>
            </a:r>
            <a:r>
              <a:rPr lang="en-US" sz="2800" b="1"/>
              <a:t>piloto</a:t>
            </a:r>
            <a:r>
              <a:rPr lang="en-US" sz="2800"/>
              <a:t>, responsável por escrever o código, o outro o navegador, acompanha a escrita de código e verificar se está de acordo com os </a:t>
            </a:r>
            <a:r>
              <a:rPr lang="en-US" sz="2800" b="1"/>
              <a:t>padrões do projeto </a:t>
            </a:r>
            <a:r>
              <a:rPr lang="en-US" sz="2800"/>
              <a:t>e de encontro à solução necessária.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350"/>
              <a:buChar char="■"/>
            </a:pPr>
            <a:r>
              <a:rPr lang="en-US" sz="2800"/>
              <a:t>A intenção desta técnica é </a:t>
            </a:r>
            <a:r>
              <a:rPr lang="en-US" sz="2800" b="1"/>
              <a:t>evitar</a:t>
            </a:r>
            <a:r>
              <a:rPr lang="en-US" sz="2800"/>
              <a:t> erros de lógica, e ter um código mais confiável e melhor estruturado, utilizando-se para isso a máxima de que “</a:t>
            </a:r>
            <a:r>
              <a:rPr lang="en-US" sz="2800" b="1"/>
              <a:t>duas cabeças pensam melhor do que uma</a:t>
            </a:r>
            <a:r>
              <a:rPr lang="en-US" sz="2800"/>
              <a:t>”.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Integração, Entrega e Implantação Continua</a:t>
            </a: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686800" cy="522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43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3600"/>
              <a:t>Abstração do Pipeline</a:t>
            </a:r>
            <a:endParaRPr sz="3600"/>
          </a:p>
        </p:txBody>
      </p:sp>
      <p:sp>
        <p:nvSpPr>
          <p:cNvPr id="150" name="Google Shape;150;p5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56" y="2762927"/>
            <a:ext cx="8675687" cy="246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"/>
          <p:cNvSpPr txBox="1">
            <a:spLocks noGrp="1"/>
          </p:cNvSpPr>
          <p:nvPr>
            <p:ph type="title"/>
          </p:nvPr>
        </p:nvSpPr>
        <p:spPr>
          <a:xfrm>
            <a:off x="468312" y="260350"/>
            <a:ext cx="867568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 err="1"/>
              <a:t>Integração</a:t>
            </a:r>
            <a:r>
              <a:rPr lang="en-US" sz="3200" b="1" dirty="0"/>
              <a:t>, </a:t>
            </a:r>
            <a:r>
              <a:rPr lang="en-US" sz="3200" b="1" dirty="0" err="1"/>
              <a:t>Entrega</a:t>
            </a:r>
            <a:r>
              <a:rPr lang="en-US" sz="3200" b="1" dirty="0"/>
              <a:t> e </a:t>
            </a:r>
            <a:r>
              <a:rPr lang="en-US" sz="3200" b="1" dirty="0" err="1"/>
              <a:t>Implantação</a:t>
            </a:r>
            <a:r>
              <a:rPr lang="en-US" sz="3200" b="1" dirty="0"/>
              <a:t> Continua</a:t>
            </a:r>
            <a:br>
              <a:rPr lang="en-US" sz="3200" b="1" dirty="0"/>
            </a:br>
            <a:endParaRPr sz="3200" b="1" dirty="0"/>
          </a:p>
        </p:txBody>
      </p:sp>
      <p:sp>
        <p:nvSpPr>
          <p:cNvPr id="159" name="Google Shape;159;p93"/>
          <p:cNvSpPr txBox="1"/>
          <p:nvPr/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6;g1e4e09faa6e_0_83">
            <a:extLst>
              <a:ext uri="{FF2B5EF4-FFF2-40B4-BE49-F238E27FC236}">
                <a16:creationId xmlns:a16="http://schemas.microsoft.com/office/drawing/2014/main" id="{88451577-A02C-6FF4-CC54-00D5A5B96B5A}"/>
              </a:ext>
            </a:extLst>
          </p:cNvPr>
          <p:cNvSpPr/>
          <p:nvPr/>
        </p:nvSpPr>
        <p:spPr>
          <a:xfrm>
            <a:off x="53403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200" b="1" dirty="0"/>
          </a:p>
        </p:txBody>
      </p:sp>
      <p:sp>
        <p:nvSpPr>
          <p:cNvPr id="135" name="Google Shape;137;g1e4e09faa6e_0_83">
            <a:extLst>
              <a:ext uri="{FF2B5EF4-FFF2-40B4-BE49-F238E27FC236}">
                <a16:creationId xmlns:a16="http://schemas.microsoft.com/office/drawing/2014/main" id="{E86A7940-1D11-953D-C0DF-AFACB8A25027}"/>
              </a:ext>
            </a:extLst>
          </p:cNvPr>
          <p:cNvSpPr/>
          <p:nvPr/>
        </p:nvSpPr>
        <p:spPr>
          <a:xfrm>
            <a:off x="1828804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</a:t>
            </a:r>
            <a:endParaRPr sz="1200" b="1"/>
          </a:p>
        </p:txBody>
      </p:sp>
      <p:sp>
        <p:nvSpPr>
          <p:cNvPr id="136" name="Google Shape;138;g1e4e09faa6e_0_83">
            <a:extLst>
              <a:ext uri="{FF2B5EF4-FFF2-40B4-BE49-F238E27FC236}">
                <a16:creationId xmlns:a16="http://schemas.microsoft.com/office/drawing/2014/main" id="{B9268AC5-0F7B-B870-9E57-C51AC5BCCD54}"/>
              </a:ext>
            </a:extLst>
          </p:cNvPr>
          <p:cNvSpPr/>
          <p:nvPr/>
        </p:nvSpPr>
        <p:spPr>
          <a:xfrm>
            <a:off x="3240987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548135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1200" b="1"/>
          </a:p>
        </p:txBody>
      </p:sp>
      <p:sp>
        <p:nvSpPr>
          <p:cNvPr id="137" name="Google Shape;139;g1e4e09faa6e_0_83">
            <a:extLst>
              <a:ext uri="{FF2B5EF4-FFF2-40B4-BE49-F238E27FC236}">
                <a16:creationId xmlns:a16="http://schemas.microsoft.com/office/drawing/2014/main" id="{395B7B48-FB5E-98E6-F80A-AB37F4C82FC7}"/>
              </a:ext>
            </a:extLst>
          </p:cNvPr>
          <p:cNvSpPr/>
          <p:nvPr/>
        </p:nvSpPr>
        <p:spPr>
          <a:xfrm>
            <a:off x="4535759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1200" b="1"/>
          </a:p>
        </p:txBody>
      </p:sp>
      <p:sp>
        <p:nvSpPr>
          <p:cNvPr id="138" name="Google Shape;140;g1e4e09faa6e_0_83">
            <a:extLst>
              <a:ext uri="{FF2B5EF4-FFF2-40B4-BE49-F238E27FC236}">
                <a16:creationId xmlns:a16="http://schemas.microsoft.com/office/drawing/2014/main" id="{AB3F9362-85B3-3CA9-ABEB-1EDAF0FA93AA}"/>
              </a:ext>
            </a:extLst>
          </p:cNvPr>
          <p:cNvSpPr/>
          <p:nvPr/>
        </p:nvSpPr>
        <p:spPr>
          <a:xfrm>
            <a:off x="5947942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BF900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sz="1200" b="1"/>
          </a:p>
        </p:txBody>
      </p:sp>
      <p:sp>
        <p:nvSpPr>
          <p:cNvPr id="139" name="Google Shape;141;g1e4e09faa6e_0_83">
            <a:extLst>
              <a:ext uri="{FF2B5EF4-FFF2-40B4-BE49-F238E27FC236}">
                <a16:creationId xmlns:a16="http://schemas.microsoft.com/office/drawing/2014/main" id="{4BF4D3FF-14B3-D5C6-D961-6C8299FCEB45}"/>
              </a:ext>
            </a:extLst>
          </p:cNvPr>
          <p:cNvSpPr/>
          <p:nvPr/>
        </p:nvSpPr>
        <p:spPr>
          <a:xfrm>
            <a:off x="7360125" y="2332107"/>
            <a:ext cx="1177361" cy="475409"/>
          </a:xfrm>
          <a:prstGeom prst="roundRect">
            <a:avLst>
              <a:gd name="adj" fmla="val 16667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16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2;g1e4e09faa6e_0_83">
            <a:extLst>
              <a:ext uri="{FF2B5EF4-FFF2-40B4-BE49-F238E27FC236}">
                <a16:creationId xmlns:a16="http://schemas.microsoft.com/office/drawing/2014/main" id="{93BD6DAB-CB92-9C6E-5DDC-68B8D50A4262}"/>
              </a:ext>
            </a:extLst>
          </p:cNvPr>
          <p:cNvSpPr/>
          <p:nvPr/>
        </p:nvSpPr>
        <p:spPr>
          <a:xfrm>
            <a:off x="534031" y="3186446"/>
            <a:ext cx="2472135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Desenvolvimento Ágil</a:t>
            </a:r>
            <a:endParaRPr sz="1200" b="1" dirty="0"/>
          </a:p>
        </p:txBody>
      </p:sp>
      <p:sp>
        <p:nvSpPr>
          <p:cNvPr id="141" name="Google Shape;143;g1e4e09faa6e_0_83">
            <a:extLst>
              <a:ext uri="{FF2B5EF4-FFF2-40B4-BE49-F238E27FC236}">
                <a16:creationId xmlns:a16="http://schemas.microsoft.com/office/drawing/2014/main" id="{7951A5F7-3EC0-2E2E-F088-D46460008C57}"/>
              </a:ext>
            </a:extLst>
          </p:cNvPr>
          <p:cNvSpPr/>
          <p:nvPr/>
        </p:nvSpPr>
        <p:spPr>
          <a:xfrm>
            <a:off x="534031" y="3857306"/>
            <a:ext cx="525825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 Contínua</a:t>
            </a:r>
            <a:endParaRPr sz="1200" b="1"/>
          </a:p>
        </p:txBody>
      </p:sp>
      <p:sp>
        <p:nvSpPr>
          <p:cNvPr id="142" name="Google Shape;144;g1e4e09faa6e_0_83">
            <a:extLst>
              <a:ext uri="{FF2B5EF4-FFF2-40B4-BE49-F238E27FC236}">
                <a16:creationId xmlns:a16="http://schemas.microsoft.com/office/drawing/2014/main" id="{F59F2587-08F5-BE09-9C95-55C973A6EC5A}"/>
              </a:ext>
            </a:extLst>
          </p:cNvPr>
          <p:cNvSpPr/>
          <p:nvPr/>
        </p:nvSpPr>
        <p:spPr>
          <a:xfrm>
            <a:off x="534031" y="4570240"/>
            <a:ext cx="6591270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Entrega Contínua</a:t>
            </a:r>
            <a:endParaRPr sz="1200" b="1"/>
          </a:p>
        </p:txBody>
      </p:sp>
      <p:cxnSp>
        <p:nvCxnSpPr>
          <p:cNvPr id="143" name="Google Shape;145;g1e4e09faa6e_0_83">
            <a:extLst>
              <a:ext uri="{FF2B5EF4-FFF2-40B4-BE49-F238E27FC236}">
                <a16:creationId xmlns:a16="http://schemas.microsoft.com/office/drawing/2014/main" id="{9362FD92-6475-D234-FFB9-160FCB9D3939}"/>
              </a:ext>
            </a:extLst>
          </p:cNvPr>
          <p:cNvCxnSpPr>
            <a:cxnSpLocks/>
          </p:cNvCxnSpPr>
          <p:nvPr/>
        </p:nvCxnSpPr>
        <p:spPr>
          <a:xfrm>
            <a:off x="3123576" y="2332107"/>
            <a:ext cx="0" cy="15054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6;g1e4e09faa6e_0_83">
            <a:extLst>
              <a:ext uri="{FF2B5EF4-FFF2-40B4-BE49-F238E27FC236}">
                <a16:creationId xmlns:a16="http://schemas.microsoft.com/office/drawing/2014/main" id="{4D1EDC15-3672-96E8-5405-89B2491334A3}"/>
              </a:ext>
            </a:extLst>
          </p:cNvPr>
          <p:cNvSpPr/>
          <p:nvPr/>
        </p:nvSpPr>
        <p:spPr>
          <a:xfrm>
            <a:off x="534031" y="5293190"/>
            <a:ext cx="8003452" cy="5667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A05E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Contínuo</a:t>
            </a:r>
            <a:endParaRPr sz="1200" b="1"/>
          </a:p>
        </p:txBody>
      </p:sp>
      <p:cxnSp>
        <p:nvCxnSpPr>
          <p:cNvPr id="145" name="Google Shape;147;g1e4e09faa6e_0_83">
            <a:extLst>
              <a:ext uri="{FF2B5EF4-FFF2-40B4-BE49-F238E27FC236}">
                <a16:creationId xmlns:a16="http://schemas.microsoft.com/office/drawing/2014/main" id="{2892F5E9-0548-6C9C-7959-BA41F5CC2BF2}"/>
              </a:ext>
            </a:extLst>
          </p:cNvPr>
          <p:cNvCxnSpPr>
            <a:cxnSpLocks/>
          </p:cNvCxnSpPr>
          <p:nvPr/>
        </p:nvCxnSpPr>
        <p:spPr>
          <a:xfrm>
            <a:off x="5830531" y="2332107"/>
            <a:ext cx="0" cy="22125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6" name="Google Shape;148;g1e4e09faa6e_0_83">
            <a:extLst>
              <a:ext uri="{FF2B5EF4-FFF2-40B4-BE49-F238E27FC236}">
                <a16:creationId xmlns:a16="http://schemas.microsoft.com/office/drawing/2014/main" id="{E9D74436-AA2D-46FB-5ADD-A6794125F611}"/>
              </a:ext>
            </a:extLst>
          </p:cNvPr>
          <p:cNvCxnSpPr>
            <a:cxnSpLocks/>
          </p:cNvCxnSpPr>
          <p:nvPr/>
        </p:nvCxnSpPr>
        <p:spPr>
          <a:xfrm>
            <a:off x="7242714" y="2332107"/>
            <a:ext cx="0" cy="29172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47" name="Google Shape;149;g1e4e09faa6e_0_83">
            <a:extLst>
              <a:ext uri="{FF2B5EF4-FFF2-40B4-BE49-F238E27FC236}">
                <a16:creationId xmlns:a16="http://schemas.microsoft.com/office/drawing/2014/main" id="{A124D914-CEEB-BDEA-2082-E0FCD8E0CD0F}"/>
              </a:ext>
            </a:extLst>
          </p:cNvPr>
          <p:cNvCxnSpPr>
            <a:cxnSpLocks/>
          </p:cNvCxnSpPr>
          <p:nvPr/>
        </p:nvCxnSpPr>
        <p:spPr>
          <a:xfrm>
            <a:off x="8654899" y="2332107"/>
            <a:ext cx="0" cy="3510600"/>
          </a:xfrm>
          <a:prstGeom prst="straightConnector1">
            <a:avLst/>
          </a:prstGeom>
          <a:noFill/>
          <a:ln w="79375" cap="flat" cmpd="sng">
            <a:solidFill>
              <a:srgbClr val="FF0000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8" name="Google Shape;150;g1e4e09faa6e_0_83">
            <a:extLst>
              <a:ext uri="{FF2B5EF4-FFF2-40B4-BE49-F238E27FC236}">
                <a16:creationId xmlns:a16="http://schemas.microsoft.com/office/drawing/2014/main" id="{C04B7B37-21D5-C2DA-5249-3E20E6A81BD9}"/>
              </a:ext>
            </a:extLst>
          </p:cNvPr>
          <p:cNvSpPr/>
          <p:nvPr/>
        </p:nvSpPr>
        <p:spPr>
          <a:xfrm rot="16200000">
            <a:off x="1647755" y="890784"/>
            <a:ext cx="366600" cy="2585043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9" name="Google Shape;151;g1e4e09faa6e_0_83">
            <a:extLst>
              <a:ext uri="{FF2B5EF4-FFF2-40B4-BE49-F238E27FC236}">
                <a16:creationId xmlns:a16="http://schemas.microsoft.com/office/drawing/2014/main" id="{BED311CC-4C51-6E37-CDF4-9DF1FBE2F65A}"/>
              </a:ext>
            </a:extLst>
          </p:cNvPr>
          <p:cNvSpPr/>
          <p:nvPr/>
        </p:nvSpPr>
        <p:spPr>
          <a:xfrm rot="16200000">
            <a:off x="2990309" y="-760142"/>
            <a:ext cx="366600" cy="5147949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0" name="Google Shape;152;g1e4e09faa6e_0_83">
            <a:extLst>
              <a:ext uri="{FF2B5EF4-FFF2-40B4-BE49-F238E27FC236}">
                <a16:creationId xmlns:a16="http://schemas.microsoft.com/office/drawing/2014/main" id="{317DC9D1-11A0-48C7-A529-243570DB6494}"/>
              </a:ext>
            </a:extLst>
          </p:cNvPr>
          <p:cNvSpPr/>
          <p:nvPr/>
        </p:nvSpPr>
        <p:spPr>
          <a:xfrm>
            <a:off x="1799953" y="1680942"/>
            <a:ext cx="58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00" b="1">
              <a:solidFill>
                <a:schemeClr val="dk1"/>
              </a:solidFill>
            </a:endParaRPr>
          </a:p>
        </p:txBody>
      </p:sp>
      <p:sp>
        <p:nvSpPr>
          <p:cNvPr id="151" name="Google Shape;153;g1e4e09faa6e_0_83">
            <a:extLst>
              <a:ext uri="{FF2B5EF4-FFF2-40B4-BE49-F238E27FC236}">
                <a16:creationId xmlns:a16="http://schemas.microsoft.com/office/drawing/2014/main" id="{D72606B9-F4B0-81C8-5502-1709E36459CE}"/>
              </a:ext>
            </a:extLst>
          </p:cNvPr>
          <p:cNvSpPr/>
          <p:nvPr/>
        </p:nvSpPr>
        <p:spPr>
          <a:xfrm>
            <a:off x="3131257" y="1296570"/>
            <a:ext cx="561300" cy="923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3500" b="1" dirty="0">
              <a:solidFill>
                <a:schemeClr val="dk1"/>
              </a:solidFill>
            </a:endParaRPr>
          </a:p>
        </p:txBody>
      </p:sp>
      <p:sp>
        <p:nvSpPr>
          <p:cNvPr id="152" name="Google Shape;154;g1e4e09faa6e_0_83">
            <a:extLst>
              <a:ext uri="{FF2B5EF4-FFF2-40B4-BE49-F238E27FC236}">
                <a16:creationId xmlns:a16="http://schemas.microsoft.com/office/drawing/2014/main" id="{CFC5B8E3-1E10-1A81-1138-021355804A76}"/>
              </a:ext>
            </a:extLst>
          </p:cNvPr>
          <p:cNvSpPr/>
          <p:nvPr/>
        </p:nvSpPr>
        <p:spPr>
          <a:xfrm rot="16200000" flipH="1">
            <a:off x="3737876" y="2675639"/>
            <a:ext cx="366600" cy="6643082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5;g1e4e09faa6e_0_83">
            <a:extLst>
              <a:ext uri="{FF2B5EF4-FFF2-40B4-BE49-F238E27FC236}">
                <a16:creationId xmlns:a16="http://schemas.microsoft.com/office/drawing/2014/main" id="{98DACC48-2404-DFCA-1868-786408328153}"/>
              </a:ext>
            </a:extLst>
          </p:cNvPr>
          <p:cNvSpPr/>
          <p:nvPr/>
        </p:nvSpPr>
        <p:spPr>
          <a:xfrm rot="16200000" flipH="1">
            <a:off x="4443968" y="2365450"/>
            <a:ext cx="366600" cy="8055267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6;g1e4e09faa6e_0_83">
            <a:extLst>
              <a:ext uri="{FF2B5EF4-FFF2-40B4-BE49-F238E27FC236}">
                <a16:creationId xmlns:a16="http://schemas.microsoft.com/office/drawing/2014/main" id="{30E80DD7-7BFC-DB35-C35B-C14B97CD107F}"/>
              </a:ext>
            </a:extLst>
          </p:cNvPr>
          <p:cNvSpPr/>
          <p:nvPr/>
        </p:nvSpPr>
        <p:spPr>
          <a:xfrm>
            <a:off x="3829666" y="5903773"/>
            <a:ext cx="55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3200" b="1" dirty="0">
              <a:solidFill>
                <a:schemeClr val="dk1"/>
              </a:solidFill>
            </a:endParaRPr>
          </a:p>
        </p:txBody>
      </p:sp>
      <p:sp>
        <p:nvSpPr>
          <p:cNvPr id="155" name="Google Shape;157;g1e4e09faa6e_0_83">
            <a:extLst>
              <a:ext uri="{FF2B5EF4-FFF2-40B4-BE49-F238E27FC236}">
                <a16:creationId xmlns:a16="http://schemas.microsoft.com/office/drawing/2014/main" id="{C734000F-2B5E-0F25-295C-C1215751BC6C}"/>
              </a:ext>
            </a:extLst>
          </p:cNvPr>
          <p:cNvSpPr/>
          <p:nvPr/>
        </p:nvSpPr>
        <p:spPr>
          <a:xfrm>
            <a:off x="4535757" y="6271583"/>
            <a:ext cx="611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35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Ferramentas utilizadas</a:t>
            </a:r>
            <a:endParaRPr sz="3400" b="1"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IDE com suporte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Apache  Maven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JUnit 4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Github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Github Actions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Sonarcloud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/>
              <a:t>JaCoCo</a:t>
            </a:r>
            <a:endParaRPr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8" name="Google Shape;178;p8" descr="GitHub: o que é e qual sua importância?"/>
          <p:cNvPicPr preferRelativeResize="0"/>
          <p:nvPr/>
        </p:nvPicPr>
        <p:blipFill rotWithShape="1">
          <a:blip r:embed="rId3">
            <a:alphaModFix/>
          </a:blip>
          <a:srcRect l="16417" t="-3676" r="21126" b="3675"/>
          <a:stretch/>
        </p:blipFill>
        <p:spPr>
          <a:xfrm>
            <a:off x="7108453" y="2816585"/>
            <a:ext cx="1265036" cy="111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8" descr="Desafio 3/12] Testes unitários de software com JUnit | by Paulo Emílio |  Medium"/>
          <p:cNvPicPr preferRelativeResize="0"/>
          <p:nvPr/>
        </p:nvPicPr>
        <p:blipFill rotWithShape="1">
          <a:blip r:embed="rId4">
            <a:alphaModFix/>
          </a:blip>
          <a:srcRect t="30000" b="22413"/>
          <a:stretch/>
        </p:blipFill>
        <p:spPr>
          <a:xfrm>
            <a:off x="6919409" y="2001199"/>
            <a:ext cx="1575916" cy="749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8" descr="ANd9GcSOaLL9SqDbsts_qrXo9-9bBx43lXo9ZUq1EVk0AZdMLgIhomm-"/>
          <p:cNvPicPr preferRelativeResize="0"/>
          <p:nvPr/>
        </p:nvPicPr>
        <p:blipFill rotWithShape="1">
          <a:blip r:embed="rId5">
            <a:alphaModFix/>
          </a:blip>
          <a:srcRect l="15161" r="15943"/>
          <a:stretch/>
        </p:blipFill>
        <p:spPr>
          <a:xfrm>
            <a:off x="6653684" y="1127528"/>
            <a:ext cx="1964267" cy="649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 descr="GitHub Actions · GitHub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8850" y="4242390"/>
            <a:ext cx="1054639" cy="105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 descr="Automatic Code Review, Testing, Inspection &amp; Auditing | SonarCloud"/>
          <p:cNvPicPr preferRelativeResize="0"/>
          <p:nvPr/>
        </p:nvPicPr>
        <p:blipFill rotWithShape="1">
          <a:blip r:embed="rId7">
            <a:alphaModFix/>
          </a:blip>
          <a:srcRect l="14714" t="37031" r="17451" b="39157"/>
          <a:stretch/>
        </p:blipFill>
        <p:spPr>
          <a:xfrm>
            <a:off x="6101643" y="5395194"/>
            <a:ext cx="2585157" cy="4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 descr="Maven - JaCoCo code coverage example - Mkyong.co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85756" y="6108743"/>
            <a:ext cx="1520825" cy="58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0dddf6cba_0_2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Atividades práticas</a:t>
            </a:r>
            <a:endParaRPr sz="3400" b="1"/>
          </a:p>
        </p:txBody>
      </p:sp>
      <p:sp>
        <p:nvSpPr>
          <p:cNvPr id="190" name="Google Shape;190;g120dddf6cba_0_2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A - </a:t>
            </a:r>
            <a:r>
              <a:rPr lang="en-US" sz="2000" dirty="0" err="1"/>
              <a:t>Criação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 e testes </a:t>
            </a:r>
            <a:r>
              <a:rPr lang="en-US" sz="2000" dirty="0" err="1"/>
              <a:t>unitários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IDE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Automatizado</a:t>
            </a:r>
            <a:r>
              <a:rPr lang="en-US" sz="1800" dirty="0"/>
              <a:t> com Apache  Maven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Criar</a:t>
            </a:r>
            <a:r>
              <a:rPr lang="en-US" sz="1800" dirty="0"/>
              <a:t> testes </a:t>
            </a:r>
            <a:r>
              <a:rPr lang="en-US" sz="1800" dirty="0" err="1"/>
              <a:t>unitários</a:t>
            </a:r>
            <a:r>
              <a:rPr lang="en-US" sz="1800" dirty="0"/>
              <a:t> com JUnit 4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Armazenar</a:t>
            </a:r>
            <a:r>
              <a:rPr lang="en-US" sz="1800" dirty="0"/>
              <a:t> </a:t>
            </a:r>
            <a:r>
              <a:rPr lang="en-US" sz="1800" dirty="0" err="1"/>
              <a:t>projeto</a:t>
            </a:r>
            <a:r>
              <a:rPr lang="en-US" sz="1800" dirty="0"/>
              <a:t> no </a:t>
            </a:r>
            <a:r>
              <a:rPr lang="en-US" sz="1800" dirty="0" err="1"/>
              <a:t>Github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B - </a:t>
            </a:r>
            <a:r>
              <a:rPr lang="en-US" sz="2000" dirty="0" err="1"/>
              <a:t>Integração</a:t>
            </a:r>
            <a:r>
              <a:rPr lang="en-US" sz="2000" dirty="0"/>
              <a:t> Continua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lang="en-US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/>
              <a:t>JUnit 4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C - </a:t>
            </a:r>
            <a:r>
              <a:rPr lang="en-US" sz="2000" dirty="0" err="1"/>
              <a:t>Análise</a:t>
            </a:r>
            <a:r>
              <a:rPr lang="en-US" sz="2000" dirty="0"/>
              <a:t> do 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Sonarcloud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 sz="2000" dirty="0"/>
              <a:t>D - </a:t>
            </a:r>
            <a:r>
              <a:rPr lang="en-US" sz="2000" dirty="0" err="1"/>
              <a:t>Cobertura</a:t>
            </a:r>
            <a:r>
              <a:rPr lang="en-US" sz="2000" dirty="0"/>
              <a:t> do </a:t>
            </a:r>
            <a:r>
              <a:rPr lang="en-US" sz="2000" dirty="0" err="1"/>
              <a:t>código</a:t>
            </a:r>
            <a:endParaRPr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Jacoco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</a:t>
            </a:r>
            <a:r>
              <a:rPr lang="en-US" sz="1800" dirty="0" err="1"/>
              <a:t>Github</a:t>
            </a:r>
            <a:r>
              <a:rPr lang="en-US" sz="1800" dirty="0"/>
              <a:t> Actions</a:t>
            </a:r>
            <a:endParaRPr sz="1800" dirty="0"/>
          </a:p>
          <a:p>
            <a:pPr marL="914400" lvl="1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</a:pPr>
            <a:r>
              <a:rPr lang="en-US" sz="1800" dirty="0" err="1"/>
              <a:t>Integração</a:t>
            </a:r>
            <a:r>
              <a:rPr lang="en-US" sz="1800" dirty="0"/>
              <a:t> com Maven e </a:t>
            </a:r>
            <a:r>
              <a:rPr lang="en-US" sz="1800" dirty="0" err="1"/>
              <a:t>Sonarcloud</a:t>
            </a:r>
            <a:endParaRPr dirty="0"/>
          </a:p>
          <a:p>
            <a:pPr marL="914400" lvl="1" indent="-36576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 dirty="0"/>
          </a:p>
        </p:txBody>
      </p:sp>
      <p:sp>
        <p:nvSpPr>
          <p:cNvPr id="191" name="Google Shape;191;g120dddf6cba_0_2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EFEA2FE-CD72-EF16-5878-DB600A0501E2}"/>
              </a:ext>
            </a:extLst>
          </p:cNvPr>
          <p:cNvSpPr/>
          <p:nvPr/>
        </p:nvSpPr>
        <p:spPr>
          <a:xfrm>
            <a:off x="457200" y="4384125"/>
            <a:ext cx="6872288" cy="990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7"/>
          <p:cNvSpPr txBox="1">
            <a:spLocks noGrp="1"/>
          </p:cNvSpPr>
          <p:nvPr>
            <p:ph type="title"/>
          </p:nvPr>
        </p:nvSpPr>
        <p:spPr>
          <a:xfrm>
            <a:off x="468313" y="260350"/>
            <a:ext cx="8675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 b="1"/>
              <a:t>C - Análise do Código</a:t>
            </a:r>
            <a:endParaRPr sz="3400" b="1"/>
          </a:p>
        </p:txBody>
      </p:sp>
      <p:sp>
        <p:nvSpPr>
          <p:cNvPr id="644" name="Google Shape;644;p47"/>
          <p:cNvSpPr txBox="1">
            <a:spLocks noGrp="1"/>
          </p:cNvSpPr>
          <p:nvPr>
            <p:ph type="body" idx="1"/>
          </p:nvPr>
        </p:nvSpPr>
        <p:spPr>
          <a:xfrm>
            <a:off x="457200" y="1628775"/>
            <a:ext cx="8410800" cy="52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Sonarcloud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Integração com Github Actions</a:t>
            </a:r>
            <a:endParaRPr/>
          </a:p>
        </p:txBody>
      </p:sp>
      <p:sp>
        <p:nvSpPr>
          <p:cNvPr id="645" name="Google Shape;645;p47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23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46" name="Google Shape;646;p47" descr="GitHub Action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2212" y="5014181"/>
            <a:ext cx="1386544" cy="138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7" descr="Automatic Code Review, Testing, Inspection &amp; Auditing | SonarCloud"/>
          <p:cNvPicPr preferRelativeResize="0"/>
          <p:nvPr/>
        </p:nvPicPr>
        <p:blipFill rotWithShape="1">
          <a:blip r:embed="rId4">
            <a:alphaModFix/>
          </a:blip>
          <a:srcRect l="14714" t="37031" r="17451" b="39157"/>
          <a:stretch/>
        </p:blipFill>
        <p:spPr>
          <a:xfrm>
            <a:off x="468313" y="5685807"/>
            <a:ext cx="4802942" cy="84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1713</Words>
  <Application>Microsoft Office PowerPoint</Application>
  <PresentationFormat>Apresentação na tela (4:3)</PresentationFormat>
  <Paragraphs>280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Courier New</vt:lpstr>
      <vt:lpstr>Noto Sans Symbols</vt:lpstr>
      <vt:lpstr>Helvetica Neue</vt:lpstr>
      <vt:lpstr>Arial</vt:lpstr>
      <vt:lpstr>Calibri</vt:lpstr>
      <vt:lpstr>Arial Black</vt:lpstr>
      <vt:lpstr>1_Pixel</vt:lpstr>
      <vt:lpstr>Pixel</vt:lpstr>
      <vt:lpstr>Integração Contínua –Prática - Etapa C</vt:lpstr>
      <vt:lpstr>Objetivos</vt:lpstr>
      <vt:lpstr>Atividade em Grupo</vt:lpstr>
      <vt:lpstr>Pair Programming</vt:lpstr>
      <vt:lpstr>Integração, Entrega e Implantação Continua</vt:lpstr>
      <vt:lpstr>Integração, Entrega e Implantação Continua </vt:lpstr>
      <vt:lpstr>Ferramentas utilizadas</vt:lpstr>
      <vt:lpstr>Atividades práticas</vt:lpstr>
      <vt:lpstr>C - Análise do Código</vt:lpstr>
      <vt:lpstr>Passo 1</vt:lpstr>
      <vt:lpstr>Passo 2</vt:lpstr>
      <vt:lpstr>Passo 3</vt:lpstr>
      <vt:lpstr>Passo 4</vt:lpstr>
      <vt:lpstr>Passo 5</vt:lpstr>
      <vt:lpstr>Passo 6</vt:lpstr>
      <vt:lpstr>Passo 7</vt:lpstr>
      <vt:lpstr>Passo 8</vt:lpstr>
      <vt:lpstr>Passo 8 - Continuação</vt:lpstr>
      <vt:lpstr>Passo 8 - Continuação</vt:lpstr>
      <vt:lpstr>Passo 9</vt:lpstr>
      <vt:lpstr>Passo 10</vt:lpstr>
      <vt:lpstr>Passo 11</vt:lpstr>
      <vt:lpstr>Passo 12</vt:lpstr>
      <vt:lpstr>Passo 12 - Continuação</vt:lpstr>
      <vt:lpstr>Passo 13</vt:lpstr>
      <vt:lpstr>Passo 13</vt:lpstr>
      <vt:lpstr>Passo 14</vt:lpstr>
      <vt:lpstr>Passo 15</vt:lpstr>
      <vt:lpstr>Passo 16</vt:lpstr>
      <vt:lpstr>Passo 16</vt:lpstr>
      <vt:lpstr>Passo 16</vt:lpstr>
      <vt:lpstr>Passo 16</vt:lpstr>
      <vt:lpstr>Passo 17</vt:lpstr>
      <vt:lpstr>Passo 18</vt:lpstr>
      <vt:lpstr>Passo 19</vt:lpstr>
      <vt:lpstr>Conclusão</vt:lpstr>
      <vt:lpstr>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Modelos, Métodos e Técnicas de Engenharia de Software Visão e análise de projeto Integração Prática 4</dc:title>
  <dc:creator>Osmar de Oliveira Braz Junior</dc:creator>
  <cp:lastModifiedBy>Osmar de Oliveira Braz Junior</cp:lastModifiedBy>
  <cp:revision>23</cp:revision>
  <dcterms:created xsi:type="dcterms:W3CDTF">2002-10-15T23:04:29Z</dcterms:created>
  <dcterms:modified xsi:type="dcterms:W3CDTF">2023-08-23T22:58:14Z</dcterms:modified>
</cp:coreProperties>
</file>