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353" r:id="rId8"/>
    <p:sldId id="263" r:id="rId9"/>
    <p:sldId id="264" r:id="rId10"/>
    <p:sldId id="331" r:id="rId11"/>
    <p:sldId id="332" r:id="rId12"/>
    <p:sldId id="333" r:id="rId13"/>
    <p:sldId id="334" r:id="rId14"/>
    <p:sldId id="335" r:id="rId15"/>
    <p:sldId id="348" r:id="rId16"/>
    <p:sldId id="349" r:id="rId17"/>
    <p:sldId id="336" r:id="rId18"/>
    <p:sldId id="337" r:id="rId19"/>
    <p:sldId id="338" r:id="rId20"/>
    <p:sldId id="339" r:id="rId21"/>
    <p:sldId id="340" r:id="rId22"/>
    <p:sldId id="341" r:id="rId23"/>
  </p:sldIdLst>
  <p:sldSz cx="9144000" cy="6858000" type="screen4x3"/>
  <p:notesSz cx="7099300" cy="10234613"/>
  <p:embeddedFontLst>
    <p:embeddedFont>
      <p:font typeface="Arial Black" panose="020B0A04020102020204" pitchFamily="34" charset="0"/>
      <p:regular r:id="rId25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000000"/>
          </p15:clr>
        </p15:guide>
        <p15:guide id="2" pos="2236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6" roundtripDataSignature="AMtx7mjeIeOc7Z5tbuMqTpZVyXJb/am5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516" autoAdjust="0"/>
  </p:normalViewPr>
  <p:slideViewPr>
    <p:cSldViewPr snapToGrid="0">
      <p:cViewPr varScale="1">
        <p:scale>
          <a:sx n="54" d="100"/>
          <a:sy n="54" d="100"/>
        </p:scale>
        <p:origin x="186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10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10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10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11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106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137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Desenvolvimento_de_software_%C3%A1gil" TargetMode="External"/><Relationship Id="rId7" Type="http://schemas.openxmlformats.org/officeDocument/2006/relationships/hyperlink" Target="https://pt.wikipedia.org/wiki/Programador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t.wikipedia.org/wiki/C%C3%B3digo_fonte" TargetMode="External"/><Relationship Id="rId5" Type="http://schemas.openxmlformats.org/officeDocument/2006/relationships/hyperlink" Target="https://pt.wikipedia.org/wiki/Programa%C3%A7%C3%A3o_em_par#cite_note-1" TargetMode="External"/><Relationship Id="rId4" Type="http://schemas.openxmlformats.org/officeDocument/2006/relationships/hyperlink" Target="https://pt.wikipedia.org/wiki/Esta%C3%A7%C3%A3o_de_trabalho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</a:rPr>
              <a:t>Florianópolis</a:t>
            </a:r>
            <a:r>
              <a:rPr lang="en-US" dirty="0">
                <a:solidFill>
                  <a:schemeClr val="dk1"/>
                </a:solidFill>
              </a:rPr>
              <a:t> 30/03/2022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09" name="Google Shape;909;p86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Deve</a:t>
            </a:r>
            <a:r>
              <a:rPr lang="en-US" dirty="0"/>
              <a:t> ser </a:t>
            </a:r>
            <a:r>
              <a:rPr lang="en-US" dirty="0" err="1"/>
              <a:t>incluido</a:t>
            </a:r>
            <a:r>
              <a:rPr lang="en-US" dirty="0"/>
              <a:t> o plugin do </a:t>
            </a:r>
            <a:r>
              <a:rPr lang="en-US" dirty="0" err="1"/>
              <a:t>jacoco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plugin.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permitir</a:t>
            </a:r>
            <a:r>
              <a:rPr lang="en-US" dirty="0"/>
              <a:t> usar </a:t>
            </a:r>
            <a:r>
              <a:rPr lang="en-US" dirty="0" err="1"/>
              <a:t>localmente</a:t>
            </a:r>
            <a:r>
              <a:rPr lang="en-US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Na </a:t>
            </a:r>
            <a:r>
              <a:rPr lang="en-US" dirty="0" err="1"/>
              <a:t>exclusão</a:t>
            </a:r>
            <a:r>
              <a:rPr lang="en-US" dirty="0"/>
              <a:t> a IDE </a:t>
            </a:r>
            <a:r>
              <a:rPr lang="en-US" dirty="0" err="1"/>
              <a:t>pega</a:t>
            </a:r>
            <a:r>
              <a:rPr lang="en-US" dirty="0"/>
              <a:t> de um local e o </a:t>
            </a:r>
            <a:r>
              <a:rPr lang="en-US" dirty="0" err="1"/>
              <a:t>sonarcloud</a:t>
            </a:r>
            <a:r>
              <a:rPr lang="en-US" dirty="0"/>
              <a:t> </a:t>
            </a:r>
            <a:r>
              <a:rPr lang="en-US" dirty="0" err="1"/>
              <a:t>pega</a:t>
            </a:r>
            <a:r>
              <a:rPr lang="en-US" dirty="0"/>
              <a:t> de outro.</a:t>
            </a:r>
            <a:endParaRPr dirty="0"/>
          </a:p>
        </p:txBody>
      </p:sp>
      <p:sp>
        <p:nvSpPr>
          <p:cNvPr id="910" name="Google Shape;910;p86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22" name="Google Shape;922;p87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3" name="Google Shape;923;p87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4" name="Google Shape;934;p88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5" name="Google Shape;935;p88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2" name="Google Shape;942;p89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3" name="Google Shape;943;p89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2" name="Google Shape;942;p89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3" name="Google Shape;943;p89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539911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2" name="Google Shape;942;p89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3" name="Google Shape;943;p89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851112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51" name="Google Shape;951;p90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2" name="Google Shape;952;p90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65" name="Google Shape;965;p91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6" name="Google Shape;966;p91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sz="1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75" name="Google Shape;975;p92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6" name="Google Shape;976;p92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66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4" name="Google Shape;984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2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67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1" name="Google Shape;991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68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9" name="Google Shape;999;p68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A </a:t>
            </a:r>
            <a:r>
              <a:rPr lang="en-US" b="1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programação em par</a:t>
            </a:r>
            <a:r>
              <a:rPr lang="en-US" b="0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 (ou "programação pareada") é uma técnica de </a:t>
            </a:r>
            <a:r>
              <a:rPr lang="en-US" b="0" i="0" u="sng" strike="noStrike">
                <a:solidFill>
                  <a:srgbClr val="0645AD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desenvolvimento de software ágil</a:t>
            </a:r>
            <a:r>
              <a:rPr lang="en-US" b="0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 em que dois programadores trabalham juntos em uma </a:t>
            </a:r>
            <a:r>
              <a:rPr lang="en-US" b="0" i="0" u="sng" strike="noStrike">
                <a:solidFill>
                  <a:srgbClr val="0645AD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estação de trabalho</a:t>
            </a:r>
            <a:r>
              <a:rPr lang="en-US" b="0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b="0" i="0" u="sng" strike="noStrike" baseline="30000">
                <a:solidFill>
                  <a:srgbClr val="0645AD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r>
              <a:rPr lang="en-US" b="0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 Um deles, o "piloto", escreve o </a:t>
            </a:r>
            <a:r>
              <a:rPr lang="en-US" b="0" i="0" u="sng" strike="noStrike">
                <a:solidFill>
                  <a:srgbClr val="0645AD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código</a:t>
            </a:r>
            <a:r>
              <a:rPr lang="en-US" b="0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, enquanto o outro, chamado de "co-piloto" (ou "navegador"), analisa cada linha do código. Os dois </a:t>
            </a:r>
            <a:r>
              <a:rPr lang="en-US" b="0" i="0" u="sng" strike="noStrike">
                <a:solidFill>
                  <a:srgbClr val="0645AD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programadores</a:t>
            </a:r>
            <a:r>
              <a:rPr lang="en-US" b="0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 geralmente trocam de papel frequentemente.</a:t>
            </a:r>
            <a:endParaRPr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É uma abstração de parte do processo de desenvolvimento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3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93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7195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8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0dddf6cb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6" name="Google Shape;186;g120dddf6cba_0_2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g120dddf6cba_0_2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97" name="Google Shape;897;p85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8" name="Google Shape;898;p85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0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0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2" name="Google Shape;32;p70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8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8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82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09" name="Google Shape;109;p8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e 2 partes de conteúdo" type="txAndTwoObj">
  <p:cSld name="TEXT_AND_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2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6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2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4267200" cy="522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3" name="Google Shape;53;p72"/>
          <p:cNvSpPr txBox="1">
            <a:spLocks noGrp="1"/>
          </p:cNvSpPr>
          <p:nvPr>
            <p:ph type="body" idx="2"/>
          </p:nvPr>
        </p:nvSpPr>
        <p:spPr>
          <a:xfrm>
            <a:off x="4876800" y="1628775"/>
            <a:ext cx="4267200" cy="2538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4" name="Google Shape;54;p72"/>
          <p:cNvSpPr txBox="1">
            <a:spLocks noGrp="1"/>
          </p:cNvSpPr>
          <p:nvPr>
            <p:ph type="body" idx="3"/>
          </p:nvPr>
        </p:nvSpPr>
        <p:spPr>
          <a:xfrm>
            <a:off x="4876800" y="4319588"/>
            <a:ext cx="4267200" cy="253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5" name="Google Shape;55;p7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2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7" name="Google Shape;57;p7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3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6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3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686800" cy="522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1" name="Google Shape;61;p7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3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3" name="Google Shape;63;p7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4"/>
          <p:cNvSpPr txBox="1">
            <a:spLocks noGrp="1"/>
          </p:cNvSpPr>
          <p:nvPr>
            <p:ph type="title"/>
          </p:nvPr>
        </p:nvSpPr>
        <p:spPr>
          <a:xfrm rot="5400000">
            <a:off x="4759325" y="2473325"/>
            <a:ext cx="6597650" cy="2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4"/>
          <p:cNvSpPr txBox="1">
            <a:spLocks noGrp="1"/>
          </p:cNvSpPr>
          <p:nvPr>
            <p:ph type="body" idx="1"/>
          </p:nvPr>
        </p:nvSpPr>
        <p:spPr>
          <a:xfrm rot="5400000">
            <a:off x="339725" y="377825"/>
            <a:ext cx="659765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7" name="Google Shape;67;p7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4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9" name="Google Shape;69;p7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5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6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5"/>
          <p:cNvSpPr txBox="1">
            <a:spLocks noGrp="1"/>
          </p:cNvSpPr>
          <p:nvPr>
            <p:ph type="body" idx="1"/>
          </p:nvPr>
        </p:nvSpPr>
        <p:spPr>
          <a:xfrm rot="5400000">
            <a:off x="2185988" y="-100012"/>
            <a:ext cx="5229225" cy="86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3" name="Google Shape;73;p7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5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75" name="Google Shape;75;p7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7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7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6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82" name="Google Shape;82;p7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marL="914400" lvl="1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marL="1371600" lvl="2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86" name="Google Shape;86;p7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7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7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89" name="Google Shape;89;p7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9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6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7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9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4" name="Google Shape;94;p7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8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8" name="Google Shape;98;p8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99" name="Google Shape;99;p8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0" name="Google Shape;100;p8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101" name="Google Shape;101;p8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80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03" name="Google Shape;103;p8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69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1" name="Google Shape;11;p69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69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Google Shape;13;p69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4" name="Google Shape;14;p69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1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69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1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69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1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69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1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69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1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69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1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69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1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69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1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69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1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69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1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" name="Google Shape;24;p69"/>
          <p:cNvSpPr txBox="1"/>
          <p:nvPr/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9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6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69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686800" cy="522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08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9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6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71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" name="Google Shape;37;p71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" name="Google Shape;38;p71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71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71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71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71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71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71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71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71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71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6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71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686800" cy="522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08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7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senvolvedorinteroperavel.wordpress.com/2011/09/11/tabela-ascii-completa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dirty="0" err="1">
                <a:solidFill>
                  <a:schemeClr val="lt1"/>
                </a:solidFill>
              </a:rPr>
              <a:t>Integração</a:t>
            </a:r>
            <a:r>
              <a:rPr lang="en-US" sz="3600" b="1" dirty="0">
                <a:solidFill>
                  <a:schemeClr val="lt1"/>
                </a:solidFill>
              </a:rPr>
              <a:t> </a:t>
            </a:r>
            <a:r>
              <a:rPr lang="en-US" sz="3600" b="1" dirty="0" err="1">
                <a:solidFill>
                  <a:schemeClr val="lt1"/>
                </a:solidFill>
              </a:rPr>
              <a:t>Contínua</a:t>
            </a:r>
            <a:r>
              <a:rPr lang="en-US" sz="3600" b="1" dirty="0">
                <a:solidFill>
                  <a:schemeClr val="lt1"/>
                </a:solidFill>
              </a:rPr>
              <a:t> –</a:t>
            </a:r>
            <a:r>
              <a:rPr lang="en-US" sz="3600" b="1" dirty="0" err="1">
                <a:solidFill>
                  <a:schemeClr val="lt1"/>
                </a:solidFill>
              </a:rPr>
              <a:t>Prática</a:t>
            </a:r>
            <a:r>
              <a:rPr lang="en-US" sz="3600" b="1" dirty="0">
                <a:solidFill>
                  <a:schemeClr val="lt1"/>
                </a:solidFill>
              </a:rPr>
              <a:t> - Etapa D</a:t>
            </a:r>
            <a:endParaRPr sz="3600" b="1" dirty="0">
              <a:solidFill>
                <a:schemeClr val="lt1"/>
              </a:solidFill>
            </a:endParaRPr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25"/>
              <a:buNone/>
            </a:pPr>
            <a:r>
              <a:rPr lang="en-US" sz="2300" b="1" dirty="0"/>
              <a:t>Prof. Jean Carlo Rossa Hauck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25"/>
              <a:buNone/>
            </a:pPr>
            <a:r>
              <a:rPr lang="en-US" sz="2300" b="1" dirty="0"/>
              <a:t>Prof. </a:t>
            </a:r>
            <a:r>
              <a:rPr lang="en-US" sz="23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Osmar de Oliveira Braz Junior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1725"/>
              <a:buNone/>
            </a:pPr>
            <a:r>
              <a:rPr lang="en-US" sz="2300" b="1" dirty="0"/>
              <a:t>Prof. Richard Henrique de Souza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86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1</a:t>
            </a:r>
            <a:endParaRPr sz="3400" b="1"/>
          </a:p>
        </p:txBody>
      </p:sp>
      <p:sp>
        <p:nvSpPr>
          <p:cNvPr id="913" name="Google Shape;913;p86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800"/>
              <a:t>Adicionando o plugin do </a:t>
            </a:r>
            <a:r>
              <a:rPr lang="en-US" sz="2800" b="1"/>
              <a:t>Jacoco</a:t>
            </a:r>
            <a:r>
              <a:rPr lang="en-US" sz="2800"/>
              <a:t> ao </a:t>
            </a:r>
            <a:r>
              <a:rPr lang="en-US" sz="2800" b="1"/>
              <a:t>pom.xml</a:t>
            </a:r>
            <a:endParaRPr sz="2800" b="1"/>
          </a:p>
        </p:txBody>
      </p:sp>
      <p:sp>
        <p:nvSpPr>
          <p:cNvPr id="914" name="Google Shape;914;p86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915" name="Google Shape;915;p86"/>
          <p:cNvSpPr txBox="1"/>
          <p:nvPr/>
        </p:nvSpPr>
        <p:spPr>
          <a:xfrm>
            <a:off x="617351" y="2146419"/>
            <a:ext cx="7909298" cy="461664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&lt;plugin&gt;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&lt;</a:t>
            </a:r>
            <a:r>
              <a:rPr lang="en-US" sz="105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groupId</a:t>
            </a:r>
            <a:r>
              <a:rPr lang="en-US" sz="10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05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org.jacoco</a:t>
            </a:r>
            <a:r>
              <a:rPr lang="en-US" sz="10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05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groupId</a:t>
            </a:r>
            <a:r>
              <a:rPr lang="en-US" sz="10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&lt;</a:t>
            </a:r>
            <a:r>
              <a:rPr lang="en-US" sz="105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artifactId</a:t>
            </a:r>
            <a:r>
              <a:rPr lang="en-US" sz="10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05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jacoco</a:t>
            </a:r>
            <a:r>
              <a:rPr lang="en-US" sz="10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-maven-plugin&lt;/</a:t>
            </a:r>
            <a:r>
              <a:rPr lang="en-US" sz="105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artifactId</a:t>
            </a:r>
            <a:r>
              <a:rPr lang="en-US" sz="10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&lt;version&gt;0.8.6&lt;/version&gt;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&lt;configuration&gt;                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&lt;excludes&gt;                    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&lt;exclude&gt;**/*</a:t>
            </a:r>
            <a:r>
              <a:rPr lang="en-US" sz="105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Principal</a:t>
            </a:r>
            <a:r>
              <a:rPr lang="en-US" sz="10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.*&lt;/exclude&gt;                    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&lt;/excludes&gt;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&lt;/configuration&gt;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&lt;executions&gt;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&lt;execution&gt;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&lt;id&gt;prepare-agent&lt;/id&gt;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&lt;goals&gt;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&lt;goal&gt;prepare-agent&lt;/goal&gt;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&lt;/goals&gt;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&lt;/execution&gt;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&lt;execution&gt;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&lt;id&gt;report&lt;/id&gt;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&lt;phase&gt;prepare-package&lt;/phase&gt;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&lt;goals&gt;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&lt;goal&gt;report&lt;/goal&gt;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&lt;/goals&gt;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&lt;/execution&gt;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&lt;/executions&gt;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&lt;/plugin&gt;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&lt;/plugins&gt;    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&lt;/build&gt;  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&lt;/project&gt;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86"/>
          <p:cNvSpPr/>
          <p:nvPr/>
        </p:nvSpPr>
        <p:spPr>
          <a:xfrm>
            <a:off x="1320863" y="2957060"/>
            <a:ext cx="2575276" cy="52519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86"/>
          <p:cNvSpPr txBox="1"/>
          <p:nvPr/>
        </p:nvSpPr>
        <p:spPr>
          <a:xfrm>
            <a:off x="4056290" y="2774367"/>
            <a:ext cx="3624670" cy="70784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Exclui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localmente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Principal.java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cobertura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86"/>
          <p:cNvSpPr txBox="1"/>
          <p:nvPr/>
        </p:nvSpPr>
        <p:spPr>
          <a:xfrm>
            <a:off x="3021222" y="6052309"/>
            <a:ext cx="6017453" cy="30777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&lt;sonar.coverage.exclusions&gt;**/*Principal.*&lt;/sonar.coverage.exclusions&gt;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86"/>
          <p:cNvSpPr txBox="1"/>
          <p:nvPr/>
        </p:nvSpPr>
        <p:spPr>
          <a:xfrm>
            <a:off x="4662600" y="4471675"/>
            <a:ext cx="3795929" cy="13233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excluir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arquivo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Principal.java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do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sonarcloud</a:t>
            </a:r>
            <a:r>
              <a:rPr lang="en-US" sz="2000" dirty="0">
                <a:solidFill>
                  <a:schemeClr val="dk1"/>
                </a:solidFill>
              </a:rPr>
              <a:t>, </a:t>
            </a:r>
            <a:r>
              <a:rPr lang="en-US" sz="2000" dirty="0" err="1">
                <a:solidFill>
                  <a:schemeClr val="dk1"/>
                </a:solidFill>
              </a:rPr>
              <a:t>a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dicione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tag </a:t>
            </a:r>
            <a:r>
              <a:rPr lang="en-US" sz="20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87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2</a:t>
            </a:r>
            <a:endParaRPr sz="3400" b="1"/>
          </a:p>
        </p:txBody>
      </p:sp>
      <p:sp>
        <p:nvSpPr>
          <p:cNvPr id="926" name="Google Shape;926;p87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000" dirty="0" err="1"/>
              <a:t>Alterar</a:t>
            </a:r>
            <a:r>
              <a:rPr lang="en-US" sz="2000" dirty="0"/>
              <a:t> o </a:t>
            </a:r>
            <a:r>
              <a:rPr lang="en-US" sz="2000" dirty="0" err="1"/>
              <a:t>arquivo</a:t>
            </a:r>
            <a:r>
              <a:rPr lang="en-US" sz="2000" dirty="0"/>
              <a:t> da </a:t>
            </a:r>
            <a:r>
              <a:rPr lang="en-US" sz="2000" dirty="0" err="1"/>
              <a:t>integração</a:t>
            </a:r>
            <a:r>
              <a:rPr lang="en-US" sz="2000" dirty="0"/>
              <a:t> continua (</a:t>
            </a:r>
            <a:r>
              <a:rPr lang="en-US" sz="2000" b="1" dirty="0" err="1"/>
              <a:t>maven.yml</a:t>
            </a:r>
            <a:r>
              <a:rPr lang="en-US" sz="2000" dirty="0"/>
              <a:t>) para </a:t>
            </a:r>
            <a:r>
              <a:rPr lang="en-US" sz="2000" dirty="0" err="1"/>
              <a:t>enviar</a:t>
            </a:r>
            <a:r>
              <a:rPr lang="en-US" sz="2000" dirty="0"/>
              <a:t> o </a:t>
            </a:r>
            <a:r>
              <a:rPr lang="en-US" sz="2000" dirty="0" err="1"/>
              <a:t>arquivo</a:t>
            </a:r>
            <a:r>
              <a:rPr lang="en-US" sz="2000" dirty="0"/>
              <a:t> do </a:t>
            </a:r>
            <a:r>
              <a:rPr lang="en-US" sz="2000" dirty="0" err="1"/>
              <a:t>relatório</a:t>
            </a:r>
            <a:r>
              <a:rPr lang="en-US" sz="2000" dirty="0"/>
              <a:t> do </a:t>
            </a:r>
            <a:r>
              <a:rPr lang="en-US" sz="2000" dirty="0" err="1"/>
              <a:t>Jacoco</a:t>
            </a:r>
            <a:r>
              <a:rPr lang="en-US" sz="2000" dirty="0"/>
              <a:t> para o sonar.</a:t>
            </a:r>
            <a:endParaRPr sz="2800"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endParaRPr lang="pt-BR" sz="2000"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000" dirty="0"/>
              <a:t>Localize a </a:t>
            </a:r>
            <a:r>
              <a:rPr lang="en-US" sz="2000" dirty="0" err="1"/>
              <a:t>linha</a:t>
            </a:r>
            <a:r>
              <a:rPr lang="en-US" sz="2000" dirty="0"/>
              <a:t> com o </a:t>
            </a:r>
            <a:r>
              <a:rPr lang="en-US" sz="2000" dirty="0" err="1"/>
              <a:t>texto</a:t>
            </a:r>
            <a:r>
              <a:rPr lang="en-US" sz="2000" dirty="0"/>
              <a:t> </a:t>
            </a:r>
            <a:r>
              <a:rPr lang="en-US" sz="2000" dirty="0" err="1"/>
              <a:t>abaixo</a:t>
            </a:r>
            <a:r>
              <a:rPr lang="en-US" sz="2000" dirty="0"/>
              <a:t>:</a:t>
            </a:r>
            <a:endParaRPr sz="2800"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000" dirty="0" err="1"/>
              <a:t>Adicione</a:t>
            </a:r>
            <a:r>
              <a:rPr lang="en-US" sz="2000" dirty="0"/>
              <a:t> o </a:t>
            </a:r>
            <a:r>
              <a:rPr lang="en-US" sz="2000" dirty="0" err="1"/>
              <a:t>texto</a:t>
            </a:r>
            <a:r>
              <a:rPr lang="en-US" sz="2000" dirty="0"/>
              <a:t> </a:t>
            </a:r>
            <a:r>
              <a:rPr lang="en-US" sz="2000" dirty="0" err="1"/>
              <a:t>abaixo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final da </a:t>
            </a:r>
            <a:r>
              <a:rPr lang="en-US" sz="2000" dirty="0" err="1"/>
              <a:t>linha</a:t>
            </a:r>
            <a:r>
              <a:rPr lang="en-US" sz="2000" dirty="0"/>
              <a:t> anterior:</a:t>
            </a: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endParaRPr lang="en-US" sz="2000"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endParaRPr lang="en-US" sz="2000" dirty="0"/>
          </a:p>
          <a:p>
            <a:pPr marL="0" indent="0">
              <a:buNone/>
            </a:pPr>
            <a:r>
              <a:rPr lang="pt-BR" sz="2000" dirty="0"/>
              <a:t>Linha alterada:</a:t>
            </a:r>
            <a:endParaRPr lang="en-US" sz="2000"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endParaRPr sz="2000" dirty="0"/>
          </a:p>
        </p:txBody>
      </p:sp>
      <p:sp>
        <p:nvSpPr>
          <p:cNvPr id="927" name="Google Shape;927;p87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928" name="Google Shape;928;p87"/>
          <p:cNvSpPr txBox="1"/>
          <p:nvPr/>
        </p:nvSpPr>
        <p:spPr>
          <a:xfrm>
            <a:off x="539778" y="3057676"/>
            <a:ext cx="7586870" cy="5232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run: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mvn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-B verify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org.sonarsource.scanner.maven:sonar-maven-plugin:sonar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Dsonar.projectKey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40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osmarbraz_calculadora</a:t>
            </a:r>
            <a:endParaRPr sz="140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87"/>
          <p:cNvSpPr txBox="1"/>
          <p:nvPr/>
        </p:nvSpPr>
        <p:spPr>
          <a:xfrm>
            <a:off x="1620442" y="6236197"/>
            <a:ext cx="7066358" cy="4616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24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comando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deve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ser </a:t>
            </a:r>
            <a:r>
              <a:rPr lang="en-US" sz="24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colocado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todo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uma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linha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04;p85" descr="GitHub Actions · GitHub">
            <a:extLst>
              <a:ext uri="{FF2B5EF4-FFF2-40B4-BE49-F238E27FC236}">
                <a16:creationId xmlns:a16="http://schemas.microsoft.com/office/drawing/2014/main" id="{79FAFDE6-B7C1-BDEF-258D-A8C00E4249A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6648" y="49574"/>
            <a:ext cx="972197" cy="95738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3D35BBE3-FE98-5EDA-2BCA-1BB8A85FCC69}"/>
              </a:ext>
            </a:extLst>
          </p:cNvPr>
          <p:cNvSpPr txBox="1"/>
          <p:nvPr/>
        </p:nvSpPr>
        <p:spPr>
          <a:xfrm>
            <a:off x="536465" y="4158050"/>
            <a:ext cx="758687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/>
              <a:t>	</a:t>
            </a:r>
            <a:r>
              <a:rPr lang="pt-BR" dirty="0" err="1"/>
              <a:t>org.jacoco:jacoco-maven-plugin:prepare-agent</a:t>
            </a:r>
            <a:r>
              <a:rPr lang="pt-BR" dirty="0"/>
              <a:t> </a:t>
            </a:r>
          </a:p>
          <a:p>
            <a:r>
              <a:rPr lang="pt-BR" dirty="0"/>
              <a:t>	-</a:t>
            </a:r>
            <a:r>
              <a:rPr lang="pt-BR" dirty="0" err="1"/>
              <a:t>Dsonar.coverage.jacoco.xmlReportPaths</a:t>
            </a:r>
            <a:r>
              <a:rPr lang="pt-BR" dirty="0"/>
              <a:t>=target/site/</a:t>
            </a:r>
            <a:r>
              <a:rPr lang="pt-BR" dirty="0" err="1"/>
              <a:t>jacoco</a:t>
            </a:r>
            <a:r>
              <a:rPr lang="pt-BR" dirty="0"/>
              <a:t>/jacoco.xml </a:t>
            </a:r>
          </a:p>
        </p:txBody>
      </p:sp>
      <p:sp>
        <p:nvSpPr>
          <p:cNvPr id="14" name="Google Shape;929;p87">
            <a:extLst>
              <a:ext uri="{FF2B5EF4-FFF2-40B4-BE49-F238E27FC236}">
                <a16:creationId xmlns:a16="http://schemas.microsoft.com/office/drawing/2014/main" id="{031811F9-C6D8-BE0B-CC15-C3A4074CA30A}"/>
              </a:ext>
            </a:extLst>
          </p:cNvPr>
          <p:cNvSpPr txBox="1"/>
          <p:nvPr/>
        </p:nvSpPr>
        <p:spPr>
          <a:xfrm>
            <a:off x="539778" y="5135823"/>
            <a:ext cx="7586870" cy="95406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run: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mvn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-B verify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org.sonarsource.scanner.maven:sonar-maven-plugin:sonar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	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Dsonar.projectKey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osmarbraz_calculadora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	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org.jacoco:jacoco-maven-plugin:prepare-agent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	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Dsonar.coverage.jacoco.xmlReportPaths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=target/site/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jacoco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/jacoco.xml </a:t>
            </a:r>
            <a:endParaRPr sz="1400" b="1" i="0" u="none" strike="noStrike" cap="none" dirty="0">
              <a:solidFill>
                <a:srgbClr val="0000E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8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3</a:t>
            </a:r>
            <a:endParaRPr sz="3400" b="1"/>
          </a:p>
        </p:txBody>
      </p:sp>
      <p:sp>
        <p:nvSpPr>
          <p:cNvPr id="938" name="Google Shape;938;p88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dirty="0" err="1"/>
              <a:t>Submeta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repositório</a:t>
            </a:r>
            <a:r>
              <a:rPr lang="en-US" dirty="0"/>
              <a:t> </a:t>
            </a:r>
            <a:r>
              <a:rPr lang="en-US" b="1" dirty="0" err="1"/>
              <a:t>github</a:t>
            </a:r>
            <a:r>
              <a:rPr lang="en-US" dirty="0"/>
              <a:t> as </a:t>
            </a:r>
            <a:r>
              <a:rPr lang="en-US" dirty="0" err="1"/>
              <a:t>alterações</a:t>
            </a:r>
            <a:r>
              <a:rPr lang="en-US" dirty="0"/>
              <a:t> dos </a:t>
            </a:r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b="1" dirty="0"/>
              <a:t>pom.xml </a:t>
            </a:r>
            <a:r>
              <a:rPr lang="en-US" dirty="0"/>
              <a:t>e </a:t>
            </a:r>
            <a:r>
              <a:rPr lang="en-US" b="1" dirty="0" err="1"/>
              <a:t>maven.yml</a:t>
            </a:r>
            <a:r>
              <a:rPr lang="en-US" dirty="0"/>
              <a:t>.</a:t>
            </a:r>
            <a:endParaRPr b="1" dirty="0"/>
          </a:p>
        </p:txBody>
      </p:sp>
      <p:sp>
        <p:nvSpPr>
          <p:cNvPr id="939" name="Google Shape;939;p88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5" name="Google Shape;178;p8" descr="GitHub: o que é e qual sua importância?">
            <a:extLst>
              <a:ext uri="{FF2B5EF4-FFF2-40B4-BE49-F238E27FC236}">
                <a16:creationId xmlns:a16="http://schemas.microsoft.com/office/drawing/2014/main" id="{98C8964F-1FDF-33E2-4B33-22E894C8764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6417" t="-3676" r="21126" b="3675"/>
          <a:stretch/>
        </p:blipFill>
        <p:spPr>
          <a:xfrm>
            <a:off x="7878964" y="0"/>
            <a:ext cx="1265036" cy="1118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89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4</a:t>
            </a:r>
            <a:endParaRPr sz="3400" b="1"/>
          </a:p>
        </p:txBody>
      </p:sp>
      <p:sp>
        <p:nvSpPr>
          <p:cNvPr id="946" name="Google Shape;946;p89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400" dirty="0" err="1"/>
              <a:t>Visualizando</a:t>
            </a:r>
            <a:r>
              <a:rPr lang="en-US" sz="2400" dirty="0"/>
              <a:t> as </a:t>
            </a:r>
            <a:r>
              <a:rPr lang="en-US" sz="2400" dirty="0" err="1"/>
              <a:t>informações</a:t>
            </a:r>
            <a:r>
              <a:rPr lang="en-US" sz="2400" dirty="0"/>
              <a:t> de </a:t>
            </a:r>
            <a:r>
              <a:rPr lang="en-US" sz="2400" dirty="0" err="1"/>
              <a:t>cobertura</a:t>
            </a:r>
            <a:r>
              <a:rPr lang="en-US" sz="2400" dirty="0"/>
              <a:t>(</a:t>
            </a:r>
            <a:r>
              <a:rPr lang="en-US" sz="2400" i="1" dirty="0"/>
              <a:t>coverage</a:t>
            </a:r>
            <a:r>
              <a:rPr lang="en-US" sz="2400" dirty="0"/>
              <a:t>).</a:t>
            </a:r>
            <a:endParaRPr sz="2400" b="1" dirty="0"/>
          </a:p>
        </p:txBody>
      </p:sp>
      <p:sp>
        <p:nvSpPr>
          <p:cNvPr id="947" name="Google Shape;947;p89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948" name="Google Shape;948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000" y="2172178"/>
            <a:ext cx="8773749" cy="460121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" name="Google Shape;182;p8" descr="Automatic Code Review, Testing, Inspection &amp; Auditing | SonarCloud">
            <a:extLst>
              <a:ext uri="{FF2B5EF4-FFF2-40B4-BE49-F238E27FC236}">
                <a16:creationId xmlns:a16="http://schemas.microsoft.com/office/drawing/2014/main" id="{AEC29EC9-543B-84DC-373D-C5698FB40C6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4714" t="37031" r="17451" b="39157"/>
          <a:stretch/>
        </p:blipFill>
        <p:spPr>
          <a:xfrm>
            <a:off x="6474177" y="67282"/>
            <a:ext cx="2585157" cy="4537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16;p86">
            <a:extLst>
              <a:ext uri="{FF2B5EF4-FFF2-40B4-BE49-F238E27FC236}">
                <a16:creationId xmlns:a16="http://schemas.microsoft.com/office/drawing/2014/main" id="{BA162545-E5CE-703C-BA56-685D080A6C69}"/>
              </a:ext>
            </a:extLst>
          </p:cNvPr>
          <p:cNvSpPr/>
          <p:nvPr/>
        </p:nvSpPr>
        <p:spPr>
          <a:xfrm>
            <a:off x="1052338" y="6356685"/>
            <a:ext cx="1624601" cy="377851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89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4</a:t>
            </a:r>
            <a:endParaRPr sz="3400" b="1"/>
          </a:p>
        </p:txBody>
      </p:sp>
      <p:sp>
        <p:nvSpPr>
          <p:cNvPr id="946" name="Google Shape;946;p89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400" dirty="0" err="1"/>
              <a:t>Análise</a:t>
            </a:r>
            <a:r>
              <a:rPr lang="en-US" sz="2400" dirty="0"/>
              <a:t> de </a:t>
            </a:r>
            <a:r>
              <a:rPr lang="en-US" sz="2400" dirty="0" err="1"/>
              <a:t>código</a:t>
            </a:r>
            <a:r>
              <a:rPr lang="en-US" sz="2400" dirty="0"/>
              <a:t> novo (</a:t>
            </a:r>
            <a:r>
              <a:rPr lang="en-US" sz="2400" i="1" dirty="0"/>
              <a:t>New Code</a:t>
            </a:r>
            <a:r>
              <a:rPr lang="en-US" sz="2400" dirty="0"/>
              <a:t>) - Ultimo commit</a:t>
            </a:r>
            <a:endParaRPr sz="2400" b="1" dirty="0"/>
          </a:p>
        </p:txBody>
      </p:sp>
      <p:sp>
        <p:nvSpPr>
          <p:cNvPr id="947" name="Google Shape;947;p89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6" name="Google Shape;182;p8" descr="Automatic Code Review, Testing, Inspection &amp; Auditing | SonarCloud">
            <a:extLst>
              <a:ext uri="{FF2B5EF4-FFF2-40B4-BE49-F238E27FC236}">
                <a16:creationId xmlns:a16="http://schemas.microsoft.com/office/drawing/2014/main" id="{AEC29EC9-543B-84DC-373D-C5698FB40C6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4714" t="37031" r="17451" b="39157"/>
          <a:stretch/>
        </p:blipFill>
        <p:spPr>
          <a:xfrm>
            <a:off x="6474177" y="67282"/>
            <a:ext cx="2585157" cy="453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91A8CA2-1E1A-74AD-B05F-D17F55740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942" y="2247288"/>
            <a:ext cx="7278116" cy="4382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Google Shape;916;p86">
            <a:extLst>
              <a:ext uri="{FF2B5EF4-FFF2-40B4-BE49-F238E27FC236}">
                <a16:creationId xmlns:a16="http://schemas.microsoft.com/office/drawing/2014/main" id="{03971AA4-304D-FFCA-B0E2-032542FA8F0A}"/>
              </a:ext>
            </a:extLst>
          </p:cNvPr>
          <p:cNvSpPr/>
          <p:nvPr/>
        </p:nvSpPr>
        <p:spPr>
          <a:xfrm>
            <a:off x="1714947" y="3040132"/>
            <a:ext cx="895731" cy="377851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8946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89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4</a:t>
            </a:r>
            <a:endParaRPr sz="3400" b="1"/>
          </a:p>
        </p:txBody>
      </p:sp>
      <p:sp>
        <p:nvSpPr>
          <p:cNvPr id="946" name="Google Shape;946;p89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400" dirty="0"/>
              <a:t>Clique </a:t>
            </a:r>
            <a:r>
              <a:rPr lang="en-US" sz="2400" dirty="0" err="1"/>
              <a:t>nos</a:t>
            </a:r>
            <a:r>
              <a:rPr lang="en-US" sz="2400" dirty="0"/>
              <a:t> </a:t>
            </a:r>
            <a:r>
              <a:rPr lang="en-US" sz="2400" dirty="0" err="1"/>
              <a:t>números</a:t>
            </a:r>
            <a:r>
              <a:rPr lang="en-US" sz="2400" dirty="0"/>
              <a:t> e </a:t>
            </a:r>
            <a:r>
              <a:rPr lang="en-US" sz="2400" dirty="0" err="1"/>
              <a:t>análise</a:t>
            </a:r>
            <a:r>
              <a:rPr lang="en-US" sz="2400" dirty="0"/>
              <a:t> as </a:t>
            </a:r>
            <a:r>
              <a:rPr lang="en-US" sz="2400" dirty="0" err="1"/>
              <a:t>medidas</a:t>
            </a:r>
            <a:r>
              <a:rPr lang="en-US" sz="2400" dirty="0"/>
              <a:t>.</a:t>
            </a:r>
            <a:endParaRPr sz="2400" b="1" dirty="0"/>
          </a:p>
        </p:txBody>
      </p:sp>
      <p:sp>
        <p:nvSpPr>
          <p:cNvPr id="947" name="Google Shape;947;p89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6" name="Google Shape;182;p8" descr="Automatic Code Review, Testing, Inspection &amp; Auditing | SonarCloud">
            <a:extLst>
              <a:ext uri="{FF2B5EF4-FFF2-40B4-BE49-F238E27FC236}">
                <a16:creationId xmlns:a16="http://schemas.microsoft.com/office/drawing/2014/main" id="{AEC29EC9-543B-84DC-373D-C5698FB40C6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4714" t="37031" r="17451" b="39157"/>
          <a:stretch/>
        </p:blipFill>
        <p:spPr>
          <a:xfrm>
            <a:off x="6474177" y="67282"/>
            <a:ext cx="2585157" cy="453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CD06867-5427-E109-4946-122D3B829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889" y="2218709"/>
            <a:ext cx="7316221" cy="4410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Google Shape;916;p86">
            <a:extLst>
              <a:ext uri="{FF2B5EF4-FFF2-40B4-BE49-F238E27FC236}">
                <a16:creationId xmlns:a16="http://schemas.microsoft.com/office/drawing/2014/main" id="{757015CC-58F5-F225-43B3-6F5D70A192B5}"/>
              </a:ext>
            </a:extLst>
          </p:cNvPr>
          <p:cNvSpPr/>
          <p:nvPr/>
        </p:nvSpPr>
        <p:spPr>
          <a:xfrm>
            <a:off x="4662600" y="3875513"/>
            <a:ext cx="1155104" cy="377851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916;p86">
            <a:extLst>
              <a:ext uri="{FF2B5EF4-FFF2-40B4-BE49-F238E27FC236}">
                <a16:creationId xmlns:a16="http://schemas.microsoft.com/office/drawing/2014/main" id="{3A52E2F0-0132-D005-04F7-64C2AA07C6B4}"/>
              </a:ext>
            </a:extLst>
          </p:cNvPr>
          <p:cNvSpPr/>
          <p:nvPr/>
        </p:nvSpPr>
        <p:spPr>
          <a:xfrm>
            <a:off x="1111018" y="5624800"/>
            <a:ext cx="1764704" cy="377851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1700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90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4</a:t>
            </a:r>
            <a:endParaRPr sz="3400" b="1"/>
          </a:p>
        </p:txBody>
      </p:sp>
      <p:sp>
        <p:nvSpPr>
          <p:cNvPr id="955" name="Google Shape;955;p90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800"/>
              <a:t>Visualizando as informações de cobertura.</a:t>
            </a:r>
            <a:endParaRPr sz="2800" b="1"/>
          </a:p>
        </p:txBody>
      </p:sp>
      <p:sp>
        <p:nvSpPr>
          <p:cNvPr id="956" name="Google Shape;956;p90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957" name="Google Shape;957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13" y="2396544"/>
            <a:ext cx="7136296" cy="429580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58" name="Google Shape;958;p90"/>
          <p:cNvSpPr/>
          <p:nvPr/>
        </p:nvSpPr>
        <p:spPr>
          <a:xfrm>
            <a:off x="3925117" y="5789903"/>
            <a:ext cx="3469596" cy="45720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90"/>
          <p:cNvSpPr/>
          <p:nvPr/>
        </p:nvSpPr>
        <p:spPr>
          <a:xfrm>
            <a:off x="3925117" y="4411968"/>
            <a:ext cx="3469596" cy="45720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90"/>
          <p:cNvSpPr/>
          <p:nvPr/>
        </p:nvSpPr>
        <p:spPr>
          <a:xfrm rot="4162564">
            <a:off x="7547519" y="3708527"/>
            <a:ext cx="559873" cy="81823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90"/>
          <p:cNvSpPr txBox="1"/>
          <p:nvPr/>
        </p:nvSpPr>
        <p:spPr>
          <a:xfrm>
            <a:off x="7533202" y="4509104"/>
            <a:ext cx="1345912" cy="16311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Métodos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não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cobertos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por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testes </a:t>
            </a:r>
            <a:r>
              <a:rPr lang="en-US" sz="20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unitários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90"/>
          <p:cNvSpPr/>
          <p:nvPr/>
        </p:nvSpPr>
        <p:spPr>
          <a:xfrm rot="4162564">
            <a:off x="6771284" y="5073520"/>
            <a:ext cx="559873" cy="81823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82;p8" descr="Automatic Code Review, Testing, Inspection &amp; Auditing | SonarCloud">
            <a:extLst>
              <a:ext uri="{FF2B5EF4-FFF2-40B4-BE49-F238E27FC236}">
                <a16:creationId xmlns:a16="http://schemas.microsoft.com/office/drawing/2014/main" id="{D4AB4A42-8AB3-4CE2-3217-50FD97AF971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4714" t="37031" r="17451" b="39157"/>
          <a:stretch/>
        </p:blipFill>
        <p:spPr>
          <a:xfrm>
            <a:off x="6474177" y="67282"/>
            <a:ext cx="2585157" cy="453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91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5</a:t>
            </a:r>
            <a:endParaRPr sz="3400" b="1"/>
          </a:p>
        </p:txBody>
      </p:sp>
      <p:sp>
        <p:nvSpPr>
          <p:cNvPr id="969" name="Google Shape;969;p91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800"/>
              <a:t>Acesse o repositório no </a:t>
            </a:r>
            <a:r>
              <a:rPr lang="en-US" sz="2800" b="1"/>
              <a:t>github</a:t>
            </a:r>
            <a:r>
              <a:rPr lang="en-US" sz="2800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endParaRPr sz="2800"/>
          </a:p>
        </p:txBody>
      </p:sp>
      <p:sp>
        <p:nvSpPr>
          <p:cNvPr id="970" name="Google Shape;970;p91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971" name="Google Shape;971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600" y="2282565"/>
            <a:ext cx="8410800" cy="449917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72" name="Google Shape;972;p91"/>
          <p:cNvSpPr/>
          <p:nvPr/>
        </p:nvSpPr>
        <p:spPr>
          <a:xfrm>
            <a:off x="1336566" y="5229225"/>
            <a:ext cx="6460771" cy="1552514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178;p8" descr="GitHub: o que é e qual sua importância?">
            <a:extLst>
              <a:ext uri="{FF2B5EF4-FFF2-40B4-BE49-F238E27FC236}">
                <a16:creationId xmlns:a16="http://schemas.microsoft.com/office/drawing/2014/main" id="{135C5AE9-8EE3-D6EB-2A4D-0BF09205C97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6417" t="-3676" r="21126" b="3675"/>
          <a:stretch/>
        </p:blipFill>
        <p:spPr>
          <a:xfrm>
            <a:off x="7878964" y="0"/>
            <a:ext cx="1265036" cy="1118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92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Atividade Final</a:t>
            </a:r>
            <a:endParaRPr sz="3400" b="1"/>
          </a:p>
        </p:txBody>
      </p:sp>
      <p:sp>
        <p:nvSpPr>
          <p:cNvPr id="979" name="Google Shape;979;p92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/>
              <a:t>1 - Aumente a cobertura do código com testes para os outros métodos da classe calculadora.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/>
              <a:t>2 - Avalie o resultado da execução do workflow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/>
              <a:t>3 - Avalie o resultado da análise do sonar.</a:t>
            </a:r>
            <a:endParaRPr/>
          </a:p>
        </p:txBody>
      </p:sp>
      <p:sp>
        <p:nvSpPr>
          <p:cNvPr id="980" name="Google Shape;980;p92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981" name="Google Shape;981;p92" descr="Tarefas de Casa – Colégio Rogacionista – Brasíl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6631" y="74612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66"/>
          <p:cNvSpPr txBox="1"/>
          <p:nvPr/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66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6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Conclusão</a:t>
            </a:r>
            <a:endParaRPr/>
          </a:p>
        </p:txBody>
      </p:sp>
      <p:sp>
        <p:nvSpPr>
          <p:cNvPr id="988" name="Google Shape;988;p66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686800" cy="522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0550" indent="-457200">
              <a:spcBef>
                <a:spcPts val="560"/>
              </a:spcBef>
              <a:buSzPts val="2100"/>
            </a:pPr>
            <a:r>
              <a:rPr lang="en-US" sz="2800" dirty="0"/>
              <a:t>A </a:t>
            </a:r>
            <a:r>
              <a:rPr lang="en-US" sz="2800" dirty="0" err="1"/>
              <a:t>Integração</a:t>
            </a:r>
            <a:r>
              <a:rPr lang="en-US" sz="2800" dirty="0"/>
              <a:t> Continua é um </a:t>
            </a:r>
            <a:r>
              <a:rPr lang="en-US" sz="2800" dirty="0" err="1"/>
              <a:t>processo</a:t>
            </a:r>
            <a:r>
              <a:rPr lang="en-US" sz="2800" dirty="0"/>
              <a:t> </a:t>
            </a:r>
            <a:r>
              <a:rPr lang="en-US" sz="2800" dirty="0" err="1"/>
              <a:t>essencial</a:t>
            </a:r>
            <a:r>
              <a:rPr lang="en-US" sz="2800" dirty="0"/>
              <a:t> a </a:t>
            </a:r>
            <a:r>
              <a:rPr lang="en-US" sz="2800" dirty="0" err="1"/>
              <a:t>qualquer</a:t>
            </a:r>
            <a:r>
              <a:rPr lang="en-US" sz="2800" dirty="0"/>
              <a:t> software que </a:t>
            </a:r>
            <a:r>
              <a:rPr lang="en-US" sz="2800" dirty="0" err="1"/>
              <a:t>deseja</a:t>
            </a:r>
            <a:r>
              <a:rPr lang="en-US" sz="2800" dirty="0"/>
              <a:t> </a:t>
            </a:r>
            <a:r>
              <a:rPr lang="en-US" sz="2800" dirty="0" err="1"/>
              <a:t>manter</a:t>
            </a:r>
            <a:r>
              <a:rPr lang="en-US" sz="2800" dirty="0"/>
              <a:t> vivo </a:t>
            </a:r>
            <a:r>
              <a:rPr lang="en-US" sz="2800" dirty="0" err="1"/>
              <a:t>por</a:t>
            </a:r>
            <a:r>
              <a:rPr lang="en-US" sz="2800" dirty="0"/>
              <a:t> um </a:t>
            </a:r>
            <a:r>
              <a:rPr lang="en-US" sz="2800" dirty="0" err="1"/>
              <a:t>período</a:t>
            </a:r>
            <a:r>
              <a:rPr lang="en-US" sz="2800" dirty="0"/>
              <a:t> de tempo </a:t>
            </a:r>
            <a:r>
              <a:rPr lang="en-US" sz="2800" dirty="0" err="1"/>
              <a:t>mais</a:t>
            </a:r>
            <a:r>
              <a:rPr lang="en-US" sz="2800" dirty="0"/>
              <a:t> </a:t>
            </a:r>
            <a:r>
              <a:rPr lang="en-US" sz="2800" dirty="0" err="1"/>
              <a:t>longo</a:t>
            </a:r>
            <a:r>
              <a:rPr lang="en-US" sz="2800" dirty="0"/>
              <a:t>.</a:t>
            </a:r>
            <a:endParaRPr dirty="0"/>
          </a:p>
          <a:p>
            <a:pPr marL="590550" indent="-457200">
              <a:spcBef>
                <a:spcPts val="560"/>
              </a:spcBef>
              <a:buSzPts val="2100"/>
            </a:pPr>
            <a:r>
              <a:rPr lang="en-US" sz="2800" dirty="0" err="1"/>
              <a:t>Conhecer</a:t>
            </a:r>
            <a:r>
              <a:rPr lang="en-US" sz="2800" dirty="0"/>
              <a:t> e </a:t>
            </a:r>
            <a:r>
              <a:rPr lang="en-US" sz="2800" dirty="0" err="1"/>
              <a:t>dominar</a:t>
            </a:r>
            <a:r>
              <a:rPr lang="en-US" sz="2800" dirty="0"/>
              <a:t> as ferramentas é um </a:t>
            </a:r>
            <a:r>
              <a:rPr lang="en-US" sz="2800" dirty="0" err="1"/>
              <a:t>ponto</a:t>
            </a:r>
            <a:r>
              <a:rPr lang="en-US" sz="2800" dirty="0"/>
              <a:t> </a:t>
            </a:r>
            <a:r>
              <a:rPr lang="en-US" sz="2800" dirty="0" err="1"/>
              <a:t>crítico</a:t>
            </a:r>
            <a:r>
              <a:rPr lang="en-US" sz="2800" dirty="0"/>
              <a:t> para </a:t>
            </a:r>
            <a:r>
              <a:rPr lang="en-US" sz="2800" dirty="0" err="1"/>
              <a:t>garantir</a:t>
            </a:r>
            <a:r>
              <a:rPr lang="en-US" sz="2800" dirty="0"/>
              <a:t> </a:t>
            </a:r>
            <a:r>
              <a:rPr lang="en-US" sz="2800" dirty="0" err="1"/>
              <a:t>agilidade</a:t>
            </a:r>
            <a:r>
              <a:rPr lang="en-US" sz="2800" dirty="0"/>
              <a:t> no </a:t>
            </a:r>
            <a:r>
              <a:rPr lang="en-US" sz="2800" dirty="0" err="1"/>
              <a:t>processo</a:t>
            </a:r>
            <a:r>
              <a:rPr lang="en-US" sz="2800" dirty="0"/>
              <a:t> de </a:t>
            </a:r>
            <a:r>
              <a:rPr lang="en-US" sz="2800" dirty="0" err="1"/>
              <a:t>distribuição</a:t>
            </a:r>
            <a:r>
              <a:rPr lang="en-US" sz="2800" dirty="0"/>
              <a:t> do software.</a:t>
            </a:r>
          </a:p>
          <a:p>
            <a:pPr marL="590550" indent="-457200">
              <a:spcBef>
                <a:spcPts val="560"/>
              </a:spcBef>
              <a:buSzPts val="2100"/>
            </a:pPr>
            <a:r>
              <a:rPr lang="en-US" sz="2800" dirty="0" err="1"/>
              <a:t>Realizamos</a:t>
            </a:r>
            <a:r>
              <a:rPr lang="en-US" sz="2800" dirty="0"/>
              <a:t> a </a:t>
            </a:r>
            <a:r>
              <a:rPr lang="en-US" sz="2800" dirty="0" err="1"/>
              <a:t>cobertura</a:t>
            </a:r>
            <a:r>
              <a:rPr lang="en-US" sz="2800" dirty="0"/>
              <a:t> do </a:t>
            </a:r>
            <a:r>
              <a:rPr lang="en-US" sz="2800" dirty="0" err="1"/>
              <a:t>código</a:t>
            </a:r>
            <a:r>
              <a:rPr lang="en-US" sz="2800" dirty="0"/>
              <a:t> e </a:t>
            </a:r>
            <a:r>
              <a:rPr lang="en-US" sz="2800" dirty="0" err="1"/>
              <a:t>completamos</a:t>
            </a:r>
            <a:r>
              <a:rPr lang="en-US" sz="2800" dirty="0"/>
              <a:t> </a:t>
            </a:r>
            <a:r>
              <a:rPr lang="en-US" sz="2800" dirty="0" err="1"/>
              <a:t>todas</a:t>
            </a:r>
            <a:r>
              <a:rPr lang="en-US" sz="2800" dirty="0"/>
              <a:t> as </a:t>
            </a:r>
            <a:r>
              <a:rPr lang="en-US" sz="2800" dirty="0" err="1"/>
              <a:t>etapas</a:t>
            </a:r>
            <a:r>
              <a:rPr lang="en-US" sz="2800" dirty="0"/>
              <a:t> </a:t>
            </a:r>
            <a:r>
              <a:rPr lang="en-US" sz="2800" dirty="0" err="1"/>
              <a:t>propostas</a:t>
            </a:r>
            <a:r>
              <a:rPr lang="en-US" sz="2800" dirty="0"/>
              <a:t>.</a:t>
            </a:r>
            <a:endParaRPr dirty="0"/>
          </a:p>
          <a:p>
            <a:pPr marL="590550" indent="-457200">
              <a:spcBef>
                <a:spcPts val="560"/>
              </a:spcBef>
              <a:buSzPts val="2100"/>
            </a:pP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/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6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 sz="3400"/>
          </a:p>
        </p:txBody>
      </p:sp>
      <p:sp>
        <p:nvSpPr>
          <p:cNvPr id="124" name="Google Shape;124;p2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686800" cy="522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055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 dirty="0" err="1"/>
              <a:t>Realizar</a:t>
            </a:r>
            <a:r>
              <a:rPr lang="en-US" sz="2800" dirty="0"/>
              <a:t> um </a:t>
            </a:r>
            <a:r>
              <a:rPr lang="en-US" sz="2800" dirty="0" err="1"/>
              <a:t>exemplo</a:t>
            </a:r>
            <a:r>
              <a:rPr lang="en-US" sz="2800" dirty="0"/>
              <a:t> de </a:t>
            </a:r>
            <a:r>
              <a:rPr lang="en-US" sz="2800" b="1" dirty="0" err="1"/>
              <a:t>integração</a:t>
            </a:r>
            <a:r>
              <a:rPr lang="en-US" sz="2800" b="1" dirty="0"/>
              <a:t> </a:t>
            </a:r>
            <a:r>
              <a:rPr lang="en-US" sz="2800" b="1" dirty="0" err="1"/>
              <a:t>contínua</a:t>
            </a:r>
            <a:r>
              <a:rPr lang="en-US" sz="2800" b="1" dirty="0"/>
              <a:t> </a:t>
            </a:r>
            <a:r>
              <a:rPr lang="en-US" sz="2800" dirty="0"/>
              <a:t>da </a:t>
            </a:r>
            <a:r>
              <a:rPr lang="en-US" sz="2800" b="1" dirty="0" err="1"/>
              <a:t>análise</a:t>
            </a:r>
            <a:r>
              <a:rPr lang="en-US" sz="2800" dirty="0"/>
              <a:t> </a:t>
            </a:r>
            <a:r>
              <a:rPr lang="en-US" sz="2800" dirty="0" err="1"/>
              <a:t>até</a:t>
            </a:r>
            <a:r>
              <a:rPr lang="en-US" sz="2800" dirty="0"/>
              <a:t> </a:t>
            </a:r>
            <a:r>
              <a:rPr lang="en-US" sz="2800" b="1" dirty="0" err="1"/>
              <a:t>cobertura</a:t>
            </a:r>
            <a:r>
              <a:rPr lang="en-US" sz="2800" dirty="0"/>
              <a:t> do </a:t>
            </a:r>
            <a:r>
              <a:rPr lang="en-US" sz="2800" dirty="0" err="1"/>
              <a:t>código</a:t>
            </a:r>
            <a:r>
              <a:rPr lang="en-US" sz="2800" dirty="0"/>
              <a:t>.</a:t>
            </a:r>
            <a:endParaRPr sz="2400" dirty="0"/>
          </a:p>
          <a:p>
            <a:pPr marL="59055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 dirty="0"/>
              <a:t>A </a:t>
            </a:r>
            <a:r>
              <a:rPr lang="en-US" sz="2800" b="1" dirty="0" err="1"/>
              <a:t>integração</a:t>
            </a:r>
            <a:r>
              <a:rPr lang="en-US" sz="2800" dirty="0"/>
              <a:t> continua </a:t>
            </a:r>
            <a:r>
              <a:rPr lang="en-US" sz="2800" dirty="0" err="1"/>
              <a:t>será</a:t>
            </a:r>
            <a:r>
              <a:rPr lang="en-US" sz="2800" dirty="0"/>
              <a:t> </a:t>
            </a:r>
            <a:r>
              <a:rPr lang="en-US" sz="2800" dirty="0" err="1"/>
              <a:t>realizada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3 ambientes </a:t>
            </a:r>
            <a:r>
              <a:rPr lang="en-US" sz="2800" dirty="0" err="1"/>
              <a:t>distintos</a:t>
            </a:r>
            <a:r>
              <a:rPr lang="en-US" sz="2800" dirty="0"/>
              <a:t> com </a:t>
            </a:r>
            <a:r>
              <a:rPr lang="en-US" sz="2800" dirty="0" err="1"/>
              <a:t>tarefas</a:t>
            </a:r>
            <a:r>
              <a:rPr lang="en-US" sz="2800" dirty="0"/>
              <a:t> </a:t>
            </a:r>
            <a:r>
              <a:rPr lang="en-US" sz="2800" dirty="0" err="1"/>
              <a:t>distintas</a:t>
            </a:r>
            <a:r>
              <a:rPr lang="en-US" sz="2800" dirty="0"/>
              <a:t>.</a:t>
            </a:r>
            <a:endParaRPr sz="2800" dirty="0"/>
          </a:p>
          <a:p>
            <a:pPr marL="59055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 dirty="0"/>
              <a:t>A </a:t>
            </a:r>
            <a:r>
              <a:rPr lang="en-US" sz="2800" b="1" dirty="0" err="1"/>
              <a:t>análise</a:t>
            </a:r>
            <a:r>
              <a:rPr lang="en-US" sz="2800" dirty="0"/>
              <a:t> </a:t>
            </a:r>
            <a:r>
              <a:rPr lang="en-US" sz="2800" dirty="0" err="1"/>
              <a:t>irá</a:t>
            </a:r>
            <a:r>
              <a:rPr lang="en-US" sz="2800" dirty="0"/>
              <a:t> </a:t>
            </a:r>
            <a:r>
              <a:rPr lang="en-US" sz="2800" dirty="0" err="1"/>
              <a:t>considerar</a:t>
            </a:r>
            <a:r>
              <a:rPr lang="en-US" sz="2800" dirty="0"/>
              <a:t> </a:t>
            </a:r>
            <a:r>
              <a:rPr lang="en-US" sz="2800" dirty="0" err="1"/>
              <a:t>diversas</a:t>
            </a:r>
            <a:r>
              <a:rPr lang="en-US" sz="2800" dirty="0"/>
              <a:t> </a:t>
            </a:r>
            <a:r>
              <a:rPr lang="en-US" sz="2800" dirty="0" err="1"/>
              <a:t>métricas</a:t>
            </a:r>
            <a:r>
              <a:rPr lang="en-US" sz="2800" dirty="0"/>
              <a:t> de </a:t>
            </a:r>
            <a:r>
              <a:rPr lang="en-US" sz="2800" dirty="0" err="1"/>
              <a:t>qualidade</a:t>
            </a:r>
            <a:r>
              <a:rPr lang="en-US" sz="2800" dirty="0"/>
              <a:t> de software </a:t>
            </a:r>
            <a:r>
              <a:rPr lang="en-US" sz="2800" dirty="0" err="1"/>
              <a:t>como</a:t>
            </a:r>
            <a:r>
              <a:rPr lang="en-US" sz="2800" dirty="0"/>
              <a:t> </a:t>
            </a:r>
            <a:r>
              <a:rPr lang="en-US" sz="2800" dirty="0" err="1"/>
              <a:t>confiabilidade</a:t>
            </a:r>
            <a:r>
              <a:rPr lang="en-US" sz="2800" dirty="0"/>
              <a:t>, </a:t>
            </a:r>
            <a:r>
              <a:rPr lang="en-US" sz="2800" dirty="0" err="1"/>
              <a:t>manutebilidade</a:t>
            </a:r>
            <a:r>
              <a:rPr lang="en-US" sz="2800" dirty="0"/>
              <a:t>, </a:t>
            </a:r>
            <a:r>
              <a:rPr lang="en-US" sz="2800" dirty="0" err="1"/>
              <a:t>segurança</a:t>
            </a:r>
            <a:r>
              <a:rPr lang="en-US" sz="2800" dirty="0"/>
              <a:t>, </a:t>
            </a:r>
            <a:r>
              <a:rPr lang="en-US" sz="2800" b="1" dirty="0" err="1"/>
              <a:t>corbertura</a:t>
            </a:r>
            <a:r>
              <a:rPr lang="en-US" sz="2800" dirty="0"/>
              <a:t> e </a:t>
            </a:r>
            <a:r>
              <a:rPr lang="en-US" sz="2800" dirty="0" err="1"/>
              <a:t>duplicação</a:t>
            </a:r>
            <a:r>
              <a:rPr lang="en-US" sz="2800" dirty="0"/>
              <a:t> de </a:t>
            </a:r>
            <a:r>
              <a:rPr lang="en-US" sz="2800" dirty="0" err="1"/>
              <a:t>código</a:t>
            </a:r>
            <a:r>
              <a:rPr lang="en-US" sz="2800" dirty="0"/>
              <a:t>.</a:t>
            </a:r>
          </a:p>
          <a:p>
            <a:pPr marL="59055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 dirty="0"/>
              <a:t>Nesta </a:t>
            </a:r>
            <a:r>
              <a:rPr lang="en-US" sz="2800" dirty="0" err="1"/>
              <a:t>etapa</a:t>
            </a:r>
            <a:r>
              <a:rPr lang="en-US" sz="2800" dirty="0"/>
              <a:t> </a:t>
            </a:r>
            <a:r>
              <a:rPr lang="en-US" sz="2800"/>
              <a:t>realizaremos</a:t>
            </a:r>
            <a:r>
              <a:rPr lang="en-US" sz="2800" dirty="0"/>
              <a:t> a </a:t>
            </a:r>
            <a:r>
              <a:rPr lang="en-US" sz="2800" b="1" dirty="0" err="1"/>
              <a:t>corbertura</a:t>
            </a:r>
            <a:r>
              <a:rPr lang="en-US" sz="2800" dirty="0"/>
              <a:t> do </a:t>
            </a:r>
            <a:r>
              <a:rPr lang="en-US" sz="2800" dirty="0" err="1"/>
              <a:t>código</a:t>
            </a:r>
            <a:r>
              <a:rPr lang="en-US" sz="2800" dirty="0"/>
              <a:t>.</a:t>
            </a:r>
            <a:endParaRPr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67"/>
          <p:cNvSpPr txBox="1"/>
          <p:nvPr/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67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6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/>
          </a:p>
        </p:txBody>
      </p:sp>
      <p:sp>
        <p:nvSpPr>
          <p:cNvPr id="995" name="Google Shape;995;p67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686800" cy="522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43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PRESSMAN, Roger; MAXIM, Bruce.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Engenharia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software: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abordagem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profissional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8.ed. Bookman, 2016. 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2875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br>
              <a:rPr lang="en-US" sz="1050" b="0" dirty="0"/>
            </a:br>
            <a:endParaRPr sz="1050" b="0" dirty="0"/>
          </a:p>
          <a:p>
            <a:pPr marL="457200" lvl="0" indent="-3143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SOMMERVILLE, Ian.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Engenharia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software. 9. ed. São Paulo: Pearson Prentice Hall, 2011. </a:t>
            </a:r>
          </a:p>
          <a:p>
            <a:pPr marL="457200" lvl="0" indent="-3143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43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LARMAN, Craig.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Utilizando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UML e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padrões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à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análise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ao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orientados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objetos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desenvolvimento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iterativo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3. ed Porto Alegre: Bookman, 2007</a:t>
            </a:r>
            <a:endParaRPr sz="1600" b="0" i="0" u="sng" dirty="0">
              <a:solidFill>
                <a:schemeClr val="dk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68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lang="en-US" sz="50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Fim</a:t>
            </a:r>
            <a:endParaRPr/>
          </a:p>
        </p:txBody>
      </p:sp>
      <p:sp>
        <p:nvSpPr>
          <p:cNvPr id="1002" name="Google Shape;1002;p68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50"/>
              <a:buFont typeface="Noto Sans Symbols"/>
              <a:buNone/>
            </a:pPr>
            <a:endParaRPr sz="3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/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400" b="1"/>
              <a:t>Atividade em Grupo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686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095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lang="en-US" sz="2400"/>
              <a:t>Para esta atividade crie grupos de 2 alunos, para desenvolver a atividade segundo </a:t>
            </a:r>
            <a:r>
              <a:rPr lang="en-US" sz="2400" b="1" i="1"/>
              <a:t>Pair Programming.</a:t>
            </a:r>
            <a:endParaRPr sz="2400"/>
          </a:p>
        </p:txBody>
      </p:sp>
      <p:pic>
        <p:nvPicPr>
          <p:cNvPr id="132" name="Google Shape;132;p3"/>
          <p:cNvPicPr preferRelativeResize="0"/>
          <p:nvPr/>
        </p:nvPicPr>
        <p:blipFill rotWithShape="1">
          <a:blip r:embed="rId3">
            <a:alphaModFix/>
          </a:blip>
          <a:srcRect l="51934" t="6021" r="3184" b="17563"/>
          <a:stretch/>
        </p:blipFill>
        <p:spPr>
          <a:xfrm>
            <a:off x="2764038" y="2892412"/>
            <a:ext cx="3615924" cy="373698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"/>
          <p:cNvSpPr txBox="1"/>
          <p:nvPr/>
        </p:nvSpPr>
        <p:spPr>
          <a:xfrm>
            <a:off x="6379962" y="4985739"/>
            <a:ext cx="118173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Piloto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970718" y="5036433"/>
            <a:ext cx="204414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Navegador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0" y="6510747"/>
            <a:ext cx="778764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Extreme Programming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metodologia ágil criada por Kent Beck em 1996.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/>
          <p:nvPr/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400" b="1"/>
              <a:t>Pair Programming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7801897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350"/>
              <a:buChar char="■"/>
            </a:pPr>
            <a:r>
              <a:rPr lang="en-US" sz="2800"/>
              <a:t>Um é o </a:t>
            </a:r>
            <a:r>
              <a:rPr lang="en-US" sz="2800" b="1"/>
              <a:t>piloto</a:t>
            </a:r>
            <a:r>
              <a:rPr lang="en-US" sz="2800"/>
              <a:t>, responsável por escrever o código, o outro o navegador, acompanha a escrita de código e verificar se está de acordo com os </a:t>
            </a:r>
            <a:r>
              <a:rPr lang="en-US" sz="2800" b="1"/>
              <a:t>padrões do projeto </a:t>
            </a:r>
            <a:r>
              <a:rPr lang="en-US" sz="2800"/>
              <a:t>e de encontro à solução necessária. 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350"/>
              <a:buChar char="■"/>
            </a:pPr>
            <a:r>
              <a:rPr lang="en-US" sz="2800"/>
              <a:t>A intenção desta técnica é </a:t>
            </a:r>
            <a:r>
              <a:rPr lang="en-US" sz="2800" b="1"/>
              <a:t>evitar</a:t>
            </a:r>
            <a:r>
              <a:rPr lang="en-US" sz="2800"/>
              <a:t> erros de lógica, e ter um código mais confiável e melhor estruturado, utilizando-se para isso a máxima de que “</a:t>
            </a:r>
            <a:r>
              <a:rPr lang="en-US" sz="2800" b="1"/>
              <a:t>duas cabeças pensam melhor do que uma</a:t>
            </a:r>
            <a:r>
              <a:rPr lang="en-US" sz="2800"/>
              <a:t>”.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6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Integração, Entrega e Implantação Continua</a:t>
            </a:r>
            <a:endParaRPr/>
          </a:p>
        </p:txBody>
      </p:sp>
      <p:sp>
        <p:nvSpPr>
          <p:cNvPr id="149" name="Google Shape;149;p5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686800" cy="522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 sz="3600"/>
              <a:t>Abstração do Pipeline</a:t>
            </a:r>
            <a:endParaRPr sz="3600"/>
          </a:p>
        </p:txBody>
      </p:sp>
      <p:sp>
        <p:nvSpPr>
          <p:cNvPr id="150" name="Google Shape;150;p5"/>
          <p:cNvSpPr txBox="1"/>
          <p:nvPr/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156" y="2762927"/>
            <a:ext cx="8675687" cy="2466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3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6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 err="1"/>
              <a:t>Integração</a:t>
            </a:r>
            <a:r>
              <a:rPr lang="en-US" sz="3200" b="1" dirty="0"/>
              <a:t>, </a:t>
            </a:r>
            <a:r>
              <a:rPr lang="en-US" sz="3200" b="1" dirty="0" err="1"/>
              <a:t>Entrega</a:t>
            </a:r>
            <a:r>
              <a:rPr lang="en-US" sz="3200" b="1" dirty="0"/>
              <a:t> e </a:t>
            </a:r>
            <a:r>
              <a:rPr lang="en-US" sz="3200" b="1" dirty="0" err="1"/>
              <a:t>Implantação</a:t>
            </a:r>
            <a:r>
              <a:rPr lang="en-US" sz="3200" b="1" dirty="0"/>
              <a:t> Continua</a:t>
            </a:r>
            <a:br>
              <a:rPr lang="en-US" sz="3200" b="1" dirty="0"/>
            </a:br>
            <a:endParaRPr sz="3200" b="1" dirty="0"/>
          </a:p>
        </p:txBody>
      </p:sp>
      <p:sp>
        <p:nvSpPr>
          <p:cNvPr id="159" name="Google Shape;159;p93"/>
          <p:cNvSpPr txBox="1"/>
          <p:nvPr/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6;g1e4e09faa6e_0_83">
            <a:extLst>
              <a:ext uri="{FF2B5EF4-FFF2-40B4-BE49-F238E27FC236}">
                <a16:creationId xmlns:a16="http://schemas.microsoft.com/office/drawing/2014/main" id="{88451577-A02C-6FF4-CC54-00D5A5B96B5A}"/>
              </a:ext>
            </a:extLst>
          </p:cNvPr>
          <p:cNvSpPr/>
          <p:nvPr/>
        </p:nvSpPr>
        <p:spPr>
          <a:xfrm>
            <a:off x="534032" y="2332107"/>
            <a:ext cx="1177361" cy="47540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endParaRPr sz="1200" b="1" dirty="0"/>
          </a:p>
        </p:txBody>
      </p:sp>
      <p:sp>
        <p:nvSpPr>
          <p:cNvPr id="135" name="Google Shape;137;g1e4e09faa6e_0_83">
            <a:extLst>
              <a:ext uri="{FF2B5EF4-FFF2-40B4-BE49-F238E27FC236}">
                <a16:creationId xmlns:a16="http://schemas.microsoft.com/office/drawing/2014/main" id="{E86A7940-1D11-953D-C0DF-AFACB8A25027}"/>
              </a:ext>
            </a:extLst>
          </p:cNvPr>
          <p:cNvSpPr/>
          <p:nvPr/>
        </p:nvSpPr>
        <p:spPr>
          <a:xfrm>
            <a:off x="1828804" y="2332107"/>
            <a:ext cx="1177361" cy="475409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</a:t>
            </a:r>
            <a:endParaRPr sz="1200" b="1"/>
          </a:p>
        </p:txBody>
      </p:sp>
      <p:sp>
        <p:nvSpPr>
          <p:cNvPr id="136" name="Google Shape;138;g1e4e09faa6e_0_83">
            <a:extLst>
              <a:ext uri="{FF2B5EF4-FFF2-40B4-BE49-F238E27FC236}">
                <a16:creationId xmlns:a16="http://schemas.microsoft.com/office/drawing/2014/main" id="{B9268AC5-0F7B-B870-9E57-C51AC5BCCD54}"/>
              </a:ext>
            </a:extLst>
          </p:cNvPr>
          <p:cNvSpPr/>
          <p:nvPr/>
        </p:nvSpPr>
        <p:spPr>
          <a:xfrm>
            <a:off x="3240987" y="2332107"/>
            <a:ext cx="1177361" cy="475409"/>
          </a:xfrm>
          <a:prstGeom prst="roundRect">
            <a:avLst>
              <a:gd name="adj" fmla="val 16667"/>
            </a:avLst>
          </a:prstGeom>
          <a:solidFill>
            <a:srgbClr val="548135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endParaRPr sz="1200" b="1"/>
          </a:p>
        </p:txBody>
      </p:sp>
      <p:sp>
        <p:nvSpPr>
          <p:cNvPr id="137" name="Google Shape;139;g1e4e09faa6e_0_83">
            <a:extLst>
              <a:ext uri="{FF2B5EF4-FFF2-40B4-BE49-F238E27FC236}">
                <a16:creationId xmlns:a16="http://schemas.microsoft.com/office/drawing/2014/main" id="{395B7B48-FB5E-98E6-F80A-AB37F4C82FC7}"/>
              </a:ext>
            </a:extLst>
          </p:cNvPr>
          <p:cNvSpPr/>
          <p:nvPr/>
        </p:nvSpPr>
        <p:spPr>
          <a:xfrm>
            <a:off x="4535759" y="2332107"/>
            <a:ext cx="1177361" cy="475409"/>
          </a:xfrm>
          <a:prstGeom prst="roundRect">
            <a:avLst>
              <a:gd name="adj" fmla="val 16667"/>
            </a:avLst>
          </a:prstGeom>
          <a:solidFill>
            <a:srgbClr val="A8D08C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Testes</a:t>
            </a:r>
            <a:endParaRPr sz="1200" b="1"/>
          </a:p>
        </p:txBody>
      </p:sp>
      <p:sp>
        <p:nvSpPr>
          <p:cNvPr id="138" name="Google Shape;140;g1e4e09faa6e_0_83">
            <a:extLst>
              <a:ext uri="{FF2B5EF4-FFF2-40B4-BE49-F238E27FC236}">
                <a16:creationId xmlns:a16="http://schemas.microsoft.com/office/drawing/2014/main" id="{AB3F9362-85B3-3CA9-ABEB-1EDAF0FA93AA}"/>
              </a:ext>
            </a:extLst>
          </p:cNvPr>
          <p:cNvSpPr/>
          <p:nvPr/>
        </p:nvSpPr>
        <p:spPr>
          <a:xfrm>
            <a:off x="5947942" y="2332107"/>
            <a:ext cx="1177361" cy="475409"/>
          </a:xfrm>
          <a:prstGeom prst="roundRect">
            <a:avLst>
              <a:gd name="adj" fmla="val 16667"/>
            </a:avLst>
          </a:prstGeom>
          <a:solidFill>
            <a:srgbClr val="BF9000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Release</a:t>
            </a:r>
            <a:endParaRPr sz="1200" b="1"/>
          </a:p>
        </p:txBody>
      </p:sp>
      <p:sp>
        <p:nvSpPr>
          <p:cNvPr id="139" name="Google Shape;141;g1e4e09faa6e_0_83">
            <a:extLst>
              <a:ext uri="{FF2B5EF4-FFF2-40B4-BE49-F238E27FC236}">
                <a16:creationId xmlns:a16="http://schemas.microsoft.com/office/drawing/2014/main" id="{4BF4D3FF-14B3-D5C6-D961-6C8299FCEB45}"/>
              </a:ext>
            </a:extLst>
          </p:cNvPr>
          <p:cNvSpPr/>
          <p:nvPr/>
        </p:nvSpPr>
        <p:spPr>
          <a:xfrm>
            <a:off x="7360125" y="2332107"/>
            <a:ext cx="1177361" cy="475409"/>
          </a:xfrm>
          <a:prstGeom prst="roundRect">
            <a:avLst>
              <a:gd name="adj" fmla="val 16667"/>
            </a:avLst>
          </a:prstGeom>
          <a:solidFill>
            <a:srgbClr val="FFA05E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Deploy</a:t>
            </a:r>
            <a:endParaRPr sz="1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2;g1e4e09faa6e_0_83">
            <a:extLst>
              <a:ext uri="{FF2B5EF4-FFF2-40B4-BE49-F238E27FC236}">
                <a16:creationId xmlns:a16="http://schemas.microsoft.com/office/drawing/2014/main" id="{93BD6DAB-CB92-9C6E-5DDC-68B8D50A4262}"/>
              </a:ext>
            </a:extLst>
          </p:cNvPr>
          <p:cNvSpPr/>
          <p:nvPr/>
        </p:nvSpPr>
        <p:spPr>
          <a:xfrm>
            <a:off x="534031" y="3186446"/>
            <a:ext cx="2472135" cy="566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1F3864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Ágil</a:t>
            </a:r>
            <a:endParaRPr sz="1200" b="1" dirty="0"/>
          </a:p>
        </p:txBody>
      </p:sp>
      <p:sp>
        <p:nvSpPr>
          <p:cNvPr id="141" name="Google Shape;143;g1e4e09faa6e_0_83">
            <a:extLst>
              <a:ext uri="{FF2B5EF4-FFF2-40B4-BE49-F238E27FC236}">
                <a16:creationId xmlns:a16="http://schemas.microsoft.com/office/drawing/2014/main" id="{7951A5F7-3EC0-2E2E-F088-D46460008C57}"/>
              </a:ext>
            </a:extLst>
          </p:cNvPr>
          <p:cNvSpPr/>
          <p:nvPr/>
        </p:nvSpPr>
        <p:spPr>
          <a:xfrm>
            <a:off x="534031" y="3857306"/>
            <a:ext cx="5258250" cy="566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A8D08C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Integração Contínua</a:t>
            </a:r>
            <a:endParaRPr sz="1200" b="1"/>
          </a:p>
        </p:txBody>
      </p:sp>
      <p:sp>
        <p:nvSpPr>
          <p:cNvPr id="142" name="Google Shape;144;g1e4e09faa6e_0_83">
            <a:extLst>
              <a:ext uri="{FF2B5EF4-FFF2-40B4-BE49-F238E27FC236}">
                <a16:creationId xmlns:a16="http://schemas.microsoft.com/office/drawing/2014/main" id="{F59F2587-08F5-BE09-9C95-55C973A6EC5A}"/>
              </a:ext>
            </a:extLst>
          </p:cNvPr>
          <p:cNvSpPr/>
          <p:nvPr/>
        </p:nvSpPr>
        <p:spPr>
          <a:xfrm>
            <a:off x="534031" y="4570240"/>
            <a:ext cx="6591270" cy="566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1C232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Entrega Contínua</a:t>
            </a:r>
            <a:endParaRPr sz="1200" b="1"/>
          </a:p>
        </p:txBody>
      </p:sp>
      <p:cxnSp>
        <p:nvCxnSpPr>
          <p:cNvPr id="143" name="Google Shape;145;g1e4e09faa6e_0_83">
            <a:extLst>
              <a:ext uri="{FF2B5EF4-FFF2-40B4-BE49-F238E27FC236}">
                <a16:creationId xmlns:a16="http://schemas.microsoft.com/office/drawing/2014/main" id="{9362FD92-6475-D234-FFB9-160FCB9D3939}"/>
              </a:ext>
            </a:extLst>
          </p:cNvPr>
          <p:cNvCxnSpPr>
            <a:cxnSpLocks/>
          </p:cNvCxnSpPr>
          <p:nvPr/>
        </p:nvCxnSpPr>
        <p:spPr>
          <a:xfrm>
            <a:off x="3123576" y="2332107"/>
            <a:ext cx="0" cy="1505400"/>
          </a:xfrm>
          <a:prstGeom prst="straightConnector1">
            <a:avLst/>
          </a:prstGeom>
          <a:noFill/>
          <a:ln w="79375" cap="flat" cmpd="sng">
            <a:solidFill>
              <a:srgbClr val="FF0000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44" name="Google Shape;146;g1e4e09faa6e_0_83">
            <a:extLst>
              <a:ext uri="{FF2B5EF4-FFF2-40B4-BE49-F238E27FC236}">
                <a16:creationId xmlns:a16="http://schemas.microsoft.com/office/drawing/2014/main" id="{4D1EDC15-3672-96E8-5405-89B2491334A3}"/>
              </a:ext>
            </a:extLst>
          </p:cNvPr>
          <p:cNvSpPr/>
          <p:nvPr/>
        </p:nvSpPr>
        <p:spPr>
          <a:xfrm>
            <a:off x="534031" y="5293190"/>
            <a:ext cx="8003452" cy="566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A05E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Deploy Contínuo</a:t>
            </a:r>
            <a:endParaRPr sz="1200" b="1"/>
          </a:p>
        </p:txBody>
      </p:sp>
      <p:cxnSp>
        <p:nvCxnSpPr>
          <p:cNvPr id="145" name="Google Shape;147;g1e4e09faa6e_0_83">
            <a:extLst>
              <a:ext uri="{FF2B5EF4-FFF2-40B4-BE49-F238E27FC236}">
                <a16:creationId xmlns:a16="http://schemas.microsoft.com/office/drawing/2014/main" id="{2892F5E9-0548-6C9C-7959-BA41F5CC2BF2}"/>
              </a:ext>
            </a:extLst>
          </p:cNvPr>
          <p:cNvCxnSpPr>
            <a:cxnSpLocks/>
          </p:cNvCxnSpPr>
          <p:nvPr/>
        </p:nvCxnSpPr>
        <p:spPr>
          <a:xfrm>
            <a:off x="5830531" y="2332107"/>
            <a:ext cx="0" cy="2212500"/>
          </a:xfrm>
          <a:prstGeom prst="straightConnector1">
            <a:avLst/>
          </a:prstGeom>
          <a:noFill/>
          <a:ln w="79375" cap="flat" cmpd="sng">
            <a:solidFill>
              <a:srgbClr val="FF0000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46" name="Google Shape;148;g1e4e09faa6e_0_83">
            <a:extLst>
              <a:ext uri="{FF2B5EF4-FFF2-40B4-BE49-F238E27FC236}">
                <a16:creationId xmlns:a16="http://schemas.microsoft.com/office/drawing/2014/main" id="{E9D74436-AA2D-46FB-5ADD-A6794125F611}"/>
              </a:ext>
            </a:extLst>
          </p:cNvPr>
          <p:cNvCxnSpPr>
            <a:cxnSpLocks/>
          </p:cNvCxnSpPr>
          <p:nvPr/>
        </p:nvCxnSpPr>
        <p:spPr>
          <a:xfrm>
            <a:off x="7242714" y="2332107"/>
            <a:ext cx="0" cy="2917200"/>
          </a:xfrm>
          <a:prstGeom prst="straightConnector1">
            <a:avLst/>
          </a:prstGeom>
          <a:noFill/>
          <a:ln w="79375" cap="flat" cmpd="sng">
            <a:solidFill>
              <a:srgbClr val="FF0000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47" name="Google Shape;149;g1e4e09faa6e_0_83">
            <a:extLst>
              <a:ext uri="{FF2B5EF4-FFF2-40B4-BE49-F238E27FC236}">
                <a16:creationId xmlns:a16="http://schemas.microsoft.com/office/drawing/2014/main" id="{A124D914-CEEB-BDEA-2082-E0FCD8E0CD0F}"/>
              </a:ext>
            </a:extLst>
          </p:cNvPr>
          <p:cNvCxnSpPr>
            <a:cxnSpLocks/>
          </p:cNvCxnSpPr>
          <p:nvPr/>
        </p:nvCxnSpPr>
        <p:spPr>
          <a:xfrm>
            <a:off x="8654899" y="2332107"/>
            <a:ext cx="0" cy="3510600"/>
          </a:xfrm>
          <a:prstGeom prst="straightConnector1">
            <a:avLst/>
          </a:prstGeom>
          <a:noFill/>
          <a:ln w="79375" cap="flat" cmpd="sng">
            <a:solidFill>
              <a:srgbClr val="FF0000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48" name="Google Shape;150;g1e4e09faa6e_0_83">
            <a:extLst>
              <a:ext uri="{FF2B5EF4-FFF2-40B4-BE49-F238E27FC236}">
                <a16:creationId xmlns:a16="http://schemas.microsoft.com/office/drawing/2014/main" id="{C04B7B37-21D5-C2DA-5249-3E20E6A81BD9}"/>
              </a:ext>
            </a:extLst>
          </p:cNvPr>
          <p:cNvSpPr/>
          <p:nvPr/>
        </p:nvSpPr>
        <p:spPr>
          <a:xfrm rot="16200000">
            <a:off x="1647755" y="890784"/>
            <a:ext cx="366600" cy="2585043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49" name="Google Shape;151;g1e4e09faa6e_0_83">
            <a:extLst>
              <a:ext uri="{FF2B5EF4-FFF2-40B4-BE49-F238E27FC236}">
                <a16:creationId xmlns:a16="http://schemas.microsoft.com/office/drawing/2014/main" id="{BED311CC-4C51-6E37-CDF4-9DF1FBE2F65A}"/>
              </a:ext>
            </a:extLst>
          </p:cNvPr>
          <p:cNvSpPr/>
          <p:nvPr/>
        </p:nvSpPr>
        <p:spPr>
          <a:xfrm rot="16200000">
            <a:off x="2990309" y="-760142"/>
            <a:ext cx="366600" cy="5147949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50" name="Google Shape;152;g1e4e09faa6e_0_83">
            <a:extLst>
              <a:ext uri="{FF2B5EF4-FFF2-40B4-BE49-F238E27FC236}">
                <a16:creationId xmlns:a16="http://schemas.microsoft.com/office/drawing/2014/main" id="{317DC9D1-11A0-48C7-A529-243570DB6494}"/>
              </a:ext>
            </a:extLst>
          </p:cNvPr>
          <p:cNvSpPr/>
          <p:nvPr/>
        </p:nvSpPr>
        <p:spPr>
          <a:xfrm>
            <a:off x="1799953" y="1680942"/>
            <a:ext cx="585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00" b="1">
              <a:solidFill>
                <a:schemeClr val="dk1"/>
              </a:solidFill>
            </a:endParaRPr>
          </a:p>
        </p:txBody>
      </p:sp>
      <p:sp>
        <p:nvSpPr>
          <p:cNvPr id="151" name="Google Shape;153;g1e4e09faa6e_0_83">
            <a:extLst>
              <a:ext uri="{FF2B5EF4-FFF2-40B4-BE49-F238E27FC236}">
                <a16:creationId xmlns:a16="http://schemas.microsoft.com/office/drawing/2014/main" id="{D72606B9-F4B0-81C8-5502-1709E36459CE}"/>
              </a:ext>
            </a:extLst>
          </p:cNvPr>
          <p:cNvSpPr/>
          <p:nvPr/>
        </p:nvSpPr>
        <p:spPr>
          <a:xfrm>
            <a:off x="3131257" y="1296570"/>
            <a:ext cx="561300" cy="923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3500" b="1" dirty="0">
              <a:solidFill>
                <a:schemeClr val="dk1"/>
              </a:solidFill>
            </a:endParaRPr>
          </a:p>
        </p:txBody>
      </p:sp>
      <p:sp>
        <p:nvSpPr>
          <p:cNvPr id="152" name="Google Shape;154;g1e4e09faa6e_0_83">
            <a:extLst>
              <a:ext uri="{FF2B5EF4-FFF2-40B4-BE49-F238E27FC236}">
                <a16:creationId xmlns:a16="http://schemas.microsoft.com/office/drawing/2014/main" id="{CFC5B8E3-1E10-1A81-1138-021355804A76}"/>
              </a:ext>
            </a:extLst>
          </p:cNvPr>
          <p:cNvSpPr/>
          <p:nvPr/>
        </p:nvSpPr>
        <p:spPr>
          <a:xfrm rot="16200000" flipH="1">
            <a:off x="3737876" y="2675639"/>
            <a:ext cx="366600" cy="6643082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53" name="Google Shape;155;g1e4e09faa6e_0_83">
            <a:extLst>
              <a:ext uri="{FF2B5EF4-FFF2-40B4-BE49-F238E27FC236}">
                <a16:creationId xmlns:a16="http://schemas.microsoft.com/office/drawing/2014/main" id="{98DACC48-2404-DFCA-1868-786408328153}"/>
              </a:ext>
            </a:extLst>
          </p:cNvPr>
          <p:cNvSpPr/>
          <p:nvPr/>
        </p:nvSpPr>
        <p:spPr>
          <a:xfrm rot="16200000" flipH="1">
            <a:off x="4443968" y="2365450"/>
            <a:ext cx="366600" cy="8055267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54" name="Google Shape;156;g1e4e09faa6e_0_83">
            <a:extLst>
              <a:ext uri="{FF2B5EF4-FFF2-40B4-BE49-F238E27FC236}">
                <a16:creationId xmlns:a16="http://schemas.microsoft.com/office/drawing/2014/main" id="{30E80DD7-7BFC-DB35-C35B-C14B97CD107F}"/>
              </a:ext>
            </a:extLst>
          </p:cNvPr>
          <p:cNvSpPr/>
          <p:nvPr/>
        </p:nvSpPr>
        <p:spPr>
          <a:xfrm>
            <a:off x="3829666" y="5903773"/>
            <a:ext cx="553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3200" b="1" dirty="0">
              <a:solidFill>
                <a:schemeClr val="dk1"/>
              </a:solidFill>
            </a:endParaRPr>
          </a:p>
        </p:txBody>
      </p:sp>
      <p:sp>
        <p:nvSpPr>
          <p:cNvPr id="155" name="Google Shape;157;g1e4e09faa6e_0_83">
            <a:extLst>
              <a:ext uri="{FF2B5EF4-FFF2-40B4-BE49-F238E27FC236}">
                <a16:creationId xmlns:a16="http://schemas.microsoft.com/office/drawing/2014/main" id="{C734000F-2B5E-0F25-295C-C1215751BC6C}"/>
              </a:ext>
            </a:extLst>
          </p:cNvPr>
          <p:cNvSpPr/>
          <p:nvPr/>
        </p:nvSpPr>
        <p:spPr>
          <a:xfrm>
            <a:off x="4535757" y="6271583"/>
            <a:ext cx="611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35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26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Ferramentas utilizadas</a:t>
            </a:r>
            <a:endParaRPr sz="3400" b="1"/>
          </a:p>
        </p:txBody>
      </p:sp>
      <p:sp>
        <p:nvSpPr>
          <p:cNvPr id="176" name="Google Shape;176;p8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IDE com suporte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/>
              <a:t>Apache  Maven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/>
              <a:t>JUnit 4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/>
              <a:t>Github</a:t>
            </a:r>
            <a:endParaRPr/>
          </a:p>
          <a:p>
            <a:pPr marL="914400" lvl="1" indent="-36576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Github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/>
              <a:t>Github Actions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/>
              <a:t>Sonarcloud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/>
              <a:t>JaCoCo</a:t>
            </a:r>
            <a:endParaRPr/>
          </a:p>
          <a:p>
            <a:pPr marL="914400" lvl="1" indent="-36576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177" name="Google Shape;177;p8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78" name="Google Shape;178;p8" descr="GitHub: o que é e qual sua importância?"/>
          <p:cNvPicPr preferRelativeResize="0"/>
          <p:nvPr/>
        </p:nvPicPr>
        <p:blipFill rotWithShape="1">
          <a:blip r:embed="rId3">
            <a:alphaModFix/>
          </a:blip>
          <a:srcRect l="16417" t="-3676" r="21126" b="3675"/>
          <a:stretch/>
        </p:blipFill>
        <p:spPr>
          <a:xfrm>
            <a:off x="7108453" y="2816585"/>
            <a:ext cx="1265036" cy="1118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8" descr="Desafio 3/12] Testes unitários de software com JUnit | by Paulo Emílio |  Medium"/>
          <p:cNvPicPr preferRelativeResize="0"/>
          <p:nvPr/>
        </p:nvPicPr>
        <p:blipFill rotWithShape="1">
          <a:blip r:embed="rId4">
            <a:alphaModFix/>
          </a:blip>
          <a:srcRect t="30000" b="22413"/>
          <a:stretch/>
        </p:blipFill>
        <p:spPr>
          <a:xfrm>
            <a:off x="6919409" y="2001199"/>
            <a:ext cx="1575916" cy="749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8" descr="ANd9GcSOaLL9SqDbsts_qrXo9-9bBx43lXo9ZUq1EVk0AZdMLgIhomm-"/>
          <p:cNvPicPr preferRelativeResize="0"/>
          <p:nvPr/>
        </p:nvPicPr>
        <p:blipFill rotWithShape="1">
          <a:blip r:embed="rId5">
            <a:alphaModFix/>
          </a:blip>
          <a:srcRect l="15161" r="15943"/>
          <a:stretch/>
        </p:blipFill>
        <p:spPr>
          <a:xfrm>
            <a:off x="6653684" y="1127528"/>
            <a:ext cx="1964267" cy="649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8" descr="GitHub Actions · GitHub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18850" y="4242390"/>
            <a:ext cx="1054639" cy="1054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8" descr="Automatic Code Review, Testing, Inspection &amp; Auditing | SonarCloud"/>
          <p:cNvPicPr preferRelativeResize="0"/>
          <p:nvPr/>
        </p:nvPicPr>
        <p:blipFill rotWithShape="1">
          <a:blip r:embed="rId7">
            <a:alphaModFix/>
          </a:blip>
          <a:srcRect l="14714" t="37031" r="17451" b="39157"/>
          <a:stretch/>
        </p:blipFill>
        <p:spPr>
          <a:xfrm>
            <a:off x="6101643" y="5395194"/>
            <a:ext cx="2585157" cy="453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8" descr="Maven - JaCoCo code coverage example - Mkyong.com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85756" y="6108743"/>
            <a:ext cx="1520825" cy="583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0dddf6cba_0_2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Atividades práticas</a:t>
            </a:r>
            <a:endParaRPr sz="3400" b="1"/>
          </a:p>
        </p:txBody>
      </p:sp>
      <p:sp>
        <p:nvSpPr>
          <p:cNvPr id="190" name="Google Shape;190;g120dddf6cba_0_2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 sz="2000" dirty="0"/>
              <a:t>A - </a:t>
            </a:r>
            <a:r>
              <a:rPr lang="en-US" sz="2000" dirty="0" err="1"/>
              <a:t>Criação</a:t>
            </a:r>
            <a:r>
              <a:rPr lang="en-US" sz="2000" dirty="0"/>
              <a:t> de </a:t>
            </a:r>
            <a:r>
              <a:rPr lang="en-US" sz="2000" dirty="0" err="1"/>
              <a:t>Projeto</a:t>
            </a:r>
            <a:r>
              <a:rPr lang="en-US" sz="2000" dirty="0"/>
              <a:t> e testes </a:t>
            </a:r>
            <a:r>
              <a:rPr lang="en-US" sz="2000" dirty="0" err="1"/>
              <a:t>unitários</a:t>
            </a:r>
            <a:endParaRPr dirty="0"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 sz="1800" dirty="0" err="1"/>
              <a:t>Criar</a:t>
            </a:r>
            <a:r>
              <a:rPr lang="en-US" sz="1800" dirty="0"/>
              <a:t> </a:t>
            </a:r>
            <a:r>
              <a:rPr lang="en-US" sz="1800" dirty="0" err="1"/>
              <a:t>projeto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IDE</a:t>
            </a:r>
            <a:endParaRPr dirty="0"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 sz="1800" dirty="0" err="1"/>
              <a:t>Automatizado</a:t>
            </a:r>
            <a:r>
              <a:rPr lang="en-US" sz="1800" dirty="0"/>
              <a:t> com Apache  Maven</a:t>
            </a:r>
            <a:endParaRPr dirty="0"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 sz="1800" dirty="0" err="1"/>
              <a:t>Criar</a:t>
            </a:r>
            <a:r>
              <a:rPr lang="en-US" sz="1800" dirty="0"/>
              <a:t> testes </a:t>
            </a:r>
            <a:r>
              <a:rPr lang="en-US" sz="1800" dirty="0" err="1"/>
              <a:t>unitários</a:t>
            </a:r>
            <a:r>
              <a:rPr lang="en-US" sz="1800" dirty="0"/>
              <a:t> com JUnit 4</a:t>
            </a:r>
            <a:endParaRPr dirty="0"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 sz="1800" dirty="0" err="1"/>
              <a:t>Armazenar</a:t>
            </a:r>
            <a:r>
              <a:rPr lang="en-US" sz="1800" dirty="0"/>
              <a:t> </a:t>
            </a:r>
            <a:r>
              <a:rPr lang="en-US" sz="1800" dirty="0" err="1"/>
              <a:t>projeto</a:t>
            </a:r>
            <a:r>
              <a:rPr lang="en-US" sz="1800" dirty="0"/>
              <a:t> no </a:t>
            </a:r>
            <a:r>
              <a:rPr lang="en-US" sz="1800" dirty="0" err="1"/>
              <a:t>Github</a:t>
            </a:r>
            <a:endParaRPr sz="1800" dirty="0"/>
          </a:p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 sz="2000" dirty="0"/>
              <a:t>B - </a:t>
            </a:r>
            <a:r>
              <a:rPr lang="en-US" sz="2000" dirty="0" err="1"/>
              <a:t>Integração</a:t>
            </a:r>
            <a:r>
              <a:rPr lang="en-US" sz="2000" dirty="0"/>
              <a:t> Continua</a:t>
            </a:r>
            <a:endParaRPr lang="en-US" dirty="0"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 sz="1800" dirty="0" err="1"/>
              <a:t>Github</a:t>
            </a:r>
            <a:r>
              <a:rPr lang="en-US" sz="1800" dirty="0"/>
              <a:t> Actions</a:t>
            </a:r>
            <a:endParaRPr lang="en-US" dirty="0"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 sz="1800" dirty="0"/>
              <a:t>JUnit 4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 sz="2000" dirty="0"/>
              <a:t>C - </a:t>
            </a:r>
            <a:r>
              <a:rPr lang="en-US" sz="2000" dirty="0" err="1"/>
              <a:t>Análise</a:t>
            </a:r>
            <a:r>
              <a:rPr lang="en-US" sz="2000" dirty="0"/>
              <a:t> do Código</a:t>
            </a:r>
            <a:endParaRPr dirty="0"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 sz="1800" dirty="0" err="1"/>
              <a:t>Sonarcloud</a:t>
            </a:r>
            <a:endParaRPr sz="1800" dirty="0"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 sz="1800" dirty="0" err="1"/>
              <a:t>Integração</a:t>
            </a:r>
            <a:r>
              <a:rPr lang="en-US" sz="1800" dirty="0"/>
              <a:t> com </a:t>
            </a:r>
            <a:r>
              <a:rPr lang="en-US" sz="1800" dirty="0" err="1"/>
              <a:t>Github</a:t>
            </a:r>
            <a:r>
              <a:rPr lang="en-US" sz="1800" dirty="0"/>
              <a:t> Actions</a:t>
            </a:r>
            <a:endParaRPr sz="1800" dirty="0"/>
          </a:p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 sz="2000" dirty="0"/>
              <a:t>D - </a:t>
            </a:r>
            <a:r>
              <a:rPr lang="en-US" sz="2000" dirty="0" err="1"/>
              <a:t>Cobertura</a:t>
            </a:r>
            <a:r>
              <a:rPr lang="en-US" sz="2000" dirty="0"/>
              <a:t> do </a:t>
            </a:r>
            <a:r>
              <a:rPr lang="en-US" sz="2000" dirty="0" err="1"/>
              <a:t>código</a:t>
            </a:r>
            <a:endParaRPr dirty="0"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 sz="1800" dirty="0" err="1"/>
              <a:t>Jacoco</a:t>
            </a:r>
            <a:endParaRPr sz="1800" dirty="0"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 sz="1800" dirty="0" err="1"/>
              <a:t>Integração</a:t>
            </a:r>
            <a:r>
              <a:rPr lang="en-US" sz="1800" dirty="0"/>
              <a:t> com </a:t>
            </a:r>
            <a:r>
              <a:rPr lang="en-US" sz="1800" dirty="0" err="1"/>
              <a:t>Github</a:t>
            </a:r>
            <a:r>
              <a:rPr lang="en-US" sz="1800" dirty="0"/>
              <a:t> Actions</a:t>
            </a:r>
            <a:endParaRPr sz="1800" dirty="0"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 sz="1800" dirty="0" err="1"/>
              <a:t>Integração</a:t>
            </a:r>
            <a:r>
              <a:rPr lang="en-US" sz="1800" dirty="0"/>
              <a:t> com Maven e </a:t>
            </a:r>
            <a:r>
              <a:rPr lang="en-US" sz="1800" dirty="0" err="1"/>
              <a:t>Sonarcloud</a:t>
            </a:r>
            <a:endParaRPr dirty="0"/>
          </a:p>
          <a:p>
            <a:pPr marL="914400" lvl="1" indent="-36576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/>
          </a:p>
        </p:txBody>
      </p:sp>
      <p:sp>
        <p:nvSpPr>
          <p:cNvPr id="191" name="Google Shape;191;g120dddf6cba_0_2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EE5FB56-7222-7D2E-9B3B-16C5ECB0DFFA}"/>
              </a:ext>
            </a:extLst>
          </p:cNvPr>
          <p:cNvSpPr/>
          <p:nvPr/>
        </p:nvSpPr>
        <p:spPr>
          <a:xfrm>
            <a:off x="457200" y="5395584"/>
            <a:ext cx="6872288" cy="1322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85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D – Cobertura do Código</a:t>
            </a:r>
            <a:endParaRPr sz="3400" b="1"/>
          </a:p>
        </p:txBody>
      </p:sp>
      <p:sp>
        <p:nvSpPr>
          <p:cNvPr id="901" name="Google Shape;901;p85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Jacoco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Github Action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Integração com Maven e Sonarcloud</a:t>
            </a:r>
            <a:endParaRPr/>
          </a:p>
        </p:txBody>
      </p:sp>
      <p:sp>
        <p:nvSpPr>
          <p:cNvPr id="902" name="Google Shape;902;p85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903" name="Google Shape;903;p85" descr="Maven - JaCoCo code coverage example - Mkyong.co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0708" y="5442917"/>
            <a:ext cx="3007292" cy="1154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85" descr="GitHub Actions · GitHub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4354" y="3795948"/>
            <a:ext cx="1386544" cy="1386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85" descr="Automatic Code Review, Testing, Inspection &amp; Auditing | SonarCloud"/>
          <p:cNvPicPr preferRelativeResize="0"/>
          <p:nvPr/>
        </p:nvPicPr>
        <p:blipFill rotWithShape="1">
          <a:blip r:embed="rId5">
            <a:alphaModFix/>
          </a:blip>
          <a:srcRect l="14714" t="37031" r="17451" b="39157"/>
          <a:stretch/>
        </p:blipFill>
        <p:spPr>
          <a:xfrm>
            <a:off x="457200" y="5535941"/>
            <a:ext cx="4927698" cy="864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6" name="Google Shape;906;p85" descr="ANd9GcSOaLL9SqDbsts_qrXo9-9bBx43lXo9ZUq1EVk0AZdMLgIhomm-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27535" y="4451679"/>
            <a:ext cx="3514725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1080</Words>
  <Application>Microsoft Office PowerPoint</Application>
  <PresentationFormat>Apresentação na tela (4:3)</PresentationFormat>
  <Paragraphs>186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Noto Sans Symbols</vt:lpstr>
      <vt:lpstr>Arial</vt:lpstr>
      <vt:lpstr>Calibri</vt:lpstr>
      <vt:lpstr>Arial Black</vt:lpstr>
      <vt:lpstr>1_Pixel</vt:lpstr>
      <vt:lpstr>Pixel</vt:lpstr>
      <vt:lpstr>Integração Contínua –Prática - Etapa D</vt:lpstr>
      <vt:lpstr>Objetivos</vt:lpstr>
      <vt:lpstr>Atividade em Grupo</vt:lpstr>
      <vt:lpstr>Pair Programming</vt:lpstr>
      <vt:lpstr>Integração, Entrega e Implantação Continua</vt:lpstr>
      <vt:lpstr>Integração, Entrega e Implantação Continua </vt:lpstr>
      <vt:lpstr>Ferramentas utilizadas</vt:lpstr>
      <vt:lpstr>Atividades práticas</vt:lpstr>
      <vt:lpstr>D – Cobertura do Código</vt:lpstr>
      <vt:lpstr>Passo 1</vt:lpstr>
      <vt:lpstr>Passo 2</vt:lpstr>
      <vt:lpstr>Passo 3</vt:lpstr>
      <vt:lpstr>Passo 4</vt:lpstr>
      <vt:lpstr>Passo 4</vt:lpstr>
      <vt:lpstr>Passo 4</vt:lpstr>
      <vt:lpstr>Passo 4</vt:lpstr>
      <vt:lpstr>Passo 5</vt:lpstr>
      <vt:lpstr>Atividade Final</vt:lpstr>
      <vt:lpstr>Conclusão</vt:lpstr>
      <vt:lpstr>Referências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Modelos, Métodos e Técnicas de Engenharia de Software Visão e análise de projeto Integração Prática 4</dc:title>
  <dc:creator>Osmar de Oliveira Braz Junior</dc:creator>
  <cp:lastModifiedBy>Osmar de Oliveira Braz Junior</cp:lastModifiedBy>
  <cp:revision>25</cp:revision>
  <dcterms:created xsi:type="dcterms:W3CDTF">2002-10-15T23:04:29Z</dcterms:created>
  <dcterms:modified xsi:type="dcterms:W3CDTF">2023-08-23T22:57:47Z</dcterms:modified>
</cp:coreProperties>
</file>