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5" r:id="rId17"/>
    <p:sldId id="284" r:id="rId18"/>
    <p:sldId id="286" r:id="rId19"/>
    <p:sldId id="283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6406" autoAdjust="0"/>
  </p:normalViewPr>
  <p:slideViewPr>
    <p:cSldViewPr>
      <p:cViewPr>
        <p:scale>
          <a:sx n="50" d="100"/>
          <a:sy n="50" d="100"/>
        </p:scale>
        <p:origin x="-3384" y="-11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1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7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4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5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2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1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0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9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7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7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AF4B6-CA8D-4A6D-9D13-D160FC327925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>
                <a:solidFill>
                  <a:srgbClr val="C00000"/>
                </a:solidFill>
              </a:rPr>
              <a:t>TO DO</a:t>
            </a:r>
            <a:endParaRPr lang="en-US" sz="6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Would </a:t>
            </a:r>
            <a:r>
              <a:rPr lang="en-US" sz="4000" b="1" dirty="0">
                <a:solidFill>
                  <a:srgbClr val="C00000"/>
                </a:solidFill>
              </a:rPr>
              <a:t>"Tab" or "Bill" be less confusing than "Order" since the term order can also mean the act of requesting an </a:t>
            </a:r>
            <a:r>
              <a:rPr lang="en-US" sz="4000" b="1" dirty="0" smtClean="0">
                <a:solidFill>
                  <a:srgbClr val="C00000"/>
                </a:solidFill>
              </a:rPr>
              <a:t>food-item </a:t>
            </a:r>
            <a:r>
              <a:rPr lang="en-US" sz="4000" b="1" dirty="0">
                <a:solidFill>
                  <a:srgbClr val="C00000"/>
                </a:solidFill>
              </a:rPr>
              <a:t>and the </a:t>
            </a:r>
            <a:r>
              <a:rPr lang="en-US" sz="4000" b="1" dirty="0" smtClean="0">
                <a:solidFill>
                  <a:srgbClr val="C00000"/>
                </a:solidFill>
              </a:rPr>
              <a:t>food-item </a:t>
            </a:r>
            <a:r>
              <a:rPr lang="en-US" sz="4000" b="1" dirty="0">
                <a:solidFill>
                  <a:srgbClr val="C00000"/>
                </a:solidFill>
              </a:rPr>
              <a:t>itself?</a:t>
            </a:r>
          </a:p>
          <a:p>
            <a:r>
              <a:rPr lang="en-US" sz="4000" b="1" dirty="0">
                <a:solidFill>
                  <a:srgbClr val="C00000"/>
                </a:solidFill>
              </a:rPr>
              <a:t>Full use cases in addition to use case </a:t>
            </a:r>
            <a:r>
              <a:rPr lang="en-US" sz="4000" b="1">
                <a:solidFill>
                  <a:srgbClr val="C00000"/>
                </a:solidFill>
              </a:rPr>
              <a:t>table</a:t>
            </a:r>
            <a:r>
              <a:rPr lang="en-US" sz="4000" b="1" smtClean="0">
                <a:solidFill>
                  <a:srgbClr val="C00000"/>
                </a:solidFill>
              </a:rPr>
              <a:t>?</a:t>
            </a:r>
            <a:endParaRPr lang="en-US" sz="4000" b="1" dirty="0">
              <a:solidFill>
                <a:srgbClr val="C00000"/>
              </a:solidFill>
            </a:endParaRPr>
          </a:p>
          <a:p>
            <a:r>
              <a:rPr lang="en-US" sz="4000" b="1" dirty="0" smtClean="0">
                <a:solidFill>
                  <a:srgbClr val="C00000"/>
                </a:solidFill>
              </a:rPr>
              <a:t>Glossary?</a:t>
            </a:r>
            <a:endParaRPr lang="en-US" sz="4000" b="1" dirty="0">
              <a:solidFill>
                <a:srgbClr val="C00000"/>
              </a:solidFill>
            </a:endParaRPr>
          </a:p>
          <a:p>
            <a:endParaRPr lang="en-US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09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5943600" cy="1030014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Goals:  Customer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dirty="0" smtClean="0"/>
              <a:t>Have order recorded accurately</a:t>
            </a:r>
          </a:p>
          <a:p>
            <a:r>
              <a:rPr lang="en-US" sz="4000" b="1" dirty="0" smtClean="0"/>
              <a:t>Receive an accurate bill,</a:t>
            </a:r>
          </a:p>
          <a:p>
            <a:r>
              <a:rPr lang="en-US" sz="4000" b="1" dirty="0" smtClean="0"/>
              <a:t>including any splitting/sharing arrangements</a:t>
            </a:r>
          </a:p>
          <a:p>
            <a:r>
              <a:rPr lang="en-US" sz="4000" b="1" dirty="0" smtClean="0"/>
              <a:t>Pay with a credit card easily and securely</a:t>
            </a:r>
          </a:p>
          <a:p>
            <a:r>
              <a:rPr lang="en-US" sz="4000" b="1" dirty="0" smtClean="0"/>
              <a:t>Use coupons / codes</a:t>
            </a:r>
          </a:p>
          <a:p>
            <a:r>
              <a:rPr lang="en-US" sz="4000" b="1" dirty="0" smtClean="0"/>
              <a:t>Make a reservation</a:t>
            </a:r>
          </a:p>
          <a:p>
            <a:r>
              <a:rPr lang="en-US" sz="4000" b="1" dirty="0" smtClean="0"/>
              <a:t>Lodge a complaint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199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5562600" cy="10300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Goals:  Manager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5181600"/>
          </a:xfrm>
        </p:spPr>
        <p:txBody>
          <a:bodyPr>
            <a:normAutofit fontScale="92500"/>
          </a:bodyPr>
          <a:lstStyle/>
          <a:p>
            <a:r>
              <a:rPr lang="en-US" sz="4000" b="1" dirty="0" smtClean="0"/>
              <a:t>View aggregated information about sales</a:t>
            </a:r>
          </a:p>
          <a:p>
            <a:r>
              <a:rPr lang="en-US" sz="4000" b="1" dirty="0" smtClean="0"/>
              <a:t>View aggregated information about inventory consumption</a:t>
            </a:r>
          </a:p>
          <a:p>
            <a:r>
              <a:rPr lang="en-US" sz="4000" b="1" dirty="0" smtClean="0"/>
              <a:t>View aggregated information about employee work</a:t>
            </a:r>
          </a:p>
          <a:p>
            <a:r>
              <a:rPr lang="en-US" sz="4000" b="1" dirty="0" smtClean="0"/>
              <a:t>Make adjustments to bill amounts</a:t>
            </a:r>
          </a:p>
          <a:p>
            <a:r>
              <a:rPr lang="en-US" sz="4000" b="1" dirty="0" smtClean="0"/>
              <a:t>View complaints</a:t>
            </a:r>
          </a:p>
          <a:p>
            <a:r>
              <a:rPr lang="en-US" sz="4000" b="1" dirty="0" smtClean="0"/>
              <a:t>Perform all other roles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439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5562600" cy="10300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Goals: Hostess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sz="4000" b="1" dirty="0" smtClean="0"/>
              <a:t>View which tables are open and which are not</a:t>
            </a:r>
          </a:p>
          <a:p>
            <a:r>
              <a:rPr lang="en-US" sz="4000" b="1" dirty="0" smtClean="0"/>
              <a:t>View waiting times for tables</a:t>
            </a:r>
          </a:p>
          <a:p>
            <a:r>
              <a:rPr lang="en-US" sz="4000" b="1" dirty="0" smtClean="0"/>
              <a:t>via check in and check out, average duration</a:t>
            </a:r>
          </a:p>
          <a:p>
            <a:r>
              <a:rPr lang="en-US" sz="4000" b="1" dirty="0" smtClean="0"/>
              <a:t>View which tables may be open soon</a:t>
            </a:r>
          </a:p>
          <a:p>
            <a:r>
              <a:rPr lang="en-US" sz="4000" b="1" dirty="0" smtClean="0"/>
              <a:t>See table capacities</a:t>
            </a:r>
          </a:p>
          <a:p>
            <a:r>
              <a:rPr lang="en-US" sz="4000" b="1" dirty="0" smtClean="0"/>
              <a:t>View table server assignments</a:t>
            </a:r>
          </a:p>
          <a:p>
            <a:r>
              <a:rPr lang="en-US" sz="4000" b="1" dirty="0" smtClean="0"/>
              <a:t>by zone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705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786"/>
            <a:ext cx="4876800" cy="1030014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Goals: Busboy 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51816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Indicate that tables are ready for seating, easily and without error</a:t>
            </a:r>
          </a:p>
          <a:p>
            <a:r>
              <a:rPr lang="en-US" sz="4000" b="1" dirty="0" smtClean="0"/>
              <a:t>See which tables need to be cleaned (indicated by bill paid)</a:t>
            </a:r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512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9" y="0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Domain Model</a:t>
            </a:r>
            <a:endParaRPr lang="en-US" sz="6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46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9067800" cy="1143000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Basic Idea- Table </a:t>
            </a:r>
            <a:r>
              <a:rPr lang="en-US" sz="6000" b="1" dirty="0" err="1" smtClean="0"/>
              <a:t>Mgmt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914400"/>
            <a:ext cx="4267200" cy="54864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Hostess, Waiters, and Bus Boys interact with a listing of tables.</a:t>
            </a:r>
          </a:p>
          <a:p>
            <a:r>
              <a:rPr lang="en-US" sz="4000" b="1" dirty="0" smtClean="0"/>
              <a:t>Each role interacts with tables differently.</a:t>
            </a:r>
            <a:endParaRPr lang="en-US" sz="40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2050"/>
            <a:ext cx="3124200" cy="478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4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4478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Basic Idea – Taking Orders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Waiters will be able to quickly add an order to a table using a categorized menu system.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67000"/>
            <a:ext cx="2133333" cy="32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67000"/>
            <a:ext cx="2133333" cy="3266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667000"/>
            <a:ext cx="2133333" cy="326666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667000" y="3805033"/>
            <a:ext cx="533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638800" y="3805033"/>
            <a:ext cx="533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1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89916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Basic Idea – Kitchen Staff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1" dirty="0" smtClean="0"/>
              <a:t>Kitchen Staff use a touch display that sorts order items in the following manner:</a:t>
            </a:r>
            <a:endParaRPr lang="en-US" sz="4000" b="1" dirty="0" smtClean="0"/>
          </a:p>
          <a:p>
            <a:pPr lvl="0"/>
            <a:r>
              <a:rPr lang="en-US" sz="4000" b="1" dirty="0" smtClean="0"/>
              <a:t>Table Orders </a:t>
            </a:r>
            <a:r>
              <a:rPr lang="en-US" sz="4000" b="1" dirty="0" smtClean="0"/>
              <a:t>queued in FIFO</a:t>
            </a:r>
            <a:endParaRPr lang="en-US" sz="4000" b="1" dirty="0"/>
          </a:p>
          <a:p>
            <a:pPr lvl="0"/>
            <a:r>
              <a:rPr lang="en-US" sz="4000" b="1" dirty="0" smtClean="0"/>
              <a:t>Order Items </a:t>
            </a:r>
            <a:r>
              <a:rPr lang="en-US" sz="4000" b="1" dirty="0" smtClean="0"/>
              <a:t>queued </a:t>
            </a:r>
            <a:r>
              <a:rPr lang="en-US" sz="4000" b="1" dirty="0"/>
              <a:t>within </a:t>
            </a:r>
            <a:r>
              <a:rPr lang="en-US" sz="4000" b="1" dirty="0" smtClean="0"/>
              <a:t>Table Group </a:t>
            </a:r>
            <a:r>
              <a:rPr lang="en-US" sz="4000" b="1" dirty="0"/>
              <a:t>by l</a:t>
            </a:r>
            <a:r>
              <a:rPr lang="en-US" sz="4000" b="1" dirty="0" smtClean="0"/>
              <a:t>ongest </a:t>
            </a:r>
            <a:r>
              <a:rPr lang="en-US" sz="4000" b="1" dirty="0"/>
              <a:t>prep-time </a:t>
            </a:r>
            <a:r>
              <a:rPr lang="en-US" sz="4000" b="1" dirty="0" smtClean="0"/>
              <a:t>first (LPTF) to synchronize their completion</a:t>
            </a:r>
          </a:p>
          <a:p>
            <a:endParaRPr lang="en-US" sz="4000" b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2" y="4572000"/>
            <a:ext cx="9035878" cy="1371600"/>
          </a:xfrm>
          <a:prstGeom prst="rect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59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4478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Basic Idea – Billing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Waiters will be able to quickly group orders into Order Groups for split billing.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67000"/>
            <a:ext cx="2133333" cy="32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67000"/>
            <a:ext cx="2133333" cy="3266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667000"/>
            <a:ext cx="2133333" cy="326666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667000" y="3805033"/>
            <a:ext cx="533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638800" y="3805033"/>
            <a:ext cx="533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08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>
                <a:solidFill>
                  <a:srgbClr val="FF0000"/>
                </a:solidFill>
              </a:rPr>
              <a:t>Main Success Scenario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914400"/>
            <a:ext cx="42672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Customer enters</a:t>
            </a:r>
          </a:p>
          <a:p>
            <a:r>
              <a:rPr lang="en-US" sz="4000" b="1" dirty="0" smtClean="0">
                <a:solidFill>
                  <a:srgbClr val="FF0000"/>
                </a:solidFill>
              </a:rPr>
              <a:t>Hostess </a:t>
            </a:r>
            <a:r>
              <a:rPr lang="en-US" sz="4000" b="1" dirty="0">
                <a:solidFill>
                  <a:srgbClr val="FF0000"/>
                </a:solidFill>
              </a:rPr>
              <a:t>checks for available </a:t>
            </a:r>
            <a:r>
              <a:rPr lang="en-US" sz="4000" b="1" dirty="0" smtClean="0">
                <a:solidFill>
                  <a:srgbClr val="FF0000"/>
                </a:solidFill>
              </a:rPr>
              <a:t>tables / estimated wait-time </a:t>
            </a:r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 dirty="0">
                <a:solidFill>
                  <a:srgbClr val="FF0000"/>
                </a:solidFill>
              </a:rPr>
              <a:t>Customer seated by </a:t>
            </a:r>
            <a:r>
              <a:rPr lang="en-US" sz="4000" b="1" dirty="0" smtClean="0">
                <a:solidFill>
                  <a:srgbClr val="FF0000"/>
                </a:solidFill>
              </a:rPr>
              <a:t>hostess, table marked occupied and  assigned to a waiter</a:t>
            </a:r>
          </a:p>
          <a:p>
            <a:r>
              <a:rPr lang="en-US" sz="4000" b="1" dirty="0" smtClean="0">
                <a:solidFill>
                  <a:srgbClr val="FF0000"/>
                </a:solidFill>
              </a:rPr>
              <a:t>Drinks, Appetizers, meals: ordered /prepared </a:t>
            </a:r>
            <a:r>
              <a:rPr lang="en-US" sz="4000" b="1" dirty="0">
                <a:solidFill>
                  <a:srgbClr val="FF0000"/>
                </a:solidFill>
              </a:rPr>
              <a:t>/ </a:t>
            </a:r>
            <a:r>
              <a:rPr lang="en-US" sz="4000" b="1" dirty="0" smtClean="0">
                <a:solidFill>
                  <a:srgbClr val="FF0000"/>
                </a:solidFill>
              </a:rPr>
              <a:t>delivered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2050"/>
            <a:ext cx="3124200" cy="478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1" dirty="0" smtClean="0"/>
              <a:t>Group 3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900" b="1" dirty="0" smtClean="0"/>
              <a:t>Capstone Project Presentation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905000"/>
            <a:ext cx="7162800" cy="4525963"/>
          </a:xfrm>
        </p:spPr>
        <p:txBody>
          <a:bodyPr>
            <a:normAutofit/>
          </a:bodyPr>
          <a:lstStyle/>
          <a:p>
            <a:r>
              <a:rPr lang="en-US" sz="4000" b="1" dirty="0"/>
              <a:t>Fred </a:t>
            </a:r>
            <a:r>
              <a:rPr lang="en-US" sz="4000" b="1" dirty="0" err="1"/>
              <a:t>Arandi</a:t>
            </a:r>
            <a:endParaRPr lang="en-US" sz="4000" b="1" dirty="0"/>
          </a:p>
          <a:p>
            <a:r>
              <a:rPr lang="en-US" sz="4000" b="1" dirty="0"/>
              <a:t>Charles </a:t>
            </a:r>
            <a:r>
              <a:rPr lang="en-US" sz="4000" b="1" dirty="0" err="1"/>
              <a:t>Hafslund</a:t>
            </a:r>
            <a:endParaRPr lang="en-US" sz="4000" b="1" dirty="0"/>
          </a:p>
          <a:p>
            <a:r>
              <a:rPr lang="en-US" sz="4000" b="1" dirty="0"/>
              <a:t>Terry McCarthy</a:t>
            </a:r>
          </a:p>
          <a:p>
            <a:r>
              <a:rPr lang="en-US" sz="4000" b="1" dirty="0"/>
              <a:t>Othman Smihi</a:t>
            </a:r>
          </a:p>
          <a:p>
            <a:r>
              <a:rPr lang="en-US" sz="4000" b="1" dirty="0" smtClean="0"/>
              <a:t>Mike </a:t>
            </a:r>
            <a:r>
              <a:rPr lang="en-US" sz="4000" b="1" dirty="0" err="1" smtClean="0"/>
              <a:t>Utenkov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1033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>
                <a:solidFill>
                  <a:srgbClr val="FF0000"/>
                </a:solidFill>
              </a:rPr>
              <a:t>Main Success Scenario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sz="4000" b="1" u="sng" dirty="0" smtClean="0">
                <a:solidFill>
                  <a:srgbClr val="FF0000"/>
                </a:solidFill>
              </a:rPr>
              <a:t>Ordering</a:t>
            </a:r>
            <a:r>
              <a:rPr lang="en-US" sz="4000" b="1" dirty="0" smtClean="0">
                <a:solidFill>
                  <a:srgbClr val="FF0000"/>
                </a:solidFill>
              </a:rPr>
              <a:t>: order-items (drinks and dishes) are added to order-group which is placed in an order-queue by wait-staff</a:t>
            </a:r>
          </a:p>
          <a:p>
            <a:r>
              <a:rPr lang="en-US" sz="4000" b="1" u="sng" dirty="0" smtClean="0">
                <a:solidFill>
                  <a:srgbClr val="FF0000"/>
                </a:solidFill>
              </a:rPr>
              <a:t>Preparation</a:t>
            </a:r>
            <a:r>
              <a:rPr lang="en-US" sz="4000" b="1" dirty="0" smtClean="0">
                <a:solidFill>
                  <a:srgbClr val="FF0000"/>
                </a:solidFill>
              </a:rPr>
              <a:t>: order-group is removed from the order-queue by kitchen staff, order-items are prepared (in </a:t>
            </a:r>
            <a:r>
              <a:rPr lang="en-US" sz="4000" b="1" dirty="0" err="1" smtClean="0">
                <a:solidFill>
                  <a:srgbClr val="FF0000"/>
                </a:solidFill>
              </a:rPr>
              <a:t>LPTF</a:t>
            </a:r>
            <a:r>
              <a:rPr lang="en-US" sz="4000" b="1" dirty="0" smtClean="0">
                <a:solidFill>
                  <a:srgbClr val="FF0000"/>
                </a:solidFill>
              </a:rPr>
              <a:t> order), and the order-group is placed in the delivery-queue.  Inventory is updated.</a:t>
            </a:r>
          </a:p>
          <a:p>
            <a:r>
              <a:rPr lang="en-US" sz="4000" b="1" u="sng" dirty="0" smtClean="0">
                <a:solidFill>
                  <a:srgbClr val="FF0000"/>
                </a:solidFill>
              </a:rPr>
              <a:t>Delivery</a:t>
            </a:r>
            <a:r>
              <a:rPr lang="en-US" sz="4000" b="1" dirty="0" smtClean="0">
                <a:solidFill>
                  <a:srgbClr val="FF0000"/>
                </a:solidFill>
              </a:rPr>
              <a:t>: item is delivered and removed from delivery-queue by wait-staff.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>
                <a:solidFill>
                  <a:srgbClr val="FF0000"/>
                </a:solidFill>
              </a:rPr>
              <a:t>Main Success Scenario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Queue order is processed by an algorithm that:</a:t>
            </a:r>
          </a:p>
          <a:p>
            <a:pPr lvl="0"/>
            <a:r>
              <a:rPr lang="en-US" sz="4000" b="1" dirty="0" smtClean="0">
                <a:solidFill>
                  <a:srgbClr val="FF0000"/>
                </a:solidFill>
              </a:rPr>
              <a:t>Order-groups queued in FIFO</a:t>
            </a:r>
            <a:endParaRPr lang="en-US" sz="4000" b="1" dirty="0">
              <a:solidFill>
                <a:srgbClr val="FF0000"/>
              </a:solidFill>
            </a:endParaRPr>
          </a:p>
          <a:p>
            <a:pPr lvl="0"/>
            <a:r>
              <a:rPr lang="en-US" sz="4000" b="1" dirty="0" smtClean="0">
                <a:solidFill>
                  <a:srgbClr val="FF0000"/>
                </a:solidFill>
              </a:rPr>
              <a:t>Order-items queued </a:t>
            </a:r>
            <a:r>
              <a:rPr lang="en-US" sz="4000" b="1" dirty="0">
                <a:solidFill>
                  <a:srgbClr val="FF0000"/>
                </a:solidFill>
              </a:rPr>
              <a:t>within </a:t>
            </a:r>
            <a:r>
              <a:rPr lang="en-US" sz="4000" b="1" dirty="0" smtClean="0">
                <a:solidFill>
                  <a:srgbClr val="FF0000"/>
                </a:solidFill>
              </a:rPr>
              <a:t>order-group </a:t>
            </a:r>
            <a:r>
              <a:rPr lang="en-US" sz="4000" b="1" dirty="0">
                <a:solidFill>
                  <a:srgbClr val="FF0000"/>
                </a:solidFill>
              </a:rPr>
              <a:t>by l</a:t>
            </a:r>
            <a:r>
              <a:rPr lang="en-US" sz="4000" b="1" dirty="0" smtClean="0">
                <a:solidFill>
                  <a:srgbClr val="FF0000"/>
                </a:solidFill>
              </a:rPr>
              <a:t>ongest </a:t>
            </a:r>
            <a:r>
              <a:rPr lang="en-US" sz="4000" b="1" dirty="0">
                <a:solidFill>
                  <a:srgbClr val="FF0000"/>
                </a:solidFill>
              </a:rPr>
              <a:t>prep-time </a:t>
            </a:r>
            <a:r>
              <a:rPr lang="en-US" sz="4000" b="1" dirty="0" smtClean="0">
                <a:solidFill>
                  <a:srgbClr val="FF0000"/>
                </a:solidFill>
              </a:rPr>
              <a:t>first (</a:t>
            </a:r>
            <a:r>
              <a:rPr lang="en-US" sz="4000" b="1" dirty="0" err="1" smtClean="0">
                <a:solidFill>
                  <a:srgbClr val="FF0000"/>
                </a:solidFill>
              </a:rPr>
              <a:t>LPTF</a:t>
            </a:r>
            <a:r>
              <a:rPr lang="en-US" sz="4000" b="1" dirty="0" smtClean="0">
                <a:solidFill>
                  <a:srgbClr val="FF0000"/>
                </a:solidFill>
              </a:rPr>
              <a:t>) to synchronize their completion</a:t>
            </a:r>
          </a:p>
          <a:p>
            <a:endParaRPr lang="en-US" sz="4000" b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00600"/>
            <a:ext cx="8229599" cy="1249211"/>
          </a:xfrm>
          <a:prstGeom prst="rect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24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>
                <a:solidFill>
                  <a:srgbClr val="FF0000"/>
                </a:solidFill>
              </a:rPr>
              <a:t>Main Success Scenario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4864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People enjoy food and drinks and  possibly order more things.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Meal </a:t>
            </a:r>
            <a:r>
              <a:rPr lang="en-US" sz="4000" b="1" dirty="0" smtClean="0">
                <a:solidFill>
                  <a:srgbClr val="FF0000"/>
                </a:solidFill>
              </a:rPr>
              <a:t>completed.</a:t>
            </a:r>
          </a:p>
          <a:p>
            <a:r>
              <a:rPr lang="en-US" sz="4000" b="1" dirty="0" smtClean="0">
                <a:solidFill>
                  <a:srgbClr val="FF0000"/>
                </a:solidFill>
              </a:rPr>
              <a:t>Bill is totaled and presented.</a:t>
            </a:r>
          </a:p>
          <a:p>
            <a:r>
              <a:rPr lang="en-US" sz="4000" b="1" dirty="0" smtClean="0">
                <a:solidFill>
                  <a:srgbClr val="FF0000"/>
                </a:solidFill>
              </a:rPr>
              <a:t>Bill and tip can be paid electronically</a:t>
            </a:r>
          </a:p>
          <a:p>
            <a:r>
              <a:rPr lang="en-US" sz="4000" b="1" dirty="0" smtClean="0">
                <a:solidFill>
                  <a:srgbClr val="FF0000"/>
                </a:solidFill>
              </a:rPr>
              <a:t>Bill is designated </a:t>
            </a:r>
            <a:r>
              <a:rPr lang="en-US" sz="4000" b="1" dirty="0">
                <a:solidFill>
                  <a:srgbClr val="FF0000"/>
                </a:solidFill>
              </a:rPr>
              <a:t>“settled”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0147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>
                <a:solidFill>
                  <a:srgbClr val="FF0000"/>
                </a:solidFill>
              </a:rPr>
              <a:t>Main Success Scenario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4864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People leave.</a:t>
            </a:r>
          </a:p>
          <a:p>
            <a:r>
              <a:rPr lang="en-US" sz="4000" b="1" dirty="0" smtClean="0">
                <a:solidFill>
                  <a:srgbClr val="FF0000"/>
                </a:solidFill>
              </a:rPr>
              <a:t>Table placed in bus queue</a:t>
            </a:r>
          </a:p>
          <a:p>
            <a:r>
              <a:rPr lang="en-US" sz="4000" b="1" dirty="0" smtClean="0">
                <a:solidFill>
                  <a:srgbClr val="FF0000"/>
                </a:solidFill>
              </a:rPr>
              <a:t>Table is cleaned, removed from bus queue, and marked as available </a:t>
            </a:r>
          </a:p>
          <a:p>
            <a:pPr marL="0" indent="0">
              <a:buNone/>
            </a:pPr>
            <a:endParaRPr lang="en-US" sz="4000" b="1" dirty="0" smtClean="0"/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7756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832265"/>
              </p:ext>
            </p:extLst>
          </p:nvPr>
        </p:nvGraphicFramePr>
        <p:xfrm>
          <a:off x="0" y="838200"/>
          <a:ext cx="9067800" cy="5898664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457200"/>
                <a:gridCol w="2209800"/>
                <a:gridCol w="914400"/>
                <a:gridCol w="2590800"/>
                <a:gridCol w="1752600"/>
                <a:gridCol w="1143000"/>
              </a:tblGrid>
              <a:tr h="389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Name 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Scope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Primary Actor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Compelxity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Priority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Menu view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Anyone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Place Order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Customer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Deliver Order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Waiter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Order review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Waiter/customer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Manage Table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Waiter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High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Order check off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Kitchen staff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Reservation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Customer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Item's metadata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Anyone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Inventory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Manager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Low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Complaint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Manager/waiter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010400" cy="83820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6000" b="1" dirty="0" smtClean="0"/>
              <a:t>Preliminary Use Cases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172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Risks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 smtClean="0"/>
              <a:t>Fast application speed: Do not try customers’ patience.</a:t>
            </a:r>
          </a:p>
          <a:p>
            <a:pPr lvl="0"/>
            <a:r>
              <a:rPr lang="en-US" b="1" dirty="0" smtClean="0"/>
              <a:t>High reliability: Downtime must be avoided</a:t>
            </a:r>
            <a:endParaRPr lang="en-US" b="1" dirty="0"/>
          </a:p>
          <a:p>
            <a:pPr lvl="0"/>
            <a:r>
              <a:rPr lang="en-US" b="1" dirty="0" smtClean="0"/>
              <a:t>Credit </a:t>
            </a:r>
            <a:r>
              <a:rPr lang="en-US" b="1" dirty="0"/>
              <a:t>card PCI information handling</a:t>
            </a:r>
          </a:p>
          <a:p>
            <a:pPr lvl="0"/>
            <a:r>
              <a:rPr lang="en-US" b="1" dirty="0" smtClean="0"/>
              <a:t>Billing accuracy</a:t>
            </a:r>
          </a:p>
          <a:p>
            <a:pPr lvl="0"/>
            <a:r>
              <a:rPr lang="en-US" b="1" dirty="0" smtClean="0"/>
              <a:t>Logins securely connect users with their correct role</a:t>
            </a:r>
            <a:endParaRPr lang="en-US" sz="4000" b="1" dirty="0" smtClean="0"/>
          </a:p>
          <a:p>
            <a:pPr lvl="0"/>
            <a:r>
              <a:rPr lang="en-US" b="1" dirty="0" smtClean="0"/>
              <a:t>Effective prioritization algorithm for orders and dishes</a:t>
            </a:r>
          </a:p>
        </p:txBody>
      </p:sp>
    </p:spTree>
    <p:extLst>
      <p:ext uri="{BB962C8B-B14F-4D97-AF65-F5344CB8AC3E}">
        <p14:creationId xmlns:p14="http://schemas.microsoft.com/office/powerpoint/2010/main" val="189220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In Scope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Queue customers waiting to be seated</a:t>
            </a:r>
          </a:p>
          <a:p>
            <a:r>
              <a:rPr lang="en-US" dirty="0"/>
              <a:t>Table management:</a:t>
            </a:r>
          </a:p>
          <a:p>
            <a:pPr lvl="1"/>
            <a:r>
              <a:rPr lang="en-US" dirty="0"/>
              <a:t>Table capacity</a:t>
            </a:r>
          </a:p>
          <a:p>
            <a:pPr lvl="1"/>
            <a:r>
              <a:rPr lang="en-US" dirty="0"/>
              <a:t>Server assignments</a:t>
            </a:r>
          </a:p>
          <a:p>
            <a:pPr lvl="1"/>
            <a:r>
              <a:rPr lang="en-US" dirty="0"/>
              <a:t>Ready to clean / cleaned status</a:t>
            </a:r>
          </a:p>
          <a:p>
            <a:r>
              <a:rPr lang="en-US" dirty="0"/>
              <a:t>Menu</a:t>
            </a:r>
          </a:p>
          <a:p>
            <a:r>
              <a:rPr lang="en-US" dirty="0"/>
              <a:t>Send orders to kitchen</a:t>
            </a:r>
          </a:p>
          <a:p>
            <a:r>
              <a:rPr lang="en-US" dirty="0"/>
              <a:t>Payment API (stub)</a:t>
            </a:r>
          </a:p>
          <a:p>
            <a:r>
              <a:rPr lang="en-US" dirty="0"/>
              <a:t>Employee names and roles</a:t>
            </a:r>
          </a:p>
          <a:p>
            <a:r>
              <a:rPr lang="en-US" dirty="0"/>
              <a:t>Consumption report of ingredients</a:t>
            </a:r>
          </a:p>
          <a:p>
            <a:r>
              <a:rPr lang="en-US" dirty="0"/>
              <a:t>Sales numbers</a:t>
            </a:r>
          </a:p>
          <a:p>
            <a:endParaRPr lang="en-US" sz="4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600199"/>
            <a:ext cx="4191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Mobile site</a:t>
            </a:r>
          </a:p>
          <a:p>
            <a:r>
              <a:rPr lang="en-US" sz="4000" dirty="0"/>
              <a:t>Bill splitting</a:t>
            </a:r>
          </a:p>
          <a:p>
            <a:r>
              <a:rPr lang="en-US" sz="4000" dirty="0"/>
              <a:t>Tips</a:t>
            </a:r>
          </a:p>
          <a:p>
            <a:r>
              <a:rPr lang="en-US" sz="4000" dirty="0"/>
              <a:t>Prioritize orders in the kitchen</a:t>
            </a:r>
          </a:p>
          <a:p>
            <a:r>
              <a:rPr lang="en-US" sz="4000" dirty="0"/>
              <a:t>Customer time in/out</a:t>
            </a:r>
          </a:p>
          <a:p>
            <a:r>
              <a:rPr lang="en-US" sz="4000" dirty="0"/>
              <a:t>Busboy role</a:t>
            </a:r>
          </a:p>
          <a:p>
            <a:r>
              <a:rPr lang="en-US" sz="4000" dirty="0"/>
              <a:t>Drinks as items</a:t>
            </a:r>
          </a:p>
          <a:p>
            <a:r>
              <a:rPr lang="en-US" sz="4000" dirty="0"/>
              <a:t>Dish categories (app, main, dessert, drink, etc.)</a:t>
            </a:r>
          </a:p>
          <a:p>
            <a:r>
              <a:rPr lang="en-US" sz="4000" dirty="0"/>
              <a:t>Basic account authorization &amp; security</a:t>
            </a:r>
          </a:p>
          <a:p>
            <a:r>
              <a:rPr lang="en-US" sz="4000" dirty="0"/>
              <a:t>Kitchen UI (queue display)</a:t>
            </a:r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063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Out of Scope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/>
              <a:t>Specifics of payment</a:t>
            </a:r>
          </a:p>
          <a:p>
            <a:r>
              <a:rPr lang="en-US" sz="4000" dirty="0"/>
              <a:t>PCI compliance</a:t>
            </a:r>
          </a:p>
          <a:p>
            <a:r>
              <a:rPr lang="en-US" sz="4000" dirty="0"/>
              <a:t>Payroll, time clocks</a:t>
            </a:r>
          </a:p>
          <a:p>
            <a:r>
              <a:rPr lang="en-US" sz="4000" dirty="0"/>
              <a:t>Inventory management</a:t>
            </a:r>
          </a:p>
          <a:p>
            <a:r>
              <a:rPr lang="en-US" sz="4000" dirty="0"/>
              <a:t>Complaints</a:t>
            </a:r>
          </a:p>
          <a:p>
            <a:r>
              <a:rPr lang="en-US" sz="4000" dirty="0"/>
              <a:t>Bar management</a:t>
            </a:r>
          </a:p>
          <a:p>
            <a:r>
              <a:rPr lang="en-US" sz="4000" dirty="0"/>
              <a:t>Splitting bill for a single item</a:t>
            </a:r>
          </a:p>
          <a:p>
            <a:r>
              <a:rPr lang="en-US" sz="4000" dirty="0"/>
              <a:t>Custom table setups</a:t>
            </a:r>
          </a:p>
          <a:p>
            <a:r>
              <a:rPr lang="en-US" sz="4000" dirty="0" smtClean="0"/>
              <a:t>Recipes</a:t>
            </a:r>
          </a:p>
          <a:p>
            <a:r>
              <a:rPr lang="en-US" sz="4000" dirty="0" smtClean="0"/>
              <a:t>Customer directly using the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700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72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Scope Undecided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Reservations</a:t>
            </a:r>
          </a:p>
          <a:p>
            <a:r>
              <a:rPr lang="en-US" sz="3600" dirty="0"/>
              <a:t>Basic employee stats</a:t>
            </a:r>
          </a:p>
          <a:p>
            <a:r>
              <a:rPr lang="en-US" sz="3600" dirty="0"/>
              <a:t>Mobile app</a:t>
            </a:r>
          </a:p>
          <a:p>
            <a:r>
              <a:rPr lang="en-US" sz="3600" dirty="0"/>
              <a:t>Discounts / adjustments (</a:t>
            </a:r>
            <a:r>
              <a:rPr lang="en-US" sz="3600" dirty="0" err="1"/>
              <a:t>comping</a:t>
            </a:r>
            <a:r>
              <a:rPr lang="en-US" sz="3600" dirty="0"/>
              <a:t>)</a:t>
            </a:r>
          </a:p>
          <a:p>
            <a:r>
              <a:rPr lang="en-US" sz="3600" dirty="0"/>
              <a:t>Parties spanning &gt; 1 table</a:t>
            </a:r>
          </a:p>
        </p:txBody>
      </p:sp>
    </p:spTree>
    <p:extLst>
      <p:ext uri="{BB962C8B-B14F-4D97-AF65-F5344CB8AC3E}">
        <p14:creationId xmlns:p14="http://schemas.microsoft.com/office/powerpoint/2010/main" val="15283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Planning: Time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12 weeks</a:t>
            </a:r>
          </a:p>
          <a:p>
            <a:r>
              <a:rPr lang="en-US" sz="5400" b="1" dirty="0"/>
              <a:t>5 people</a:t>
            </a:r>
          </a:p>
          <a:p>
            <a:r>
              <a:rPr lang="en-US" sz="5400" b="1" dirty="0" smtClean="0"/>
              <a:t>9 </a:t>
            </a:r>
            <a:r>
              <a:rPr lang="en-US" sz="5400" b="1" dirty="0"/>
              <a:t>hours / </a:t>
            </a:r>
            <a:r>
              <a:rPr lang="en-US" sz="5400" b="1" dirty="0" err="1" smtClean="0"/>
              <a:t>person</a:t>
            </a:r>
            <a:r>
              <a:rPr lang="en-US" sz="5400" b="1" dirty="0" err="1" smtClean="0">
                <a:sym typeface="Symbol"/>
              </a:rPr>
              <a:t></a:t>
            </a:r>
            <a:r>
              <a:rPr lang="en-US" sz="5400" b="1" dirty="0" err="1" smtClean="0"/>
              <a:t>week</a:t>
            </a:r>
            <a:endParaRPr lang="en-US" sz="5400" b="1" dirty="0"/>
          </a:p>
          <a:p>
            <a:r>
              <a:rPr lang="en-US" sz="5400" b="1" dirty="0" smtClean="0"/>
              <a:t>540 </a:t>
            </a:r>
            <a:r>
              <a:rPr lang="en-US" sz="5400" b="1" dirty="0"/>
              <a:t>hours total 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749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US" sz="6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85389"/>
            <a:ext cx="6776933" cy="4453411"/>
          </a:xfrm>
        </p:spPr>
      </p:pic>
    </p:spTree>
    <p:extLst>
      <p:ext uri="{BB962C8B-B14F-4D97-AF65-F5344CB8AC3E}">
        <p14:creationId xmlns:p14="http://schemas.microsoft.com/office/powerpoint/2010/main" val="96532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6000" b="1" dirty="0" smtClean="0"/>
              <a:t>Planning: </a:t>
            </a:r>
            <a:br>
              <a:rPr lang="en-US" sz="6000" b="1" dirty="0" smtClean="0"/>
            </a:br>
            <a:r>
              <a:rPr lang="en-US" sz="6000" b="1" kern="150" dirty="0" smtClean="0"/>
              <a:t>Estimated </a:t>
            </a:r>
            <a:r>
              <a:rPr lang="en-US" sz="6000" b="1" kern="150" dirty="0"/>
              <a:t>Man-hours</a:t>
            </a:r>
            <a:endParaRPr lang="en-US" sz="6000" b="1" kern="150" dirty="0">
              <a:solidFill>
                <a:srgbClr val="150397"/>
              </a:solidFill>
              <a:latin typeface="Times New Roman"/>
              <a:ea typeface="SimSun"/>
              <a:cs typeface="Mang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710955"/>
              </p:ext>
            </p:extLst>
          </p:nvPr>
        </p:nvGraphicFramePr>
        <p:xfrm>
          <a:off x="1219200" y="1752600"/>
          <a:ext cx="6400800" cy="469392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4774557"/>
                <a:gridCol w="1626243"/>
              </a:tblGrid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App Design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140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smtClean="0">
                          <a:effectLst/>
                        </a:rPr>
                        <a:t>Mobile App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120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Web app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120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 smtClean="0">
                          <a:effectLst/>
                        </a:rPr>
                        <a:t>Server </a:t>
                      </a:r>
                      <a:r>
                        <a:rPr lang="en-US" sz="4400" kern="150" dirty="0">
                          <a:effectLst/>
                        </a:rPr>
                        <a:t>code  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 smtClean="0">
                          <a:effectLst/>
                        </a:rPr>
                        <a:t>60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Testing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50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Database  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25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Graphics/Design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25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6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 smtClean="0"/>
              <a:t>Glossary of Terms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47500" lnSpcReduction="20000"/>
          </a:bodyPr>
          <a:lstStyle/>
          <a:p>
            <a:r>
              <a:rPr lang="en-US" sz="4000" b="1" dirty="0"/>
              <a:t>Table</a:t>
            </a:r>
            <a:r>
              <a:rPr lang="en-US" sz="4000" dirty="0"/>
              <a:t>: A set of customers sitting together and ordering for the same meal.</a:t>
            </a:r>
          </a:p>
          <a:p>
            <a:r>
              <a:rPr lang="en-US" sz="4000" b="1" dirty="0"/>
              <a:t>Seat</a:t>
            </a:r>
            <a:r>
              <a:rPr lang="en-US" sz="4000" dirty="0"/>
              <a:t>: A single person at a table, identified by number.</a:t>
            </a:r>
          </a:p>
          <a:p>
            <a:r>
              <a:rPr lang="en-US" sz="4000" b="1" dirty="0"/>
              <a:t>Item</a:t>
            </a:r>
            <a:r>
              <a:rPr lang="en-US" sz="4000" dirty="0"/>
              <a:t>: A dish or drink on the menu that a customer can order.</a:t>
            </a:r>
          </a:p>
          <a:p>
            <a:r>
              <a:rPr lang="en-US" sz="4000" b="1" dirty="0"/>
              <a:t>Item Type</a:t>
            </a:r>
            <a:r>
              <a:rPr lang="en-US" sz="4000" dirty="0"/>
              <a:t>: An attribute of an item. Values include, Appetizer, Main, Dessert, Drink, etc.</a:t>
            </a:r>
          </a:p>
          <a:p>
            <a:r>
              <a:rPr lang="en-US" sz="4000" b="1" dirty="0"/>
              <a:t>Order</a:t>
            </a:r>
            <a:r>
              <a:rPr lang="en-US" sz="4000" dirty="0"/>
              <a:t>: A set of items ordered by a customer at a seat.</a:t>
            </a:r>
          </a:p>
          <a:p>
            <a:r>
              <a:rPr lang="en-US" sz="4000" b="1" dirty="0"/>
              <a:t>Order Group</a:t>
            </a:r>
            <a:r>
              <a:rPr lang="en-US" sz="4000" dirty="0"/>
              <a:t>: Orders to be paid by the same payee.</a:t>
            </a:r>
          </a:p>
          <a:p>
            <a:r>
              <a:rPr lang="en-US" sz="4000" b="1" dirty="0"/>
              <a:t>Bill</a:t>
            </a:r>
            <a:r>
              <a:rPr lang="en-US" sz="4000" dirty="0"/>
              <a:t>: All Items belonging to a table, includes the price of each Item and the total price.</a:t>
            </a:r>
          </a:p>
          <a:p>
            <a:r>
              <a:rPr lang="en-US" sz="4000" b="1" dirty="0"/>
              <a:t>Order </a:t>
            </a:r>
            <a:r>
              <a:rPr lang="en-US" sz="4000" b="1" dirty="0" smtClean="0"/>
              <a:t>Item Queue</a:t>
            </a:r>
            <a:r>
              <a:rPr lang="en-US" sz="4000" dirty="0"/>
              <a:t>: List of Orders, used in the kitchen to plan for orders to be prepared on a first-come first-served basis (grouped by </a:t>
            </a:r>
            <a:r>
              <a:rPr lang="en-US" sz="4000" dirty="0" smtClean="0"/>
              <a:t>Table).</a:t>
            </a:r>
            <a:endParaRPr lang="en-US" sz="4000" dirty="0"/>
          </a:p>
          <a:p>
            <a:r>
              <a:rPr lang="en-US" sz="4000" b="1" dirty="0"/>
              <a:t>Item Queue</a:t>
            </a:r>
            <a:r>
              <a:rPr lang="en-US" sz="4000" dirty="0"/>
              <a:t>: List of Items, used in the kitchen to plan for Items of the same Type to be ready for each seat at a table at the same time.</a:t>
            </a:r>
          </a:p>
          <a:p>
            <a:r>
              <a:rPr lang="en-US" sz="4000" b="1" dirty="0"/>
              <a:t>Service Queue</a:t>
            </a:r>
            <a:r>
              <a:rPr lang="en-US" sz="4000" dirty="0"/>
              <a:t>: Collection of Items of the same type ready to be delivered to a table.</a:t>
            </a:r>
          </a:p>
          <a:p>
            <a:r>
              <a:rPr lang="en-US" sz="4000" b="1" dirty="0"/>
              <a:t>Bus queue</a:t>
            </a:r>
            <a:r>
              <a:rPr lang="en-US" sz="4000" dirty="0"/>
              <a:t>: List of tables ready to be cleaned and prepared for new customers.</a:t>
            </a:r>
          </a:p>
          <a:p>
            <a:r>
              <a:rPr lang="en-US" sz="4000" b="1" dirty="0"/>
              <a:t>Table status</a:t>
            </a:r>
            <a:r>
              <a:rPr lang="en-US" sz="4000" dirty="0"/>
              <a:t>: Attribute of Tables determining next action that can be taken. Values include: occupied, bus-queue, available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0030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3886200" cy="7252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Vision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8" y="1295400"/>
            <a:ext cx="8763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/>
              <a:t>restaurant management application </a:t>
            </a:r>
            <a:r>
              <a:rPr lang="en-US" dirty="0"/>
              <a:t>used </a:t>
            </a:r>
            <a:r>
              <a:rPr lang="en-US" dirty="0" smtClean="0"/>
              <a:t>to:</a:t>
            </a:r>
            <a:endParaRPr lang="en-US" dirty="0"/>
          </a:p>
          <a:p>
            <a:r>
              <a:rPr lang="en-US" dirty="0"/>
              <a:t>Enter, track, and delegate food and drink orders</a:t>
            </a:r>
          </a:p>
          <a:p>
            <a:r>
              <a:rPr lang="en-US" dirty="0"/>
              <a:t>Enter and track table statuses and reservations</a:t>
            </a:r>
          </a:p>
          <a:p>
            <a:r>
              <a:rPr lang="en-US" dirty="0"/>
              <a:t>Prioritize orders in the kitchen according to arrival of orders and required prep times</a:t>
            </a:r>
          </a:p>
          <a:p>
            <a:r>
              <a:rPr lang="en-US" dirty="0"/>
              <a:t>Handle billing</a:t>
            </a:r>
          </a:p>
          <a:p>
            <a:r>
              <a:rPr lang="en-US" dirty="0" smtClean="0"/>
              <a:t>We </a:t>
            </a:r>
            <a:r>
              <a:rPr lang="en-US" dirty="0"/>
              <a:t>envision this as a </a:t>
            </a:r>
            <a:r>
              <a:rPr lang="en-US" dirty="0" smtClean="0"/>
              <a:t>web </a:t>
            </a:r>
            <a:r>
              <a:rPr lang="en-US" dirty="0"/>
              <a:t>application which may be adapted to Android if time allows.</a:t>
            </a:r>
          </a:p>
          <a:p>
            <a:pPr marL="0" indent="0">
              <a:spcBef>
                <a:spcPts val="0"/>
              </a:spcBef>
              <a:buNone/>
            </a:pPr>
            <a:endParaRPr lang="en-GB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78227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562600" cy="7252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Business Case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8" y="1295400"/>
            <a:ext cx="8763000" cy="3352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b="1" dirty="0"/>
              <a:t>Restaurants are </a:t>
            </a:r>
            <a:r>
              <a:rPr lang="en-GB" sz="3600" b="1" dirty="0" smtClean="0"/>
              <a:t>busy environments and inefficiencies can result in business failure </a:t>
            </a:r>
            <a:r>
              <a:rPr lang="en-GB" sz="3600" b="1" dirty="0"/>
              <a:t>even </a:t>
            </a:r>
            <a:r>
              <a:rPr lang="en-GB" sz="3600" b="1" dirty="0" smtClean="0"/>
              <a:t>if the food is great. </a:t>
            </a:r>
          </a:p>
          <a:p>
            <a:pPr marL="0" indent="0">
              <a:spcBef>
                <a:spcPts val="0"/>
              </a:spcBef>
              <a:buNone/>
            </a:pPr>
            <a:endParaRPr lang="en-GB" sz="3600" b="1" dirty="0" smtClean="0"/>
          </a:p>
          <a:p>
            <a:pPr>
              <a:spcBef>
                <a:spcPts val="0"/>
              </a:spcBef>
            </a:pPr>
            <a:r>
              <a:rPr lang="en-GB" sz="3600" b="1" dirty="0" smtClean="0"/>
              <a:t>Effective coordination of personnel and resources is key to timely service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5477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Business Case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 smtClean="0"/>
              <a:t>Boost business by </a:t>
            </a:r>
          </a:p>
          <a:p>
            <a:r>
              <a:rPr lang="en-GB" sz="4000" b="1" dirty="0" smtClean="0"/>
              <a:t>Making waiting times smaller and more predictable</a:t>
            </a:r>
          </a:p>
          <a:p>
            <a:r>
              <a:rPr lang="en-GB" sz="4000" b="1" dirty="0" smtClean="0"/>
              <a:t>Maximizing customer throughput</a:t>
            </a:r>
            <a:endParaRPr lang="en-GB" sz="4000" b="1" dirty="0"/>
          </a:p>
          <a:p>
            <a:r>
              <a:rPr lang="en-GB" sz="4000" b="1" dirty="0" smtClean="0"/>
              <a:t>Maximizing employee efficiency</a:t>
            </a:r>
          </a:p>
          <a:p>
            <a:r>
              <a:rPr lang="en-GB" sz="4000" b="1" dirty="0" smtClean="0"/>
              <a:t>Increasing 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26177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4572000" cy="1096962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Actors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49362"/>
            <a:ext cx="5809524" cy="5333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1371600"/>
            <a:ext cx="2514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Waiter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Kitchen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Hostess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Busboy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Bartender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Manager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380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6786"/>
            <a:ext cx="4876800" cy="1030014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Goals:  Waiter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614" y="1143000"/>
            <a:ext cx="8610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 smtClean="0"/>
              <a:t>Enter customers' orders quickly and easily</a:t>
            </a:r>
          </a:p>
          <a:p>
            <a:r>
              <a:rPr lang="en-US" sz="4000" b="1" dirty="0" smtClean="0"/>
              <a:t>Enter customers' orders without errors</a:t>
            </a:r>
          </a:p>
          <a:p>
            <a:r>
              <a:rPr lang="en-US" sz="4000" b="1" dirty="0" smtClean="0"/>
              <a:t>Communicate customer orders to the kitchen</a:t>
            </a:r>
          </a:p>
          <a:p>
            <a:r>
              <a:rPr lang="en-US" sz="4000" b="1" dirty="0" smtClean="0"/>
              <a:t>Access menu information on demand, as needed</a:t>
            </a:r>
          </a:p>
          <a:p>
            <a:r>
              <a:rPr lang="en-US" sz="4000" b="1" dirty="0" smtClean="0"/>
              <a:t>Adjust bill splitting/sharing as needed</a:t>
            </a:r>
          </a:p>
          <a:p>
            <a:r>
              <a:rPr lang="en-US" sz="4000" b="1" dirty="0" smtClean="0"/>
              <a:t>Mark what is from each person (seat number)</a:t>
            </a:r>
          </a:p>
          <a:p>
            <a:r>
              <a:rPr lang="en-US" sz="4000" b="1" dirty="0" smtClean="0"/>
              <a:t>Take customer payment quickly and easily</a:t>
            </a:r>
          </a:p>
          <a:p>
            <a:r>
              <a:rPr lang="en-US" sz="4000" b="1" dirty="0" smtClean="0"/>
              <a:t>See specials</a:t>
            </a:r>
          </a:p>
          <a:p>
            <a:r>
              <a:rPr lang="en-US" sz="4000" b="1" dirty="0" smtClean="0"/>
              <a:t>Use coupons / codes</a:t>
            </a:r>
          </a:p>
          <a:p>
            <a:r>
              <a:rPr lang="en-US" sz="4000" b="1" dirty="0" smtClean="0"/>
              <a:t>Receive tips</a:t>
            </a:r>
          </a:p>
          <a:p>
            <a:r>
              <a:rPr lang="en-US" sz="4000" b="1" dirty="0" smtClean="0"/>
              <a:t>Take complaints</a:t>
            </a:r>
          </a:p>
        </p:txBody>
      </p:sp>
    </p:spTree>
    <p:extLst>
      <p:ext uri="{BB962C8B-B14F-4D97-AF65-F5344CB8AC3E}">
        <p14:creationId xmlns:p14="http://schemas.microsoft.com/office/powerpoint/2010/main" val="398319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393"/>
            <a:ext cx="6858000" cy="10300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Goals: Kitchen Staff  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1816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View clear and accurate report of queued orders</a:t>
            </a:r>
          </a:p>
          <a:p>
            <a:r>
              <a:rPr lang="en-US" sz="4000" b="1" dirty="0" smtClean="0"/>
              <a:t>View upcoming orders in terms of priority</a:t>
            </a:r>
          </a:p>
          <a:p>
            <a:r>
              <a:rPr lang="en-US" sz="4000" b="1" dirty="0" smtClean="0"/>
              <a:t>Take ownership of orders</a:t>
            </a:r>
          </a:p>
          <a:p>
            <a:r>
              <a:rPr lang="en-US" sz="4000" b="1" dirty="0" smtClean="0"/>
              <a:t>Mark items as completed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962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1591</TotalTime>
  <Words>1229</Words>
  <Application>Microsoft Office PowerPoint</Application>
  <PresentationFormat>On-screen Show (4:3)</PresentationFormat>
  <Paragraphs>259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TO DO</vt:lpstr>
      <vt:lpstr>Group 3 Capstone Project Presentation 1</vt:lpstr>
      <vt:lpstr>PowerPoint Presentation</vt:lpstr>
      <vt:lpstr>Vision</vt:lpstr>
      <vt:lpstr>Business Case</vt:lpstr>
      <vt:lpstr>Business Case</vt:lpstr>
      <vt:lpstr>Actors</vt:lpstr>
      <vt:lpstr>Goals:  Waiter</vt:lpstr>
      <vt:lpstr>Goals: Kitchen Staff  </vt:lpstr>
      <vt:lpstr>Goals:  Customer</vt:lpstr>
      <vt:lpstr>Goals:  Manager</vt:lpstr>
      <vt:lpstr>Goals: Hostess</vt:lpstr>
      <vt:lpstr>Goals: Busboy </vt:lpstr>
      <vt:lpstr>Domain Model</vt:lpstr>
      <vt:lpstr>Basic Idea- Table Mgmt</vt:lpstr>
      <vt:lpstr>Basic Idea – Taking Orders</vt:lpstr>
      <vt:lpstr>Basic Idea – Kitchen Staff</vt:lpstr>
      <vt:lpstr>Basic Idea – Billing</vt:lpstr>
      <vt:lpstr>Main Success Scenario</vt:lpstr>
      <vt:lpstr>Main Success Scenario</vt:lpstr>
      <vt:lpstr>Main Success Scenario</vt:lpstr>
      <vt:lpstr>Main Success Scenario</vt:lpstr>
      <vt:lpstr>Main Success Scenario</vt:lpstr>
      <vt:lpstr>Preliminary Use Cases</vt:lpstr>
      <vt:lpstr>Risks</vt:lpstr>
      <vt:lpstr>In Scope</vt:lpstr>
      <vt:lpstr>Out of Scope</vt:lpstr>
      <vt:lpstr>Scope Undecided</vt:lpstr>
      <vt:lpstr>Planning: Time</vt:lpstr>
      <vt:lpstr>Planning:  Estimated Man-hours</vt:lpstr>
      <vt:lpstr>Glossary of Terms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</dc:creator>
  <cp:lastModifiedBy>Hafslund, Charles</cp:lastModifiedBy>
  <cp:revision>58</cp:revision>
  <dcterms:created xsi:type="dcterms:W3CDTF">2013-05-23T01:36:33Z</dcterms:created>
  <dcterms:modified xsi:type="dcterms:W3CDTF">2013-05-28T14:39:35Z</dcterms:modified>
</cp:coreProperties>
</file>