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85" r:id="rId16"/>
    <p:sldId id="284" r:id="rId17"/>
    <p:sldId id="286" r:id="rId18"/>
    <p:sldId id="28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406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033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12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 consumption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90678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Basic Idea- Table </a:t>
            </a:r>
            <a:r>
              <a:rPr lang="en-US" sz="6000" b="1" dirty="0" err="1" smtClean="0"/>
              <a:t>Mgmt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Hostess, Waiters, and Bus Boys interact with a listing of tables.</a:t>
            </a:r>
          </a:p>
          <a:p>
            <a:r>
              <a:rPr lang="en-US" sz="4000" b="1" dirty="0" smtClean="0"/>
              <a:t>Each role interacts with tables differently.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Taking Orders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add an order to a table using a categorized menu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Kitchen Staff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Kitchen Staff use a touch display that sorts order items in the following manner:</a:t>
            </a:r>
          </a:p>
          <a:p>
            <a:pPr lvl="0"/>
            <a:r>
              <a:rPr lang="en-US" sz="4000" b="1" dirty="0" smtClean="0"/>
              <a:t>Table Orders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 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Table 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(LPTF) to synchronize their completion</a:t>
            </a:r>
          </a:p>
          <a:p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" y="4572000"/>
            <a:ext cx="9035878" cy="1371600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Billing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group orders into Order Groups for split billing.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Customer enters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Hostess </a:t>
            </a:r>
            <a:r>
              <a:rPr lang="en-US" sz="4000" b="1" dirty="0">
                <a:solidFill>
                  <a:srgbClr val="FF0000"/>
                </a:solidFill>
              </a:rPr>
              <a:t>checks for available </a:t>
            </a:r>
            <a:r>
              <a:rPr lang="en-US" sz="4000" b="1" dirty="0" smtClean="0">
                <a:solidFill>
                  <a:srgbClr val="FF0000"/>
                </a:solidFill>
              </a:rPr>
              <a:t>tables / estimated wait-time </a:t>
            </a:r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rgbClr val="FF0000"/>
                </a:solidFill>
              </a:rPr>
              <a:t>Customer seated by </a:t>
            </a:r>
            <a:r>
              <a:rPr lang="en-US" sz="4000" b="1" dirty="0" smtClean="0">
                <a:solidFill>
                  <a:srgbClr val="FF0000"/>
                </a:solidFill>
              </a:rPr>
              <a:t>hostess, table marked occupied and  assigned to a waiter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Drinks, Appetizers, meals: ordered /prepared </a:t>
            </a:r>
            <a:r>
              <a:rPr lang="en-US" sz="4000" b="1" dirty="0">
                <a:solidFill>
                  <a:srgbClr val="FF0000"/>
                </a:solidFill>
              </a:rPr>
              <a:t>/ </a:t>
            </a:r>
            <a:r>
              <a:rPr lang="en-US" sz="4000" b="1" dirty="0" smtClean="0">
                <a:solidFill>
                  <a:srgbClr val="FF0000"/>
                </a:solidFill>
              </a:rPr>
              <a:t>delivered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Ordering</a:t>
            </a:r>
            <a:r>
              <a:rPr lang="en-US" sz="4000" b="1" dirty="0" smtClean="0">
                <a:solidFill>
                  <a:srgbClr val="FF0000"/>
                </a:solidFill>
              </a:rPr>
              <a:t>: order-items (drinks and dishes) are added to order-group which is placed in an order-queue by wait-staff</a:t>
            </a:r>
          </a:p>
          <a:p>
            <a:r>
              <a:rPr lang="en-US" sz="4000" b="1" u="sng" dirty="0" smtClean="0">
                <a:solidFill>
                  <a:srgbClr val="FF0000"/>
                </a:solidFill>
              </a:rPr>
              <a:t>Preparation</a:t>
            </a:r>
            <a:r>
              <a:rPr lang="en-US" sz="4000" b="1" dirty="0" smtClean="0">
                <a:solidFill>
                  <a:srgbClr val="FF0000"/>
                </a:solidFill>
              </a:rPr>
              <a:t>: order-group is removed from the order-queue by kitchen staff, order-items are prepared (in </a:t>
            </a:r>
            <a:r>
              <a:rPr lang="en-US" sz="4000" b="1" dirty="0" err="1" smtClean="0">
                <a:solidFill>
                  <a:srgbClr val="FF0000"/>
                </a:solidFill>
              </a:rPr>
              <a:t>LPTF</a:t>
            </a:r>
            <a:r>
              <a:rPr lang="en-US" sz="4000" b="1" dirty="0" smtClean="0">
                <a:solidFill>
                  <a:srgbClr val="FF0000"/>
                </a:solidFill>
              </a:rPr>
              <a:t> order), and the order-group is placed in the delivery-queue.  Inventory is updated.</a:t>
            </a:r>
          </a:p>
          <a:p>
            <a:r>
              <a:rPr lang="en-US" sz="4000" b="1" u="sng" dirty="0" smtClean="0">
                <a:solidFill>
                  <a:srgbClr val="FF0000"/>
                </a:solidFill>
              </a:rPr>
              <a:t>Delivery</a:t>
            </a:r>
            <a:r>
              <a:rPr lang="en-US" sz="4000" b="1" dirty="0" smtClean="0">
                <a:solidFill>
                  <a:srgbClr val="FF0000"/>
                </a:solidFill>
              </a:rPr>
              <a:t>: item is delivered and removed from delivery-queue by wait-staff.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5389"/>
            <a:ext cx="6776933" cy="4453411"/>
          </a:xfrm>
        </p:spPr>
      </p:pic>
    </p:spTree>
    <p:extLst>
      <p:ext uri="{BB962C8B-B14F-4D97-AF65-F5344CB8AC3E}">
        <p14:creationId xmlns:p14="http://schemas.microsoft.com/office/powerpoint/2010/main" val="9653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Queue order is processed by an algorithm that:</a:t>
            </a:r>
          </a:p>
          <a:p>
            <a:pPr lvl="0"/>
            <a:r>
              <a:rPr lang="en-US" sz="4000" b="1" dirty="0" smtClean="0">
                <a:solidFill>
                  <a:srgbClr val="FF0000"/>
                </a:solidFill>
              </a:rPr>
              <a:t>Order-groups queued in FIFO</a:t>
            </a:r>
            <a:endParaRPr lang="en-US" sz="4000" b="1" dirty="0">
              <a:solidFill>
                <a:srgbClr val="FF0000"/>
              </a:solidFill>
            </a:endParaRPr>
          </a:p>
          <a:p>
            <a:pPr lvl="0"/>
            <a:r>
              <a:rPr lang="en-US" sz="4000" b="1" dirty="0" smtClean="0">
                <a:solidFill>
                  <a:srgbClr val="FF0000"/>
                </a:solidFill>
              </a:rPr>
              <a:t>Order-items queued </a:t>
            </a:r>
            <a:r>
              <a:rPr lang="en-US" sz="4000" b="1" dirty="0">
                <a:solidFill>
                  <a:srgbClr val="FF0000"/>
                </a:solidFill>
              </a:rPr>
              <a:t>within </a:t>
            </a:r>
            <a:r>
              <a:rPr lang="en-US" sz="4000" b="1" dirty="0" smtClean="0">
                <a:solidFill>
                  <a:srgbClr val="FF0000"/>
                </a:solidFill>
              </a:rPr>
              <a:t>order-group </a:t>
            </a:r>
            <a:r>
              <a:rPr lang="en-US" sz="4000" b="1" dirty="0">
                <a:solidFill>
                  <a:srgbClr val="FF0000"/>
                </a:solidFill>
              </a:rPr>
              <a:t>by l</a:t>
            </a:r>
            <a:r>
              <a:rPr lang="en-US" sz="4000" b="1" dirty="0" smtClean="0">
                <a:solidFill>
                  <a:srgbClr val="FF0000"/>
                </a:solidFill>
              </a:rPr>
              <a:t>ongest </a:t>
            </a:r>
            <a:r>
              <a:rPr lang="en-US" sz="4000" b="1" dirty="0">
                <a:solidFill>
                  <a:srgbClr val="FF0000"/>
                </a:solidFill>
              </a:rPr>
              <a:t>prep-time </a:t>
            </a:r>
            <a:r>
              <a:rPr lang="en-US" sz="4000" b="1" dirty="0" smtClean="0">
                <a:solidFill>
                  <a:srgbClr val="FF0000"/>
                </a:solidFill>
              </a:rPr>
              <a:t>first (</a:t>
            </a:r>
            <a:r>
              <a:rPr lang="en-US" sz="4000" b="1" dirty="0" err="1" smtClean="0">
                <a:solidFill>
                  <a:srgbClr val="FF0000"/>
                </a:solidFill>
              </a:rPr>
              <a:t>LPTF</a:t>
            </a:r>
            <a:r>
              <a:rPr lang="en-US" sz="4000" b="1" dirty="0" smtClean="0">
                <a:solidFill>
                  <a:srgbClr val="FF0000"/>
                </a:solidFill>
              </a:rPr>
              <a:t>) to synchronize their completion</a:t>
            </a:r>
          </a:p>
          <a:p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0600"/>
            <a:ext cx="8229599" cy="1249211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24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People enjoy food and drinks and  possibly order more things.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Meal </a:t>
            </a:r>
            <a:r>
              <a:rPr lang="en-US" sz="4000" b="1" dirty="0" smtClean="0">
                <a:solidFill>
                  <a:srgbClr val="FF0000"/>
                </a:solidFill>
              </a:rPr>
              <a:t>completed.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Bill is totaled and presented.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Bill and tip can be paid electronically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Bill is designated </a:t>
            </a:r>
            <a:r>
              <a:rPr lang="en-US" sz="4000" b="1" dirty="0">
                <a:solidFill>
                  <a:srgbClr val="FF0000"/>
                </a:solidFill>
              </a:rPr>
              <a:t>“settled”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14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Main Success Scenario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People leave.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Table placed in bus queue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Table is cleaned, removed from bus queue, and marked as available </a:t>
            </a:r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775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32265"/>
              </p:ext>
            </p:extLst>
          </p:nvPr>
        </p:nvGraphicFramePr>
        <p:xfrm>
          <a:off x="0" y="838200"/>
          <a:ext cx="9067800" cy="589866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2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892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</a:p>
          <a:p>
            <a:r>
              <a:rPr lang="en-US" sz="4000" dirty="0" smtClean="0"/>
              <a:t>Customer directly using the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15283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10955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82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Table</a:t>
            </a:r>
            <a:r>
              <a:rPr lang="en-US" sz="4000" dirty="0"/>
              <a:t>: A set of customers sitting together and ordering for the same meal.</a:t>
            </a:r>
          </a:p>
          <a:p>
            <a:r>
              <a:rPr lang="en-US" sz="4000" b="1" dirty="0"/>
              <a:t>Seat</a:t>
            </a:r>
            <a:r>
              <a:rPr lang="en-US" sz="4000" dirty="0"/>
              <a:t>: A single person at a table, identified by number.</a:t>
            </a:r>
          </a:p>
          <a:p>
            <a:r>
              <a:rPr lang="en-US" sz="4000" b="1" dirty="0"/>
              <a:t>Item</a:t>
            </a:r>
            <a:r>
              <a:rPr lang="en-US" sz="4000" dirty="0"/>
              <a:t>: A dish or drink on the menu that a customer can order.</a:t>
            </a:r>
          </a:p>
          <a:p>
            <a:r>
              <a:rPr lang="en-US" sz="4000" b="1" dirty="0"/>
              <a:t>Item Type</a:t>
            </a:r>
            <a:r>
              <a:rPr lang="en-US" sz="4000" dirty="0"/>
              <a:t>: An attribute of an item. Values include, Appetizer, Main, Dessert, Drink, etc.</a:t>
            </a:r>
          </a:p>
          <a:p>
            <a:r>
              <a:rPr lang="en-US" sz="4000" b="1" dirty="0"/>
              <a:t>Order</a:t>
            </a:r>
            <a:r>
              <a:rPr lang="en-US" sz="4000" dirty="0"/>
              <a:t>: A set of items ordered by a customer at a seat.</a:t>
            </a:r>
          </a:p>
          <a:p>
            <a:r>
              <a:rPr lang="en-US" sz="4000" b="1" dirty="0"/>
              <a:t>Order Group</a:t>
            </a:r>
            <a:r>
              <a:rPr lang="en-US" sz="4000" dirty="0"/>
              <a:t>: Orders to be paid by the same payee.</a:t>
            </a:r>
          </a:p>
          <a:p>
            <a:r>
              <a:rPr lang="en-US" sz="4000" b="1" dirty="0"/>
              <a:t>Bill</a:t>
            </a:r>
            <a:r>
              <a:rPr lang="en-US" sz="4000" dirty="0"/>
              <a:t>: All Items belonging to a table, includes the price of each Item and the total price.</a:t>
            </a:r>
          </a:p>
          <a:p>
            <a:r>
              <a:rPr lang="en-US" sz="4000" b="1" dirty="0"/>
              <a:t>Order </a:t>
            </a:r>
            <a:r>
              <a:rPr lang="en-US" sz="4000" b="1" dirty="0" smtClean="0"/>
              <a:t>Item Queue</a:t>
            </a:r>
            <a:r>
              <a:rPr lang="en-US" sz="4000" dirty="0"/>
              <a:t>: List of Orders, used in the kitchen to plan for orders to be prepared on a first-come first-served basis (grouped by </a:t>
            </a:r>
            <a:r>
              <a:rPr lang="en-US" sz="4000" dirty="0" smtClean="0"/>
              <a:t>Table).</a:t>
            </a:r>
            <a:endParaRPr lang="en-US" sz="4000" dirty="0"/>
          </a:p>
          <a:p>
            <a:r>
              <a:rPr lang="en-US" sz="4000" b="1" dirty="0"/>
              <a:t>Item Queue</a:t>
            </a:r>
            <a:r>
              <a:rPr lang="en-US" sz="4000" dirty="0"/>
              <a:t>: List of Items, used in the kitchen to plan for Items of the same Type to be ready for each seat at a table at the same time.</a:t>
            </a:r>
          </a:p>
          <a:p>
            <a:r>
              <a:rPr lang="en-US" sz="4000" b="1" dirty="0"/>
              <a:t>Service Queue</a:t>
            </a:r>
            <a:r>
              <a:rPr lang="en-US" sz="4000" dirty="0"/>
              <a:t>: Collection of Items of the same type ready to be delivered to a table.</a:t>
            </a:r>
          </a:p>
          <a:p>
            <a:r>
              <a:rPr lang="en-US" sz="4000" b="1" dirty="0"/>
              <a:t>Bus queue</a:t>
            </a:r>
            <a:r>
              <a:rPr lang="en-US" sz="4000" dirty="0"/>
              <a:t>: List of tables ready to be cleaned and prepared for new customers.</a:t>
            </a:r>
          </a:p>
          <a:p>
            <a:r>
              <a:rPr lang="en-US" sz="4000" b="1" dirty="0"/>
              <a:t>Table status</a:t>
            </a:r>
            <a:r>
              <a:rPr lang="en-US" sz="4000" dirty="0"/>
              <a:t>: Attribute of Tables determining next action that can be taken. Values include: occupied, bus-queue, available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0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7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17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9362"/>
            <a:ext cx="5809524" cy="53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8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9831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6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1182</Words>
  <Application>Microsoft Office PowerPoint</Application>
  <PresentationFormat>On-screen Show (4:3)</PresentationFormat>
  <Paragraphs>255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SimSun</vt:lpstr>
      <vt:lpstr>Arial</vt:lpstr>
      <vt:lpstr>Calibri</vt:lpstr>
      <vt:lpstr>Mangal</vt:lpstr>
      <vt:lpstr>Symbol</vt:lpstr>
      <vt:lpstr>Times New Roman</vt:lpstr>
      <vt:lpstr>Office Theme</vt:lpstr>
      <vt:lpstr>Group 3 Capstone Project Presentation 1</vt:lpstr>
      <vt:lpstr>PowerPoint Presentation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Hostess</vt:lpstr>
      <vt:lpstr>Goals: Busboy </vt:lpstr>
      <vt:lpstr>Goals:  Manager</vt:lpstr>
      <vt:lpstr>Domain Model</vt:lpstr>
      <vt:lpstr>Basic Idea- Table Mgmt</vt:lpstr>
      <vt:lpstr>Basic Idea – Taking Orders</vt:lpstr>
      <vt:lpstr>Basic Idea – Kitchen Staff</vt:lpstr>
      <vt:lpstr>Basic Idea – Billing</vt:lpstr>
      <vt:lpstr>Main Success Scenario</vt:lpstr>
      <vt:lpstr>Main Success Scenario</vt:lpstr>
      <vt:lpstr>Main Success Scenario</vt:lpstr>
      <vt:lpstr>Main Success Scenario</vt:lpstr>
      <vt:lpstr>Main Success Scenario</vt:lpstr>
      <vt:lpstr>Preliminary Use Cases</vt:lpstr>
      <vt:lpstr>Risks</vt:lpstr>
      <vt:lpstr>In Scope</vt:lpstr>
      <vt:lpstr>Out of Scope</vt:lpstr>
      <vt:lpstr>Scope Undecided</vt:lpstr>
      <vt:lpstr>Planning: Time</vt:lpstr>
      <vt:lpstr>Planning:  Estimated Man-hours</vt:lpstr>
      <vt:lpstr>Glossary of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Othman Smihi</cp:lastModifiedBy>
  <cp:revision>59</cp:revision>
  <dcterms:created xsi:type="dcterms:W3CDTF">2013-05-23T01:36:33Z</dcterms:created>
  <dcterms:modified xsi:type="dcterms:W3CDTF">2013-05-29T13:16:43Z</dcterms:modified>
</cp:coreProperties>
</file>