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01" r:id="rId2"/>
    <p:sldId id="271" r:id="rId3"/>
    <p:sldId id="257" r:id="rId4"/>
    <p:sldId id="274" r:id="rId5"/>
    <p:sldId id="297" r:id="rId6"/>
    <p:sldId id="272" r:id="rId7"/>
    <p:sldId id="275" r:id="rId8"/>
    <p:sldId id="280" r:id="rId9"/>
    <p:sldId id="278" r:id="rId10"/>
    <p:sldId id="282" r:id="rId11"/>
    <p:sldId id="279" r:id="rId12"/>
    <p:sldId id="281" r:id="rId13"/>
    <p:sldId id="276" r:id="rId14"/>
    <p:sldId id="277" r:id="rId15"/>
    <p:sldId id="286" r:id="rId16"/>
    <p:sldId id="287" r:id="rId17"/>
    <p:sldId id="288" r:id="rId18"/>
    <p:sldId id="289" r:id="rId19"/>
    <p:sldId id="283" r:id="rId20"/>
    <p:sldId id="284" r:id="rId21"/>
    <p:sldId id="285" r:id="rId22"/>
    <p:sldId id="298" r:id="rId23"/>
    <p:sldId id="299" r:id="rId24"/>
    <p:sldId id="295" r:id="rId25"/>
    <p:sldId id="300" r:id="rId26"/>
    <p:sldId id="296" r:id="rId27"/>
    <p:sldId id="290" r:id="rId28"/>
    <p:sldId id="291" r:id="rId29"/>
    <p:sldId id="292" r:id="rId30"/>
    <p:sldId id="29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23" autoAdjust="0"/>
    <p:restoredTop sz="86406" autoAdjust="0"/>
  </p:normalViewPr>
  <p:slideViewPr>
    <p:cSldViewPr>
      <p:cViewPr>
        <p:scale>
          <a:sx n="50" d="100"/>
          <a:sy n="50" d="100"/>
        </p:scale>
        <p:origin x="-438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34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7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4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5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2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1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2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0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9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7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7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AF4B6-CA8D-4A6D-9D13-D160FC327925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>
                <a:solidFill>
                  <a:srgbClr val="C00000"/>
                </a:solidFill>
              </a:rPr>
              <a:t>TO DO</a:t>
            </a:r>
            <a:endParaRPr lang="en-US" sz="6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Finished Domain models</a:t>
            </a:r>
          </a:p>
          <a:p>
            <a:r>
              <a:rPr lang="en-US" sz="4000" b="1" dirty="0">
                <a:solidFill>
                  <a:srgbClr val="C00000"/>
                </a:solidFill>
              </a:rPr>
              <a:t>Story boards</a:t>
            </a:r>
          </a:p>
          <a:p>
            <a:r>
              <a:rPr lang="en-US" sz="4000" b="1" dirty="0">
                <a:solidFill>
                  <a:srgbClr val="C00000"/>
                </a:solidFill>
              </a:rPr>
              <a:t>Would "Tab" or "Bill" be less confusing than "Order" since the term order can also mean the act of requesting an </a:t>
            </a:r>
            <a:r>
              <a:rPr lang="en-US" sz="4000" b="1" dirty="0" smtClean="0">
                <a:solidFill>
                  <a:srgbClr val="C00000"/>
                </a:solidFill>
              </a:rPr>
              <a:t>food-item </a:t>
            </a:r>
            <a:r>
              <a:rPr lang="en-US" sz="4000" b="1" dirty="0">
                <a:solidFill>
                  <a:srgbClr val="C00000"/>
                </a:solidFill>
              </a:rPr>
              <a:t>and the </a:t>
            </a:r>
            <a:r>
              <a:rPr lang="en-US" sz="4000" b="1" dirty="0" smtClean="0">
                <a:solidFill>
                  <a:srgbClr val="C00000"/>
                </a:solidFill>
              </a:rPr>
              <a:t>food-item </a:t>
            </a:r>
            <a:r>
              <a:rPr lang="en-US" sz="4000" b="1" dirty="0">
                <a:solidFill>
                  <a:srgbClr val="C00000"/>
                </a:solidFill>
              </a:rPr>
              <a:t>itself?</a:t>
            </a:r>
          </a:p>
          <a:p>
            <a:r>
              <a:rPr lang="en-US" sz="4000" b="1" dirty="0">
                <a:solidFill>
                  <a:srgbClr val="C00000"/>
                </a:solidFill>
              </a:rPr>
              <a:t>Full use cases in addition to use case table?</a:t>
            </a:r>
          </a:p>
          <a:p>
            <a:r>
              <a:rPr lang="en-US" sz="4000" b="1" dirty="0">
                <a:solidFill>
                  <a:srgbClr val="C00000"/>
                </a:solidFill>
              </a:rPr>
              <a:t>Scope: what's in / out / </a:t>
            </a:r>
            <a:r>
              <a:rPr lang="en-US" sz="4000" b="1" dirty="0" smtClean="0">
                <a:solidFill>
                  <a:srgbClr val="C00000"/>
                </a:solidFill>
              </a:rPr>
              <a:t>maybe</a:t>
            </a:r>
          </a:p>
          <a:p>
            <a:r>
              <a:rPr lang="en-US" sz="4000" b="1" dirty="0" smtClean="0">
                <a:solidFill>
                  <a:srgbClr val="C00000"/>
                </a:solidFill>
              </a:rPr>
              <a:t>Glossary?</a:t>
            </a:r>
            <a:endParaRPr lang="en-US" sz="4000" b="1" dirty="0">
              <a:solidFill>
                <a:srgbClr val="C00000"/>
              </a:solidFill>
            </a:endParaRPr>
          </a:p>
          <a:p>
            <a:endParaRPr lang="en-US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31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5562600" cy="1030014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Actor:  Manager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10600" cy="5181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7100" b="1" dirty="0" smtClean="0"/>
              <a:t>Goals</a:t>
            </a:r>
          </a:p>
          <a:p>
            <a:r>
              <a:rPr lang="en-US" sz="4000" b="1" dirty="0" smtClean="0"/>
              <a:t>View aggregated information about sales</a:t>
            </a:r>
          </a:p>
          <a:p>
            <a:r>
              <a:rPr lang="en-US" sz="4000" b="1" dirty="0" smtClean="0"/>
              <a:t>View aggregated information about inventory</a:t>
            </a:r>
          </a:p>
          <a:p>
            <a:r>
              <a:rPr lang="en-US" sz="4000" b="1" dirty="0" smtClean="0"/>
              <a:t>View aggregated information about employee work</a:t>
            </a:r>
          </a:p>
          <a:p>
            <a:r>
              <a:rPr lang="en-US" sz="4000" b="1" dirty="0" smtClean="0"/>
              <a:t>Make adjustments to bill amounts</a:t>
            </a:r>
          </a:p>
          <a:p>
            <a:r>
              <a:rPr lang="en-US" sz="4000" b="1" dirty="0" smtClean="0"/>
              <a:t>View complaints</a:t>
            </a:r>
          </a:p>
          <a:p>
            <a:r>
              <a:rPr lang="en-US" sz="4000" b="1" dirty="0" smtClean="0"/>
              <a:t>Perform all other roles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303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5562600" cy="1030014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Actor:  Hostess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181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7100" b="1" dirty="0" smtClean="0"/>
              <a:t>Goals</a:t>
            </a:r>
          </a:p>
          <a:p>
            <a:r>
              <a:rPr lang="en-US" sz="4000" b="1" dirty="0" smtClean="0"/>
              <a:t>View which tables are open and which are not</a:t>
            </a:r>
          </a:p>
          <a:p>
            <a:r>
              <a:rPr lang="en-US" sz="4000" b="1" dirty="0" smtClean="0"/>
              <a:t>View waiting times for tables</a:t>
            </a:r>
          </a:p>
          <a:p>
            <a:r>
              <a:rPr lang="en-US" sz="4000" b="1" dirty="0" smtClean="0"/>
              <a:t>via check in and check out, average duration</a:t>
            </a:r>
          </a:p>
          <a:p>
            <a:r>
              <a:rPr lang="en-US" sz="4000" b="1" dirty="0" smtClean="0"/>
              <a:t>View which tables may be open soon</a:t>
            </a:r>
          </a:p>
          <a:p>
            <a:r>
              <a:rPr lang="en-US" sz="4000" b="1" dirty="0" smtClean="0"/>
              <a:t>See table capacities</a:t>
            </a:r>
          </a:p>
          <a:p>
            <a:r>
              <a:rPr lang="en-US" sz="4000" b="1" dirty="0" smtClean="0"/>
              <a:t>View table server assignments</a:t>
            </a:r>
          </a:p>
          <a:p>
            <a:r>
              <a:rPr lang="en-US" sz="4000" b="1" dirty="0" smtClean="0"/>
              <a:t>by zone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0589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786"/>
            <a:ext cx="4876800" cy="1030014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Actor: Busboy 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10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dirty="0" smtClean="0"/>
              <a:t>Goals</a:t>
            </a:r>
          </a:p>
          <a:p>
            <a:r>
              <a:rPr lang="en-US" sz="4000" b="1" dirty="0" smtClean="0"/>
              <a:t>Indicate that tables are ready for seating, easily and without error</a:t>
            </a:r>
          </a:p>
          <a:p>
            <a:r>
              <a:rPr lang="en-US" sz="4000" b="1" dirty="0" smtClean="0"/>
              <a:t>See which tables need to be cleaned (indicated by bill paid)</a:t>
            </a:r>
          </a:p>
          <a:p>
            <a:pPr marL="0" indent="0">
              <a:buNone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303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9" y="0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Domain Model</a:t>
            </a:r>
            <a:endParaRPr lang="en-US" sz="6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46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8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79248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Main Success Scenario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486400"/>
          </a:xfrm>
        </p:spPr>
        <p:txBody>
          <a:bodyPr>
            <a:normAutofit/>
          </a:bodyPr>
          <a:lstStyle/>
          <a:p>
            <a:r>
              <a:rPr lang="en-US" sz="4000" b="1" dirty="0"/>
              <a:t>Customer enters</a:t>
            </a:r>
          </a:p>
          <a:p>
            <a:r>
              <a:rPr lang="en-US" sz="4000" b="1" dirty="0" smtClean="0"/>
              <a:t>Hostess </a:t>
            </a:r>
            <a:r>
              <a:rPr lang="en-US" sz="4000" b="1" dirty="0"/>
              <a:t>checks for available </a:t>
            </a:r>
            <a:r>
              <a:rPr lang="en-US" sz="4000" b="1" dirty="0" smtClean="0"/>
              <a:t>tables / estimated wait-time </a:t>
            </a:r>
            <a:endParaRPr lang="en-US" sz="4000" b="1" dirty="0"/>
          </a:p>
          <a:p>
            <a:r>
              <a:rPr lang="en-US" sz="4000" b="1" dirty="0"/>
              <a:t>Customer seated by </a:t>
            </a:r>
            <a:r>
              <a:rPr lang="en-US" sz="4000" b="1" dirty="0" smtClean="0"/>
              <a:t>hostess, table marked occupied and  assigned to a waiter</a:t>
            </a:r>
          </a:p>
          <a:p>
            <a:r>
              <a:rPr lang="en-US" sz="4000" b="1" dirty="0" smtClean="0"/>
              <a:t>Drinks, Appetizers, meals: ordered /prepared </a:t>
            </a:r>
            <a:r>
              <a:rPr lang="en-US" sz="4000" b="1" dirty="0"/>
              <a:t>/ </a:t>
            </a:r>
            <a:r>
              <a:rPr lang="en-US" sz="4000" b="1" dirty="0" smtClean="0"/>
              <a:t>delivered</a:t>
            </a:r>
          </a:p>
        </p:txBody>
      </p:sp>
    </p:spTree>
    <p:extLst>
      <p:ext uri="{BB962C8B-B14F-4D97-AF65-F5344CB8AC3E}">
        <p14:creationId xmlns:p14="http://schemas.microsoft.com/office/powerpoint/2010/main" val="300478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79248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Main Success Scenario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sz="4000" b="1" u="sng" dirty="0" smtClean="0"/>
              <a:t>Ordering</a:t>
            </a:r>
            <a:r>
              <a:rPr lang="en-US" sz="4000" b="1" dirty="0" smtClean="0"/>
              <a:t>: order-items (drinks and dishes) are added to order-group </a:t>
            </a:r>
            <a:r>
              <a:rPr lang="en-US" sz="4000" b="1" dirty="0" smtClean="0"/>
              <a:t>which is placed in an order-queue by wait-staff</a:t>
            </a:r>
          </a:p>
          <a:p>
            <a:r>
              <a:rPr lang="en-US" sz="4000" b="1" u="sng" dirty="0" smtClean="0"/>
              <a:t>Preparation</a:t>
            </a:r>
            <a:r>
              <a:rPr lang="en-US" sz="4000" b="1" dirty="0" smtClean="0"/>
              <a:t>: order-group is removed from the order-queue by kitchen staff, order-items are prepared (in </a:t>
            </a:r>
            <a:r>
              <a:rPr lang="en-US" sz="4000" b="1" dirty="0" err="1" smtClean="0"/>
              <a:t>LPTF</a:t>
            </a:r>
            <a:r>
              <a:rPr lang="en-US" sz="4000" b="1" dirty="0" smtClean="0"/>
              <a:t> order), and the order-group is placed in the delivery-queue.  Inventory is updated.</a:t>
            </a:r>
          </a:p>
          <a:p>
            <a:r>
              <a:rPr lang="en-US" sz="4000" b="1" u="sng" dirty="0" smtClean="0"/>
              <a:t>Delivery</a:t>
            </a:r>
            <a:r>
              <a:rPr lang="en-US" sz="4000" b="1" dirty="0" smtClean="0"/>
              <a:t>: item is delivered and removed from delivery-queue by wait-staff.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7607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79248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Main Success Scenario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Queue order is processed by an algorithm that:</a:t>
            </a:r>
          </a:p>
          <a:p>
            <a:pPr lvl="0"/>
            <a:r>
              <a:rPr lang="en-US" sz="4000" b="1" dirty="0" smtClean="0"/>
              <a:t>Order-groups queued in FIFO</a:t>
            </a:r>
            <a:endParaRPr lang="en-US" sz="4000" b="1" dirty="0"/>
          </a:p>
          <a:p>
            <a:pPr lvl="0"/>
            <a:r>
              <a:rPr lang="en-US" sz="4000" b="1" dirty="0" smtClean="0"/>
              <a:t>Order-items queued </a:t>
            </a:r>
            <a:r>
              <a:rPr lang="en-US" sz="4000" b="1" dirty="0"/>
              <a:t>within </a:t>
            </a:r>
            <a:r>
              <a:rPr lang="en-US" sz="4000" b="1" dirty="0" smtClean="0"/>
              <a:t>order-group </a:t>
            </a:r>
            <a:r>
              <a:rPr lang="en-US" sz="4000" b="1" dirty="0"/>
              <a:t>by </a:t>
            </a:r>
            <a:r>
              <a:rPr lang="en-US" sz="4000" b="1" dirty="0"/>
              <a:t>l</a:t>
            </a:r>
            <a:r>
              <a:rPr lang="en-US" sz="4000" b="1" dirty="0" smtClean="0"/>
              <a:t>ongest </a:t>
            </a:r>
            <a:r>
              <a:rPr lang="en-US" sz="4000" b="1" dirty="0"/>
              <a:t>prep-time </a:t>
            </a:r>
            <a:r>
              <a:rPr lang="en-US" sz="4000" b="1" dirty="0" smtClean="0"/>
              <a:t>first (</a:t>
            </a:r>
            <a:r>
              <a:rPr lang="en-US" sz="4000" b="1" dirty="0" err="1" smtClean="0"/>
              <a:t>LPTF</a:t>
            </a:r>
            <a:r>
              <a:rPr lang="en-US" sz="4000" b="1" dirty="0" smtClean="0"/>
              <a:t>) to synchronize their completion</a:t>
            </a:r>
            <a:endParaRPr lang="en-US" sz="4000" b="1" dirty="0" smtClean="0"/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7607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79248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Main Success Scenario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4864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People enjoy food and drinks and  possibly order more things.</a:t>
            </a:r>
          </a:p>
          <a:p>
            <a:r>
              <a:rPr lang="en-US" sz="4000" b="1" dirty="0"/>
              <a:t>Meal </a:t>
            </a:r>
            <a:r>
              <a:rPr lang="en-US" sz="4000" b="1" dirty="0" smtClean="0"/>
              <a:t>completed.</a:t>
            </a:r>
          </a:p>
          <a:p>
            <a:r>
              <a:rPr lang="en-US" sz="4000" b="1" dirty="0" smtClean="0"/>
              <a:t>Bill is totaled and presented.</a:t>
            </a:r>
          </a:p>
          <a:p>
            <a:r>
              <a:rPr lang="en-US" sz="4000" b="1" dirty="0" smtClean="0"/>
              <a:t>Bill and tip can be paid electronically</a:t>
            </a:r>
          </a:p>
          <a:p>
            <a:r>
              <a:rPr lang="en-US" sz="4000" b="1" dirty="0" smtClean="0"/>
              <a:t>Bill is designated </a:t>
            </a:r>
            <a:r>
              <a:rPr lang="en-US" sz="4000" b="1" dirty="0"/>
              <a:t>“settled”</a:t>
            </a:r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7607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79248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Main Success Scenario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4864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People leave.</a:t>
            </a:r>
          </a:p>
          <a:p>
            <a:r>
              <a:rPr lang="en-US" sz="4000" b="1" dirty="0" smtClean="0"/>
              <a:t>Table placed in bus queue</a:t>
            </a:r>
          </a:p>
          <a:p>
            <a:r>
              <a:rPr lang="en-US" sz="4000" b="1" dirty="0" smtClean="0"/>
              <a:t>Table is cleaned, removed from bus queue, and marked as available </a:t>
            </a:r>
          </a:p>
          <a:p>
            <a:pPr marL="0" indent="0">
              <a:buNone/>
            </a:pPr>
            <a:endParaRPr lang="en-US" sz="4000" b="1" dirty="0" smtClean="0"/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7607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425156"/>
              </p:ext>
            </p:extLst>
          </p:nvPr>
        </p:nvGraphicFramePr>
        <p:xfrm>
          <a:off x="0" y="381000"/>
          <a:ext cx="9067800" cy="6324603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1030405"/>
                <a:gridCol w="2404280"/>
                <a:gridCol w="1030405"/>
                <a:gridCol w="2563804"/>
                <a:gridCol w="849415"/>
                <a:gridCol w="1189491"/>
              </a:tblGrid>
              <a:tr h="846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ID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Name 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Scope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Primary Actor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</a:rPr>
                        <a:t>Cmplxity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Priority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Menu view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Anyone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Place Order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Customer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Deliver Order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Waiter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Order review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Waiter/customer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Manage Table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Waiter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High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Order check off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Kitchen staff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Med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Reservation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Customer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Med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Item's metadata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Anyone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Med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Inventory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Manager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Low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Complaint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Manager/waiter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Med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3657600" cy="8382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6000" b="1" dirty="0" smtClean="0"/>
              <a:t>Use Cases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73378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700" b="1" dirty="0" smtClean="0"/>
              <a:t>Group 3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900" b="1" dirty="0" smtClean="0"/>
              <a:t>Capstone Project Presentation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905000"/>
            <a:ext cx="7162800" cy="45259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Othman Smihi</a:t>
            </a:r>
          </a:p>
          <a:p>
            <a:r>
              <a:rPr lang="en-US" sz="4000" b="1" dirty="0" smtClean="0"/>
              <a:t>Charles Hafslund</a:t>
            </a:r>
          </a:p>
          <a:p>
            <a:r>
              <a:rPr lang="en-US" sz="4000" b="1" dirty="0" smtClean="0"/>
              <a:t>Mike </a:t>
            </a:r>
            <a:r>
              <a:rPr lang="en-US" sz="4000" b="1" dirty="0" err="1" smtClean="0"/>
              <a:t>Utenkov</a:t>
            </a:r>
            <a:endParaRPr lang="en-US" sz="4000" b="1" dirty="0" smtClean="0"/>
          </a:p>
          <a:p>
            <a:r>
              <a:rPr lang="en-US" sz="4000" b="1" dirty="0" smtClean="0"/>
              <a:t>Fred </a:t>
            </a:r>
            <a:r>
              <a:rPr lang="en-US" sz="4000" b="1" dirty="0" err="1" smtClean="0"/>
              <a:t>Arandi</a:t>
            </a:r>
            <a:endParaRPr lang="en-US" sz="4000" b="1" dirty="0" smtClean="0"/>
          </a:p>
          <a:p>
            <a:r>
              <a:rPr lang="en-US" sz="4000" b="1" dirty="0" smtClean="0"/>
              <a:t>Terry McCarthy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8351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001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1" dirty="0" smtClean="0"/>
              <a:t>Risks / Essential Features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 smtClean="0"/>
              <a:t>Fast application speed: Do not try customers’ patience.</a:t>
            </a:r>
          </a:p>
          <a:p>
            <a:pPr lvl="0"/>
            <a:r>
              <a:rPr lang="en-US" b="1" dirty="0" smtClean="0"/>
              <a:t>High reliability: Downtime must be avoided</a:t>
            </a:r>
            <a:endParaRPr lang="en-US" b="1" dirty="0"/>
          </a:p>
          <a:p>
            <a:pPr lvl="0"/>
            <a:r>
              <a:rPr lang="en-US" b="1" dirty="0" smtClean="0"/>
              <a:t>Credit </a:t>
            </a:r>
            <a:r>
              <a:rPr lang="en-US" b="1" dirty="0"/>
              <a:t>card PCI information handling</a:t>
            </a:r>
          </a:p>
          <a:p>
            <a:pPr lvl="0"/>
            <a:r>
              <a:rPr lang="en-US" b="1" dirty="0" smtClean="0"/>
              <a:t>Billing accuracy</a:t>
            </a:r>
          </a:p>
          <a:p>
            <a:pPr lvl="0"/>
            <a:r>
              <a:rPr lang="en-US" b="1" dirty="0" smtClean="0"/>
              <a:t>Logins securely connect users with their correct role</a:t>
            </a:r>
            <a:endParaRPr lang="en-US" sz="4000" b="1" dirty="0" smtClean="0"/>
          </a:p>
          <a:p>
            <a:pPr lvl="0"/>
            <a:r>
              <a:rPr lang="en-US" b="1" dirty="0" smtClean="0"/>
              <a:t>Effective prioritization algorithm for orders and dishes</a:t>
            </a:r>
          </a:p>
        </p:txBody>
      </p:sp>
    </p:spTree>
    <p:extLst>
      <p:ext uri="{BB962C8B-B14F-4D97-AF65-F5344CB8AC3E}">
        <p14:creationId xmlns:p14="http://schemas.microsoft.com/office/powerpoint/2010/main" val="173378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Scope: </a:t>
            </a:r>
            <a:r>
              <a:rPr lang="en-US" sz="6000" b="1" dirty="0"/>
              <a:t>W</a:t>
            </a:r>
            <a:r>
              <a:rPr lang="en-US" sz="6000" b="1" dirty="0" smtClean="0"/>
              <a:t>hat’s In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3378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Scope: </a:t>
            </a:r>
            <a:r>
              <a:rPr lang="en-US" sz="6000" b="1" dirty="0"/>
              <a:t>W</a:t>
            </a:r>
            <a:r>
              <a:rPr lang="en-US" sz="6000" b="1" dirty="0" smtClean="0"/>
              <a:t>hat’s In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5057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172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Scope: </a:t>
            </a:r>
            <a:r>
              <a:rPr lang="en-US" sz="6000" b="1" dirty="0" smtClean="0"/>
              <a:t>Undecided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5057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Planning: Time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12 weeks</a:t>
            </a:r>
          </a:p>
          <a:p>
            <a:r>
              <a:rPr lang="en-US" sz="5400" b="1" dirty="0"/>
              <a:t>5 people</a:t>
            </a:r>
          </a:p>
          <a:p>
            <a:r>
              <a:rPr lang="en-US" sz="5400" b="1" dirty="0" smtClean="0"/>
              <a:t>9 </a:t>
            </a:r>
            <a:r>
              <a:rPr lang="en-US" sz="5400" b="1" dirty="0"/>
              <a:t>hours / </a:t>
            </a:r>
            <a:r>
              <a:rPr lang="en-US" sz="5400" b="1" dirty="0" err="1" smtClean="0"/>
              <a:t>person</a:t>
            </a:r>
            <a:r>
              <a:rPr lang="en-US" sz="5400" b="1" dirty="0" err="1" smtClean="0">
                <a:sym typeface="Symbol"/>
              </a:rPr>
              <a:t></a:t>
            </a:r>
            <a:r>
              <a:rPr lang="en-US" sz="5400" b="1" dirty="0" err="1" smtClean="0"/>
              <a:t>week</a:t>
            </a:r>
            <a:endParaRPr lang="en-US" sz="5400" b="1" dirty="0"/>
          </a:p>
          <a:p>
            <a:r>
              <a:rPr lang="en-US" sz="5400" b="1" dirty="0" smtClean="0"/>
              <a:t>540 </a:t>
            </a:r>
            <a:r>
              <a:rPr lang="en-US" sz="5400" b="1" dirty="0"/>
              <a:t>hours total </a:t>
            </a:r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98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 fontScale="9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6000" b="1" dirty="0" smtClean="0"/>
              <a:t>Planning: </a:t>
            </a:r>
            <a:br>
              <a:rPr lang="en-US" sz="6000" b="1" dirty="0" smtClean="0"/>
            </a:br>
            <a:r>
              <a:rPr lang="en-US" sz="6000" b="1" kern="150" dirty="0" smtClean="0"/>
              <a:t>Estimated </a:t>
            </a:r>
            <a:r>
              <a:rPr lang="en-US" sz="6000" b="1" kern="150" dirty="0"/>
              <a:t>Man-hours</a:t>
            </a:r>
            <a:endParaRPr lang="en-US" sz="6000" b="1" kern="150" dirty="0">
              <a:solidFill>
                <a:srgbClr val="150397"/>
              </a:solidFill>
              <a:latin typeface="Times New Roman"/>
              <a:ea typeface="SimSun"/>
              <a:cs typeface="Mang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586810"/>
              </p:ext>
            </p:extLst>
          </p:nvPr>
        </p:nvGraphicFramePr>
        <p:xfrm>
          <a:off x="1219200" y="1752600"/>
          <a:ext cx="6400800" cy="4693920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4774557"/>
                <a:gridCol w="1626243"/>
              </a:tblGrid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>
                          <a:effectLst/>
                        </a:rPr>
                        <a:t>App Design 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140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smtClean="0">
                          <a:effectLst/>
                        </a:rPr>
                        <a:t>Mobile App 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120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>
                          <a:effectLst/>
                        </a:rPr>
                        <a:t>Web app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120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 smtClean="0">
                          <a:effectLst/>
                        </a:rPr>
                        <a:t>Server </a:t>
                      </a:r>
                      <a:r>
                        <a:rPr lang="en-US" sz="4400" kern="150" dirty="0">
                          <a:effectLst/>
                        </a:rPr>
                        <a:t>code   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 smtClean="0">
                          <a:effectLst/>
                        </a:rPr>
                        <a:t>60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>
                          <a:effectLst/>
                        </a:rPr>
                        <a:t>Testing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50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>
                          <a:effectLst/>
                        </a:rPr>
                        <a:t>Database   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25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>
                          <a:effectLst/>
                        </a:rPr>
                        <a:t>Graphics/Design 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25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6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pPr algn="l"/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98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pPr algn="l"/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226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pPr algn="l"/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226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pPr algn="l"/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226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3886200" cy="725214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Vision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8" y="1295400"/>
            <a:ext cx="8763000" cy="3352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b="1" dirty="0"/>
              <a:t>Restaurants are </a:t>
            </a:r>
            <a:r>
              <a:rPr lang="en-GB" sz="3600" b="1" dirty="0" smtClean="0"/>
              <a:t>busy environments and inefficiencies can result in business failure </a:t>
            </a:r>
            <a:r>
              <a:rPr lang="en-GB" sz="3600" b="1" dirty="0"/>
              <a:t>even </a:t>
            </a:r>
            <a:r>
              <a:rPr lang="en-GB" sz="3600" b="1" dirty="0" smtClean="0"/>
              <a:t>if the food is great. </a:t>
            </a:r>
          </a:p>
          <a:p>
            <a:pPr marL="0" indent="0">
              <a:spcBef>
                <a:spcPts val="0"/>
              </a:spcBef>
              <a:buNone/>
            </a:pPr>
            <a:endParaRPr lang="en-GB" sz="3600" b="1" dirty="0" smtClean="0"/>
          </a:p>
          <a:p>
            <a:pPr>
              <a:spcBef>
                <a:spcPts val="0"/>
              </a:spcBef>
            </a:pPr>
            <a:r>
              <a:rPr lang="en-GB" sz="3600" b="1" dirty="0" smtClean="0"/>
              <a:t>Effective coordination of personnel and resources is key to timely service and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410363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pPr algn="l"/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226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4572000" cy="1096962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OrderUp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 smtClean="0"/>
              <a:t>A restaurant management application used to…</a:t>
            </a:r>
          </a:p>
          <a:p>
            <a:pPr lvl="0"/>
            <a:r>
              <a:rPr lang="en-US" sz="3600" b="1" dirty="0" smtClean="0"/>
              <a:t>Enter, track, and delegate food and drink orders</a:t>
            </a:r>
          </a:p>
          <a:p>
            <a:pPr lvl="0"/>
            <a:r>
              <a:rPr lang="en-US" sz="3600" b="1" dirty="0" smtClean="0"/>
              <a:t>Enter and track table statuses</a:t>
            </a:r>
          </a:p>
          <a:p>
            <a:pPr lvl="0"/>
            <a:r>
              <a:rPr lang="en-US" sz="3600" b="1" dirty="0" smtClean="0"/>
              <a:t>Handle billing</a:t>
            </a:r>
          </a:p>
          <a:p>
            <a:pPr lvl="0"/>
            <a:r>
              <a:rPr lang="en-US" sz="3600" b="1" dirty="0" smtClean="0"/>
              <a:t>Track inventory</a:t>
            </a:r>
          </a:p>
        </p:txBody>
      </p:sp>
    </p:spTree>
    <p:extLst>
      <p:ext uri="{BB962C8B-B14F-4D97-AF65-F5344CB8AC3E}">
        <p14:creationId xmlns:p14="http://schemas.microsoft.com/office/powerpoint/2010/main" val="316970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4572000" cy="1096962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OrderUp</a:t>
            </a:r>
            <a:endParaRPr lang="en-US" sz="6000" b="1" dirty="0"/>
          </a:p>
        </p:txBody>
      </p:sp>
      <p:pic>
        <p:nvPicPr>
          <p:cNvPr id="2050" name="Picture 2" descr="useCaseDi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200"/>
            <a:ext cx="5808663" cy="533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22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Business Case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 smtClean="0"/>
              <a:t>Boost business by </a:t>
            </a:r>
          </a:p>
          <a:p>
            <a:r>
              <a:rPr lang="en-GB" sz="4000" b="1" dirty="0" smtClean="0"/>
              <a:t>Making waiting times smaller and more predictable</a:t>
            </a:r>
          </a:p>
          <a:p>
            <a:r>
              <a:rPr lang="en-GB" sz="4000" b="1" dirty="0" smtClean="0"/>
              <a:t>Maximizing customer throughput</a:t>
            </a:r>
            <a:endParaRPr lang="en-GB" sz="4000" b="1" dirty="0"/>
          </a:p>
          <a:p>
            <a:r>
              <a:rPr lang="en-GB" sz="4000" b="1" dirty="0" smtClean="0"/>
              <a:t>Maximizing employee efficiency</a:t>
            </a:r>
          </a:p>
          <a:p>
            <a:r>
              <a:rPr lang="en-GB" sz="4000" b="1" dirty="0" smtClean="0"/>
              <a:t>Increasing customer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316970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6786"/>
            <a:ext cx="4876800" cy="1030014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Actor:  Waiter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614" y="1143000"/>
            <a:ext cx="8610600" cy="5181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9600" b="1" dirty="0" smtClean="0"/>
              <a:t>Goals</a:t>
            </a:r>
          </a:p>
          <a:p>
            <a:r>
              <a:rPr lang="en-US" sz="4000" b="1" dirty="0" smtClean="0"/>
              <a:t>Enter customers' orders quickly and easily</a:t>
            </a:r>
          </a:p>
          <a:p>
            <a:r>
              <a:rPr lang="en-US" sz="4000" b="1" dirty="0" smtClean="0"/>
              <a:t>Enter customers' orders without errors</a:t>
            </a:r>
          </a:p>
          <a:p>
            <a:r>
              <a:rPr lang="en-US" sz="4000" b="1" dirty="0" smtClean="0"/>
              <a:t>Communicate customer orders to the kitchen</a:t>
            </a:r>
          </a:p>
          <a:p>
            <a:r>
              <a:rPr lang="en-US" sz="4000" b="1" dirty="0" smtClean="0"/>
              <a:t>Access menu information on demand, as needed</a:t>
            </a:r>
          </a:p>
          <a:p>
            <a:r>
              <a:rPr lang="en-US" sz="4000" b="1" dirty="0" smtClean="0"/>
              <a:t>Adjust bill splitting/sharing as needed</a:t>
            </a:r>
          </a:p>
          <a:p>
            <a:r>
              <a:rPr lang="en-US" sz="4000" b="1" dirty="0" smtClean="0"/>
              <a:t>Mark what is from each person (seat number)</a:t>
            </a:r>
          </a:p>
          <a:p>
            <a:r>
              <a:rPr lang="en-US" sz="4000" b="1" dirty="0" smtClean="0"/>
              <a:t>Take customer payment quickly and easily</a:t>
            </a:r>
          </a:p>
          <a:p>
            <a:r>
              <a:rPr lang="en-US" sz="4000" b="1" dirty="0" smtClean="0"/>
              <a:t>See specials</a:t>
            </a:r>
          </a:p>
          <a:p>
            <a:r>
              <a:rPr lang="en-US" sz="4000" b="1" dirty="0" smtClean="0"/>
              <a:t>Use coupons / codes</a:t>
            </a:r>
          </a:p>
          <a:p>
            <a:r>
              <a:rPr lang="en-US" sz="4000" b="1" dirty="0" smtClean="0"/>
              <a:t>Receive tips</a:t>
            </a:r>
          </a:p>
          <a:p>
            <a:r>
              <a:rPr lang="en-US" sz="4000" b="1" dirty="0" smtClean="0"/>
              <a:t>Take complaints</a:t>
            </a:r>
          </a:p>
        </p:txBody>
      </p:sp>
    </p:spTree>
    <p:extLst>
      <p:ext uri="{BB962C8B-B14F-4D97-AF65-F5344CB8AC3E}">
        <p14:creationId xmlns:p14="http://schemas.microsoft.com/office/powerpoint/2010/main" val="300478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393"/>
            <a:ext cx="6858000" cy="1030014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Actor: Kitchen Staff  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dirty="0" smtClean="0"/>
              <a:t>Goals</a:t>
            </a:r>
          </a:p>
          <a:p>
            <a:r>
              <a:rPr lang="en-US" sz="4000" b="1" dirty="0" smtClean="0"/>
              <a:t>View clear and accurate report of queued orders</a:t>
            </a:r>
          </a:p>
          <a:p>
            <a:r>
              <a:rPr lang="en-US" sz="4000" b="1" dirty="0" smtClean="0"/>
              <a:t>View upcoming orders in terms of priority</a:t>
            </a:r>
          </a:p>
          <a:p>
            <a:r>
              <a:rPr lang="en-US" sz="4000" b="1" dirty="0" smtClean="0"/>
              <a:t>Take ownership of orders</a:t>
            </a:r>
          </a:p>
          <a:p>
            <a:r>
              <a:rPr lang="en-US" sz="4000" b="1" dirty="0" smtClean="0"/>
              <a:t>Mark items as completed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0589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5943600" cy="1030014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Actor:  Customer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10600" cy="51816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7100" b="1" dirty="0" smtClean="0"/>
              <a:t>Goals</a:t>
            </a:r>
          </a:p>
          <a:p>
            <a:r>
              <a:rPr lang="en-US" sz="4000" b="1" dirty="0" smtClean="0"/>
              <a:t>Have order recorded accurately</a:t>
            </a:r>
          </a:p>
          <a:p>
            <a:r>
              <a:rPr lang="en-US" sz="4000" b="1" dirty="0" smtClean="0"/>
              <a:t>Receive an accurate bill,</a:t>
            </a:r>
          </a:p>
          <a:p>
            <a:r>
              <a:rPr lang="en-US" sz="4000" b="1" dirty="0" smtClean="0"/>
              <a:t>including any splitting/sharing arrangements</a:t>
            </a:r>
          </a:p>
          <a:p>
            <a:r>
              <a:rPr lang="en-US" sz="4000" b="1" dirty="0" smtClean="0"/>
              <a:t>Pay with a credit card easily and securely</a:t>
            </a:r>
          </a:p>
          <a:p>
            <a:r>
              <a:rPr lang="en-US" sz="4000" b="1" dirty="0" smtClean="0"/>
              <a:t>Use coupons / codes</a:t>
            </a:r>
          </a:p>
          <a:p>
            <a:r>
              <a:rPr lang="en-US" sz="4000" b="1" dirty="0" smtClean="0"/>
              <a:t>Make a reservation</a:t>
            </a:r>
          </a:p>
          <a:p>
            <a:r>
              <a:rPr lang="en-US" sz="4000" b="1" dirty="0" smtClean="0"/>
              <a:t>Lodge a complaint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03635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1491</TotalTime>
  <Words>744</Words>
  <Application>Microsoft Office PowerPoint</Application>
  <PresentationFormat>On-screen Show (4:3)</PresentationFormat>
  <Paragraphs>200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TO DO</vt:lpstr>
      <vt:lpstr>Group 3 Capstone Project Presentation 1</vt:lpstr>
      <vt:lpstr>Vision</vt:lpstr>
      <vt:lpstr>OrderUp</vt:lpstr>
      <vt:lpstr>OrderUp</vt:lpstr>
      <vt:lpstr>Business Case</vt:lpstr>
      <vt:lpstr>Actor:  Waiter</vt:lpstr>
      <vt:lpstr>Actor: Kitchen Staff  </vt:lpstr>
      <vt:lpstr>Actor:  Customer</vt:lpstr>
      <vt:lpstr>Actor:  Manager</vt:lpstr>
      <vt:lpstr>Actor:  Hostess</vt:lpstr>
      <vt:lpstr>Actor: Busboy </vt:lpstr>
      <vt:lpstr>Domain Model</vt:lpstr>
      <vt:lpstr>Main Success Scenario</vt:lpstr>
      <vt:lpstr>Main Success Scenario</vt:lpstr>
      <vt:lpstr>Main Success Scenario</vt:lpstr>
      <vt:lpstr>Main Success Scenario</vt:lpstr>
      <vt:lpstr>Main Success Scenario</vt:lpstr>
      <vt:lpstr>Use Cases</vt:lpstr>
      <vt:lpstr>Risks / Essential Features</vt:lpstr>
      <vt:lpstr>Scope: What’s In</vt:lpstr>
      <vt:lpstr>Scope: What’s In</vt:lpstr>
      <vt:lpstr>Scope: Undecided</vt:lpstr>
      <vt:lpstr>Planning: Time</vt:lpstr>
      <vt:lpstr>Planning:  Estimated Man-hours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</dc:creator>
  <cp:lastModifiedBy>Terry</cp:lastModifiedBy>
  <cp:revision>49</cp:revision>
  <dcterms:created xsi:type="dcterms:W3CDTF">2013-05-23T01:36:33Z</dcterms:created>
  <dcterms:modified xsi:type="dcterms:W3CDTF">2013-05-24T02:37:50Z</dcterms:modified>
</cp:coreProperties>
</file>