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6" r:id="rId13"/>
    <p:sldId id="269" r:id="rId14"/>
    <p:sldId id="270" r:id="rId15"/>
    <p:sldId id="285" r:id="rId16"/>
    <p:sldId id="284" r:id="rId17"/>
    <p:sldId id="286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7" r:id="rId26"/>
    <p:sldId id="28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0" autoAdjust="0"/>
    <p:restoredTop sz="86406" autoAdjust="0"/>
  </p:normalViewPr>
  <p:slideViewPr>
    <p:cSldViewPr>
      <p:cViewPr>
        <p:scale>
          <a:sx n="50" d="100"/>
          <a:sy n="50" d="100"/>
        </p:scale>
        <p:origin x="-54" y="-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1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7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4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51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2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10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0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9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AF4B6-CA8D-4A6D-9D13-D160FC327925}" type="datetimeFigureOut">
              <a:rPr lang="en-US" smtClean="0"/>
              <a:t>5/29/2013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FDB09-F7D5-48BB-8B30-4EDBCF776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b="1" dirty="0" smtClean="0"/>
              <a:t>Group 3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900" b="1" dirty="0" smtClean="0"/>
              <a:t>Capstone Project Presentation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905000"/>
            <a:ext cx="7162800" cy="4525963"/>
          </a:xfrm>
        </p:spPr>
        <p:txBody>
          <a:bodyPr>
            <a:normAutofit/>
          </a:bodyPr>
          <a:lstStyle/>
          <a:p>
            <a:r>
              <a:rPr lang="en-US" sz="4000" b="1" dirty="0"/>
              <a:t>Fred </a:t>
            </a:r>
            <a:r>
              <a:rPr lang="en-US" sz="4000" b="1" dirty="0" err="1"/>
              <a:t>Arandi</a:t>
            </a:r>
            <a:endParaRPr lang="en-US" sz="4000" b="1" dirty="0"/>
          </a:p>
          <a:p>
            <a:r>
              <a:rPr lang="en-US" sz="4000" b="1" dirty="0"/>
              <a:t>Charles </a:t>
            </a:r>
            <a:r>
              <a:rPr lang="en-US" sz="4000" b="1" dirty="0" err="1"/>
              <a:t>Hafslund</a:t>
            </a:r>
            <a:endParaRPr lang="en-US" sz="4000" b="1" dirty="0"/>
          </a:p>
          <a:p>
            <a:r>
              <a:rPr lang="en-US" sz="4000" b="1" dirty="0"/>
              <a:t>Terry McCarthy</a:t>
            </a:r>
          </a:p>
          <a:p>
            <a:r>
              <a:rPr lang="en-US" sz="4000" b="1" dirty="0"/>
              <a:t>Othman Smihi</a:t>
            </a:r>
          </a:p>
          <a:p>
            <a:r>
              <a:rPr lang="en-US" sz="4000" b="1" dirty="0" smtClean="0"/>
              <a:t>Mike </a:t>
            </a:r>
            <a:r>
              <a:rPr lang="en-US" sz="4000" b="1" dirty="0" err="1" smtClean="0"/>
              <a:t>Utenkov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10337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Hostess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4000" b="1" dirty="0" smtClean="0"/>
              <a:t>View which tables are open and which are not</a:t>
            </a:r>
          </a:p>
          <a:p>
            <a:r>
              <a:rPr lang="en-US" sz="4000" b="1" dirty="0" smtClean="0"/>
              <a:t>View waiting times for tables</a:t>
            </a:r>
          </a:p>
          <a:p>
            <a:r>
              <a:rPr lang="en-US" sz="4000" b="1" dirty="0" smtClean="0"/>
              <a:t>via check in and check out, average duration</a:t>
            </a:r>
          </a:p>
          <a:p>
            <a:r>
              <a:rPr lang="en-US" sz="4000" b="1" dirty="0" smtClean="0"/>
              <a:t>View which tables may be open soon</a:t>
            </a:r>
          </a:p>
          <a:p>
            <a:r>
              <a:rPr lang="en-US" sz="4000" b="1" dirty="0" smtClean="0"/>
              <a:t>See table capacities</a:t>
            </a:r>
          </a:p>
          <a:p>
            <a:r>
              <a:rPr lang="en-US" sz="4000" b="1" dirty="0" smtClean="0"/>
              <a:t>View table server assignments</a:t>
            </a:r>
          </a:p>
          <a:p>
            <a:r>
              <a:rPr lang="en-US" sz="4000" b="1" dirty="0" smtClean="0"/>
              <a:t>by zone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7057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Busboy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Indicate that tables are ready for seating, easily and without error</a:t>
            </a:r>
          </a:p>
          <a:p>
            <a:r>
              <a:rPr lang="en-US" sz="4000" b="1" dirty="0" smtClean="0"/>
              <a:t>See which tables need to be cleaned (indicated by bill paid)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125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5626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 Manager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/>
          </a:bodyPr>
          <a:lstStyle/>
          <a:p>
            <a:r>
              <a:rPr lang="en-US" sz="4000" b="1" dirty="0" smtClean="0"/>
              <a:t>View aggregated information about sales</a:t>
            </a:r>
          </a:p>
          <a:p>
            <a:r>
              <a:rPr lang="en-US" sz="4000" b="1" dirty="0" smtClean="0"/>
              <a:t>View aggregated information about inventory consumption</a:t>
            </a:r>
          </a:p>
          <a:p>
            <a:r>
              <a:rPr lang="en-US" sz="4000" b="1" dirty="0" smtClean="0"/>
              <a:t>View aggregated information about employee work</a:t>
            </a:r>
          </a:p>
          <a:p>
            <a:r>
              <a:rPr lang="en-US" sz="4000" b="1" dirty="0" smtClean="0"/>
              <a:t>Make adjustments to bill amounts</a:t>
            </a:r>
          </a:p>
          <a:p>
            <a:r>
              <a:rPr lang="en-US" sz="4000" b="1" dirty="0" smtClean="0"/>
              <a:t>View complaints</a:t>
            </a:r>
          </a:p>
          <a:p>
            <a:r>
              <a:rPr lang="en-US" sz="4000" b="1" dirty="0" smtClean="0"/>
              <a:t>Perform all other roles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396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9" y="0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Domain Model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19200"/>
            <a:ext cx="9143998" cy="546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7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9067800" cy="1143000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Basic Idea- Table </a:t>
            </a:r>
            <a:r>
              <a:rPr lang="en-US" sz="6000" b="1" dirty="0" err="1" smtClean="0"/>
              <a:t>Mgmt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914400"/>
            <a:ext cx="4267200" cy="54864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Hostess, Waiters, and Bus Boys interact with a listing of tables.</a:t>
            </a:r>
          </a:p>
          <a:p>
            <a:r>
              <a:rPr lang="en-US" sz="4000" b="1" dirty="0" smtClean="0"/>
              <a:t>Each role interacts with tables differently.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2050"/>
            <a:ext cx="3124200" cy="478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64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Taking Orders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add an order to a table using a categorized menu system.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89916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Kitchen Staff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458200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 smtClean="0"/>
              <a:t>Kitchen Staff use a touch display that sorts order items in the following manner:</a:t>
            </a:r>
          </a:p>
          <a:p>
            <a:pPr lvl="0"/>
            <a:r>
              <a:rPr lang="en-US" sz="4000" b="1" dirty="0" smtClean="0"/>
              <a:t>Table Orders queued in FIFO</a:t>
            </a:r>
            <a:endParaRPr lang="en-US" sz="4000" b="1" dirty="0"/>
          </a:p>
          <a:p>
            <a:pPr lvl="0"/>
            <a:r>
              <a:rPr lang="en-US" sz="4000" b="1" dirty="0" smtClean="0"/>
              <a:t>Order Items queued </a:t>
            </a:r>
            <a:r>
              <a:rPr lang="en-US" sz="4000" b="1" dirty="0"/>
              <a:t>within </a:t>
            </a:r>
            <a:r>
              <a:rPr lang="en-US" sz="4000" b="1" dirty="0" smtClean="0"/>
              <a:t>Table Group </a:t>
            </a:r>
            <a:r>
              <a:rPr lang="en-US" sz="4000" b="1" dirty="0"/>
              <a:t>by l</a:t>
            </a:r>
            <a:r>
              <a:rPr lang="en-US" sz="4000" b="1" dirty="0" smtClean="0"/>
              <a:t>ongest </a:t>
            </a:r>
            <a:r>
              <a:rPr lang="en-US" sz="4000" b="1" dirty="0"/>
              <a:t>prep-time </a:t>
            </a:r>
            <a:r>
              <a:rPr lang="en-US" sz="4000" b="1" dirty="0" smtClean="0"/>
              <a:t>first (LPTF) to synchronize their completion</a:t>
            </a:r>
          </a:p>
          <a:p>
            <a:endParaRPr lang="en-US" sz="4000" b="1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" y="4572000"/>
            <a:ext cx="9035878" cy="1371600"/>
          </a:xfrm>
          <a:prstGeom prst="rect">
            <a:avLst/>
          </a:prstGeom>
          <a:ln w="158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7598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14478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Basic Idea – Billing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Waiters will be able to quickly group orders into Order Groups for split billing.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67000"/>
            <a:ext cx="2133333" cy="3266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2667000"/>
            <a:ext cx="2133333" cy="3266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667000"/>
            <a:ext cx="2133333" cy="326666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6670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638800" y="3805033"/>
            <a:ext cx="533400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08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832265"/>
              </p:ext>
            </p:extLst>
          </p:nvPr>
        </p:nvGraphicFramePr>
        <p:xfrm>
          <a:off x="0" y="838200"/>
          <a:ext cx="9067800" cy="5898664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57200"/>
                <a:gridCol w="2209800"/>
                <a:gridCol w="914400"/>
                <a:gridCol w="2590800"/>
                <a:gridCol w="1752600"/>
                <a:gridCol w="1143000"/>
              </a:tblGrid>
              <a:tr h="3893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Name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Scope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Primary Actor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 smtClean="0">
                          <a:effectLst/>
                        </a:rPr>
                        <a:t>Compelxity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Priority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Menu 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Place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Customer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Deliver Order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Waiter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Order review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Waiter/customer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Low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 Table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High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Order check off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In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Kitchen staff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7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Reservation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Customer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8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Item's metadata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Anyone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9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Inventory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Manager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Low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54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10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Complaint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In</a:t>
                      </a:r>
                      <a:endParaRPr lang="en-US" sz="3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Manager/waiter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</a:rPr>
                        <a:t>Med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7010400" cy="83820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Preliminary Use Cases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72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0010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Risks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/>
              <a:t>Fast application speed: Do not try customers’ patience.</a:t>
            </a:r>
          </a:p>
          <a:p>
            <a:pPr lvl="0"/>
            <a:r>
              <a:rPr lang="en-US" b="1" dirty="0" smtClean="0"/>
              <a:t>High reliability: Downtime must be avoided</a:t>
            </a:r>
            <a:endParaRPr lang="en-US" b="1" dirty="0"/>
          </a:p>
          <a:p>
            <a:pPr lvl="0"/>
            <a:r>
              <a:rPr lang="en-US" b="1" dirty="0" smtClean="0"/>
              <a:t>Credit </a:t>
            </a:r>
            <a:r>
              <a:rPr lang="en-US" b="1" dirty="0"/>
              <a:t>card PCI information handling</a:t>
            </a:r>
          </a:p>
          <a:p>
            <a:pPr lvl="0"/>
            <a:r>
              <a:rPr lang="en-US" b="1" dirty="0" smtClean="0"/>
              <a:t>Billing accuracy</a:t>
            </a:r>
          </a:p>
          <a:p>
            <a:pPr lvl="0"/>
            <a:r>
              <a:rPr lang="en-US" b="1" dirty="0" smtClean="0"/>
              <a:t>Logins securely connect users with their correct role</a:t>
            </a:r>
            <a:endParaRPr lang="en-US" sz="4000" b="1" dirty="0" smtClean="0"/>
          </a:p>
          <a:p>
            <a:pPr lvl="0"/>
            <a:r>
              <a:rPr lang="en-US" b="1" dirty="0" smtClean="0"/>
              <a:t>Effective prioritization algorithm for orders and dishes</a:t>
            </a:r>
          </a:p>
        </p:txBody>
      </p:sp>
    </p:spTree>
    <p:extLst>
      <p:ext uri="{BB962C8B-B14F-4D97-AF65-F5344CB8AC3E}">
        <p14:creationId xmlns:p14="http://schemas.microsoft.com/office/powerpoint/2010/main" val="1892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endParaRPr lang="en-US" sz="6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85389"/>
            <a:ext cx="6776933" cy="4453411"/>
          </a:xfrm>
        </p:spPr>
      </p:pic>
    </p:spTree>
    <p:extLst>
      <p:ext uri="{BB962C8B-B14F-4D97-AF65-F5344CB8AC3E}">
        <p14:creationId xmlns:p14="http://schemas.microsoft.com/office/powerpoint/2010/main" val="96532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In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Queue customers waiting to be seated</a:t>
            </a:r>
          </a:p>
          <a:p>
            <a:r>
              <a:rPr lang="en-US" dirty="0"/>
              <a:t>Table management:</a:t>
            </a:r>
          </a:p>
          <a:p>
            <a:pPr lvl="1"/>
            <a:r>
              <a:rPr lang="en-US" dirty="0"/>
              <a:t>Table capacity</a:t>
            </a:r>
          </a:p>
          <a:p>
            <a:pPr lvl="1"/>
            <a:r>
              <a:rPr lang="en-US" dirty="0"/>
              <a:t>Server assignments</a:t>
            </a:r>
          </a:p>
          <a:p>
            <a:pPr lvl="1"/>
            <a:r>
              <a:rPr lang="en-US" dirty="0"/>
              <a:t>Ready to clean / cleaned status</a:t>
            </a:r>
          </a:p>
          <a:p>
            <a:r>
              <a:rPr lang="en-US" dirty="0"/>
              <a:t>Menu</a:t>
            </a:r>
          </a:p>
          <a:p>
            <a:r>
              <a:rPr lang="en-US" dirty="0"/>
              <a:t>Send orders to kitchen</a:t>
            </a:r>
          </a:p>
          <a:p>
            <a:r>
              <a:rPr lang="en-US" dirty="0"/>
              <a:t>Payment API (stub)</a:t>
            </a:r>
          </a:p>
          <a:p>
            <a:r>
              <a:rPr lang="en-US" dirty="0"/>
              <a:t>Employee names and roles</a:t>
            </a:r>
          </a:p>
          <a:p>
            <a:r>
              <a:rPr lang="en-US" dirty="0"/>
              <a:t>Consumption report of ingredients</a:t>
            </a:r>
          </a:p>
          <a:p>
            <a:r>
              <a:rPr lang="en-US" dirty="0"/>
              <a:t>Sales numbers</a:t>
            </a:r>
          </a:p>
          <a:p>
            <a:endParaRPr lang="en-US" sz="40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0" y="1600199"/>
            <a:ext cx="4191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Mobile site</a:t>
            </a:r>
          </a:p>
          <a:p>
            <a:r>
              <a:rPr lang="en-US" sz="4000" dirty="0"/>
              <a:t>Bill splitting</a:t>
            </a:r>
          </a:p>
          <a:p>
            <a:r>
              <a:rPr lang="en-US" sz="4000" dirty="0"/>
              <a:t>Tips</a:t>
            </a:r>
          </a:p>
          <a:p>
            <a:r>
              <a:rPr lang="en-US" sz="4000" dirty="0"/>
              <a:t>Prioritize orders in the kitchen</a:t>
            </a:r>
          </a:p>
          <a:p>
            <a:r>
              <a:rPr lang="en-US" sz="4000" dirty="0"/>
              <a:t>Customer time in/out</a:t>
            </a:r>
          </a:p>
          <a:p>
            <a:r>
              <a:rPr lang="en-US" sz="4000" dirty="0"/>
              <a:t>Busboy role</a:t>
            </a:r>
          </a:p>
          <a:p>
            <a:r>
              <a:rPr lang="en-US" sz="4000" dirty="0"/>
              <a:t>Drinks as items</a:t>
            </a:r>
          </a:p>
          <a:p>
            <a:r>
              <a:rPr lang="en-US" sz="4000" dirty="0"/>
              <a:t>Dish categories (app, main, dessert, drink, etc.)</a:t>
            </a:r>
          </a:p>
          <a:p>
            <a:r>
              <a:rPr lang="en-US" sz="4000" dirty="0"/>
              <a:t>Basic account authorization &amp; security</a:t>
            </a:r>
          </a:p>
          <a:p>
            <a:r>
              <a:rPr lang="en-US" sz="4000" dirty="0"/>
              <a:t>Kitchen UI (queue display)</a:t>
            </a:r>
          </a:p>
          <a:p>
            <a:pPr marL="0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90636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Out of Scope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Specifics of payment</a:t>
            </a:r>
          </a:p>
          <a:p>
            <a:r>
              <a:rPr lang="en-US" sz="4000" dirty="0"/>
              <a:t>PCI compliance</a:t>
            </a:r>
          </a:p>
          <a:p>
            <a:r>
              <a:rPr lang="en-US" sz="4000" dirty="0"/>
              <a:t>Payroll, time clocks</a:t>
            </a:r>
          </a:p>
          <a:p>
            <a:r>
              <a:rPr lang="en-US" sz="4000" dirty="0"/>
              <a:t>Inventory management</a:t>
            </a:r>
          </a:p>
          <a:p>
            <a:r>
              <a:rPr lang="en-US" sz="4000" dirty="0"/>
              <a:t>Complaints</a:t>
            </a:r>
          </a:p>
          <a:p>
            <a:r>
              <a:rPr lang="en-US" sz="4000" dirty="0"/>
              <a:t>Bar management</a:t>
            </a:r>
          </a:p>
          <a:p>
            <a:r>
              <a:rPr lang="en-US" sz="4000" dirty="0"/>
              <a:t>Splitting bill for a single item</a:t>
            </a:r>
          </a:p>
          <a:p>
            <a:r>
              <a:rPr lang="en-US" sz="4000" dirty="0"/>
              <a:t>Custom table setups</a:t>
            </a:r>
          </a:p>
          <a:p>
            <a:r>
              <a:rPr lang="en-US" sz="4000" dirty="0" smtClean="0"/>
              <a:t>Recipes</a:t>
            </a:r>
          </a:p>
          <a:p>
            <a:r>
              <a:rPr lang="en-US" sz="4000" dirty="0" smtClean="0"/>
              <a:t>Customer directly using the application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7000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Scope Undecided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Reservations</a:t>
            </a:r>
          </a:p>
          <a:p>
            <a:r>
              <a:rPr lang="en-US" sz="3600" dirty="0"/>
              <a:t>Basic employee stats</a:t>
            </a:r>
          </a:p>
          <a:p>
            <a:r>
              <a:rPr lang="en-US" sz="3600" dirty="0"/>
              <a:t>Mobile app</a:t>
            </a:r>
          </a:p>
          <a:p>
            <a:r>
              <a:rPr lang="en-US" sz="3600" dirty="0"/>
              <a:t>Discounts / adjustments (</a:t>
            </a:r>
            <a:r>
              <a:rPr lang="en-US" sz="3600" dirty="0" err="1"/>
              <a:t>comping</a:t>
            </a:r>
            <a:r>
              <a:rPr lang="en-US" sz="3600" dirty="0"/>
              <a:t>)</a:t>
            </a:r>
          </a:p>
          <a:p>
            <a:r>
              <a:rPr lang="en-US" sz="3600" dirty="0"/>
              <a:t>Parties spanning &gt; 1 table</a:t>
            </a:r>
          </a:p>
        </p:txBody>
      </p:sp>
    </p:spTree>
    <p:extLst>
      <p:ext uri="{BB962C8B-B14F-4D97-AF65-F5344CB8AC3E}">
        <p14:creationId xmlns:p14="http://schemas.microsoft.com/office/powerpoint/2010/main" val="152839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Planning: Time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12 weeks</a:t>
            </a:r>
          </a:p>
          <a:p>
            <a:r>
              <a:rPr lang="en-US" sz="5400" b="1" dirty="0"/>
              <a:t>5 people</a:t>
            </a:r>
          </a:p>
          <a:p>
            <a:r>
              <a:rPr lang="en-US" sz="5400" b="1" dirty="0" smtClean="0"/>
              <a:t>9 </a:t>
            </a:r>
            <a:r>
              <a:rPr lang="en-US" sz="5400" b="1" dirty="0"/>
              <a:t>hours / </a:t>
            </a:r>
            <a:r>
              <a:rPr lang="en-US" sz="5400" b="1" dirty="0" err="1" smtClean="0"/>
              <a:t>person</a:t>
            </a:r>
            <a:r>
              <a:rPr lang="en-US" sz="5400" b="1" dirty="0" err="1" smtClean="0">
                <a:sym typeface="Symbol"/>
              </a:rPr>
              <a:t></a:t>
            </a:r>
            <a:r>
              <a:rPr lang="en-US" sz="5400" b="1" dirty="0" err="1" smtClean="0"/>
              <a:t>week</a:t>
            </a:r>
            <a:endParaRPr lang="en-US" sz="5400" b="1" dirty="0"/>
          </a:p>
          <a:p>
            <a:r>
              <a:rPr lang="en-US" sz="5400" b="1" dirty="0" smtClean="0"/>
              <a:t>540 </a:t>
            </a:r>
            <a:r>
              <a:rPr lang="en-US" sz="5400" b="1" dirty="0"/>
              <a:t>hours total 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77495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>
            <a:normAutofit fontScale="9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6000" b="1" dirty="0" smtClean="0"/>
              <a:t>Planning: </a:t>
            </a:r>
            <a:br>
              <a:rPr lang="en-US" sz="6000" b="1" dirty="0" smtClean="0"/>
            </a:br>
            <a:r>
              <a:rPr lang="en-US" sz="6000" b="1" kern="150" dirty="0" smtClean="0"/>
              <a:t>Estimated </a:t>
            </a:r>
            <a:r>
              <a:rPr lang="en-US" sz="6000" b="1" kern="150" dirty="0"/>
              <a:t>Man-hours</a:t>
            </a:r>
            <a:endParaRPr lang="en-US" sz="6000" b="1" kern="150" dirty="0">
              <a:solidFill>
                <a:srgbClr val="150397"/>
              </a:solidFill>
              <a:latin typeface="Times New Roman"/>
              <a:ea typeface="SimSun"/>
              <a:cs typeface="Mang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710955"/>
              </p:ext>
            </p:extLst>
          </p:nvPr>
        </p:nvGraphicFramePr>
        <p:xfrm>
          <a:off x="1219200" y="1752600"/>
          <a:ext cx="6400800" cy="469392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4774557"/>
                <a:gridCol w="1626243"/>
              </a:tblGrid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App 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140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smtClean="0">
                          <a:effectLst/>
                        </a:rPr>
                        <a:t>Mobile App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Web app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120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 smtClean="0">
                          <a:effectLst/>
                        </a:rPr>
                        <a:t>Server </a:t>
                      </a:r>
                      <a:r>
                        <a:rPr lang="en-US" sz="4400" kern="150" dirty="0">
                          <a:effectLst/>
                        </a:rPr>
                        <a:t>code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 smtClean="0">
                          <a:effectLst/>
                        </a:rPr>
                        <a:t>60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Testing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50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Database  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  <a:tr h="5786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kern="150" dirty="0">
                          <a:effectLst/>
                        </a:rPr>
                        <a:t>Graphics/Design 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400" b="1" kern="150" dirty="0">
                          <a:effectLst/>
                        </a:rPr>
                        <a:t> </a:t>
                      </a:r>
                      <a:r>
                        <a:rPr lang="en-US" sz="4400" b="1" kern="150" dirty="0" smtClean="0">
                          <a:effectLst/>
                        </a:rPr>
                        <a:t>25</a:t>
                      </a:r>
                      <a:endParaRPr lang="en-US" sz="4400" b="1" kern="150" dirty="0">
                        <a:solidFill>
                          <a:srgbClr val="150397"/>
                        </a:solidFill>
                        <a:effectLst/>
                        <a:latin typeface="Times New Roman"/>
                        <a:ea typeface="SimSun"/>
                        <a:cs typeface="Mangal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65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486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Glossary of Terms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638800"/>
          </a:xfrm>
        </p:spPr>
        <p:txBody>
          <a:bodyPr>
            <a:noAutofit/>
          </a:bodyPr>
          <a:lstStyle/>
          <a:p>
            <a:r>
              <a:rPr lang="en-US" sz="2400" b="1" dirty="0"/>
              <a:t>Bill</a:t>
            </a:r>
            <a:r>
              <a:rPr lang="en-US" sz="2400" dirty="0"/>
              <a:t>: All Dishes belonging to an Order Group. Includes the price of each Dish and the total price</a:t>
            </a:r>
          </a:p>
          <a:p>
            <a:r>
              <a:rPr lang="en-US" sz="2400" b="1" dirty="0"/>
              <a:t>Bus queue</a:t>
            </a:r>
            <a:r>
              <a:rPr lang="en-US" sz="2400" dirty="0"/>
              <a:t>: List of tables ready to be cleaned and prepared for new customers</a:t>
            </a:r>
          </a:p>
          <a:p>
            <a:r>
              <a:rPr lang="en-US" sz="2400" b="1" dirty="0"/>
              <a:t>Discount</a:t>
            </a:r>
            <a:r>
              <a:rPr lang="en-US" sz="2400" dirty="0"/>
              <a:t>: Any action that reduces prices below those listed in the menu. Includes coupons, complimentary items, manager adjustments</a:t>
            </a:r>
          </a:p>
          <a:p>
            <a:r>
              <a:rPr lang="en-US" sz="2400" b="1" dirty="0"/>
              <a:t>Item Type</a:t>
            </a:r>
            <a:r>
              <a:rPr lang="en-US" sz="2400" dirty="0"/>
              <a:t>:  An attribute of a menu item; values include the basic categories found within the menu: Appetizer, Main, Dessert, Drink (non-alcoholic), Drink (alcoholic), etc.</a:t>
            </a:r>
          </a:p>
          <a:p>
            <a:r>
              <a:rPr lang="en-US" sz="2400" b="1" dirty="0"/>
              <a:t>Menu Item</a:t>
            </a:r>
            <a:r>
              <a:rPr lang="en-US" sz="2400" dirty="0"/>
              <a:t>: A dish or drink on the menu that a customer can order</a:t>
            </a:r>
          </a:p>
          <a:p>
            <a:r>
              <a:rPr lang="en-US" sz="2400" b="1" dirty="0"/>
              <a:t>Item Queue</a:t>
            </a:r>
            <a:r>
              <a:rPr lang="en-US" sz="2400" dirty="0"/>
              <a:t>: List of Items, used in the kitchen to plan for Items of the same Type to be ready for each seat at a table at the same </a:t>
            </a:r>
            <a:r>
              <a:rPr lang="en-US" sz="2400" dirty="0" smtClean="0"/>
              <a:t>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91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54864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 smtClean="0"/>
              <a:t>Glossary of Terms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56388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Order </a:t>
            </a:r>
            <a:r>
              <a:rPr lang="en-US" sz="2400" b="1" dirty="0"/>
              <a:t>Group</a:t>
            </a:r>
            <a:r>
              <a:rPr lang="en-US" sz="2400" dirty="0"/>
              <a:t>: Orders to be paid by the same payee</a:t>
            </a:r>
          </a:p>
          <a:p>
            <a:r>
              <a:rPr lang="en-US" sz="2400" b="1" dirty="0"/>
              <a:t>Order Queue</a:t>
            </a:r>
            <a:r>
              <a:rPr lang="en-US" sz="2400" dirty="0"/>
              <a:t>: List of Orders, used in the kitchen to plan for orders to be prepared on a first-come first-served basis (grouped by Party and Dish Type)</a:t>
            </a:r>
          </a:p>
          <a:p>
            <a:r>
              <a:rPr lang="en-US" sz="2400" b="1" dirty="0"/>
              <a:t>Order</a:t>
            </a:r>
            <a:r>
              <a:rPr lang="en-US" sz="2400" dirty="0"/>
              <a:t>: A set of items ordered by a customer at a seat</a:t>
            </a:r>
          </a:p>
          <a:p>
            <a:r>
              <a:rPr lang="en-US" sz="2400" b="1" dirty="0"/>
              <a:t>Party</a:t>
            </a:r>
            <a:r>
              <a:rPr lang="en-US" sz="2400" dirty="0"/>
              <a:t>: A set of customers sitting together and ordering for the same meal</a:t>
            </a:r>
          </a:p>
          <a:p>
            <a:r>
              <a:rPr lang="en-US" sz="2400" b="1" dirty="0"/>
              <a:t>Seat</a:t>
            </a:r>
            <a:r>
              <a:rPr lang="en-US" sz="2400" dirty="0"/>
              <a:t>: A single spot at a Table, identified by number. A Customer in a Party occupies a Seat.</a:t>
            </a:r>
          </a:p>
          <a:p>
            <a:r>
              <a:rPr lang="en-US" sz="2400" b="1" dirty="0"/>
              <a:t>Service Queue</a:t>
            </a:r>
            <a:r>
              <a:rPr lang="en-US" sz="2400" dirty="0"/>
              <a:t>: Collection of Items of the same type ready to be delivered to a table</a:t>
            </a:r>
          </a:p>
          <a:p>
            <a:r>
              <a:rPr lang="en-US" sz="2400" b="1" dirty="0"/>
              <a:t>Table status</a:t>
            </a:r>
            <a:r>
              <a:rPr lang="en-US" sz="2400" dirty="0"/>
              <a:t>: Attribute of Tables determining next action that can be taken. Values include: occupied, bus-queue, available</a:t>
            </a:r>
          </a:p>
          <a:p>
            <a:r>
              <a:rPr lang="en-US" sz="2400" b="1" dirty="0"/>
              <a:t>Table</a:t>
            </a:r>
            <a:r>
              <a:rPr lang="en-US" sz="2400" dirty="0"/>
              <a:t>: The physical location at which Customers sit while dining</a:t>
            </a:r>
          </a:p>
        </p:txBody>
      </p:sp>
    </p:spTree>
    <p:extLst>
      <p:ext uri="{BB962C8B-B14F-4D97-AF65-F5344CB8AC3E}">
        <p14:creationId xmlns:p14="http://schemas.microsoft.com/office/powerpoint/2010/main" val="322454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38862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Vision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b="1" dirty="0"/>
              <a:t>restaurant management application </a:t>
            </a:r>
            <a:r>
              <a:rPr lang="en-US" dirty="0"/>
              <a:t>used </a:t>
            </a:r>
            <a:r>
              <a:rPr lang="en-US" dirty="0" smtClean="0"/>
              <a:t>to:</a:t>
            </a:r>
            <a:endParaRPr lang="en-US" dirty="0"/>
          </a:p>
          <a:p>
            <a:r>
              <a:rPr lang="en-US" dirty="0"/>
              <a:t>Enter, track, and delegate food and drink orders</a:t>
            </a:r>
          </a:p>
          <a:p>
            <a:r>
              <a:rPr lang="en-US" dirty="0"/>
              <a:t>Enter and track table statuses and reservations</a:t>
            </a:r>
          </a:p>
          <a:p>
            <a:r>
              <a:rPr lang="en-US" dirty="0"/>
              <a:t>Prioritize orders in the kitchen according to arrival of orders and required prep times</a:t>
            </a:r>
          </a:p>
          <a:p>
            <a:r>
              <a:rPr lang="en-US" dirty="0"/>
              <a:t>Handle billing</a:t>
            </a:r>
          </a:p>
          <a:p>
            <a:r>
              <a:rPr lang="en-US" dirty="0" smtClean="0"/>
              <a:t>We </a:t>
            </a:r>
            <a:r>
              <a:rPr lang="en-US" dirty="0"/>
              <a:t>envision this as a </a:t>
            </a:r>
            <a:r>
              <a:rPr lang="en-US" dirty="0" smtClean="0"/>
              <a:t>web </a:t>
            </a:r>
            <a:r>
              <a:rPr lang="en-US" dirty="0"/>
              <a:t>application which may be adapted to Android if time allows.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178227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5562600" cy="7252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48" y="1295400"/>
            <a:ext cx="8763000" cy="33528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b="1" dirty="0"/>
              <a:t>Restaurants are </a:t>
            </a:r>
            <a:r>
              <a:rPr lang="en-GB" sz="3600" b="1" dirty="0" smtClean="0"/>
              <a:t>busy environments and inefficiencies can result in business failure </a:t>
            </a:r>
            <a:r>
              <a:rPr lang="en-GB" sz="3600" b="1" dirty="0"/>
              <a:t>even </a:t>
            </a:r>
            <a:r>
              <a:rPr lang="en-GB" sz="3600" b="1" dirty="0" smtClean="0"/>
              <a:t>if the food is great. </a:t>
            </a:r>
          </a:p>
          <a:p>
            <a:pPr marL="0" indent="0">
              <a:spcBef>
                <a:spcPts val="0"/>
              </a:spcBef>
              <a:buNone/>
            </a:pPr>
            <a:endParaRPr lang="en-GB" sz="3600" b="1" dirty="0" smtClean="0"/>
          </a:p>
          <a:p>
            <a:pPr>
              <a:spcBef>
                <a:spcPts val="0"/>
              </a:spcBef>
            </a:pPr>
            <a:r>
              <a:rPr lang="en-GB" sz="3600" b="1" dirty="0" smtClean="0"/>
              <a:t>Effective coordination of personnel and resources is key to timely service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4773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Business Case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b="1" dirty="0" smtClean="0"/>
              <a:t>Boost business by </a:t>
            </a:r>
          </a:p>
          <a:p>
            <a:r>
              <a:rPr lang="en-GB" sz="4000" b="1" dirty="0" smtClean="0"/>
              <a:t>Making waiting times smaller and more predictable</a:t>
            </a:r>
          </a:p>
          <a:p>
            <a:r>
              <a:rPr lang="en-GB" sz="4000" b="1" dirty="0" smtClean="0"/>
              <a:t>Maximizing customer throughput</a:t>
            </a:r>
            <a:endParaRPr lang="en-GB" sz="4000" b="1" dirty="0"/>
          </a:p>
          <a:p>
            <a:r>
              <a:rPr lang="en-GB" sz="4000" b="1" dirty="0" smtClean="0"/>
              <a:t>Maximizing employee efficiency</a:t>
            </a:r>
          </a:p>
          <a:p>
            <a:r>
              <a:rPr lang="en-GB" sz="4000" b="1" dirty="0" smtClean="0"/>
              <a:t>Increasing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1776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0"/>
            <a:ext cx="4572000" cy="1096962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Actors</a:t>
            </a:r>
            <a:endParaRPr lang="en-US" sz="6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249362"/>
            <a:ext cx="5809524" cy="53333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1371600"/>
            <a:ext cx="251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Waiter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Kitchen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Hostess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Busboy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Bartender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smtClean="0"/>
              <a:t>Manager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3807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36786"/>
            <a:ext cx="48768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Waiter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614" y="1143000"/>
            <a:ext cx="8610600" cy="5181600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dirty="0" smtClean="0"/>
              <a:t>Enter customers' orders quickly and easily</a:t>
            </a:r>
          </a:p>
          <a:p>
            <a:r>
              <a:rPr lang="en-US" sz="4000" b="1" dirty="0" smtClean="0"/>
              <a:t>Enter customers' orders without errors</a:t>
            </a:r>
          </a:p>
          <a:p>
            <a:r>
              <a:rPr lang="en-US" sz="4000" b="1" dirty="0" smtClean="0"/>
              <a:t>Communicate customer orders to the kitchen</a:t>
            </a:r>
          </a:p>
          <a:p>
            <a:r>
              <a:rPr lang="en-US" sz="4000" b="1" dirty="0" smtClean="0"/>
              <a:t>Access menu information on demand, as needed</a:t>
            </a:r>
          </a:p>
          <a:p>
            <a:r>
              <a:rPr lang="en-US" sz="4000" b="1" dirty="0" smtClean="0"/>
              <a:t>Adjust bill splitting/sharing as needed</a:t>
            </a:r>
          </a:p>
          <a:p>
            <a:r>
              <a:rPr lang="en-US" sz="4000" b="1" dirty="0" smtClean="0"/>
              <a:t>Mark what is from each person (seat number)</a:t>
            </a:r>
          </a:p>
          <a:p>
            <a:r>
              <a:rPr lang="en-US" sz="4000" b="1" dirty="0" smtClean="0"/>
              <a:t>Take customer payment quickly and easily</a:t>
            </a:r>
          </a:p>
          <a:p>
            <a:r>
              <a:rPr lang="en-US" sz="4000" b="1" dirty="0" smtClean="0"/>
              <a:t>See specials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Receive tips</a:t>
            </a:r>
          </a:p>
          <a:p>
            <a:r>
              <a:rPr lang="en-US" sz="4000" b="1" dirty="0" smtClean="0"/>
              <a:t>Take complaints</a:t>
            </a:r>
          </a:p>
        </p:txBody>
      </p:sp>
    </p:spTree>
    <p:extLst>
      <p:ext uri="{BB962C8B-B14F-4D97-AF65-F5344CB8AC3E}">
        <p14:creationId xmlns:p14="http://schemas.microsoft.com/office/powerpoint/2010/main" val="398319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393"/>
            <a:ext cx="6858000" cy="10300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 smtClean="0"/>
              <a:t>Goals: Kitchen Staff 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10600" cy="51816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View clear and accurate report of queued orders</a:t>
            </a:r>
          </a:p>
          <a:p>
            <a:r>
              <a:rPr lang="en-US" sz="4000" b="1" dirty="0" smtClean="0"/>
              <a:t>View upcoming orders in terms of priority</a:t>
            </a:r>
          </a:p>
          <a:p>
            <a:r>
              <a:rPr lang="en-US" sz="4000" b="1" dirty="0" smtClean="0"/>
              <a:t>Take ownership of orders</a:t>
            </a:r>
          </a:p>
          <a:p>
            <a:r>
              <a:rPr lang="en-US" sz="4000" b="1" dirty="0" smtClean="0"/>
              <a:t>Mark items as completed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9628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5943600" cy="1030014"/>
          </a:xfrm>
        </p:spPr>
        <p:txBody>
          <a:bodyPr>
            <a:normAutofit/>
          </a:bodyPr>
          <a:lstStyle/>
          <a:p>
            <a:pPr algn="l"/>
            <a:r>
              <a:rPr lang="en-US" sz="6000" b="1" dirty="0" smtClean="0"/>
              <a:t>Goals:  Customer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106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sz="4000" b="1" dirty="0" smtClean="0"/>
              <a:t>Have order recorded accurately</a:t>
            </a:r>
          </a:p>
          <a:p>
            <a:r>
              <a:rPr lang="en-US" sz="4000" b="1" dirty="0" smtClean="0"/>
              <a:t>Receive an accurate bill,</a:t>
            </a:r>
          </a:p>
          <a:p>
            <a:r>
              <a:rPr lang="en-US" sz="4000" b="1" dirty="0" smtClean="0"/>
              <a:t>including any splitting/sharing arrangements</a:t>
            </a:r>
          </a:p>
          <a:p>
            <a:r>
              <a:rPr lang="en-US" sz="4000" b="1" dirty="0" smtClean="0"/>
              <a:t>Pay with a credit card easily and securely</a:t>
            </a:r>
          </a:p>
          <a:p>
            <a:r>
              <a:rPr lang="en-US" sz="4000" b="1" dirty="0" smtClean="0"/>
              <a:t>Use coupons / codes</a:t>
            </a:r>
          </a:p>
          <a:p>
            <a:r>
              <a:rPr lang="en-US" sz="4000" b="1" dirty="0" smtClean="0"/>
              <a:t>Make a reservation</a:t>
            </a:r>
          </a:p>
          <a:p>
            <a:r>
              <a:rPr lang="en-US" sz="4000" b="1" dirty="0" smtClean="0"/>
              <a:t>Lodge a complaint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1999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1621</TotalTime>
  <Words>1040</Words>
  <Application>Microsoft Office PowerPoint</Application>
  <PresentationFormat>On-screen Show (4:3)</PresentationFormat>
  <Paragraphs>235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Group 3 Capstone Project Presentation 1</vt:lpstr>
      <vt:lpstr>PowerPoint Presentation</vt:lpstr>
      <vt:lpstr>Vision</vt:lpstr>
      <vt:lpstr>Business Case</vt:lpstr>
      <vt:lpstr>Business Case</vt:lpstr>
      <vt:lpstr>Actors</vt:lpstr>
      <vt:lpstr>Goals:  Waiter</vt:lpstr>
      <vt:lpstr>Goals: Kitchen Staff  </vt:lpstr>
      <vt:lpstr>Goals:  Customer</vt:lpstr>
      <vt:lpstr>Goals: Hostess</vt:lpstr>
      <vt:lpstr>Goals: Busboy </vt:lpstr>
      <vt:lpstr>Goals:  Manager</vt:lpstr>
      <vt:lpstr>Domain Model</vt:lpstr>
      <vt:lpstr>Basic Idea- Table Mgmt</vt:lpstr>
      <vt:lpstr>Basic Idea – Taking Orders</vt:lpstr>
      <vt:lpstr>Basic Idea – Kitchen Staff</vt:lpstr>
      <vt:lpstr>Basic Idea – Billing</vt:lpstr>
      <vt:lpstr>Preliminary Use Cases</vt:lpstr>
      <vt:lpstr>Risks</vt:lpstr>
      <vt:lpstr>In Scope</vt:lpstr>
      <vt:lpstr>Out of Scope</vt:lpstr>
      <vt:lpstr>Scope Undecided</vt:lpstr>
      <vt:lpstr>Planning: Time</vt:lpstr>
      <vt:lpstr>Planning:  Estimated Man-hours</vt:lpstr>
      <vt:lpstr>Glossary of Terms</vt:lpstr>
      <vt:lpstr>Glossary of Terms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Terry</dc:creator>
  <cp:lastModifiedBy>Terry</cp:lastModifiedBy>
  <cp:revision>63</cp:revision>
  <dcterms:created xsi:type="dcterms:W3CDTF">2013-05-23T01:36:33Z</dcterms:created>
  <dcterms:modified xsi:type="dcterms:W3CDTF">2013-05-29T22:56:15Z</dcterms:modified>
</cp:coreProperties>
</file>