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 id="264" r:id="rId9"/>
    <p:sldId id="259"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35" autoAdjust="0"/>
    <p:restoredTop sz="94660"/>
  </p:normalViewPr>
  <p:slideViewPr>
    <p:cSldViewPr snapToGrid="0">
      <p:cViewPr varScale="1">
        <p:scale>
          <a:sx n="74" d="100"/>
          <a:sy n="74" d="100"/>
        </p:scale>
        <p:origin x="52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5FF142C-63F7-4007-B29A-F0B8ADD2C6EB}" type="datetimeFigureOut">
              <a:rPr lang="en-CA" smtClean="0"/>
              <a:t>2017-12-18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B53309C-4E04-4EA1-9913-1FF1DC1741AB}" type="slidenum">
              <a:rPr lang="en-CA" smtClean="0"/>
              <a:t>‹#›</a:t>
            </a:fld>
            <a:endParaRPr lang="en-CA"/>
          </a:p>
        </p:txBody>
      </p:sp>
    </p:spTree>
    <p:extLst>
      <p:ext uri="{BB962C8B-B14F-4D97-AF65-F5344CB8AC3E}">
        <p14:creationId xmlns:p14="http://schemas.microsoft.com/office/powerpoint/2010/main" val="3596375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FF142C-63F7-4007-B29A-F0B8ADD2C6EB}" type="datetimeFigureOut">
              <a:rPr lang="en-CA" smtClean="0"/>
              <a:t>2017-12-18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B53309C-4E04-4EA1-9913-1FF1DC1741AB}" type="slidenum">
              <a:rPr lang="en-CA" smtClean="0"/>
              <a:t>‹#›</a:t>
            </a:fld>
            <a:endParaRPr lang="en-CA"/>
          </a:p>
        </p:txBody>
      </p:sp>
    </p:spTree>
    <p:extLst>
      <p:ext uri="{BB962C8B-B14F-4D97-AF65-F5344CB8AC3E}">
        <p14:creationId xmlns:p14="http://schemas.microsoft.com/office/powerpoint/2010/main" val="2266512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FF142C-63F7-4007-B29A-F0B8ADD2C6EB}" type="datetimeFigureOut">
              <a:rPr lang="en-CA" smtClean="0"/>
              <a:t>2017-12-18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B53309C-4E04-4EA1-9913-1FF1DC1741AB}" type="slidenum">
              <a:rPr lang="en-CA" smtClean="0"/>
              <a:t>‹#›</a:t>
            </a:fld>
            <a:endParaRPr lang="en-CA"/>
          </a:p>
        </p:txBody>
      </p:sp>
    </p:spTree>
    <p:extLst>
      <p:ext uri="{BB962C8B-B14F-4D97-AF65-F5344CB8AC3E}">
        <p14:creationId xmlns:p14="http://schemas.microsoft.com/office/powerpoint/2010/main" val="341423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FF142C-63F7-4007-B29A-F0B8ADD2C6EB}" type="datetimeFigureOut">
              <a:rPr lang="en-CA" smtClean="0"/>
              <a:t>2017-12-18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B53309C-4E04-4EA1-9913-1FF1DC1741AB}" type="slidenum">
              <a:rPr lang="en-CA" smtClean="0"/>
              <a:t>‹#›</a:t>
            </a:fld>
            <a:endParaRPr lang="en-CA"/>
          </a:p>
        </p:txBody>
      </p:sp>
    </p:spTree>
    <p:extLst>
      <p:ext uri="{BB962C8B-B14F-4D97-AF65-F5344CB8AC3E}">
        <p14:creationId xmlns:p14="http://schemas.microsoft.com/office/powerpoint/2010/main" val="2339957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FF142C-63F7-4007-B29A-F0B8ADD2C6EB}" type="datetimeFigureOut">
              <a:rPr lang="en-CA" smtClean="0"/>
              <a:t>2017-12-18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B53309C-4E04-4EA1-9913-1FF1DC1741AB}" type="slidenum">
              <a:rPr lang="en-CA" smtClean="0"/>
              <a:t>‹#›</a:t>
            </a:fld>
            <a:endParaRPr lang="en-CA"/>
          </a:p>
        </p:txBody>
      </p:sp>
    </p:spTree>
    <p:extLst>
      <p:ext uri="{BB962C8B-B14F-4D97-AF65-F5344CB8AC3E}">
        <p14:creationId xmlns:p14="http://schemas.microsoft.com/office/powerpoint/2010/main" val="4080790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5FF142C-63F7-4007-B29A-F0B8ADD2C6EB}" type="datetimeFigureOut">
              <a:rPr lang="en-CA" smtClean="0"/>
              <a:t>2017-12-18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B53309C-4E04-4EA1-9913-1FF1DC1741AB}" type="slidenum">
              <a:rPr lang="en-CA" smtClean="0"/>
              <a:t>‹#›</a:t>
            </a:fld>
            <a:endParaRPr lang="en-CA"/>
          </a:p>
        </p:txBody>
      </p:sp>
    </p:spTree>
    <p:extLst>
      <p:ext uri="{BB962C8B-B14F-4D97-AF65-F5344CB8AC3E}">
        <p14:creationId xmlns:p14="http://schemas.microsoft.com/office/powerpoint/2010/main" val="2954883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FF142C-63F7-4007-B29A-F0B8ADD2C6EB}" type="datetimeFigureOut">
              <a:rPr lang="en-CA" smtClean="0"/>
              <a:t>2017-12-18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8B53309C-4E04-4EA1-9913-1FF1DC1741AB}" type="slidenum">
              <a:rPr lang="en-CA" smtClean="0"/>
              <a:t>‹#›</a:t>
            </a:fld>
            <a:endParaRPr lang="en-CA"/>
          </a:p>
        </p:txBody>
      </p:sp>
    </p:spTree>
    <p:extLst>
      <p:ext uri="{BB962C8B-B14F-4D97-AF65-F5344CB8AC3E}">
        <p14:creationId xmlns:p14="http://schemas.microsoft.com/office/powerpoint/2010/main" val="2382800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5FF142C-63F7-4007-B29A-F0B8ADD2C6EB}" type="datetimeFigureOut">
              <a:rPr lang="en-CA" smtClean="0"/>
              <a:t>2017-12-18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8B53309C-4E04-4EA1-9913-1FF1DC1741AB}" type="slidenum">
              <a:rPr lang="en-CA" smtClean="0"/>
              <a:t>‹#›</a:t>
            </a:fld>
            <a:endParaRPr lang="en-CA"/>
          </a:p>
        </p:txBody>
      </p:sp>
    </p:spTree>
    <p:extLst>
      <p:ext uri="{BB962C8B-B14F-4D97-AF65-F5344CB8AC3E}">
        <p14:creationId xmlns:p14="http://schemas.microsoft.com/office/powerpoint/2010/main" val="2626671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FF142C-63F7-4007-B29A-F0B8ADD2C6EB}" type="datetimeFigureOut">
              <a:rPr lang="en-CA" smtClean="0"/>
              <a:t>2017-12-18</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8B53309C-4E04-4EA1-9913-1FF1DC1741AB}" type="slidenum">
              <a:rPr lang="en-CA" smtClean="0"/>
              <a:t>‹#›</a:t>
            </a:fld>
            <a:endParaRPr lang="en-CA"/>
          </a:p>
        </p:txBody>
      </p:sp>
    </p:spTree>
    <p:extLst>
      <p:ext uri="{BB962C8B-B14F-4D97-AF65-F5344CB8AC3E}">
        <p14:creationId xmlns:p14="http://schemas.microsoft.com/office/powerpoint/2010/main" val="603881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FF142C-63F7-4007-B29A-F0B8ADD2C6EB}" type="datetimeFigureOut">
              <a:rPr lang="en-CA" smtClean="0"/>
              <a:t>2017-12-18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B53309C-4E04-4EA1-9913-1FF1DC1741AB}" type="slidenum">
              <a:rPr lang="en-CA" smtClean="0"/>
              <a:t>‹#›</a:t>
            </a:fld>
            <a:endParaRPr lang="en-CA"/>
          </a:p>
        </p:txBody>
      </p:sp>
    </p:spTree>
    <p:extLst>
      <p:ext uri="{BB962C8B-B14F-4D97-AF65-F5344CB8AC3E}">
        <p14:creationId xmlns:p14="http://schemas.microsoft.com/office/powerpoint/2010/main" val="1123371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FF142C-63F7-4007-B29A-F0B8ADD2C6EB}" type="datetimeFigureOut">
              <a:rPr lang="en-CA" smtClean="0"/>
              <a:t>2017-12-18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B53309C-4E04-4EA1-9913-1FF1DC1741AB}" type="slidenum">
              <a:rPr lang="en-CA" smtClean="0"/>
              <a:t>‹#›</a:t>
            </a:fld>
            <a:endParaRPr lang="en-CA"/>
          </a:p>
        </p:txBody>
      </p:sp>
    </p:spTree>
    <p:extLst>
      <p:ext uri="{BB962C8B-B14F-4D97-AF65-F5344CB8AC3E}">
        <p14:creationId xmlns:p14="http://schemas.microsoft.com/office/powerpoint/2010/main" val="3769656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FF142C-63F7-4007-B29A-F0B8ADD2C6EB}" type="datetimeFigureOut">
              <a:rPr lang="en-CA" smtClean="0"/>
              <a:t>2017-12-18</a:t>
            </a:fld>
            <a:endParaRPr lang="en-CA"/>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53309C-4E04-4EA1-9913-1FF1DC1741AB}" type="slidenum">
              <a:rPr lang="en-CA" smtClean="0"/>
              <a:t>‹#›</a:t>
            </a:fld>
            <a:endParaRPr lang="en-CA"/>
          </a:p>
        </p:txBody>
      </p:sp>
    </p:spTree>
    <p:extLst>
      <p:ext uri="{BB962C8B-B14F-4D97-AF65-F5344CB8AC3E}">
        <p14:creationId xmlns:p14="http://schemas.microsoft.com/office/powerpoint/2010/main" val="5377903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CA" dirty="0" smtClean="0"/>
              <a:t>Greenspace Mapping Project</a:t>
            </a:r>
            <a:endParaRPr lang="en-CA" dirty="0"/>
          </a:p>
        </p:txBody>
      </p:sp>
      <p:sp>
        <p:nvSpPr>
          <p:cNvPr id="5" name="Subtitle 4"/>
          <p:cNvSpPr>
            <a:spLocks noGrp="1"/>
          </p:cNvSpPr>
          <p:nvPr>
            <p:ph type="subTitle" idx="1"/>
          </p:nvPr>
        </p:nvSpPr>
        <p:spPr/>
        <p:txBody>
          <a:bodyPr/>
          <a:lstStyle/>
          <a:p>
            <a:r>
              <a:rPr lang="en-CA" dirty="0" smtClean="0"/>
              <a:t>Greenspace Alliance of Canada’s Capital</a:t>
            </a:r>
            <a:endParaRPr lang="en-CA"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88187" y="4072943"/>
            <a:ext cx="1767625" cy="1767625"/>
          </a:xfrm>
          <a:prstGeom prst="rect">
            <a:avLst/>
          </a:prstGeom>
        </p:spPr>
      </p:pic>
    </p:spTree>
    <p:extLst>
      <p:ext uri="{BB962C8B-B14F-4D97-AF65-F5344CB8AC3E}">
        <p14:creationId xmlns:p14="http://schemas.microsoft.com/office/powerpoint/2010/main" val="2420900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Data elements (cont’d)</a:t>
            </a:r>
            <a:endParaRPr lang="en-CA" dirty="0"/>
          </a:p>
        </p:txBody>
      </p:sp>
      <p:sp>
        <p:nvSpPr>
          <p:cNvPr id="3" name="Content Placeholder 2"/>
          <p:cNvSpPr>
            <a:spLocks noGrp="1"/>
          </p:cNvSpPr>
          <p:nvPr>
            <p:ph idx="1"/>
          </p:nvPr>
        </p:nvSpPr>
        <p:spPr/>
        <p:txBody>
          <a:bodyPr/>
          <a:lstStyle/>
          <a:p>
            <a:r>
              <a:rPr lang="en-CA" dirty="0" smtClean="0"/>
              <a:t>Protection status</a:t>
            </a:r>
          </a:p>
          <a:p>
            <a:pPr lvl="1"/>
            <a:r>
              <a:rPr lang="en-CA" dirty="0" smtClean="0"/>
              <a:t>National Historic Site</a:t>
            </a:r>
          </a:p>
          <a:p>
            <a:pPr lvl="1"/>
            <a:r>
              <a:rPr lang="en-CA" dirty="0" smtClean="0"/>
              <a:t>Provincially Significant Wetland</a:t>
            </a:r>
          </a:p>
          <a:p>
            <a:pPr lvl="1"/>
            <a:r>
              <a:rPr lang="en-CA" dirty="0" smtClean="0"/>
              <a:t>Significant Woodland</a:t>
            </a:r>
          </a:p>
          <a:p>
            <a:pPr lvl="1"/>
            <a:r>
              <a:rPr lang="en-CA" dirty="0" smtClean="0"/>
              <a:t>Area of Natural and Scientific Interest</a:t>
            </a:r>
          </a:p>
          <a:p>
            <a:pPr lvl="1"/>
            <a:r>
              <a:rPr lang="en-CA" dirty="0" smtClean="0"/>
              <a:t>Urban Natural Feature</a:t>
            </a:r>
          </a:p>
          <a:p>
            <a:pPr lvl="1"/>
            <a:r>
              <a:rPr lang="en-CA" dirty="0" smtClean="0"/>
              <a:t>Environmental Protection Zoning</a:t>
            </a:r>
          </a:p>
          <a:p>
            <a:pPr lvl="1"/>
            <a:r>
              <a:rPr lang="en-CA" dirty="0" smtClean="0"/>
              <a:t>Major Open Space Zoning</a:t>
            </a:r>
            <a:endParaRPr lang="en-CA" dirty="0"/>
          </a:p>
        </p:txBody>
      </p:sp>
    </p:spTree>
    <p:extLst>
      <p:ext uri="{BB962C8B-B14F-4D97-AF65-F5344CB8AC3E}">
        <p14:creationId xmlns:p14="http://schemas.microsoft.com/office/powerpoint/2010/main" val="2046366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Why?</a:t>
            </a:r>
            <a:endParaRPr lang="en-CA" dirty="0"/>
          </a:p>
        </p:txBody>
      </p:sp>
      <p:sp>
        <p:nvSpPr>
          <p:cNvPr id="3" name="Content Placeholder 2"/>
          <p:cNvSpPr>
            <a:spLocks noGrp="1"/>
          </p:cNvSpPr>
          <p:nvPr>
            <p:ph idx="1"/>
          </p:nvPr>
        </p:nvSpPr>
        <p:spPr/>
        <p:txBody>
          <a:bodyPr/>
          <a:lstStyle/>
          <a:p>
            <a:r>
              <a:rPr lang="en-CA" dirty="0" smtClean="0"/>
              <a:t>We need to answer two questions: </a:t>
            </a:r>
          </a:p>
          <a:p>
            <a:pPr lvl="1"/>
            <a:r>
              <a:rPr lang="en-CA" sz="1800" dirty="0"/>
              <a:t>Council will pursue the target for total greenspace, in the form of open space and leisure lands, across large areas of the urban area, to fulfill objectives expressed in the Greenspace Master </a:t>
            </a:r>
            <a:r>
              <a:rPr lang="en-CA" sz="1800" dirty="0" smtClean="0"/>
              <a:t>Plan. </a:t>
            </a:r>
            <a:r>
              <a:rPr lang="en-CA" sz="1800" dirty="0"/>
              <a:t>A target of </a:t>
            </a:r>
            <a:r>
              <a:rPr lang="en-CA" sz="1800" u="sng" dirty="0"/>
              <a:t>4.0 hectares per 1000 population</a:t>
            </a:r>
            <a:r>
              <a:rPr lang="en-CA" sz="1800" dirty="0"/>
              <a:t>, or approximately 16 per cent to 20 per cent of gross land area, will be pursued. </a:t>
            </a:r>
            <a:endParaRPr lang="en-CA" sz="1800" dirty="0" smtClean="0"/>
          </a:p>
          <a:p>
            <a:pPr lvl="2"/>
            <a:r>
              <a:rPr lang="en-CA" sz="2400" dirty="0" smtClean="0"/>
              <a:t>How close are we to this area target?</a:t>
            </a:r>
          </a:p>
          <a:p>
            <a:pPr lvl="1"/>
            <a:r>
              <a:rPr lang="en-CA" sz="1800" dirty="0"/>
              <a:t>Council supports a target of providing the open space and leisure land that is referred to in policy 5, within 400 metres of all homes in primarily residential areas in the urban area</a:t>
            </a:r>
            <a:r>
              <a:rPr lang="en-CA" sz="1800" dirty="0" smtClean="0"/>
              <a:t>.</a:t>
            </a:r>
          </a:p>
          <a:p>
            <a:pPr lvl="2"/>
            <a:r>
              <a:rPr lang="en-CA" sz="2400" dirty="0"/>
              <a:t>How close are we to this </a:t>
            </a:r>
            <a:r>
              <a:rPr lang="en-CA" sz="2400" dirty="0" smtClean="0"/>
              <a:t>access target</a:t>
            </a:r>
            <a:r>
              <a:rPr lang="en-CA" sz="2400" dirty="0"/>
              <a:t>?</a:t>
            </a:r>
          </a:p>
          <a:p>
            <a:pPr lvl="2"/>
            <a:endParaRPr lang="en-CA" sz="1400" dirty="0" smtClean="0"/>
          </a:p>
        </p:txBody>
      </p:sp>
    </p:spTree>
    <p:extLst>
      <p:ext uri="{BB962C8B-B14F-4D97-AF65-F5344CB8AC3E}">
        <p14:creationId xmlns:p14="http://schemas.microsoft.com/office/powerpoint/2010/main" val="2099599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a:t>
            </a:r>
            <a:endParaRPr lang="en-CA" dirty="0"/>
          </a:p>
        </p:txBody>
      </p:sp>
      <p:sp>
        <p:nvSpPr>
          <p:cNvPr id="3" name="Content Placeholder 2"/>
          <p:cNvSpPr>
            <a:spLocks noGrp="1"/>
          </p:cNvSpPr>
          <p:nvPr>
            <p:ph idx="1"/>
          </p:nvPr>
        </p:nvSpPr>
        <p:spPr/>
        <p:txBody>
          <a:bodyPr>
            <a:normAutofit fontScale="92500" lnSpcReduction="10000"/>
          </a:bodyPr>
          <a:lstStyle/>
          <a:p>
            <a:r>
              <a:rPr lang="en-CA" dirty="0" smtClean="0"/>
              <a:t>Identify </a:t>
            </a:r>
            <a:r>
              <a:rPr lang="en-CA" dirty="0"/>
              <a:t>and map every parcel of greenspace larger than a given threshold within the urban part of Ottawa </a:t>
            </a:r>
            <a:r>
              <a:rPr lang="en-CA" dirty="0" smtClean="0"/>
              <a:t> </a:t>
            </a:r>
            <a:endParaRPr lang="en-CA" dirty="0"/>
          </a:p>
          <a:p>
            <a:pPr lvl="0"/>
            <a:r>
              <a:rPr lang="en-CA" dirty="0" smtClean="0"/>
              <a:t>Classify greenspace  </a:t>
            </a:r>
          </a:p>
          <a:p>
            <a:pPr lvl="1"/>
            <a:r>
              <a:rPr lang="en-CA" dirty="0" smtClean="0"/>
              <a:t>by type</a:t>
            </a:r>
            <a:endParaRPr lang="en-CA" dirty="0"/>
          </a:p>
          <a:p>
            <a:pPr lvl="1"/>
            <a:r>
              <a:rPr lang="en-CA" dirty="0"/>
              <a:t>by ownership </a:t>
            </a:r>
          </a:p>
          <a:p>
            <a:pPr lvl="1"/>
            <a:r>
              <a:rPr lang="en-CA" dirty="0"/>
              <a:t>by protection status</a:t>
            </a:r>
          </a:p>
          <a:p>
            <a:pPr lvl="1"/>
            <a:r>
              <a:rPr lang="en-CA" dirty="0"/>
              <a:t>by condition </a:t>
            </a:r>
            <a:endParaRPr lang="en-CA" dirty="0" smtClean="0"/>
          </a:p>
          <a:p>
            <a:pPr lvl="0"/>
            <a:r>
              <a:rPr lang="en-CA" dirty="0"/>
              <a:t>Monitor the evolution of the total area of greenspace over time </a:t>
            </a:r>
          </a:p>
          <a:p>
            <a:pPr lvl="0"/>
            <a:r>
              <a:rPr lang="en-CA" dirty="0"/>
              <a:t>Determine the distance between these greenspace areas and residents</a:t>
            </a:r>
          </a:p>
          <a:p>
            <a:endParaRPr lang="en-CA" dirty="0"/>
          </a:p>
          <a:p>
            <a:endParaRPr lang="en-CA" dirty="0"/>
          </a:p>
        </p:txBody>
      </p:sp>
    </p:spTree>
    <p:extLst>
      <p:ext uri="{BB962C8B-B14F-4D97-AF65-F5344CB8AC3E}">
        <p14:creationId xmlns:p14="http://schemas.microsoft.com/office/powerpoint/2010/main" val="749166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to identify and map</a:t>
            </a:r>
            <a:endParaRPr lang="en-CA" dirty="0"/>
          </a:p>
        </p:txBody>
      </p:sp>
      <p:sp>
        <p:nvSpPr>
          <p:cNvPr id="3" name="Content Placeholder 2"/>
          <p:cNvSpPr>
            <a:spLocks noGrp="1"/>
          </p:cNvSpPr>
          <p:nvPr>
            <p:ph idx="1"/>
          </p:nvPr>
        </p:nvSpPr>
        <p:spPr/>
        <p:txBody>
          <a:bodyPr>
            <a:normAutofit fontScale="92500" lnSpcReduction="10000"/>
          </a:bodyPr>
          <a:lstStyle/>
          <a:p>
            <a:r>
              <a:rPr lang="en-CA" dirty="0" smtClean="0"/>
              <a:t>City provided Geo files</a:t>
            </a:r>
          </a:p>
          <a:p>
            <a:pPr lvl="1"/>
            <a:r>
              <a:rPr lang="en-CA" dirty="0" smtClean="0"/>
              <a:t>Parks file</a:t>
            </a:r>
            <a:endParaRPr lang="en-CA" dirty="0"/>
          </a:p>
          <a:p>
            <a:pPr lvl="2"/>
            <a:r>
              <a:rPr lang="en-CA" dirty="0"/>
              <a:t>0 – Dedicated Parkland</a:t>
            </a:r>
          </a:p>
          <a:p>
            <a:pPr lvl="2"/>
            <a:r>
              <a:rPr lang="en-CA" dirty="0"/>
              <a:t>1 – New Park – Constructed – Not circulated</a:t>
            </a:r>
          </a:p>
          <a:p>
            <a:pPr lvl="2"/>
            <a:r>
              <a:rPr lang="en-CA" dirty="0"/>
              <a:t>2 – New Park – Registered – Not constructed</a:t>
            </a:r>
          </a:p>
          <a:p>
            <a:pPr lvl="2"/>
            <a:r>
              <a:rPr lang="en-CA" dirty="0"/>
              <a:t>3 – New Park – Not registered</a:t>
            </a:r>
          </a:p>
          <a:p>
            <a:pPr lvl="2"/>
            <a:r>
              <a:rPr lang="en-CA" dirty="0"/>
              <a:t>4 – Hydro Corridor</a:t>
            </a:r>
          </a:p>
          <a:p>
            <a:pPr lvl="2"/>
            <a:r>
              <a:rPr lang="en-CA" dirty="0"/>
              <a:t>5 – Open Space</a:t>
            </a:r>
          </a:p>
          <a:p>
            <a:pPr lvl="2"/>
            <a:r>
              <a:rPr lang="en-CA" dirty="0"/>
              <a:t>6 – Pedestrian Plaza</a:t>
            </a:r>
          </a:p>
          <a:p>
            <a:pPr lvl="2"/>
            <a:r>
              <a:rPr lang="en-CA" dirty="0"/>
              <a:t>7 – Recreational Trail</a:t>
            </a:r>
          </a:p>
          <a:p>
            <a:pPr lvl="2"/>
            <a:r>
              <a:rPr lang="en-CA" dirty="0"/>
              <a:t>8 – </a:t>
            </a:r>
            <a:r>
              <a:rPr lang="en-CA" dirty="0" err="1"/>
              <a:t>Stormwater</a:t>
            </a:r>
            <a:r>
              <a:rPr lang="en-CA" dirty="0"/>
              <a:t> Management Area</a:t>
            </a:r>
          </a:p>
          <a:p>
            <a:pPr lvl="2"/>
            <a:r>
              <a:rPr lang="en-CA" dirty="0"/>
              <a:t>9 – Urban Natural Feature</a:t>
            </a:r>
          </a:p>
          <a:p>
            <a:pPr lvl="2"/>
            <a:r>
              <a:rPr lang="en-CA" dirty="0"/>
              <a:t>11 – </a:t>
            </a:r>
            <a:r>
              <a:rPr lang="en-CA" dirty="0" smtClean="0"/>
              <a:t>Woodlot</a:t>
            </a:r>
          </a:p>
          <a:p>
            <a:pPr lvl="1"/>
            <a:r>
              <a:rPr lang="en-CA" dirty="0" smtClean="0"/>
              <a:t>Urban Natural area file</a:t>
            </a:r>
            <a:endParaRPr lang="en-CA" dirty="0"/>
          </a:p>
          <a:p>
            <a:pPr lvl="2"/>
            <a:endParaRPr lang="en-CA" dirty="0"/>
          </a:p>
        </p:txBody>
      </p:sp>
    </p:spTree>
    <p:extLst>
      <p:ext uri="{BB962C8B-B14F-4D97-AF65-F5344CB8AC3E}">
        <p14:creationId xmlns:p14="http://schemas.microsoft.com/office/powerpoint/2010/main" val="842125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to get classification information?</a:t>
            </a:r>
            <a:endParaRPr lang="en-CA" dirty="0"/>
          </a:p>
        </p:txBody>
      </p:sp>
      <p:sp>
        <p:nvSpPr>
          <p:cNvPr id="3" name="Content Placeholder 2"/>
          <p:cNvSpPr>
            <a:spLocks noGrp="1"/>
          </p:cNvSpPr>
          <p:nvPr>
            <p:ph idx="1"/>
          </p:nvPr>
        </p:nvSpPr>
        <p:spPr/>
        <p:txBody>
          <a:bodyPr/>
          <a:lstStyle/>
          <a:p>
            <a:r>
              <a:rPr lang="en-CA" dirty="0" smtClean="0"/>
              <a:t>Information contained in the City provided parks and urban natural area files</a:t>
            </a:r>
          </a:p>
          <a:p>
            <a:r>
              <a:rPr lang="en-CA" dirty="0" smtClean="0"/>
              <a:t>Information contained in the Urban Natural Area Environmental Evaluation Study report (2005)</a:t>
            </a:r>
          </a:p>
          <a:p>
            <a:pPr lvl="1"/>
            <a:r>
              <a:rPr lang="en-CA" dirty="0" smtClean="0"/>
              <a:t>Individual pdf map and rtf text file for each of 187 Urban Natural Areas</a:t>
            </a:r>
            <a:endParaRPr lang="en-CA" dirty="0"/>
          </a:p>
        </p:txBody>
      </p:sp>
    </p:spTree>
    <p:extLst>
      <p:ext uri="{BB962C8B-B14F-4D97-AF65-F5344CB8AC3E}">
        <p14:creationId xmlns:p14="http://schemas.microsoft.com/office/powerpoint/2010/main" val="907851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68228"/>
            <a:ext cx="9144000" cy="5921544"/>
          </a:xfrm>
          <a:prstGeom prst="rect">
            <a:avLst/>
          </a:prstGeom>
        </p:spPr>
      </p:pic>
    </p:spTree>
    <p:extLst>
      <p:ext uri="{BB962C8B-B14F-4D97-AF65-F5344CB8AC3E}">
        <p14:creationId xmlns:p14="http://schemas.microsoft.com/office/powerpoint/2010/main" val="1279852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6062" y="282273"/>
            <a:ext cx="8937938" cy="6124754"/>
          </a:xfrm>
          <a:prstGeom prst="rect">
            <a:avLst/>
          </a:prstGeom>
        </p:spPr>
        <p:txBody>
          <a:bodyPr wrap="square">
            <a:spAutoFit/>
          </a:bodyPr>
          <a:lstStyle/>
          <a:p>
            <a:pPr algn="ctr">
              <a:spcAft>
                <a:spcPts val="0"/>
              </a:spcAft>
            </a:pPr>
            <a:r>
              <a:rPr lang="en-US" sz="2400" b="1" dirty="0" smtClean="0">
                <a:effectLst/>
                <a:latin typeface="Times New Roman" panose="02020603050405020304" pitchFamily="18" charset="0"/>
                <a:ea typeface="Times New Roman" panose="02020603050405020304" pitchFamily="18" charset="0"/>
              </a:rPr>
              <a:t>UNA 1: Trillium Woods </a:t>
            </a:r>
            <a:endParaRPr lang="en-CA" sz="2400" dirty="0" smtClean="0">
              <a:effectLst/>
              <a:latin typeface="Times New Roman" panose="02020603050405020304" pitchFamily="18" charset="0"/>
              <a:ea typeface="Times New Roman" panose="02020603050405020304" pitchFamily="18" charset="0"/>
            </a:endParaRPr>
          </a:p>
          <a:p>
            <a:pPr>
              <a:spcAft>
                <a:spcPts val="0"/>
              </a:spcAft>
            </a:pPr>
            <a:r>
              <a:rPr lang="en-US" sz="2400" dirty="0" smtClean="0">
                <a:effectLst/>
                <a:latin typeface="Times New Roman" panose="02020603050405020304" pitchFamily="18" charset="0"/>
                <a:ea typeface="Times New Roman" panose="02020603050405020304" pitchFamily="18" charset="0"/>
              </a:rPr>
              <a:t/>
            </a:r>
            <a:br>
              <a:rPr lang="en-US" sz="2400" dirty="0" smtClean="0">
                <a:effectLst/>
                <a:latin typeface="Times New Roman" panose="02020603050405020304" pitchFamily="18" charset="0"/>
                <a:ea typeface="Times New Roman" panose="02020603050405020304" pitchFamily="18" charset="0"/>
              </a:rPr>
            </a:br>
            <a:r>
              <a:rPr lang="en-US" sz="2400" b="1" u="sng" cap="small" dirty="0" smtClean="0">
                <a:effectLst/>
                <a:latin typeface="Times New Roman" panose="02020603050405020304" pitchFamily="18" charset="0"/>
                <a:ea typeface="Times New Roman" panose="02020603050405020304" pitchFamily="18" charset="0"/>
              </a:rPr>
              <a:t>Description</a:t>
            </a:r>
            <a:r>
              <a:rPr lang="en-US" sz="2400" b="1" cap="small" dirty="0" smtClean="0">
                <a:effectLst/>
                <a:latin typeface="Times New Roman" panose="02020603050405020304" pitchFamily="18" charset="0"/>
                <a:ea typeface="Times New Roman" panose="02020603050405020304" pitchFamily="18" charset="0"/>
              </a:rPr>
              <a:t>:</a:t>
            </a:r>
            <a:r>
              <a:rPr lang="en-US" sz="2400" dirty="0" smtClean="0">
                <a:effectLst/>
                <a:latin typeface="Times New Roman" panose="02020603050405020304" pitchFamily="18" charset="0"/>
                <a:ea typeface="Times New Roman" panose="02020603050405020304" pitchFamily="18" charset="0"/>
              </a:rPr>
              <a:t> </a:t>
            </a:r>
            <a:endParaRPr lang="en-CA" sz="2400" dirty="0" smtClean="0">
              <a:effectLst/>
              <a:latin typeface="Times New Roman" panose="02020603050405020304" pitchFamily="18" charset="0"/>
              <a:ea typeface="Times New Roman" panose="02020603050405020304" pitchFamily="18" charset="0"/>
            </a:endParaRPr>
          </a:p>
          <a:p>
            <a:pPr>
              <a:spcAft>
                <a:spcPts val="0"/>
              </a:spcAft>
            </a:pPr>
            <a:r>
              <a:rPr lang="en-US" sz="2400" dirty="0" smtClean="0">
                <a:effectLst/>
                <a:latin typeface="Times New Roman" panose="02020603050405020304" pitchFamily="18" charset="0"/>
                <a:ea typeface="Times New Roman" panose="02020603050405020304" pitchFamily="18" charset="0"/>
              </a:rPr>
              <a:t>- upland forest complex largely over rugged, thinly buried Precambrian Shield bedrock landscape with extensive deciduous and mixed forest cover; large area of major deciduous forest (Trillium Woods); wetlands consisting of shallow beaver ponds and seasonal woodland pools plus headwaters portion of Shirley’s Brook along southern edge.</a:t>
            </a:r>
            <a:endParaRPr lang="en-CA" sz="2400" dirty="0" smtClean="0">
              <a:effectLst/>
              <a:latin typeface="Times New Roman" panose="02020603050405020304" pitchFamily="18" charset="0"/>
              <a:ea typeface="Times New Roman" panose="02020603050405020304" pitchFamily="18" charset="0"/>
            </a:endParaRPr>
          </a:p>
          <a:p>
            <a:pPr>
              <a:spcAft>
                <a:spcPts val="0"/>
              </a:spcAft>
            </a:pPr>
            <a:r>
              <a:rPr lang="en-US" sz="2400" dirty="0" smtClean="0">
                <a:effectLst/>
                <a:latin typeface="Times New Roman" panose="02020603050405020304" pitchFamily="18" charset="0"/>
                <a:ea typeface="Times New Roman" panose="02020603050405020304" pitchFamily="18" charset="0"/>
              </a:rPr>
              <a:t>  </a:t>
            </a:r>
            <a:endParaRPr lang="en-CA" sz="2400" dirty="0" smtClean="0">
              <a:effectLst/>
              <a:latin typeface="Times New Roman" panose="02020603050405020304" pitchFamily="18" charset="0"/>
              <a:ea typeface="Times New Roman" panose="02020603050405020304" pitchFamily="18" charset="0"/>
            </a:endParaRPr>
          </a:p>
          <a:p>
            <a:pPr>
              <a:spcAft>
                <a:spcPts val="0"/>
              </a:spcAft>
            </a:pPr>
            <a:r>
              <a:rPr lang="en-US" sz="2400" b="1" u="sng" cap="small" dirty="0" smtClean="0">
                <a:effectLst/>
                <a:latin typeface="Times New Roman" panose="02020603050405020304" pitchFamily="18" charset="0"/>
                <a:ea typeface="Times New Roman" panose="02020603050405020304" pitchFamily="18" charset="0"/>
              </a:rPr>
              <a:t>Site details</a:t>
            </a:r>
            <a:endParaRPr lang="en-CA" sz="2400" dirty="0" smtClean="0">
              <a:effectLst/>
              <a:latin typeface="Times New Roman" panose="02020603050405020304" pitchFamily="18" charset="0"/>
              <a:ea typeface="Times New Roman" panose="02020603050405020304" pitchFamily="18" charset="0"/>
            </a:endParaRPr>
          </a:p>
          <a:p>
            <a:pPr>
              <a:spcAft>
                <a:spcPts val="0"/>
              </a:spcAft>
            </a:pPr>
            <a:r>
              <a:rPr lang="en-US" sz="2400" dirty="0" smtClean="0">
                <a:effectLst/>
                <a:latin typeface="Times New Roman" panose="02020603050405020304" pitchFamily="18" charset="0"/>
                <a:ea typeface="Times New Roman" panose="02020603050405020304" pitchFamily="18" charset="0"/>
              </a:rPr>
              <a:t>a) </a:t>
            </a:r>
            <a:r>
              <a:rPr lang="en-US" sz="2400" b="1" dirty="0" smtClean="0">
                <a:effectLst/>
                <a:latin typeface="Times New Roman" panose="02020603050405020304" pitchFamily="18" charset="0"/>
                <a:ea typeface="Times New Roman" panose="02020603050405020304" pitchFamily="18" charset="0"/>
              </a:rPr>
              <a:t>Size</a:t>
            </a:r>
            <a:r>
              <a:rPr lang="en-US" sz="2400" dirty="0" smtClean="0">
                <a:effectLst/>
                <a:latin typeface="Times New Roman" panose="02020603050405020304" pitchFamily="18" charset="0"/>
                <a:ea typeface="Times New Roman" panose="02020603050405020304" pitchFamily="18" charset="0"/>
              </a:rPr>
              <a:t>: </a:t>
            </a:r>
            <a:endParaRPr lang="en-CA" sz="2400" dirty="0" smtClean="0">
              <a:effectLst/>
              <a:latin typeface="Times New Roman" panose="02020603050405020304" pitchFamily="18" charset="0"/>
              <a:ea typeface="Times New Roman" panose="02020603050405020304" pitchFamily="18" charset="0"/>
            </a:endParaRPr>
          </a:p>
          <a:p>
            <a:pPr>
              <a:spcAft>
                <a:spcPts val="0"/>
              </a:spcAft>
            </a:pPr>
            <a:r>
              <a:rPr lang="en-US" sz="2400" dirty="0" smtClean="0">
                <a:effectLst/>
                <a:latin typeface="Times New Roman" panose="02020603050405020304" pitchFamily="18" charset="0"/>
                <a:ea typeface="Times New Roman" panose="02020603050405020304" pitchFamily="18" charset="0"/>
              </a:rPr>
              <a:t>134 ha.</a:t>
            </a:r>
            <a:endParaRPr lang="en-CA" sz="2400" dirty="0" smtClean="0">
              <a:effectLst/>
              <a:latin typeface="Times New Roman" panose="02020603050405020304" pitchFamily="18" charset="0"/>
              <a:ea typeface="Times New Roman" panose="02020603050405020304" pitchFamily="18" charset="0"/>
            </a:endParaRPr>
          </a:p>
          <a:p>
            <a:pPr>
              <a:spcAft>
                <a:spcPts val="0"/>
              </a:spcAft>
            </a:pPr>
            <a:r>
              <a:rPr lang="en-US" sz="2400" dirty="0" smtClean="0">
                <a:effectLst/>
                <a:latin typeface="Times New Roman" panose="02020603050405020304" pitchFamily="18" charset="0"/>
                <a:ea typeface="Times New Roman" panose="02020603050405020304" pitchFamily="18" charset="0"/>
              </a:rPr>
              <a:t> </a:t>
            </a:r>
            <a:endParaRPr lang="en-CA" sz="2400" dirty="0" smtClean="0">
              <a:effectLst/>
              <a:latin typeface="Times New Roman" panose="02020603050405020304" pitchFamily="18" charset="0"/>
              <a:ea typeface="Times New Roman" panose="02020603050405020304" pitchFamily="18" charset="0"/>
            </a:endParaRPr>
          </a:p>
          <a:p>
            <a:pPr>
              <a:spcAft>
                <a:spcPts val="0"/>
              </a:spcAft>
            </a:pPr>
            <a:r>
              <a:rPr lang="en-US" sz="2400" dirty="0" smtClean="0">
                <a:effectLst/>
                <a:latin typeface="Times New Roman" panose="02020603050405020304" pitchFamily="18" charset="0"/>
                <a:ea typeface="Times New Roman" panose="02020603050405020304" pitchFamily="18" charset="0"/>
              </a:rPr>
              <a:t>b) </a:t>
            </a:r>
            <a:r>
              <a:rPr lang="en-US" sz="2400" b="1" dirty="0" smtClean="0">
                <a:effectLst/>
                <a:latin typeface="Times New Roman" panose="02020603050405020304" pitchFamily="18" charset="0"/>
                <a:ea typeface="Times New Roman" panose="02020603050405020304" pitchFamily="18" charset="0"/>
              </a:rPr>
              <a:t>Ownership</a:t>
            </a:r>
            <a:r>
              <a:rPr lang="en-US" sz="2400" dirty="0" smtClean="0">
                <a:effectLst/>
                <a:latin typeface="Times New Roman" panose="02020603050405020304" pitchFamily="18" charset="0"/>
                <a:ea typeface="Times New Roman" panose="02020603050405020304" pitchFamily="18" charset="0"/>
              </a:rPr>
              <a:t>: </a:t>
            </a:r>
            <a:endParaRPr lang="en-CA" sz="2400" dirty="0" smtClean="0">
              <a:effectLst/>
              <a:latin typeface="Times New Roman" panose="02020603050405020304" pitchFamily="18" charset="0"/>
              <a:ea typeface="Times New Roman" panose="02020603050405020304" pitchFamily="18" charset="0"/>
            </a:endParaRPr>
          </a:p>
          <a:p>
            <a:pPr marL="285750" indent="-285750">
              <a:spcAft>
                <a:spcPts val="0"/>
              </a:spcAft>
              <a:buFontTx/>
              <a:buChar char="-"/>
            </a:pPr>
            <a:r>
              <a:rPr lang="en-US" sz="2400" dirty="0" smtClean="0">
                <a:effectLst/>
                <a:latin typeface="Times New Roman" panose="02020603050405020304" pitchFamily="18" charset="0"/>
                <a:ea typeface="Times New Roman" panose="02020603050405020304" pitchFamily="18" charset="0"/>
              </a:rPr>
              <a:t>City and private</a:t>
            </a:r>
          </a:p>
          <a:p>
            <a:pPr marL="285750" indent="-285750">
              <a:spcAft>
                <a:spcPts val="0"/>
              </a:spcAft>
              <a:buFontTx/>
              <a:buChar char="-"/>
            </a:pPr>
            <a:endParaRPr lang="en-US" sz="1600" dirty="0">
              <a:latin typeface="Times New Roman" panose="02020603050405020304" pitchFamily="18" charset="0"/>
              <a:ea typeface="Times New Roman" panose="02020603050405020304" pitchFamily="18" charset="0"/>
            </a:endParaRPr>
          </a:p>
          <a:p>
            <a:pPr marL="285750" indent="-285750">
              <a:spcAft>
                <a:spcPts val="0"/>
              </a:spcAft>
              <a:buFontTx/>
              <a:buChar char="-"/>
            </a:pPr>
            <a:endParaRPr lang="en-CA"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84339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11116"/>
            <a:ext cx="9144000" cy="5016758"/>
          </a:xfrm>
          <a:prstGeom prst="rect">
            <a:avLst/>
          </a:prstGeom>
        </p:spPr>
        <p:txBody>
          <a:bodyPr wrap="square">
            <a:spAutoFit/>
          </a:bodyPr>
          <a:lstStyle/>
          <a:p>
            <a:pPr>
              <a:spcAft>
                <a:spcPts val="0"/>
              </a:spcAft>
            </a:pPr>
            <a:r>
              <a:rPr lang="en-US" sz="2400" b="1" u="sng" cap="small" dirty="0" smtClean="0">
                <a:effectLst/>
                <a:latin typeface="Times New Roman" panose="02020603050405020304" pitchFamily="18" charset="0"/>
                <a:ea typeface="Times New Roman" panose="02020603050405020304" pitchFamily="18" charset="0"/>
              </a:rPr>
              <a:t>Ecological functions </a:t>
            </a:r>
            <a:r>
              <a:rPr lang="en-US" sz="2400" dirty="0" smtClean="0">
                <a:effectLst/>
                <a:latin typeface="Times New Roman" panose="02020603050405020304" pitchFamily="18" charset="0"/>
                <a:ea typeface="Times New Roman" panose="02020603050405020304" pitchFamily="18" charset="0"/>
              </a:rPr>
              <a:t>   </a:t>
            </a:r>
            <a:endParaRPr lang="en-CA" sz="2400" dirty="0" smtClean="0">
              <a:effectLst/>
              <a:latin typeface="Times New Roman" panose="02020603050405020304" pitchFamily="18" charset="0"/>
              <a:ea typeface="Times New Roman" panose="02020603050405020304" pitchFamily="18" charset="0"/>
            </a:endParaRPr>
          </a:p>
          <a:p>
            <a:pPr>
              <a:spcAft>
                <a:spcPts val="0"/>
              </a:spcAft>
            </a:pPr>
            <a:r>
              <a:rPr lang="en-US" dirty="0" smtClean="0">
                <a:effectLst/>
                <a:latin typeface="Times New Roman" panose="02020603050405020304" pitchFamily="18" charset="0"/>
                <a:ea typeface="Times New Roman" panose="02020603050405020304" pitchFamily="18" charset="0"/>
              </a:rPr>
              <a:t> </a:t>
            </a:r>
            <a:endParaRPr lang="en-CA" dirty="0" smtClean="0">
              <a:effectLst/>
              <a:latin typeface="Times New Roman" panose="02020603050405020304" pitchFamily="18" charset="0"/>
              <a:ea typeface="Times New Roman" panose="02020603050405020304" pitchFamily="18" charset="0"/>
            </a:endParaRPr>
          </a:p>
          <a:p>
            <a:pPr>
              <a:spcAft>
                <a:spcPts val="0"/>
              </a:spcAft>
            </a:pPr>
            <a:r>
              <a:rPr lang="en-US" dirty="0" smtClean="0">
                <a:effectLst/>
                <a:latin typeface="Times New Roman" panose="02020603050405020304" pitchFamily="18" charset="0"/>
                <a:ea typeface="Times New Roman" panose="02020603050405020304" pitchFamily="18" charset="0"/>
              </a:rPr>
              <a:t>a) </a:t>
            </a:r>
            <a:r>
              <a:rPr lang="en-US" b="1" dirty="0" smtClean="0">
                <a:effectLst/>
                <a:latin typeface="Times New Roman" panose="02020603050405020304" pitchFamily="18" charset="0"/>
                <a:ea typeface="Times New Roman" panose="02020603050405020304" pitchFamily="18" charset="0"/>
              </a:rPr>
              <a:t>Connectivity:</a:t>
            </a:r>
            <a:endParaRPr lang="en-CA" dirty="0" smtClean="0">
              <a:effectLst/>
              <a:latin typeface="Times New Roman" panose="02020603050405020304" pitchFamily="18" charset="0"/>
              <a:ea typeface="Times New Roman" panose="02020603050405020304" pitchFamily="18" charset="0"/>
            </a:endParaRPr>
          </a:p>
          <a:p>
            <a:pPr>
              <a:spcAft>
                <a:spcPts val="0"/>
              </a:spcAft>
            </a:pPr>
            <a:r>
              <a:rPr lang="en-US" dirty="0" smtClean="0">
                <a:effectLst/>
                <a:latin typeface="Times New Roman" panose="02020603050405020304" pitchFamily="18" charset="0"/>
                <a:ea typeface="Times New Roman" panose="02020603050405020304" pitchFamily="18" charset="0"/>
              </a:rPr>
              <a:t>- within Carp Hills complex immediately adjacent to City owned protection area (‘Regional Conservation Lands’) to north and west; UNA 2 (Watts Creek Forest) adjacent to south and southwest; UNA 9 (Klondike Road Park) and UNA 10 (</a:t>
            </a:r>
            <a:r>
              <a:rPr lang="en-US" dirty="0" err="1" smtClean="0">
                <a:effectLst/>
                <a:latin typeface="Times New Roman" panose="02020603050405020304" pitchFamily="18" charset="0"/>
                <a:ea typeface="Times New Roman" panose="02020603050405020304" pitchFamily="18" charset="0"/>
              </a:rPr>
              <a:t>Morgans</a:t>
            </a:r>
            <a:r>
              <a:rPr lang="en-US" dirty="0" smtClean="0">
                <a:effectLst/>
                <a:latin typeface="Times New Roman" panose="02020603050405020304" pitchFamily="18" charset="0"/>
                <a:ea typeface="Times New Roman" panose="02020603050405020304" pitchFamily="18" charset="0"/>
              </a:rPr>
              <a:t> Grant park) ca. 250 m to east.</a:t>
            </a:r>
            <a:endParaRPr lang="en-CA" dirty="0" smtClean="0">
              <a:effectLst/>
              <a:latin typeface="Times New Roman" panose="02020603050405020304" pitchFamily="18" charset="0"/>
              <a:ea typeface="Times New Roman" panose="02020603050405020304" pitchFamily="18" charset="0"/>
            </a:endParaRPr>
          </a:p>
          <a:p>
            <a:pPr>
              <a:spcAft>
                <a:spcPts val="0"/>
              </a:spcAft>
            </a:pPr>
            <a:r>
              <a:rPr lang="en-US" dirty="0" smtClean="0">
                <a:effectLst/>
                <a:latin typeface="Times New Roman" panose="02020603050405020304" pitchFamily="18" charset="0"/>
                <a:ea typeface="Times New Roman" panose="02020603050405020304" pitchFamily="18" charset="0"/>
              </a:rPr>
              <a:t> </a:t>
            </a:r>
            <a:endParaRPr lang="en-CA" dirty="0" smtClean="0">
              <a:effectLst/>
              <a:latin typeface="Times New Roman" panose="02020603050405020304" pitchFamily="18" charset="0"/>
              <a:ea typeface="Times New Roman" panose="02020603050405020304" pitchFamily="18" charset="0"/>
            </a:endParaRPr>
          </a:p>
          <a:p>
            <a:pPr>
              <a:spcAft>
                <a:spcPts val="0"/>
              </a:spcAft>
            </a:pPr>
            <a:r>
              <a:rPr lang="en-US" dirty="0" smtClean="0">
                <a:effectLst/>
                <a:latin typeface="Times New Roman" panose="02020603050405020304" pitchFamily="18" charset="0"/>
                <a:ea typeface="Times New Roman" panose="02020603050405020304" pitchFamily="18" charset="0"/>
              </a:rPr>
              <a:t>b) </a:t>
            </a:r>
            <a:r>
              <a:rPr lang="en-US" b="1" dirty="0" smtClean="0">
                <a:effectLst/>
                <a:latin typeface="Times New Roman" panose="02020603050405020304" pitchFamily="18" charset="0"/>
                <a:ea typeface="Times New Roman" panose="02020603050405020304" pitchFamily="18" charset="0"/>
              </a:rPr>
              <a:t>Interior habitat:</a:t>
            </a:r>
            <a:endParaRPr lang="en-CA" dirty="0" smtClean="0">
              <a:effectLst/>
              <a:latin typeface="Times New Roman" panose="02020603050405020304" pitchFamily="18" charset="0"/>
              <a:ea typeface="Times New Roman" panose="02020603050405020304" pitchFamily="18" charset="0"/>
            </a:endParaRPr>
          </a:p>
          <a:p>
            <a:pPr>
              <a:spcAft>
                <a:spcPts val="0"/>
              </a:spcAft>
            </a:pPr>
            <a:r>
              <a:rPr lang="en-US" dirty="0" smtClean="0">
                <a:effectLst/>
                <a:latin typeface="Times New Roman" panose="02020603050405020304" pitchFamily="18" charset="0"/>
                <a:ea typeface="Times New Roman" panose="02020603050405020304" pitchFamily="18" charset="0"/>
              </a:rPr>
              <a:t>Extensive area; ca 57 ha </a:t>
            </a:r>
            <a:endParaRPr lang="en-CA" dirty="0" smtClean="0">
              <a:effectLst/>
              <a:latin typeface="Times New Roman" panose="02020603050405020304" pitchFamily="18" charset="0"/>
              <a:ea typeface="Times New Roman" panose="02020603050405020304" pitchFamily="18" charset="0"/>
            </a:endParaRPr>
          </a:p>
          <a:p>
            <a:pPr>
              <a:spcAft>
                <a:spcPts val="0"/>
              </a:spcAft>
            </a:pPr>
            <a:r>
              <a:rPr lang="en-US" dirty="0" smtClean="0">
                <a:effectLst/>
                <a:latin typeface="Times New Roman" panose="02020603050405020304" pitchFamily="18" charset="0"/>
                <a:ea typeface="Times New Roman" panose="02020603050405020304" pitchFamily="18" charset="0"/>
              </a:rPr>
              <a:t> </a:t>
            </a:r>
            <a:endParaRPr lang="en-CA" dirty="0" smtClean="0">
              <a:effectLst/>
              <a:latin typeface="Times New Roman" panose="02020603050405020304" pitchFamily="18" charset="0"/>
              <a:ea typeface="Times New Roman" panose="02020603050405020304" pitchFamily="18" charset="0"/>
            </a:endParaRPr>
          </a:p>
          <a:p>
            <a:pPr>
              <a:spcAft>
                <a:spcPts val="0"/>
              </a:spcAft>
            </a:pPr>
            <a:r>
              <a:rPr lang="en-US" dirty="0" smtClean="0">
                <a:effectLst/>
                <a:latin typeface="Times New Roman" panose="02020603050405020304" pitchFamily="18" charset="0"/>
                <a:ea typeface="Times New Roman" panose="02020603050405020304" pitchFamily="18" charset="0"/>
              </a:rPr>
              <a:t>c) </a:t>
            </a:r>
            <a:r>
              <a:rPr lang="en-US" b="1" dirty="0" smtClean="0">
                <a:effectLst/>
                <a:latin typeface="Times New Roman" panose="02020603050405020304" pitchFamily="18" charset="0"/>
                <a:ea typeface="Times New Roman" panose="02020603050405020304" pitchFamily="18" charset="0"/>
              </a:rPr>
              <a:t>Disturbance and condition:</a:t>
            </a:r>
            <a:endParaRPr lang="en-CA" dirty="0" smtClean="0">
              <a:effectLst/>
              <a:latin typeface="Times New Roman" panose="02020603050405020304" pitchFamily="18" charset="0"/>
              <a:ea typeface="Times New Roman" panose="02020603050405020304" pitchFamily="18" charset="0"/>
            </a:endParaRPr>
          </a:p>
          <a:p>
            <a:pPr>
              <a:spcAft>
                <a:spcPts val="0"/>
              </a:spcAft>
            </a:pPr>
            <a:r>
              <a:rPr lang="en-US" dirty="0" smtClean="0">
                <a:effectLst/>
                <a:latin typeface="Times New Roman" panose="02020603050405020304" pitchFamily="18" charset="0"/>
                <a:ea typeface="Times New Roman" panose="02020603050405020304" pitchFamily="18" charset="0"/>
              </a:rPr>
              <a:t>- High native flora Co-efficient of Conservation rating (4.65.), with 63 high-rated Coefficient of Conservation species;</a:t>
            </a:r>
            <a:endParaRPr lang="en-CA" dirty="0" smtClean="0">
              <a:effectLst/>
              <a:latin typeface="Times New Roman" panose="02020603050405020304" pitchFamily="18" charset="0"/>
              <a:ea typeface="Times New Roman" panose="02020603050405020304" pitchFamily="18" charset="0"/>
            </a:endParaRPr>
          </a:p>
          <a:p>
            <a:pPr>
              <a:spcAft>
                <a:spcPts val="0"/>
              </a:spcAft>
            </a:pPr>
            <a:r>
              <a:rPr lang="en-US" dirty="0" smtClean="0">
                <a:effectLst/>
                <a:latin typeface="Times New Roman" panose="02020603050405020304" pitchFamily="18" charset="0"/>
                <a:ea typeface="Times New Roman" panose="02020603050405020304" pitchFamily="18" charset="0"/>
              </a:rPr>
              <a:t>- informal pathways evident in several areas as well as formal paved recreational pathway at eastern end;</a:t>
            </a:r>
            <a:endParaRPr lang="en-CA" dirty="0" smtClean="0">
              <a:effectLst/>
              <a:latin typeface="Times New Roman" panose="02020603050405020304" pitchFamily="18" charset="0"/>
              <a:ea typeface="Times New Roman" panose="02020603050405020304" pitchFamily="18" charset="0"/>
            </a:endParaRPr>
          </a:p>
          <a:p>
            <a:pPr>
              <a:spcAft>
                <a:spcPts val="0"/>
              </a:spcAft>
            </a:pPr>
            <a:r>
              <a:rPr lang="en-US" dirty="0" smtClean="0">
                <a:effectLst/>
                <a:latin typeface="Times New Roman" panose="02020603050405020304" pitchFamily="18" charset="0"/>
                <a:ea typeface="Times New Roman" panose="02020603050405020304" pitchFamily="18" charset="0"/>
              </a:rPr>
              <a:t>- frequent evidence of former tree cutting and former agricultural activity (Pasturing) in western half;</a:t>
            </a:r>
            <a:endParaRPr lang="en-CA"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13427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Data elements</a:t>
            </a:r>
            <a:endParaRPr lang="en-CA" dirty="0"/>
          </a:p>
        </p:txBody>
      </p:sp>
      <p:sp>
        <p:nvSpPr>
          <p:cNvPr id="3" name="Content Placeholder 2"/>
          <p:cNvSpPr>
            <a:spLocks noGrp="1"/>
          </p:cNvSpPr>
          <p:nvPr>
            <p:ph idx="1"/>
          </p:nvPr>
        </p:nvSpPr>
        <p:spPr/>
        <p:txBody>
          <a:bodyPr>
            <a:normAutofit fontScale="92500"/>
          </a:bodyPr>
          <a:lstStyle/>
          <a:p>
            <a:r>
              <a:rPr lang="en-CA" sz="2200" dirty="0" smtClean="0"/>
              <a:t>ID: Name</a:t>
            </a:r>
          </a:p>
          <a:p>
            <a:r>
              <a:rPr lang="en-CA" sz="2200" dirty="0" smtClean="0"/>
              <a:t>Location: coordinates</a:t>
            </a:r>
          </a:p>
          <a:p>
            <a:r>
              <a:rPr lang="en-CA" sz="2200" dirty="0" smtClean="0"/>
              <a:t>Area: in ha</a:t>
            </a:r>
          </a:p>
          <a:p>
            <a:r>
              <a:rPr lang="en-CA" sz="2200" dirty="0" smtClean="0"/>
              <a:t>Type: </a:t>
            </a:r>
          </a:p>
          <a:p>
            <a:pPr lvl="1"/>
            <a:r>
              <a:rPr lang="en-CA" sz="2200" dirty="0" smtClean="0"/>
              <a:t>Accessible: Park, Urban Natural Area, Recreational Pathway, Open Space, Flood plain, Storm water facility, Allotment garden, other</a:t>
            </a:r>
          </a:p>
          <a:p>
            <a:pPr lvl="1"/>
            <a:r>
              <a:rPr lang="en-CA" sz="2200" dirty="0" smtClean="0"/>
              <a:t>Restricted: School Ground, Golf Course, Cemetery, Hydro corridor, other </a:t>
            </a:r>
          </a:p>
          <a:p>
            <a:r>
              <a:rPr lang="en-CA" sz="2200" dirty="0" smtClean="0"/>
              <a:t>Ownership: </a:t>
            </a:r>
          </a:p>
          <a:p>
            <a:pPr lvl="1"/>
            <a:r>
              <a:rPr lang="en-CA" sz="2200" dirty="0" smtClean="0"/>
              <a:t>Public</a:t>
            </a:r>
          </a:p>
          <a:p>
            <a:pPr lvl="2"/>
            <a:r>
              <a:rPr lang="en-CA" sz="2200" dirty="0" smtClean="0"/>
              <a:t>Federal, Provincial, Municipal</a:t>
            </a:r>
          </a:p>
          <a:p>
            <a:pPr lvl="1"/>
            <a:r>
              <a:rPr lang="en-CA" sz="2200" dirty="0" smtClean="0"/>
              <a:t>Private</a:t>
            </a:r>
          </a:p>
          <a:p>
            <a:pPr lvl="1"/>
            <a:endParaRPr lang="en-CA" dirty="0" smtClean="0"/>
          </a:p>
          <a:p>
            <a:endParaRPr lang="en-CA" dirty="0"/>
          </a:p>
        </p:txBody>
      </p:sp>
    </p:spTree>
    <p:extLst>
      <p:ext uri="{BB962C8B-B14F-4D97-AF65-F5344CB8AC3E}">
        <p14:creationId xmlns:p14="http://schemas.microsoft.com/office/powerpoint/2010/main" val="35475459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87</TotalTime>
  <Words>404</Words>
  <Application>Microsoft Office PowerPoint</Application>
  <PresentationFormat>On-screen Show (4:3)</PresentationFormat>
  <Paragraphs>78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Greenspace Mapping Project</vt:lpstr>
      <vt:lpstr>Why?</vt:lpstr>
      <vt:lpstr>What? </vt:lpstr>
      <vt:lpstr>How to identify and map</vt:lpstr>
      <vt:lpstr>How to get classification information?</vt:lpstr>
      <vt:lpstr>PowerPoint Presentation</vt:lpstr>
      <vt:lpstr>PowerPoint Presentation</vt:lpstr>
      <vt:lpstr>PowerPoint Presentation</vt:lpstr>
      <vt:lpstr>Data elements</vt:lpstr>
      <vt:lpstr>Data elements (cont’d)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Greenspace Mapping Project</dc:title>
  <dc:creator>Paul Johanis</dc:creator>
  <cp:lastModifiedBy>Paul Johanis</cp:lastModifiedBy>
  <cp:revision>9</cp:revision>
  <dcterms:created xsi:type="dcterms:W3CDTF">2017-12-18T18:27:36Z</dcterms:created>
  <dcterms:modified xsi:type="dcterms:W3CDTF">2017-12-18T19:54:59Z</dcterms:modified>
</cp:coreProperties>
</file>